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71"/>
  </p:notesMasterIdLst>
  <p:sldIdLst>
    <p:sldId id="580" r:id="rId2"/>
    <p:sldId id="581" r:id="rId3"/>
    <p:sldId id="545" r:id="rId4"/>
    <p:sldId id="585" r:id="rId5"/>
    <p:sldId id="586" r:id="rId6"/>
    <p:sldId id="547" r:id="rId7"/>
    <p:sldId id="548" r:id="rId8"/>
    <p:sldId id="588" r:id="rId9"/>
    <p:sldId id="549" r:id="rId10"/>
    <p:sldId id="589" r:id="rId11"/>
    <p:sldId id="590" r:id="rId12"/>
    <p:sldId id="591" r:id="rId13"/>
    <p:sldId id="592" r:id="rId14"/>
    <p:sldId id="593" r:id="rId15"/>
    <p:sldId id="594" r:id="rId16"/>
    <p:sldId id="595" r:id="rId17"/>
    <p:sldId id="596" r:id="rId18"/>
    <p:sldId id="597" r:id="rId19"/>
    <p:sldId id="598" r:id="rId20"/>
    <p:sldId id="599" r:id="rId21"/>
    <p:sldId id="618" r:id="rId22"/>
    <p:sldId id="600" r:id="rId23"/>
    <p:sldId id="601" r:id="rId24"/>
    <p:sldId id="602" r:id="rId25"/>
    <p:sldId id="603" r:id="rId26"/>
    <p:sldId id="604" r:id="rId27"/>
    <p:sldId id="605" r:id="rId28"/>
    <p:sldId id="606" r:id="rId29"/>
    <p:sldId id="607" r:id="rId30"/>
    <p:sldId id="608" r:id="rId31"/>
    <p:sldId id="617" r:id="rId32"/>
    <p:sldId id="394" r:id="rId33"/>
    <p:sldId id="610" r:id="rId34"/>
    <p:sldId id="395" r:id="rId35"/>
    <p:sldId id="396" r:id="rId36"/>
    <p:sldId id="611" r:id="rId37"/>
    <p:sldId id="609" r:id="rId38"/>
    <p:sldId id="612" r:id="rId39"/>
    <p:sldId id="613" r:id="rId40"/>
    <p:sldId id="614" r:id="rId41"/>
    <p:sldId id="615" r:id="rId42"/>
    <p:sldId id="616" r:id="rId43"/>
    <p:sldId id="619" r:id="rId44"/>
    <p:sldId id="620" r:id="rId45"/>
    <p:sldId id="621" r:id="rId46"/>
    <p:sldId id="622" r:id="rId47"/>
    <p:sldId id="623" r:id="rId48"/>
    <p:sldId id="624" r:id="rId49"/>
    <p:sldId id="404" r:id="rId50"/>
    <p:sldId id="625" r:id="rId51"/>
    <p:sldId id="406" r:id="rId52"/>
    <p:sldId id="407" r:id="rId53"/>
    <p:sldId id="408" r:id="rId54"/>
    <p:sldId id="409" r:id="rId55"/>
    <p:sldId id="410" r:id="rId56"/>
    <p:sldId id="411" r:id="rId57"/>
    <p:sldId id="412" r:id="rId58"/>
    <p:sldId id="566" r:id="rId59"/>
    <p:sldId id="567" r:id="rId60"/>
    <p:sldId id="568" r:id="rId61"/>
    <p:sldId id="570" r:id="rId62"/>
    <p:sldId id="571" r:id="rId63"/>
    <p:sldId id="626" r:id="rId64"/>
    <p:sldId id="574" r:id="rId65"/>
    <p:sldId id="575" r:id="rId66"/>
    <p:sldId id="576" r:id="rId67"/>
    <p:sldId id="627" r:id="rId68"/>
    <p:sldId id="578" r:id="rId69"/>
    <p:sldId id="628" r:id="rId70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0066"/>
    <a:srgbClr val="FFFF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47" autoAdjust="0"/>
    <p:restoredTop sz="86535" autoAdjust="0"/>
  </p:normalViewPr>
  <p:slideViewPr>
    <p:cSldViewPr>
      <p:cViewPr varScale="1">
        <p:scale>
          <a:sx n="63" d="100"/>
          <a:sy n="63" d="100"/>
        </p:scale>
        <p:origin x="151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image" Target="../media/image25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image" Target="../media/image31.emf"/><Relationship Id="rId6" Type="http://schemas.openxmlformats.org/officeDocument/2006/relationships/image" Target="../media/image36.emf"/><Relationship Id="rId5" Type="http://schemas.openxmlformats.org/officeDocument/2006/relationships/image" Target="../media/image35.emf"/><Relationship Id="rId4" Type="http://schemas.openxmlformats.org/officeDocument/2006/relationships/image" Target="../media/image34.e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image" Target="../media/image4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4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noProof="0" smtClean="0"/>
              <a:t>Asıl metin stillerini düzenlemek için tıklatın</a:t>
            </a:r>
          </a:p>
          <a:p>
            <a:pPr lvl="1"/>
            <a:r>
              <a:rPr lang="tr-TR" altLang="tr-TR" noProof="0" smtClean="0"/>
              <a:t>İkinci düzey</a:t>
            </a:r>
          </a:p>
          <a:p>
            <a:pPr lvl="2"/>
            <a:r>
              <a:rPr lang="tr-TR" altLang="tr-TR" noProof="0" smtClean="0"/>
              <a:t>Üçüncü düzey</a:t>
            </a:r>
          </a:p>
          <a:p>
            <a:pPr lvl="3"/>
            <a:r>
              <a:rPr lang="tr-TR" altLang="tr-TR" noProof="0" smtClean="0"/>
              <a:t>Dördüncü düzey</a:t>
            </a:r>
          </a:p>
          <a:p>
            <a:pPr lvl="4"/>
            <a:r>
              <a:rPr lang="tr-TR" altLang="tr-TR" noProof="0" smtClean="0"/>
              <a:t>Beşinci düzey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304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95B6D24-350F-47BF-8FAF-3A1B6CF2F95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tr-TR" altLang="tr-TR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tr-TR" altLang="tr-TR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T0" fmla="*/ 0 w 4917"/>
                <a:gd name="T1" fmla="*/ 0 h 1000"/>
                <a:gd name="T2" fmla="*/ 745416 w 4917"/>
                <a:gd name="T3" fmla="*/ 0 h 1000"/>
                <a:gd name="T4" fmla="*/ 829807 w 4917"/>
                <a:gd name="T5" fmla="*/ 17210 h 1000"/>
                <a:gd name="T6" fmla="*/ 745416 w 4917"/>
                <a:gd name="T7" fmla="*/ 34364 h 1000"/>
                <a:gd name="T8" fmla="*/ 0 w 4917"/>
                <a:gd name="T9" fmla="*/ 34364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17"/>
                <a:gd name="T16" fmla="*/ 0 h 1000"/>
                <a:gd name="T17" fmla="*/ 2459 w 4917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17" h="1000">
                  <a:moveTo>
                    <a:pt x="0" y="0"/>
                  </a:moveTo>
                  <a:lnTo>
                    <a:pt x="4417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615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tr-TR" altLang="tr-TR" noProof="0" smtClean="0"/>
              <a:t>Asıl başlık stili için tıklatın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tr-TR" altLang="tr-TR" noProof="0" smtClean="0"/>
              <a:t>Asıl alt başlık stilini düzenlemek için tıklatın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5AACB-D572-4D89-A67E-716196C23BD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495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BF39D-8113-4625-978F-818693956ED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69211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0B43D-8B18-412A-A2A8-E78715FB189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55732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3886200" cy="2133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648200" y="3886200"/>
            <a:ext cx="3886200" cy="2133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4BAD3-3EC9-4DBA-8425-32E652DFD49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89313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38481-522C-4EB0-8A0F-C8895CC96DE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31816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Başlık, İçerik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3886200" cy="2133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648200" y="3886200"/>
            <a:ext cx="3886200" cy="2133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94C5A-B750-46BF-867C-6ABEDFF2E57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09068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40E9E-4879-43E8-A765-E8C68E2E047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3841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EE298-1320-4775-9AAC-A55251674C7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48423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D2B69-79D1-48A2-9A88-9709AAEAF1B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3589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A029A-D5CA-4787-8958-08A65129850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17566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6187E-AC8A-4DC0-8A6D-5EFE763F9A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69485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B7882-CBF5-4713-AD81-16DDC9FD2B3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345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9FA8D-2D28-44B0-8E1F-AF44917D531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8642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88EF5-2DCC-4ABC-B981-EE6109B2DA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51664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tr-TR" altLang="tr-TR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62 w 7000"/>
                <a:gd name="T3" fmla="*/ 0 h 1000"/>
                <a:gd name="T4" fmla="*/ 67 w 7000"/>
                <a:gd name="T5" fmla="*/ 2 h 1000"/>
                <a:gd name="T6" fmla="*/ 62 w 7000"/>
                <a:gd name="T7" fmla="*/ 2 h 1000"/>
                <a:gd name="T8" fmla="*/ 0 w 7000"/>
                <a:gd name="T9" fmla="*/ 2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500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3155A8BE-EE4D-409F-BE4A-7FC21B50F8F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8" r:id="rId1"/>
    <p:sldLayoutId id="2147484315" r:id="rId2"/>
    <p:sldLayoutId id="2147484316" r:id="rId3"/>
    <p:sldLayoutId id="2147484317" r:id="rId4"/>
    <p:sldLayoutId id="2147484318" r:id="rId5"/>
    <p:sldLayoutId id="2147484319" r:id="rId6"/>
    <p:sldLayoutId id="2147484320" r:id="rId7"/>
    <p:sldLayoutId id="2147484321" r:id="rId8"/>
    <p:sldLayoutId id="2147484322" r:id="rId9"/>
    <p:sldLayoutId id="2147484323" r:id="rId10"/>
    <p:sldLayoutId id="2147484324" r:id="rId11"/>
    <p:sldLayoutId id="2147484325" r:id="rId12"/>
    <p:sldLayoutId id="2147484326" r:id="rId13"/>
    <p:sldLayoutId id="2147484327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7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1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1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1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1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1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3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4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5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6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7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8.e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3.emf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24.emf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6.e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5.emf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8.emf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0.emf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34.emf"/><Relationship Id="rId18" Type="http://schemas.openxmlformats.org/officeDocument/2006/relationships/image" Target="../media/image36.emf"/><Relationship Id="rId3" Type="http://schemas.openxmlformats.org/officeDocument/2006/relationships/oleObject" Target="../embeddings/oleObject24.bin"/><Relationship Id="rId7" Type="http://schemas.openxmlformats.org/officeDocument/2006/relationships/image" Target="../media/image39.emf"/><Relationship Id="rId12" Type="http://schemas.openxmlformats.org/officeDocument/2006/relationships/oleObject" Target="../embeddings/oleObject27.bin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5.emf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8.emf"/><Relationship Id="rId11" Type="http://schemas.openxmlformats.org/officeDocument/2006/relationships/image" Target="../media/image33.emf"/><Relationship Id="rId5" Type="http://schemas.openxmlformats.org/officeDocument/2006/relationships/image" Target="../media/image37.emf"/><Relationship Id="rId15" Type="http://schemas.openxmlformats.org/officeDocument/2006/relationships/oleObject" Target="../embeddings/oleObject28.bin"/><Relationship Id="rId10" Type="http://schemas.openxmlformats.org/officeDocument/2006/relationships/oleObject" Target="../embeddings/oleObject26.bin"/><Relationship Id="rId4" Type="http://schemas.openxmlformats.org/officeDocument/2006/relationships/image" Target="../media/image31.emf"/><Relationship Id="rId9" Type="http://schemas.openxmlformats.org/officeDocument/2006/relationships/image" Target="../media/image32.emf"/><Relationship Id="rId14" Type="http://schemas.openxmlformats.org/officeDocument/2006/relationships/image" Target="../media/image40.emf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emf"/><Relationship Id="rId13" Type="http://schemas.openxmlformats.org/officeDocument/2006/relationships/image" Target="../media/image47.emf"/><Relationship Id="rId3" Type="http://schemas.openxmlformats.org/officeDocument/2006/relationships/image" Target="../media/image39.emf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4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4.emf"/><Relationship Id="rId11" Type="http://schemas.openxmlformats.org/officeDocument/2006/relationships/image" Target="../media/image45.emf"/><Relationship Id="rId5" Type="http://schemas.openxmlformats.org/officeDocument/2006/relationships/image" Target="../media/image41.emf"/><Relationship Id="rId10" Type="http://schemas.openxmlformats.org/officeDocument/2006/relationships/image" Target="../media/image43.emf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48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GENEL KİMYA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441700"/>
            <a:ext cx="7239000" cy="1211263"/>
          </a:xfrm>
        </p:spPr>
        <p:txBody>
          <a:bodyPr/>
          <a:lstStyle/>
          <a:p>
            <a:pPr eaLnBrk="1" hangingPunct="1"/>
            <a:r>
              <a:rPr lang="tr-TR" altLang="tr-TR" smtClean="0"/>
              <a:t>6. Konu: Mol Kavramı ve                 		      Avagadro Sayısı </a:t>
            </a:r>
          </a:p>
        </p:txBody>
      </p:sp>
      <p:pic>
        <p:nvPicPr>
          <p:cNvPr id="410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981075"/>
            <a:ext cx="2305050" cy="176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13A54C-2B53-41C7-AA43-2B694DA76ADF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 ve Mol Kavramı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341438"/>
            <a:ext cx="8534400" cy="5040312"/>
          </a:xfrm>
        </p:spPr>
        <p:txBody>
          <a:bodyPr/>
          <a:lstStyle/>
          <a:p>
            <a:pPr eaLnBrk="1" hangingPunct="1"/>
            <a:r>
              <a:rPr lang="tr-TR" altLang="tr-TR" sz="2800" dirty="0" smtClean="0"/>
              <a:t>Bileşiklerin ve moleküler elementlerin </a:t>
            </a:r>
            <a:r>
              <a:rPr lang="tr-TR" altLang="tr-TR" sz="2800" dirty="0" smtClean="0"/>
              <a:t>                      </a:t>
            </a:r>
            <a:r>
              <a:rPr lang="tr-TR" altLang="tr-TR" sz="2800" dirty="0" smtClean="0"/>
              <a:t>(H</a:t>
            </a:r>
            <a:r>
              <a:rPr lang="tr-TR" altLang="tr-TR" sz="2800" baseline="-25000" dirty="0" smtClean="0"/>
              <a:t>2</a:t>
            </a:r>
            <a:r>
              <a:rPr lang="tr-TR" altLang="tr-TR" sz="2800" dirty="0" smtClean="0"/>
              <a:t>, O</a:t>
            </a:r>
            <a:r>
              <a:rPr lang="tr-TR" altLang="tr-TR" sz="2800" baseline="-25000" dirty="0" smtClean="0"/>
              <a:t>2</a:t>
            </a:r>
            <a:r>
              <a:rPr lang="tr-TR" altLang="tr-TR" sz="2800" dirty="0" smtClean="0"/>
              <a:t>, P</a:t>
            </a:r>
            <a:r>
              <a:rPr lang="tr-TR" altLang="tr-TR" sz="2800" baseline="-25000" dirty="0" smtClean="0"/>
              <a:t>4</a:t>
            </a:r>
            <a:r>
              <a:rPr lang="tr-TR" altLang="tr-TR" sz="2800" dirty="0" smtClean="0"/>
              <a:t>…) yapı taşları moleküllerdir</a:t>
            </a:r>
            <a:r>
              <a:rPr lang="tr-TR" altLang="tr-TR" sz="2800" dirty="0" smtClean="0"/>
              <a:t>.</a:t>
            </a:r>
          </a:p>
          <a:p>
            <a:pPr marL="0" indent="0" eaLnBrk="1" hangingPunct="1">
              <a:buNone/>
            </a:pPr>
            <a:endParaRPr lang="tr-TR" altLang="tr-TR" sz="2800" dirty="0" smtClean="0"/>
          </a:p>
          <a:p>
            <a:pPr eaLnBrk="1" hangingPunct="1"/>
            <a:r>
              <a:rPr lang="tr-TR" altLang="tr-TR" sz="2800" dirty="0" smtClean="0"/>
              <a:t>Buna göre </a:t>
            </a:r>
            <a:r>
              <a:rPr lang="tr-TR" altLang="tr-TR" sz="2800" dirty="0" smtClean="0">
                <a:solidFill>
                  <a:srgbClr val="3333FF"/>
                </a:solidFill>
              </a:rPr>
              <a:t>6,02x 10</a:t>
            </a:r>
            <a:r>
              <a:rPr lang="tr-TR" altLang="tr-TR" sz="2800" baseline="30000" dirty="0" smtClean="0">
                <a:solidFill>
                  <a:srgbClr val="3333FF"/>
                </a:solidFill>
              </a:rPr>
              <a:t>23 </a:t>
            </a:r>
            <a:r>
              <a:rPr lang="tr-TR" altLang="tr-TR" sz="2800" dirty="0" smtClean="0"/>
              <a:t>tane </a:t>
            </a:r>
            <a:r>
              <a:rPr lang="tr-TR" altLang="tr-TR" sz="2800" dirty="0" smtClean="0"/>
              <a:t>molekül                               </a:t>
            </a:r>
            <a:r>
              <a:rPr lang="tr-TR" altLang="tr-TR" sz="2800" dirty="0" smtClean="0"/>
              <a:t>1 </a:t>
            </a:r>
            <a:r>
              <a:rPr lang="tr-TR" altLang="tr-TR" sz="2800" dirty="0" err="1" smtClean="0"/>
              <a:t>mol</a:t>
            </a:r>
            <a:r>
              <a:rPr lang="tr-TR" altLang="tr-TR" sz="2800" dirty="0" smtClean="0"/>
              <a:t> bileşiği ya da 1 </a:t>
            </a:r>
            <a:r>
              <a:rPr lang="tr-TR" altLang="tr-TR" sz="2800" dirty="0" err="1" smtClean="0"/>
              <a:t>mol</a:t>
            </a:r>
            <a:r>
              <a:rPr lang="tr-TR" altLang="tr-TR" sz="2800" dirty="0" smtClean="0"/>
              <a:t> elementi oluşturur</a:t>
            </a:r>
            <a:r>
              <a:rPr lang="tr-TR" altLang="tr-TR" sz="2800" dirty="0" smtClean="0"/>
              <a:t>.</a:t>
            </a:r>
          </a:p>
          <a:p>
            <a:pPr marL="0" indent="0" eaLnBrk="1" hangingPunct="1">
              <a:buNone/>
            </a:pPr>
            <a:endParaRPr lang="tr-TR" altLang="tr-TR" sz="2800" dirty="0" smtClean="0"/>
          </a:p>
          <a:p>
            <a:pPr eaLnBrk="1" hangingPunct="1"/>
            <a:r>
              <a:rPr lang="tr-TR" altLang="tr-TR" sz="2600" dirty="0" smtClean="0">
                <a:solidFill>
                  <a:srgbClr val="3333FF"/>
                </a:solidFill>
              </a:rPr>
              <a:t>6,02x 10</a:t>
            </a:r>
            <a:r>
              <a:rPr lang="tr-TR" altLang="tr-TR" sz="2600" baseline="30000" dirty="0" smtClean="0">
                <a:solidFill>
                  <a:srgbClr val="3333FF"/>
                </a:solidFill>
              </a:rPr>
              <a:t>23 </a:t>
            </a:r>
            <a:r>
              <a:rPr lang="tr-TR" altLang="tr-TR" sz="2600" dirty="0" smtClean="0"/>
              <a:t>tane H</a:t>
            </a:r>
            <a:r>
              <a:rPr lang="tr-TR" altLang="tr-TR" sz="2600" baseline="-25000" dirty="0" smtClean="0"/>
              <a:t>2</a:t>
            </a:r>
            <a:r>
              <a:rPr lang="tr-TR" altLang="tr-TR" sz="2600" dirty="0" smtClean="0"/>
              <a:t>O molekülü </a:t>
            </a:r>
            <a:r>
              <a:rPr lang="tr-TR" altLang="tr-TR" sz="2600" dirty="0" smtClean="0"/>
              <a:t>= 1 </a:t>
            </a:r>
            <a:r>
              <a:rPr lang="tr-TR" altLang="tr-TR" sz="2600" dirty="0" err="1" smtClean="0"/>
              <a:t>mol</a:t>
            </a:r>
            <a:r>
              <a:rPr lang="tr-TR" altLang="tr-TR" sz="2600" dirty="0" smtClean="0"/>
              <a:t> H</a:t>
            </a:r>
            <a:r>
              <a:rPr lang="tr-TR" altLang="tr-TR" sz="2600" baseline="-25000" dirty="0" smtClean="0"/>
              <a:t>2</a:t>
            </a:r>
            <a:r>
              <a:rPr lang="tr-TR" altLang="tr-TR" sz="2600" dirty="0" smtClean="0"/>
              <a:t>O </a:t>
            </a:r>
            <a:r>
              <a:rPr lang="tr-TR" altLang="tr-TR" sz="2600" dirty="0" smtClean="0"/>
              <a:t>molekülü</a:t>
            </a:r>
            <a:endParaRPr lang="tr-TR" altLang="tr-TR" sz="2600" dirty="0" smtClean="0"/>
          </a:p>
          <a:p>
            <a:pPr eaLnBrk="1" hangingPunct="1"/>
            <a:r>
              <a:rPr lang="tr-TR" altLang="tr-TR" sz="2800" dirty="0" smtClean="0">
                <a:solidFill>
                  <a:srgbClr val="3333FF"/>
                </a:solidFill>
              </a:rPr>
              <a:t>6,02x 10</a:t>
            </a:r>
            <a:r>
              <a:rPr lang="tr-TR" altLang="tr-TR" sz="2800" baseline="30000" dirty="0" smtClean="0">
                <a:solidFill>
                  <a:srgbClr val="3333FF"/>
                </a:solidFill>
              </a:rPr>
              <a:t>23 </a:t>
            </a:r>
            <a:r>
              <a:rPr lang="tr-TR" altLang="tr-TR" sz="2800" dirty="0" smtClean="0"/>
              <a:t>tane P</a:t>
            </a:r>
            <a:r>
              <a:rPr lang="tr-TR" altLang="tr-TR" sz="2800" baseline="-25000" dirty="0" smtClean="0"/>
              <a:t>4</a:t>
            </a:r>
            <a:r>
              <a:rPr lang="tr-TR" altLang="tr-TR" sz="2800" dirty="0" smtClean="0"/>
              <a:t> molekülü; </a:t>
            </a:r>
          </a:p>
          <a:p>
            <a:pPr eaLnBrk="1" hangingPunct="1"/>
            <a:r>
              <a:rPr lang="tr-TR" altLang="tr-TR" sz="2800" dirty="0" smtClean="0"/>
              <a:t>1 </a:t>
            </a:r>
            <a:r>
              <a:rPr lang="tr-TR" altLang="tr-TR" sz="2800" dirty="0" err="1" smtClean="0"/>
              <a:t>mol</a:t>
            </a:r>
            <a:r>
              <a:rPr lang="tr-TR" altLang="tr-TR" sz="2800" dirty="0" smtClean="0"/>
              <a:t> P</a:t>
            </a:r>
            <a:r>
              <a:rPr lang="tr-TR" altLang="tr-TR" sz="2800" baseline="-25000" dirty="0" smtClean="0"/>
              <a:t>4</a:t>
            </a:r>
            <a:r>
              <a:rPr lang="tr-TR" altLang="tr-TR" sz="2800" dirty="0" smtClean="0"/>
              <a:t> </a:t>
            </a:r>
            <a:r>
              <a:rPr lang="tr-TR" altLang="tr-TR" sz="2800" dirty="0" smtClean="0"/>
              <a:t>molekülü = </a:t>
            </a:r>
            <a:r>
              <a:rPr lang="tr-TR" altLang="tr-TR" sz="2800" dirty="0" smtClean="0"/>
              <a:t>1 </a:t>
            </a:r>
            <a:r>
              <a:rPr lang="tr-TR" altLang="tr-TR" sz="2800" dirty="0" err="1" smtClean="0"/>
              <a:t>mol</a:t>
            </a:r>
            <a:r>
              <a:rPr lang="tr-TR" altLang="tr-TR" sz="2800" dirty="0" smtClean="0"/>
              <a:t> P</a:t>
            </a:r>
            <a:r>
              <a:rPr lang="tr-TR" altLang="tr-TR" sz="2800" baseline="-25000" dirty="0" smtClean="0"/>
              <a:t>4</a:t>
            </a:r>
            <a:r>
              <a:rPr lang="tr-TR" altLang="tr-TR" sz="2800" dirty="0" smtClean="0"/>
              <a:t> elementini oluşturur.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705B4D1-0DAC-4B6F-BC63-904433305FD2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 ve Mol Kavramı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132856"/>
            <a:ext cx="7670800" cy="1965325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solidFill>
                  <a:srgbClr val="3333FF"/>
                </a:solidFill>
              </a:rPr>
              <a:t>6,02x 10</a:t>
            </a:r>
            <a:r>
              <a:rPr lang="tr-TR" altLang="tr-TR" baseline="30000" dirty="0" smtClean="0">
                <a:solidFill>
                  <a:srgbClr val="3333FF"/>
                </a:solidFill>
              </a:rPr>
              <a:t>23 </a:t>
            </a:r>
            <a:r>
              <a:rPr lang="tr-TR" altLang="tr-TR" dirty="0" smtClean="0"/>
              <a:t>tane atom 1 </a:t>
            </a:r>
            <a:r>
              <a:rPr lang="tr-TR" altLang="tr-TR" dirty="0" err="1" smtClean="0"/>
              <a:t>mol</a:t>
            </a:r>
            <a:r>
              <a:rPr lang="tr-TR" altLang="tr-TR" dirty="0" smtClean="0"/>
              <a:t> </a:t>
            </a:r>
            <a:r>
              <a:rPr lang="tr-TR" altLang="tr-TR" dirty="0" smtClean="0"/>
              <a:t>atom</a:t>
            </a:r>
          </a:p>
          <a:p>
            <a:pPr marL="0" indent="0" eaLnBrk="1" hangingPunct="1">
              <a:buNone/>
            </a:pPr>
            <a:endParaRPr lang="tr-TR" altLang="tr-TR" dirty="0" smtClean="0"/>
          </a:p>
          <a:p>
            <a:pPr eaLnBrk="1" hangingPunct="1"/>
            <a:r>
              <a:rPr lang="tr-TR" altLang="tr-TR" dirty="0" smtClean="0">
                <a:solidFill>
                  <a:srgbClr val="3333FF"/>
                </a:solidFill>
              </a:rPr>
              <a:t>6,02x 10</a:t>
            </a:r>
            <a:r>
              <a:rPr lang="tr-TR" altLang="tr-TR" baseline="30000" dirty="0" smtClean="0">
                <a:solidFill>
                  <a:srgbClr val="3333FF"/>
                </a:solidFill>
              </a:rPr>
              <a:t>23 </a:t>
            </a:r>
            <a:r>
              <a:rPr lang="tr-TR" altLang="tr-TR" dirty="0" smtClean="0"/>
              <a:t>tane molekül 1 </a:t>
            </a:r>
            <a:r>
              <a:rPr lang="tr-TR" altLang="tr-TR" dirty="0" err="1" smtClean="0"/>
              <a:t>mol</a:t>
            </a:r>
            <a:r>
              <a:rPr lang="tr-TR" altLang="tr-TR" dirty="0" smtClean="0"/>
              <a:t> </a:t>
            </a:r>
            <a:r>
              <a:rPr lang="tr-TR" altLang="tr-TR" dirty="0" smtClean="0"/>
              <a:t>molekül</a:t>
            </a:r>
          </a:p>
          <a:p>
            <a:pPr marL="0" indent="0" eaLnBrk="1" hangingPunct="1">
              <a:buNone/>
            </a:pPr>
            <a:endParaRPr lang="tr-TR" altLang="tr-TR" dirty="0" smtClean="0"/>
          </a:p>
          <a:p>
            <a:pPr eaLnBrk="1" hangingPunct="1"/>
            <a:r>
              <a:rPr lang="tr-TR" altLang="tr-TR" dirty="0" smtClean="0">
                <a:solidFill>
                  <a:srgbClr val="3333FF"/>
                </a:solidFill>
              </a:rPr>
              <a:t>6,02x </a:t>
            </a:r>
            <a:r>
              <a:rPr lang="tr-TR" altLang="tr-TR" dirty="0" smtClean="0">
                <a:solidFill>
                  <a:srgbClr val="3333FF"/>
                </a:solidFill>
              </a:rPr>
              <a:t>10</a:t>
            </a:r>
            <a:r>
              <a:rPr lang="tr-TR" altLang="tr-TR" baseline="30000" dirty="0" smtClean="0">
                <a:solidFill>
                  <a:srgbClr val="3333FF"/>
                </a:solidFill>
              </a:rPr>
              <a:t>23 </a:t>
            </a:r>
            <a:r>
              <a:rPr lang="tr-TR" altLang="tr-TR" dirty="0" smtClean="0"/>
              <a:t>tane kalem 1 </a:t>
            </a:r>
            <a:r>
              <a:rPr lang="tr-TR" altLang="tr-TR" dirty="0" err="1" smtClean="0"/>
              <a:t>mol</a:t>
            </a:r>
            <a:r>
              <a:rPr lang="tr-TR" altLang="tr-TR" dirty="0" smtClean="0"/>
              <a:t> kalem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7A8E60F-0E51-4566-A9D6-8F641852237D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chemeClr val="bg1"/>
                </a:solidFill>
              </a:rPr>
              <a:t>Örnek: 1 mol CO</a:t>
            </a:r>
            <a:r>
              <a:rPr lang="tr-TR" altLang="tr-TR" baseline="-25000" smtClean="0">
                <a:solidFill>
                  <a:schemeClr val="bg1"/>
                </a:solidFill>
              </a:rPr>
              <a:t>2</a:t>
            </a:r>
            <a:r>
              <a:rPr lang="tr-TR" altLang="tr-TR" smtClean="0">
                <a:solidFill>
                  <a:schemeClr val="bg1"/>
                </a:solidFill>
              </a:rPr>
              <a:t> bileşiği;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5425" y="1341438"/>
            <a:ext cx="8307388" cy="5256212"/>
          </a:xfrm>
        </p:spPr>
        <p:txBody>
          <a:bodyPr/>
          <a:lstStyle/>
          <a:p>
            <a:pPr eaLnBrk="1" hangingPunct="1"/>
            <a:r>
              <a:rPr lang="tr-TR" altLang="tr-TR" smtClean="0"/>
              <a:t>6,02x 10</a:t>
            </a:r>
            <a:r>
              <a:rPr lang="tr-TR" altLang="tr-TR" baseline="30000" smtClean="0"/>
              <a:t>23 </a:t>
            </a:r>
            <a:r>
              <a:rPr lang="tr-TR" altLang="tr-TR" smtClean="0"/>
              <a:t>tane molekül,</a:t>
            </a:r>
          </a:p>
          <a:p>
            <a:pPr eaLnBrk="1" hangingPunct="1"/>
            <a:r>
              <a:rPr lang="tr-TR" altLang="tr-TR" smtClean="0"/>
              <a:t>1 mol molekül,</a:t>
            </a:r>
          </a:p>
          <a:p>
            <a:pPr eaLnBrk="1" hangingPunct="1"/>
            <a:r>
              <a:rPr lang="tr-TR" altLang="tr-TR" smtClean="0"/>
              <a:t>Toplam 3 mol atom</a:t>
            </a:r>
          </a:p>
          <a:p>
            <a:pPr eaLnBrk="1" hangingPunct="1"/>
            <a:r>
              <a:rPr lang="tr-TR" altLang="tr-TR" smtClean="0"/>
              <a:t>Toplam 3 x (6,02x 10</a:t>
            </a:r>
            <a:r>
              <a:rPr lang="tr-TR" altLang="tr-TR" baseline="30000" smtClean="0"/>
              <a:t>23 </a:t>
            </a:r>
            <a:r>
              <a:rPr lang="tr-TR" altLang="tr-TR" smtClean="0"/>
              <a:t>) tane atom</a:t>
            </a:r>
          </a:p>
          <a:p>
            <a:pPr eaLnBrk="1" hangingPunct="1"/>
            <a:r>
              <a:rPr lang="tr-TR" altLang="tr-TR" smtClean="0"/>
              <a:t>1 mol C atomu,</a:t>
            </a:r>
          </a:p>
          <a:p>
            <a:pPr eaLnBrk="1" hangingPunct="1"/>
            <a:r>
              <a:rPr lang="tr-TR" altLang="tr-TR" smtClean="0"/>
              <a:t>6,02x 10</a:t>
            </a:r>
            <a:r>
              <a:rPr lang="tr-TR" altLang="tr-TR" baseline="30000" smtClean="0"/>
              <a:t>23 </a:t>
            </a:r>
            <a:r>
              <a:rPr lang="tr-TR" altLang="tr-TR" smtClean="0"/>
              <a:t>tane C atomu,</a:t>
            </a:r>
          </a:p>
          <a:p>
            <a:pPr eaLnBrk="1" hangingPunct="1"/>
            <a:r>
              <a:rPr lang="tr-TR" altLang="tr-TR" smtClean="0"/>
              <a:t>2 mol O atomu</a:t>
            </a:r>
          </a:p>
          <a:p>
            <a:pPr eaLnBrk="1" hangingPunct="1"/>
            <a:r>
              <a:rPr lang="tr-TR" altLang="tr-TR" smtClean="0"/>
              <a:t>2 x 6,02x 10</a:t>
            </a:r>
            <a:r>
              <a:rPr lang="tr-TR" altLang="tr-TR" baseline="30000" smtClean="0"/>
              <a:t>23 </a:t>
            </a:r>
            <a:r>
              <a:rPr lang="tr-TR" altLang="tr-TR" smtClean="0"/>
              <a:t>tane O atomu içerir.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F398E6-1930-4244-AD24-76CBDD24DCB5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 ve Mol Kavramı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3" y="1484313"/>
            <a:ext cx="8850312" cy="4176712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dirty="0" smtClean="0">
                <a:solidFill>
                  <a:srgbClr val="3333FF"/>
                </a:solidFill>
              </a:rPr>
              <a:t>9,03x 10</a:t>
            </a:r>
            <a:r>
              <a:rPr lang="tr-TR" altLang="tr-TR" baseline="30000" dirty="0" smtClean="0">
                <a:solidFill>
                  <a:srgbClr val="3333FF"/>
                </a:solidFill>
              </a:rPr>
              <a:t>23 </a:t>
            </a:r>
            <a:r>
              <a:rPr lang="tr-TR" altLang="tr-TR" dirty="0" smtClean="0">
                <a:solidFill>
                  <a:schemeClr val="accent2">
                    <a:lumMod val="50000"/>
                  </a:schemeClr>
                </a:solidFill>
              </a:rPr>
              <a:t>tane</a:t>
            </a:r>
            <a:r>
              <a:rPr lang="tr-TR" altLang="tr-TR" dirty="0" smtClean="0"/>
              <a:t> CH</a:t>
            </a:r>
            <a:r>
              <a:rPr lang="tr-TR" altLang="tr-TR" baseline="-25000" dirty="0" smtClean="0"/>
              <a:t>4</a:t>
            </a:r>
            <a:r>
              <a:rPr lang="tr-TR" altLang="tr-TR" dirty="0" smtClean="0"/>
              <a:t> molekülü kaç </a:t>
            </a:r>
            <a:r>
              <a:rPr lang="tr-TR" altLang="tr-TR" dirty="0" err="1" smtClean="0"/>
              <a:t>mol’dür</a:t>
            </a:r>
            <a:r>
              <a:rPr lang="tr-TR" altLang="tr-TR" dirty="0" smtClean="0"/>
              <a:t>?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tr-TR" altLang="tr-TR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tr-TR" altLang="tr-TR" dirty="0" smtClean="0"/>
          </a:p>
          <a:p>
            <a:pPr eaLnBrk="1" hangingPunct="1">
              <a:defRPr/>
            </a:pPr>
            <a:r>
              <a:rPr lang="tr-TR" altLang="tr-TR" dirty="0" smtClean="0"/>
              <a:t>1 </a:t>
            </a:r>
            <a:r>
              <a:rPr lang="tr-TR" altLang="tr-TR" dirty="0" err="1" smtClean="0"/>
              <a:t>mol</a:t>
            </a:r>
            <a:r>
              <a:rPr lang="tr-TR" altLang="tr-TR" dirty="0" smtClean="0"/>
              <a:t> CH</a:t>
            </a:r>
            <a:r>
              <a:rPr lang="tr-TR" altLang="tr-TR" baseline="-25000" dirty="0" smtClean="0"/>
              <a:t>4</a:t>
            </a:r>
            <a:r>
              <a:rPr lang="tr-TR" altLang="tr-TR" dirty="0" smtClean="0"/>
              <a:t>  6,02 x 10</a:t>
            </a:r>
            <a:r>
              <a:rPr lang="tr-TR" altLang="tr-TR" baseline="30000" dirty="0" smtClean="0"/>
              <a:t>23 </a:t>
            </a:r>
            <a:r>
              <a:rPr lang="tr-TR" altLang="tr-TR" dirty="0" smtClean="0"/>
              <a:t>tane molekül içeriyorsa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tr-TR" altLang="tr-TR" dirty="0" smtClean="0"/>
              <a:t>   X </a:t>
            </a:r>
            <a:r>
              <a:rPr lang="tr-TR" altLang="tr-TR" dirty="0" err="1" smtClean="0"/>
              <a:t>mol</a:t>
            </a:r>
            <a:r>
              <a:rPr lang="tr-TR" altLang="tr-TR" dirty="0" smtClean="0"/>
              <a:t> CH</a:t>
            </a:r>
            <a:r>
              <a:rPr lang="tr-TR" altLang="tr-TR" baseline="-25000" dirty="0" smtClean="0"/>
              <a:t>4</a:t>
            </a:r>
            <a:r>
              <a:rPr lang="tr-TR" altLang="tr-TR" dirty="0" smtClean="0"/>
              <a:t>  9,03 x 10</a:t>
            </a:r>
            <a:r>
              <a:rPr lang="tr-TR" altLang="tr-TR" baseline="30000" dirty="0" smtClean="0"/>
              <a:t>23 </a:t>
            </a:r>
            <a:r>
              <a:rPr lang="tr-TR" altLang="tr-TR" dirty="0" smtClean="0"/>
              <a:t>tane molekül içerir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tr-TR" altLang="tr-TR" dirty="0" smtClean="0"/>
              <a:t>     x </a:t>
            </a:r>
            <a:r>
              <a:rPr lang="tr-TR" altLang="tr-TR" sz="5400" baseline="-25000" dirty="0" smtClean="0"/>
              <a:t>=</a:t>
            </a:r>
            <a:r>
              <a:rPr lang="tr-TR" altLang="tr-TR" dirty="0" smtClean="0"/>
              <a:t> </a:t>
            </a:r>
            <a:r>
              <a:rPr lang="tr-TR" altLang="tr-TR" u="sng" dirty="0" smtClean="0"/>
              <a:t>9,03 x 10</a:t>
            </a:r>
            <a:r>
              <a:rPr lang="tr-TR" altLang="tr-TR" u="sng" baseline="30000" dirty="0" smtClean="0"/>
              <a:t>23 </a:t>
            </a:r>
            <a:r>
              <a:rPr lang="tr-TR" altLang="tr-TR" sz="6000" baseline="-25000" dirty="0" smtClean="0"/>
              <a:t> = </a:t>
            </a:r>
            <a:r>
              <a:rPr lang="tr-TR" altLang="tr-TR" sz="5400" baseline="-25000" dirty="0" smtClean="0"/>
              <a:t>1.5 </a:t>
            </a:r>
            <a:r>
              <a:rPr lang="tr-TR" altLang="tr-TR" sz="5400" baseline="-25000" dirty="0" err="1" smtClean="0"/>
              <a:t>mol</a:t>
            </a:r>
            <a:r>
              <a:rPr lang="tr-TR" altLang="tr-TR" sz="5400" baseline="-25000" dirty="0" smtClean="0"/>
              <a:t>’ dür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tr-TR" altLang="tr-TR" baseline="30000" dirty="0" smtClean="0"/>
              <a:t>                 </a:t>
            </a:r>
            <a:r>
              <a:rPr lang="tr-TR" altLang="tr-TR" dirty="0" smtClean="0"/>
              <a:t>6,02 x 10</a:t>
            </a:r>
            <a:r>
              <a:rPr lang="tr-TR" altLang="tr-TR" baseline="30000" dirty="0" smtClean="0"/>
              <a:t>23</a:t>
            </a:r>
            <a:endParaRPr lang="tr-TR" altLang="tr-TR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BA62008-0773-4614-A6F6-7CF7B12A6CBF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 ve Mol Kavramı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325" y="1608138"/>
            <a:ext cx="7515225" cy="4175125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solidFill>
                  <a:srgbClr val="3333FF"/>
                </a:solidFill>
              </a:rPr>
              <a:t>4 </a:t>
            </a:r>
            <a:r>
              <a:rPr lang="tr-TR" altLang="tr-TR" dirty="0" err="1" smtClean="0">
                <a:solidFill>
                  <a:srgbClr val="3333FF"/>
                </a:solidFill>
              </a:rPr>
              <a:t>mol</a:t>
            </a:r>
            <a:r>
              <a:rPr lang="tr-TR" altLang="tr-TR" dirty="0" smtClean="0">
                <a:solidFill>
                  <a:srgbClr val="3333FF"/>
                </a:solidFill>
              </a:rPr>
              <a:t> P</a:t>
            </a:r>
            <a:r>
              <a:rPr lang="tr-TR" altLang="tr-TR" baseline="-25000" dirty="0" smtClean="0">
                <a:solidFill>
                  <a:srgbClr val="3333FF"/>
                </a:solidFill>
              </a:rPr>
              <a:t>2</a:t>
            </a:r>
            <a:r>
              <a:rPr lang="tr-TR" altLang="tr-TR" dirty="0" smtClean="0">
                <a:solidFill>
                  <a:srgbClr val="3333FF"/>
                </a:solidFill>
              </a:rPr>
              <a:t>O</a:t>
            </a:r>
            <a:r>
              <a:rPr lang="tr-TR" altLang="tr-TR" baseline="-25000" dirty="0" smtClean="0">
                <a:solidFill>
                  <a:srgbClr val="3333FF"/>
                </a:solidFill>
              </a:rPr>
              <a:t>5</a:t>
            </a:r>
            <a:r>
              <a:rPr lang="tr-TR" altLang="tr-TR" dirty="0" smtClean="0">
                <a:solidFill>
                  <a:srgbClr val="3333FF"/>
                </a:solidFill>
              </a:rPr>
              <a:t> bileşiği</a:t>
            </a:r>
            <a:r>
              <a:rPr lang="tr-TR" altLang="tr-TR" dirty="0" smtClean="0">
                <a:solidFill>
                  <a:srgbClr val="3333FF"/>
                </a:solidFill>
              </a:rPr>
              <a:t>;</a:t>
            </a:r>
          </a:p>
          <a:p>
            <a:pPr marL="0" indent="0" eaLnBrk="1" hangingPunct="1">
              <a:buNone/>
            </a:pPr>
            <a:endParaRPr lang="tr-TR" altLang="tr-TR" dirty="0" smtClean="0">
              <a:solidFill>
                <a:srgbClr val="3333FF"/>
              </a:solidFill>
            </a:endParaRPr>
          </a:p>
          <a:p>
            <a:pPr eaLnBrk="1" hangingPunct="1"/>
            <a:r>
              <a:rPr lang="tr-TR" altLang="tr-TR" dirty="0" smtClean="0"/>
              <a:t>a) Kaç tane molekül içerir?</a:t>
            </a:r>
          </a:p>
          <a:p>
            <a:pPr eaLnBrk="1" hangingPunct="1"/>
            <a:r>
              <a:rPr lang="tr-TR" altLang="tr-TR" dirty="0" smtClean="0"/>
              <a:t>b) Kaç </a:t>
            </a:r>
            <a:r>
              <a:rPr lang="tr-TR" altLang="tr-TR" dirty="0" err="1" smtClean="0"/>
              <a:t>mol</a:t>
            </a:r>
            <a:r>
              <a:rPr lang="tr-TR" altLang="tr-TR" dirty="0" smtClean="0"/>
              <a:t> O atomu içerir?</a:t>
            </a:r>
          </a:p>
          <a:p>
            <a:pPr eaLnBrk="1" hangingPunct="1"/>
            <a:r>
              <a:rPr lang="tr-TR" altLang="tr-TR" dirty="0" smtClean="0"/>
              <a:t>c) Toplam kaç </a:t>
            </a:r>
            <a:r>
              <a:rPr lang="tr-TR" altLang="tr-TR" dirty="0" err="1" smtClean="0"/>
              <a:t>mol</a:t>
            </a:r>
            <a:r>
              <a:rPr lang="tr-TR" altLang="tr-TR" dirty="0" smtClean="0"/>
              <a:t> atom içerir?</a:t>
            </a:r>
          </a:p>
          <a:p>
            <a:pPr eaLnBrk="1" hangingPunct="1"/>
            <a:r>
              <a:rPr lang="tr-TR" altLang="tr-TR" dirty="0" smtClean="0"/>
              <a:t>d) Toplam kaç tane atom içerir?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F471379-A8D2-4BC3-9434-B8923703976A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 ve Mol Kavramı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1416050"/>
            <a:ext cx="7515225" cy="1152525"/>
          </a:xfrm>
        </p:spPr>
        <p:txBody>
          <a:bodyPr/>
          <a:lstStyle/>
          <a:p>
            <a:pPr eaLnBrk="1" hangingPunct="1"/>
            <a:r>
              <a:rPr lang="tr-TR" altLang="tr-TR" sz="3000" smtClean="0">
                <a:solidFill>
                  <a:srgbClr val="3333FF"/>
                </a:solidFill>
              </a:rPr>
              <a:t>4 mol P</a:t>
            </a:r>
            <a:r>
              <a:rPr lang="tr-TR" altLang="tr-TR" sz="3000" baseline="-25000" smtClean="0">
                <a:solidFill>
                  <a:srgbClr val="3333FF"/>
                </a:solidFill>
              </a:rPr>
              <a:t>2</a:t>
            </a:r>
            <a:r>
              <a:rPr lang="tr-TR" altLang="tr-TR" sz="3000" smtClean="0">
                <a:solidFill>
                  <a:srgbClr val="3333FF"/>
                </a:solidFill>
              </a:rPr>
              <a:t>O</a:t>
            </a:r>
            <a:r>
              <a:rPr lang="tr-TR" altLang="tr-TR" sz="3000" baseline="-25000" smtClean="0">
                <a:solidFill>
                  <a:srgbClr val="3333FF"/>
                </a:solidFill>
              </a:rPr>
              <a:t>5</a:t>
            </a:r>
            <a:r>
              <a:rPr lang="tr-TR" altLang="tr-TR" sz="3000" smtClean="0">
                <a:solidFill>
                  <a:srgbClr val="3333FF"/>
                </a:solidFill>
              </a:rPr>
              <a:t> bileşiği;</a:t>
            </a:r>
          </a:p>
          <a:p>
            <a:pPr eaLnBrk="1" hangingPunct="1"/>
            <a:r>
              <a:rPr lang="tr-TR" altLang="tr-TR" sz="3000" smtClean="0"/>
              <a:t>a) Kaç tane molekül içerir?</a:t>
            </a:r>
          </a:p>
        </p:txBody>
      </p:sp>
      <p:graphicFrame>
        <p:nvGraphicFramePr>
          <p:cNvPr id="19461" name="Nesne 2"/>
          <p:cNvGraphicFramePr>
            <a:graphicFrameLocks noChangeAspect="1"/>
          </p:cNvGraphicFramePr>
          <p:nvPr/>
        </p:nvGraphicFramePr>
        <p:xfrm>
          <a:off x="468313" y="3076575"/>
          <a:ext cx="8121650" cy="174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CS ChemDraw Drawing" r:id="rId3" imgW="3905450" imgH="839566" progId="ChemDraw.Document.6.0">
                  <p:embed/>
                </p:oleObj>
              </mc:Choice>
              <mc:Fallback>
                <p:oleObj name="CS ChemDraw Drawing" r:id="rId3" imgW="3905450" imgH="839566" progId="ChemDraw.Document.6.0">
                  <p:embed/>
                  <p:pic>
                    <p:nvPicPr>
                      <p:cNvPr id="0" name="Nesn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076575"/>
                        <a:ext cx="8121650" cy="174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41F2874-D245-45AB-94CB-259718B3EA8F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 ve Mol Kavramı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40712" cy="2232025"/>
          </a:xfrm>
        </p:spPr>
        <p:txBody>
          <a:bodyPr/>
          <a:lstStyle/>
          <a:p>
            <a:pPr eaLnBrk="1" hangingPunct="1"/>
            <a:r>
              <a:rPr lang="tr-TR" altLang="tr-TR" sz="3000" smtClean="0">
                <a:solidFill>
                  <a:srgbClr val="3333FF"/>
                </a:solidFill>
              </a:rPr>
              <a:t>4 mol P</a:t>
            </a:r>
            <a:r>
              <a:rPr lang="tr-TR" altLang="tr-TR" sz="3000" baseline="-25000" smtClean="0">
                <a:solidFill>
                  <a:srgbClr val="3333FF"/>
                </a:solidFill>
              </a:rPr>
              <a:t>2</a:t>
            </a:r>
            <a:r>
              <a:rPr lang="tr-TR" altLang="tr-TR" sz="3000" smtClean="0">
                <a:solidFill>
                  <a:srgbClr val="3333FF"/>
                </a:solidFill>
              </a:rPr>
              <a:t>O</a:t>
            </a:r>
            <a:r>
              <a:rPr lang="tr-TR" altLang="tr-TR" sz="3000" baseline="-25000" smtClean="0">
                <a:solidFill>
                  <a:srgbClr val="3333FF"/>
                </a:solidFill>
              </a:rPr>
              <a:t>5</a:t>
            </a:r>
            <a:r>
              <a:rPr lang="tr-TR" altLang="tr-TR" sz="3000" smtClean="0">
                <a:solidFill>
                  <a:srgbClr val="3333FF"/>
                </a:solidFill>
              </a:rPr>
              <a:t> bileşiği;</a:t>
            </a:r>
          </a:p>
          <a:p>
            <a:pPr eaLnBrk="1" hangingPunct="1"/>
            <a:r>
              <a:rPr lang="tr-TR" altLang="tr-TR" sz="3000" smtClean="0"/>
              <a:t>b) Kaç mol O atomu içerir?</a:t>
            </a:r>
          </a:p>
          <a:p>
            <a:pPr eaLnBrk="1" hangingPunct="1"/>
            <a:r>
              <a:rPr lang="tr-TR" altLang="tr-TR" sz="3000" smtClean="0"/>
              <a:t>Cevap: 1 mol P</a:t>
            </a:r>
            <a:r>
              <a:rPr lang="tr-TR" altLang="tr-TR" sz="3000" baseline="-25000" smtClean="0"/>
              <a:t>2</a:t>
            </a:r>
            <a:r>
              <a:rPr lang="tr-TR" altLang="tr-TR" sz="3000" smtClean="0"/>
              <a:t>O</a:t>
            </a:r>
            <a:r>
              <a:rPr lang="tr-TR" altLang="tr-TR" sz="3000" baseline="-25000" smtClean="0"/>
              <a:t>5 </a:t>
            </a:r>
            <a:r>
              <a:rPr lang="tr-TR" altLang="tr-TR" sz="3000" smtClean="0"/>
              <a:t>bileşiğinde 5 mol O atomu bulunur.</a:t>
            </a:r>
          </a:p>
        </p:txBody>
      </p:sp>
      <p:graphicFrame>
        <p:nvGraphicFramePr>
          <p:cNvPr id="20485" name="Nesne 2"/>
          <p:cNvGraphicFramePr>
            <a:graphicFrameLocks noChangeAspect="1"/>
          </p:cNvGraphicFramePr>
          <p:nvPr/>
        </p:nvGraphicFramePr>
        <p:xfrm>
          <a:off x="468313" y="3932238"/>
          <a:ext cx="8259762" cy="194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CS ChemDraw Drawing" r:id="rId3" imgW="3390478" imgH="798366" progId="ChemDraw.Document.6.0">
                  <p:embed/>
                </p:oleObj>
              </mc:Choice>
              <mc:Fallback>
                <p:oleObj name="CS ChemDraw Drawing" r:id="rId3" imgW="3390478" imgH="798366" progId="ChemDraw.Document.6.0">
                  <p:embed/>
                  <p:pic>
                    <p:nvPicPr>
                      <p:cNvPr id="0" name="Nesn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932238"/>
                        <a:ext cx="8259762" cy="194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2AAC97-38B9-4669-AAA3-AC669C91A6EF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 ve Mol Kavramı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374063" cy="2016125"/>
          </a:xfrm>
        </p:spPr>
        <p:txBody>
          <a:bodyPr/>
          <a:lstStyle/>
          <a:p>
            <a:pPr eaLnBrk="1" hangingPunct="1"/>
            <a:r>
              <a:rPr lang="tr-TR" altLang="tr-TR" sz="2900" smtClean="0">
                <a:solidFill>
                  <a:srgbClr val="3333FF"/>
                </a:solidFill>
              </a:rPr>
              <a:t>4 mol P</a:t>
            </a:r>
            <a:r>
              <a:rPr lang="tr-TR" altLang="tr-TR" sz="2900" baseline="-25000" smtClean="0">
                <a:solidFill>
                  <a:srgbClr val="3333FF"/>
                </a:solidFill>
              </a:rPr>
              <a:t>2</a:t>
            </a:r>
            <a:r>
              <a:rPr lang="tr-TR" altLang="tr-TR" sz="2900" smtClean="0">
                <a:solidFill>
                  <a:srgbClr val="3333FF"/>
                </a:solidFill>
              </a:rPr>
              <a:t>O</a:t>
            </a:r>
            <a:r>
              <a:rPr lang="tr-TR" altLang="tr-TR" sz="2900" baseline="-25000" smtClean="0">
                <a:solidFill>
                  <a:srgbClr val="3333FF"/>
                </a:solidFill>
              </a:rPr>
              <a:t>5</a:t>
            </a:r>
            <a:r>
              <a:rPr lang="tr-TR" altLang="tr-TR" sz="2900" smtClean="0">
                <a:solidFill>
                  <a:srgbClr val="3333FF"/>
                </a:solidFill>
              </a:rPr>
              <a:t> bileşiği;</a:t>
            </a:r>
          </a:p>
          <a:p>
            <a:pPr eaLnBrk="1" hangingPunct="1"/>
            <a:r>
              <a:rPr lang="tr-TR" altLang="tr-TR" sz="2900" smtClean="0"/>
              <a:t>c) Toplam kaç mol atom içerir?</a:t>
            </a:r>
          </a:p>
          <a:p>
            <a:pPr eaLnBrk="1" hangingPunct="1"/>
            <a:r>
              <a:rPr lang="tr-TR" altLang="tr-TR" sz="2900" smtClean="0"/>
              <a:t>Cevap: 1 mol P</a:t>
            </a:r>
            <a:r>
              <a:rPr lang="tr-TR" altLang="tr-TR" sz="2900" baseline="-25000" smtClean="0"/>
              <a:t>2</a:t>
            </a:r>
            <a:r>
              <a:rPr lang="tr-TR" altLang="tr-TR" sz="2900" smtClean="0"/>
              <a:t>O</a:t>
            </a:r>
            <a:r>
              <a:rPr lang="tr-TR" altLang="tr-TR" sz="2900" baseline="-25000" smtClean="0"/>
              <a:t>5 </a:t>
            </a:r>
            <a:r>
              <a:rPr lang="tr-TR" altLang="tr-TR" sz="2900" smtClean="0"/>
              <a:t>bileşiğinde 2 mol P atomu, 5 mol O atomu olmak üzere 7 mol atom bulunur.</a:t>
            </a:r>
          </a:p>
          <a:p>
            <a:pPr eaLnBrk="1" hangingPunct="1"/>
            <a:endParaRPr lang="tr-TR" altLang="tr-TR" sz="2900" smtClean="0"/>
          </a:p>
        </p:txBody>
      </p:sp>
      <p:graphicFrame>
        <p:nvGraphicFramePr>
          <p:cNvPr id="21509" name="Nesne 1"/>
          <p:cNvGraphicFramePr>
            <a:graphicFrameLocks noChangeAspect="1"/>
          </p:cNvGraphicFramePr>
          <p:nvPr/>
        </p:nvGraphicFramePr>
        <p:xfrm>
          <a:off x="1116013" y="3962400"/>
          <a:ext cx="7339012" cy="172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CS ChemDraw Drawing" r:id="rId3" imgW="3390478" imgH="798366" progId="ChemDraw.Document.6.0">
                  <p:embed/>
                </p:oleObj>
              </mc:Choice>
              <mc:Fallback>
                <p:oleObj name="CS ChemDraw Drawing" r:id="rId3" imgW="3390478" imgH="798366" progId="ChemDraw.Document.6.0">
                  <p:embed/>
                  <p:pic>
                    <p:nvPicPr>
                      <p:cNvPr id="0" name="Nesn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962400"/>
                        <a:ext cx="7339012" cy="172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4F83E48-D0E3-4FF4-A46C-B83520AB6A8B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 ve Mol Kavramı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8" y="1412875"/>
            <a:ext cx="7764462" cy="2303463"/>
          </a:xfrm>
        </p:spPr>
        <p:txBody>
          <a:bodyPr/>
          <a:lstStyle/>
          <a:p>
            <a:pPr eaLnBrk="1" hangingPunct="1"/>
            <a:r>
              <a:rPr lang="tr-TR" altLang="tr-TR" sz="2900" smtClean="0">
                <a:solidFill>
                  <a:srgbClr val="3333FF"/>
                </a:solidFill>
              </a:rPr>
              <a:t>4 mol P</a:t>
            </a:r>
            <a:r>
              <a:rPr lang="tr-TR" altLang="tr-TR" sz="2900" baseline="-25000" smtClean="0">
                <a:solidFill>
                  <a:srgbClr val="3333FF"/>
                </a:solidFill>
              </a:rPr>
              <a:t>2</a:t>
            </a:r>
            <a:r>
              <a:rPr lang="tr-TR" altLang="tr-TR" sz="2900" smtClean="0">
                <a:solidFill>
                  <a:srgbClr val="3333FF"/>
                </a:solidFill>
              </a:rPr>
              <a:t>O</a:t>
            </a:r>
            <a:r>
              <a:rPr lang="tr-TR" altLang="tr-TR" sz="2900" baseline="-25000" smtClean="0">
                <a:solidFill>
                  <a:srgbClr val="3333FF"/>
                </a:solidFill>
              </a:rPr>
              <a:t>5</a:t>
            </a:r>
            <a:r>
              <a:rPr lang="tr-TR" altLang="tr-TR" sz="2900" smtClean="0">
                <a:solidFill>
                  <a:srgbClr val="3333FF"/>
                </a:solidFill>
              </a:rPr>
              <a:t> bileşiği;</a:t>
            </a:r>
          </a:p>
          <a:p>
            <a:pPr eaLnBrk="1" hangingPunct="1"/>
            <a:r>
              <a:rPr lang="tr-TR" altLang="tr-TR" sz="2900" smtClean="0"/>
              <a:t>d) Toplam kaç tane atom içerir?</a:t>
            </a:r>
          </a:p>
          <a:p>
            <a:pPr eaLnBrk="1" hangingPunct="1"/>
            <a:r>
              <a:rPr lang="tr-TR" altLang="tr-TR" sz="2900" smtClean="0"/>
              <a:t>Cevap: 1 mol P</a:t>
            </a:r>
            <a:r>
              <a:rPr lang="tr-TR" altLang="tr-TR" sz="2900" baseline="-25000" smtClean="0"/>
              <a:t>2</a:t>
            </a:r>
            <a:r>
              <a:rPr lang="tr-TR" altLang="tr-TR" sz="2900" smtClean="0"/>
              <a:t>O</a:t>
            </a:r>
            <a:r>
              <a:rPr lang="tr-TR" altLang="tr-TR" sz="2900" baseline="-25000" smtClean="0"/>
              <a:t>5 </a:t>
            </a:r>
            <a:r>
              <a:rPr lang="tr-TR" altLang="tr-TR" sz="2900" smtClean="0"/>
              <a:t>bileşiğinde 7 mol atom yani 7N</a:t>
            </a:r>
            <a:r>
              <a:rPr lang="tr-TR" altLang="tr-TR" sz="2900" baseline="-25000" smtClean="0"/>
              <a:t>A</a:t>
            </a:r>
            <a:r>
              <a:rPr lang="tr-TR" altLang="tr-TR" sz="2900" smtClean="0"/>
              <a:t> tane atom vardır.</a:t>
            </a:r>
          </a:p>
        </p:txBody>
      </p:sp>
      <p:graphicFrame>
        <p:nvGraphicFramePr>
          <p:cNvPr id="22533" name="Nesne 2"/>
          <p:cNvGraphicFramePr>
            <a:graphicFrameLocks noChangeAspect="1"/>
          </p:cNvGraphicFramePr>
          <p:nvPr/>
        </p:nvGraphicFramePr>
        <p:xfrm>
          <a:off x="1014413" y="3860800"/>
          <a:ext cx="7196137" cy="174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CS ChemDraw Drawing" r:id="rId3" imgW="3390478" imgH="822750" progId="ChemDraw.Document.6.0">
                  <p:embed/>
                </p:oleObj>
              </mc:Choice>
              <mc:Fallback>
                <p:oleObj name="CS ChemDraw Drawing" r:id="rId3" imgW="3390478" imgH="822750" progId="ChemDraw.Document.6.0">
                  <p:embed/>
                  <p:pic>
                    <p:nvPicPr>
                      <p:cNvPr id="0" name="Nesn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413" y="3860800"/>
                        <a:ext cx="7196137" cy="174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889E99-CC42-4633-8FBF-315C18FCEC67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 ve Mol Kavramı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8" y="1412875"/>
            <a:ext cx="8240712" cy="2879725"/>
          </a:xfrm>
        </p:spPr>
        <p:txBody>
          <a:bodyPr/>
          <a:lstStyle/>
          <a:p>
            <a:pPr eaLnBrk="1" hangingPunct="1"/>
            <a:r>
              <a:rPr lang="tr-TR" altLang="tr-TR" sz="2800" dirty="0" smtClean="0"/>
              <a:t>Tanecik sayısı verilen bir maddenin </a:t>
            </a:r>
            <a:r>
              <a:rPr lang="tr-TR" altLang="tr-TR" sz="2800" dirty="0" err="1" smtClean="0"/>
              <a:t>mol</a:t>
            </a:r>
            <a:r>
              <a:rPr lang="tr-TR" altLang="tr-TR" sz="2800" dirty="0" smtClean="0"/>
              <a:t> </a:t>
            </a:r>
            <a:r>
              <a:rPr lang="tr-TR" altLang="tr-TR" sz="2800" dirty="0" smtClean="0"/>
              <a:t>sayısı, verilen tanecik sayısının </a:t>
            </a:r>
            <a:r>
              <a:rPr lang="tr-TR" altLang="tr-TR" sz="2800" dirty="0" err="1" smtClean="0"/>
              <a:t>Avagadro</a:t>
            </a:r>
            <a:r>
              <a:rPr lang="tr-TR" altLang="tr-TR" sz="2800" dirty="0" smtClean="0"/>
              <a:t> sayısına bölünmesiyle hesaplanabilir. </a:t>
            </a:r>
            <a:endParaRPr lang="tr-TR" altLang="tr-TR" sz="2800" dirty="0" smtClean="0"/>
          </a:p>
          <a:p>
            <a:pPr marL="0" indent="0" eaLnBrk="1" hangingPunct="1">
              <a:buNone/>
            </a:pPr>
            <a:endParaRPr lang="tr-TR" altLang="tr-TR" sz="2800" dirty="0" smtClean="0"/>
          </a:p>
          <a:p>
            <a:pPr eaLnBrk="1" hangingPunct="1"/>
            <a:r>
              <a:rPr lang="tr-TR" altLang="tr-TR" sz="2800" dirty="0" smtClean="0"/>
              <a:t>n= </a:t>
            </a:r>
            <a:r>
              <a:rPr lang="tr-TR" altLang="tr-TR" sz="2800" dirty="0" err="1" smtClean="0"/>
              <a:t>Mol</a:t>
            </a:r>
            <a:r>
              <a:rPr lang="tr-TR" altLang="tr-TR" sz="2800" dirty="0" smtClean="0"/>
              <a:t> sayısı</a:t>
            </a:r>
          </a:p>
          <a:p>
            <a:pPr eaLnBrk="1" hangingPunct="1"/>
            <a:r>
              <a:rPr lang="tr-TR" altLang="tr-TR" sz="2800" i="1" dirty="0" smtClean="0"/>
              <a:t>N</a:t>
            </a:r>
            <a:r>
              <a:rPr lang="tr-TR" altLang="tr-TR" sz="2800" dirty="0" smtClean="0"/>
              <a:t>= Verilen tanecik sayısı</a:t>
            </a:r>
          </a:p>
          <a:p>
            <a:pPr eaLnBrk="1" hangingPunct="1"/>
            <a:r>
              <a:rPr lang="tr-TR" altLang="tr-TR" sz="2800" i="1" dirty="0" smtClean="0"/>
              <a:t>N</a:t>
            </a:r>
            <a:r>
              <a:rPr lang="tr-TR" altLang="tr-TR" sz="2800" i="1" baseline="-25000" dirty="0" smtClean="0"/>
              <a:t>A</a:t>
            </a:r>
            <a:r>
              <a:rPr lang="tr-TR" altLang="tr-TR" sz="2800" dirty="0" smtClean="0"/>
              <a:t>= </a:t>
            </a:r>
            <a:r>
              <a:rPr lang="tr-TR" altLang="tr-TR" sz="2800" dirty="0" err="1" smtClean="0"/>
              <a:t>Avagadro</a:t>
            </a:r>
            <a:r>
              <a:rPr lang="tr-TR" altLang="tr-TR" sz="2800" dirty="0" smtClean="0"/>
              <a:t> sayısı</a:t>
            </a:r>
          </a:p>
        </p:txBody>
      </p:sp>
      <p:graphicFrame>
        <p:nvGraphicFramePr>
          <p:cNvPr id="23557" name="Nesne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410898"/>
              </p:ext>
            </p:extLst>
          </p:nvPr>
        </p:nvGraphicFramePr>
        <p:xfrm>
          <a:off x="5076056" y="4399756"/>
          <a:ext cx="2087562" cy="174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CS ChemDraw Drawing" r:id="rId3" imgW="584870" imgH="487260" progId="ChemDraw.Document.6.0">
                  <p:embed/>
                </p:oleObj>
              </mc:Choice>
              <mc:Fallback>
                <p:oleObj name="CS ChemDraw Drawing" r:id="rId3" imgW="584870" imgH="487260" progId="ChemDraw.Document.6.0">
                  <p:embed/>
                  <p:pic>
                    <p:nvPicPr>
                      <p:cNvPr id="0" name="Nesn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4399756"/>
                        <a:ext cx="2087562" cy="174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856C1CE-3470-4620-9E35-58CD2045C97D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 ve Mol Kavramı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5900"/>
            <a:ext cx="7924800" cy="4419600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Gündelik hayatta bazen maddeleri teker teker ifade etmek yerine toplu halde belirtmeyi tercih ederiz. </a:t>
            </a:r>
            <a:endParaRPr lang="tr-TR" altLang="tr-TR" dirty="0" smtClean="0"/>
          </a:p>
          <a:p>
            <a:pPr eaLnBrk="1" hangingPunct="1"/>
            <a:r>
              <a:rPr lang="tr-TR" altLang="tr-TR" dirty="0" smtClean="0"/>
              <a:t>Örneğin</a:t>
            </a:r>
            <a:r>
              <a:rPr lang="tr-TR" altLang="tr-TR" dirty="0" smtClean="0"/>
              <a:t>;</a:t>
            </a:r>
          </a:p>
          <a:p>
            <a:pPr eaLnBrk="1" hangingPunct="1"/>
            <a:r>
              <a:rPr lang="tr-TR" altLang="tr-TR" dirty="0" smtClean="0"/>
              <a:t>30 tane yumurta yerine 1 koli yumurta,</a:t>
            </a:r>
          </a:p>
          <a:p>
            <a:pPr eaLnBrk="1" hangingPunct="1"/>
            <a:r>
              <a:rPr lang="tr-TR" altLang="tr-TR" dirty="0" smtClean="0"/>
              <a:t>12 tane silgi yerine 1 düzine silgi,</a:t>
            </a:r>
          </a:p>
          <a:p>
            <a:pPr eaLnBrk="1" hangingPunct="1"/>
            <a:r>
              <a:rPr lang="tr-TR" altLang="tr-TR" dirty="0" smtClean="0"/>
              <a:t>10 tane kalem yerine 1 deste kalem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9907A34-E047-4161-8F35-5BAA769EE1BC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 ve Mol Kavramı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8" y="1412875"/>
            <a:ext cx="7764462" cy="792163"/>
          </a:xfrm>
        </p:spPr>
        <p:txBody>
          <a:bodyPr/>
          <a:lstStyle/>
          <a:p>
            <a:pPr eaLnBrk="1" hangingPunct="1"/>
            <a:r>
              <a:rPr lang="tr-TR" altLang="tr-TR" sz="2800" smtClean="0"/>
              <a:t>0,05 mol C</a:t>
            </a:r>
            <a:r>
              <a:rPr lang="tr-TR" altLang="tr-TR" sz="2800" baseline="-25000" smtClean="0"/>
              <a:t>3</a:t>
            </a:r>
            <a:r>
              <a:rPr lang="tr-TR" altLang="tr-TR" sz="2800" smtClean="0"/>
              <a:t>H</a:t>
            </a:r>
            <a:r>
              <a:rPr lang="tr-TR" altLang="tr-TR" sz="2800" baseline="-25000" smtClean="0"/>
              <a:t>8</a:t>
            </a:r>
            <a:r>
              <a:rPr lang="tr-TR" altLang="tr-TR" sz="2800" smtClean="0"/>
              <a:t> gazı kaç tane molekül içerir?</a:t>
            </a:r>
          </a:p>
        </p:txBody>
      </p:sp>
      <p:graphicFrame>
        <p:nvGraphicFramePr>
          <p:cNvPr id="24581" name="Nesne 2"/>
          <p:cNvGraphicFramePr>
            <a:graphicFrameLocks noChangeAspect="1"/>
          </p:cNvGraphicFramePr>
          <p:nvPr/>
        </p:nvGraphicFramePr>
        <p:xfrm>
          <a:off x="539750" y="2708275"/>
          <a:ext cx="7832725" cy="261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CS ChemDraw Drawing" r:id="rId3" imgW="4239361" imgH="1416794" progId="ChemDraw.Document.6.0">
                  <p:embed/>
                </p:oleObj>
              </mc:Choice>
              <mc:Fallback>
                <p:oleObj name="CS ChemDraw Drawing" r:id="rId3" imgW="4239361" imgH="1416794" progId="ChemDraw.Document.6.0">
                  <p:embed/>
                  <p:pic>
                    <p:nvPicPr>
                      <p:cNvPr id="0" name="Nesn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708275"/>
                        <a:ext cx="7832725" cy="261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3A5349-38C7-47AD-8088-FF481564224C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 ve Mol Kavramı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5900"/>
            <a:ext cx="7924800" cy="4419600"/>
          </a:xfrm>
        </p:spPr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66"/>
                </a:solidFill>
              </a:rPr>
              <a:t>Soru:</a:t>
            </a:r>
            <a:r>
              <a:rPr lang="tr-TR" altLang="tr-TR" smtClean="0"/>
              <a:t> 1,00 x 10</a:t>
            </a:r>
            <a:r>
              <a:rPr lang="tr-TR" altLang="tr-TR" baseline="30000" smtClean="0"/>
              <a:t>22</a:t>
            </a:r>
            <a:r>
              <a:rPr lang="tr-TR" altLang="tr-TR" smtClean="0"/>
              <a:t> Mg atomu içeren bir örnek kaç mol dur? Bu örneğin kütlesi kaç gramdır? (M</a:t>
            </a:r>
            <a:r>
              <a:rPr lang="tr-TR" altLang="tr-TR" baseline="-25000" smtClean="0"/>
              <a:t>Mg</a:t>
            </a:r>
            <a:r>
              <a:rPr lang="tr-TR" altLang="tr-TR" smtClean="0"/>
              <a:t> = 24 g/mol).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E0D0A5-4730-41DB-B0D5-6227C9EB0394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 ve Mol Kavramı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325" y="1844675"/>
            <a:ext cx="7515225" cy="2663825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solidFill>
                  <a:srgbClr val="3333FF"/>
                </a:solidFill>
              </a:rPr>
              <a:t>Toplam 2 </a:t>
            </a:r>
            <a:r>
              <a:rPr lang="tr-TR" altLang="tr-TR" dirty="0" err="1" smtClean="0">
                <a:solidFill>
                  <a:srgbClr val="3333FF"/>
                </a:solidFill>
              </a:rPr>
              <a:t>mol</a:t>
            </a:r>
            <a:r>
              <a:rPr lang="tr-TR" altLang="tr-TR" dirty="0" smtClean="0">
                <a:solidFill>
                  <a:srgbClr val="3333FF"/>
                </a:solidFill>
              </a:rPr>
              <a:t> atom içeren SO</a:t>
            </a:r>
            <a:r>
              <a:rPr lang="tr-TR" altLang="tr-TR" baseline="-25000" dirty="0" smtClean="0">
                <a:solidFill>
                  <a:srgbClr val="3333FF"/>
                </a:solidFill>
              </a:rPr>
              <a:t>3</a:t>
            </a:r>
            <a:r>
              <a:rPr lang="tr-TR" altLang="tr-TR" dirty="0" smtClean="0">
                <a:solidFill>
                  <a:srgbClr val="3333FF"/>
                </a:solidFill>
              </a:rPr>
              <a:t> gazı</a:t>
            </a:r>
            <a:r>
              <a:rPr lang="tr-TR" altLang="tr-TR" dirty="0" smtClean="0">
                <a:solidFill>
                  <a:srgbClr val="3333FF"/>
                </a:solidFill>
              </a:rPr>
              <a:t>;</a:t>
            </a:r>
          </a:p>
          <a:p>
            <a:pPr marL="0" indent="0" eaLnBrk="1" hangingPunct="1">
              <a:buNone/>
            </a:pPr>
            <a:endParaRPr lang="tr-TR" altLang="tr-TR" dirty="0" smtClean="0">
              <a:solidFill>
                <a:srgbClr val="3333FF"/>
              </a:solidFill>
            </a:endParaRPr>
          </a:p>
          <a:p>
            <a:pPr eaLnBrk="1" hangingPunct="1"/>
            <a:r>
              <a:rPr lang="tr-TR" altLang="tr-TR" dirty="0" smtClean="0"/>
              <a:t>a) Kaç </a:t>
            </a:r>
            <a:r>
              <a:rPr lang="tr-TR" altLang="tr-TR" dirty="0" err="1" smtClean="0"/>
              <a:t>moldür</a:t>
            </a:r>
            <a:r>
              <a:rPr lang="tr-TR" altLang="tr-TR" dirty="0" smtClean="0"/>
              <a:t>?</a:t>
            </a:r>
          </a:p>
          <a:p>
            <a:pPr eaLnBrk="1" hangingPunct="1"/>
            <a:r>
              <a:rPr lang="tr-TR" altLang="tr-TR" dirty="0" smtClean="0"/>
              <a:t>b) Kaç </a:t>
            </a:r>
            <a:r>
              <a:rPr lang="tr-TR" altLang="tr-TR" dirty="0" err="1" smtClean="0"/>
              <a:t>mol</a:t>
            </a:r>
            <a:r>
              <a:rPr lang="tr-TR" altLang="tr-TR" dirty="0" smtClean="0"/>
              <a:t> molekül içerir?</a:t>
            </a:r>
          </a:p>
          <a:p>
            <a:pPr eaLnBrk="1" hangingPunct="1"/>
            <a:r>
              <a:rPr lang="tr-TR" altLang="tr-TR" dirty="0" smtClean="0"/>
              <a:t>c) Kaç tane O atomu içerir?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BD60B1D-2FE2-4757-8BC2-8DAD79B0C333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 ve Mol Kavramı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1416050"/>
            <a:ext cx="8039100" cy="2157413"/>
          </a:xfrm>
        </p:spPr>
        <p:txBody>
          <a:bodyPr/>
          <a:lstStyle/>
          <a:p>
            <a:pPr eaLnBrk="1" hangingPunct="1"/>
            <a:r>
              <a:rPr lang="tr-TR" altLang="tr-TR" sz="2800" smtClean="0">
                <a:solidFill>
                  <a:srgbClr val="3333FF"/>
                </a:solidFill>
              </a:rPr>
              <a:t>Toplam 2 mol atom içeren SO</a:t>
            </a:r>
            <a:r>
              <a:rPr lang="tr-TR" altLang="tr-TR" sz="2800" baseline="-25000" smtClean="0">
                <a:solidFill>
                  <a:srgbClr val="3333FF"/>
                </a:solidFill>
              </a:rPr>
              <a:t>3</a:t>
            </a:r>
            <a:r>
              <a:rPr lang="tr-TR" altLang="tr-TR" sz="2800" smtClean="0">
                <a:solidFill>
                  <a:srgbClr val="3333FF"/>
                </a:solidFill>
              </a:rPr>
              <a:t> gazı;</a:t>
            </a:r>
          </a:p>
          <a:p>
            <a:pPr eaLnBrk="1" hangingPunct="1"/>
            <a:r>
              <a:rPr lang="tr-TR" altLang="tr-TR" sz="2800" smtClean="0"/>
              <a:t>a) Kaç moldür?</a:t>
            </a:r>
          </a:p>
          <a:p>
            <a:pPr eaLnBrk="1" hangingPunct="1"/>
            <a:r>
              <a:rPr lang="tr-TR" altLang="tr-TR" sz="2800" smtClean="0"/>
              <a:t>Cevap: 1 mol SO</a:t>
            </a:r>
            <a:r>
              <a:rPr lang="tr-TR" altLang="tr-TR" sz="2800" baseline="-25000" smtClean="0"/>
              <a:t>3</a:t>
            </a:r>
            <a:r>
              <a:rPr lang="tr-TR" altLang="tr-TR" sz="2800" smtClean="0"/>
              <a:t> gazında 1 mol S ve 3 mol O atomu olmak üzere toplam 4 mol atom vardır.</a:t>
            </a:r>
          </a:p>
        </p:txBody>
      </p:sp>
      <p:graphicFrame>
        <p:nvGraphicFramePr>
          <p:cNvPr id="26629" name="Nesne 2"/>
          <p:cNvGraphicFramePr>
            <a:graphicFrameLocks noChangeAspect="1"/>
          </p:cNvGraphicFramePr>
          <p:nvPr/>
        </p:nvGraphicFramePr>
        <p:xfrm>
          <a:off x="900113" y="3821113"/>
          <a:ext cx="7081837" cy="178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CS ChemDraw Drawing" r:id="rId3" imgW="2904139" imgH="731100" progId="ChemDraw.Document.6.0">
                  <p:embed/>
                </p:oleObj>
              </mc:Choice>
              <mc:Fallback>
                <p:oleObj name="CS ChemDraw Drawing" r:id="rId3" imgW="2904139" imgH="731100" progId="ChemDraw.Document.6.0">
                  <p:embed/>
                  <p:pic>
                    <p:nvPicPr>
                      <p:cNvPr id="0" name="Nesn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821113"/>
                        <a:ext cx="7081837" cy="178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BC64B86-56E7-4140-824D-EA2574487DC8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 ve Mol Kavramı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8" y="1412875"/>
            <a:ext cx="8240712" cy="2016125"/>
          </a:xfrm>
        </p:spPr>
        <p:txBody>
          <a:bodyPr/>
          <a:lstStyle/>
          <a:p>
            <a:pPr eaLnBrk="1" hangingPunct="1"/>
            <a:r>
              <a:rPr lang="tr-TR" altLang="tr-TR" sz="2800" smtClean="0">
                <a:solidFill>
                  <a:srgbClr val="3333FF"/>
                </a:solidFill>
              </a:rPr>
              <a:t>Toplam 2 mol atom içeren SO</a:t>
            </a:r>
            <a:r>
              <a:rPr lang="tr-TR" altLang="tr-TR" sz="2800" baseline="-25000" smtClean="0">
                <a:solidFill>
                  <a:srgbClr val="3333FF"/>
                </a:solidFill>
              </a:rPr>
              <a:t>3</a:t>
            </a:r>
            <a:r>
              <a:rPr lang="tr-TR" altLang="tr-TR" sz="2800" smtClean="0">
                <a:solidFill>
                  <a:srgbClr val="3333FF"/>
                </a:solidFill>
              </a:rPr>
              <a:t> gazı;</a:t>
            </a:r>
          </a:p>
          <a:p>
            <a:pPr eaLnBrk="1" hangingPunct="1"/>
            <a:r>
              <a:rPr lang="tr-TR" altLang="tr-TR" sz="2800" smtClean="0"/>
              <a:t>b) Kaç mol molekül içerir?</a:t>
            </a:r>
          </a:p>
          <a:p>
            <a:pPr eaLnBrk="1" hangingPunct="1"/>
            <a:r>
              <a:rPr lang="tr-TR" altLang="tr-TR" sz="2800" smtClean="0"/>
              <a:t>Cevap: 1 mol SO</a:t>
            </a:r>
            <a:r>
              <a:rPr lang="tr-TR" altLang="tr-TR" sz="2800" baseline="-25000" smtClean="0"/>
              <a:t>3</a:t>
            </a:r>
            <a:r>
              <a:rPr lang="tr-TR" altLang="tr-TR" sz="2800" smtClean="0"/>
              <a:t> gazında 6,02 x 10</a:t>
            </a:r>
            <a:r>
              <a:rPr lang="tr-TR" altLang="tr-TR" sz="2800" baseline="30000" smtClean="0"/>
              <a:t>23</a:t>
            </a:r>
            <a:r>
              <a:rPr lang="tr-TR" altLang="tr-TR" sz="2800" smtClean="0"/>
              <a:t> tane molekül, yani 1 mol molekül vardır.</a:t>
            </a:r>
          </a:p>
        </p:txBody>
      </p:sp>
      <p:graphicFrame>
        <p:nvGraphicFramePr>
          <p:cNvPr id="27653" name="Nesne 2"/>
          <p:cNvGraphicFramePr>
            <a:graphicFrameLocks noChangeAspect="1"/>
          </p:cNvGraphicFramePr>
          <p:nvPr/>
        </p:nvGraphicFramePr>
        <p:xfrm>
          <a:off x="754063" y="3889375"/>
          <a:ext cx="7456487" cy="189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CS ChemDraw Drawing" r:id="rId3" imgW="3059936" imgH="779868" progId="ChemDraw.Document.6.0">
                  <p:embed/>
                </p:oleObj>
              </mc:Choice>
              <mc:Fallback>
                <p:oleObj name="CS ChemDraw Drawing" r:id="rId3" imgW="3059936" imgH="779868" progId="ChemDraw.Document.6.0">
                  <p:embed/>
                  <p:pic>
                    <p:nvPicPr>
                      <p:cNvPr id="0" name="Nesn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063" y="3889375"/>
                        <a:ext cx="7456487" cy="189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ED1E53-6049-4018-90B6-736EEF593421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 ve Mol Kavramı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8" y="1412875"/>
            <a:ext cx="8240712" cy="2016125"/>
          </a:xfrm>
        </p:spPr>
        <p:txBody>
          <a:bodyPr/>
          <a:lstStyle/>
          <a:p>
            <a:pPr eaLnBrk="1" hangingPunct="1"/>
            <a:r>
              <a:rPr lang="tr-TR" altLang="tr-TR" sz="2800" smtClean="0">
                <a:solidFill>
                  <a:srgbClr val="3333FF"/>
                </a:solidFill>
              </a:rPr>
              <a:t>Toplam 2 mol atom içeren SO</a:t>
            </a:r>
            <a:r>
              <a:rPr lang="tr-TR" altLang="tr-TR" sz="2800" baseline="-25000" smtClean="0">
                <a:solidFill>
                  <a:srgbClr val="3333FF"/>
                </a:solidFill>
              </a:rPr>
              <a:t>3</a:t>
            </a:r>
            <a:r>
              <a:rPr lang="tr-TR" altLang="tr-TR" sz="2800" smtClean="0">
                <a:solidFill>
                  <a:srgbClr val="3333FF"/>
                </a:solidFill>
              </a:rPr>
              <a:t> gazı;</a:t>
            </a:r>
          </a:p>
          <a:p>
            <a:pPr eaLnBrk="1" hangingPunct="1"/>
            <a:r>
              <a:rPr lang="tr-TR" altLang="tr-TR" sz="2800" smtClean="0"/>
              <a:t>Kaç tane O atomu içerir?</a:t>
            </a:r>
          </a:p>
          <a:p>
            <a:pPr eaLnBrk="1" hangingPunct="1"/>
            <a:r>
              <a:rPr lang="tr-TR" altLang="tr-TR" sz="2800" smtClean="0"/>
              <a:t>Cevap: 1 mol SO</a:t>
            </a:r>
            <a:r>
              <a:rPr lang="tr-TR" altLang="tr-TR" sz="2800" baseline="-25000" smtClean="0"/>
              <a:t>3</a:t>
            </a:r>
            <a:r>
              <a:rPr lang="tr-TR" altLang="tr-TR" sz="2800" smtClean="0"/>
              <a:t> gazı 3 mol O atomu yani 3N</a:t>
            </a:r>
            <a:r>
              <a:rPr lang="tr-TR" altLang="tr-TR" sz="2800" baseline="-25000" smtClean="0"/>
              <a:t>A</a:t>
            </a:r>
            <a:r>
              <a:rPr lang="tr-TR" altLang="tr-TR" sz="2800" smtClean="0"/>
              <a:t> tane O atomu içerir.</a:t>
            </a:r>
          </a:p>
        </p:txBody>
      </p:sp>
      <p:graphicFrame>
        <p:nvGraphicFramePr>
          <p:cNvPr id="28677" name="Nesne 1"/>
          <p:cNvGraphicFramePr>
            <a:graphicFrameLocks noChangeAspect="1"/>
          </p:cNvGraphicFramePr>
          <p:nvPr/>
        </p:nvGraphicFramePr>
        <p:xfrm>
          <a:off x="869950" y="3692525"/>
          <a:ext cx="7342188" cy="172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" name="CS ChemDraw Drawing" r:id="rId3" imgW="3392163" imgH="795002" progId="ChemDraw.Document.6.0">
                  <p:embed/>
                </p:oleObj>
              </mc:Choice>
              <mc:Fallback>
                <p:oleObj name="CS ChemDraw Drawing" r:id="rId3" imgW="3392163" imgH="795002" progId="ChemDraw.Document.6.0">
                  <p:embed/>
                  <p:pic>
                    <p:nvPicPr>
                      <p:cNvPr id="0" name="Nesn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0" y="3692525"/>
                        <a:ext cx="7342188" cy="172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D045BC7-86BC-49F6-8F67-FE8BA0333DC2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Bağıl kütle ve Mol kütlesi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8" y="1463675"/>
            <a:ext cx="8374062" cy="4464050"/>
          </a:xfrm>
        </p:spPr>
        <p:txBody>
          <a:bodyPr/>
          <a:lstStyle/>
          <a:p>
            <a:pPr eaLnBrk="1" hangingPunct="1"/>
            <a:r>
              <a:rPr lang="tr-TR" altLang="tr-TR" sz="2800" dirty="0" smtClean="0"/>
              <a:t>Atomların ve moleküllerin ağırlığını tek tek tartmak mümkün değildir.</a:t>
            </a:r>
          </a:p>
          <a:p>
            <a:pPr eaLnBrk="1" hangingPunct="1"/>
            <a:r>
              <a:rPr lang="tr-TR" altLang="tr-TR" sz="2800" dirty="0" smtClean="0"/>
              <a:t>Bu nedenle atomların ve moleküllerin kütleleri birbirleriyle kıyaslayarak bulunabilir (bağıl hesap).</a:t>
            </a:r>
          </a:p>
          <a:p>
            <a:pPr eaLnBrk="1" hangingPunct="1"/>
            <a:r>
              <a:rPr lang="tr-TR" altLang="tr-TR" sz="2800" dirty="0" smtClean="0"/>
              <a:t>Kıyas yapmak için bir referans seçilmesi gerekir.</a:t>
            </a:r>
          </a:p>
          <a:p>
            <a:pPr eaLnBrk="1" hangingPunct="1"/>
            <a:r>
              <a:rPr lang="tr-TR" altLang="tr-TR" sz="2800" dirty="0" smtClean="0"/>
              <a:t>Periyodik tablodaki elementlerin atom kütleleri </a:t>
            </a:r>
            <a:r>
              <a:rPr lang="tr-TR" altLang="tr-TR" sz="2800" baseline="30000" dirty="0" smtClean="0">
                <a:solidFill>
                  <a:srgbClr val="FF0000"/>
                </a:solidFill>
              </a:rPr>
              <a:t>12</a:t>
            </a:r>
            <a:r>
              <a:rPr lang="tr-TR" altLang="tr-TR" sz="2800" dirty="0" smtClean="0">
                <a:solidFill>
                  <a:srgbClr val="FF0000"/>
                </a:solidFill>
              </a:rPr>
              <a:t>C atomu referans alınarak </a:t>
            </a:r>
            <a:r>
              <a:rPr lang="tr-TR" altLang="tr-TR" sz="2800" dirty="0" smtClean="0"/>
              <a:t>hesaplanmıştır. </a:t>
            </a:r>
          </a:p>
          <a:p>
            <a:pPr eaLnBrk="1" hangingPunct="1"/>
            <a:r>
              <a:rPr lang="tr-TR" altLang="tr-TR" sz="2800" dirty="0" smtClean="0"/>
              <a:t>Bulunan değerler </a:t>
            </a:r>
            <a:r>
              <a:rPr lang="tr-TR" altLang="tr-TR" sz="2800" b="1" dirty="0" smtClean="0"/>
              <a:t>bağıl atom kütlesi </a:t>
            </a:r>
            <a:r>
              <a:rPr lang="tr-TR" altLang="tr-TR" sz="2800" dirty="0" smtClean="0"/>
              <a:t>olarak ifade edilmiştir.</a:t>
            </a:r>
          </a:p>
          <a:p>
            <a:pPr eaLnBrk="1" hangingPunct="1"/>
            <a:endParaRPr lang="tr-TR" alt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E4EFB36-B2AA-4BBF-8166-ADC75E34FED8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Bağıl kütle ve Mol kütlesi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263" y="1463675"/>
            <a:ext cx="8604250" cy="4464050"/>
          </a:xfrm>
        </p:spPr>
        <p:txBody>
          <a:bodyPr/>
          <a:lstStyle/>
          <a:p>
            <a:pPr eaLnBrk="1" hangingPunct="1"/>
            <a:r>
              <a:rPr lang="tr-TR" altLang="tr-TR" sz="2800" dirty="0" smtClean="0"/>
              <a:t>Bağıl atom kütlesinin birimi </a:t>
            </a:r>
            <a:r>
              <a:rPr lang="tr-TR" altLang="tr-TR" sz="2800" b="1" dirty="0" smtClean="0"/>
              <a:t>atomik kütle birimi (</a:t>
            </a:r>
            <a:r>
              <a:rPr lang="tr-TR" altLang="tr-TR" sz="2800" b="1" dirty="0" err="1" smtClean="0"/>
              <a:t>akb</a:t>
            </a:r>
            <a:r>
              <a:rPr lang="tr-TR" altLang="tr-TR" sz="2800" b="1" dirty="0" smtClean="0"/>
              <a:t>)</a:t>
            </a:r>
            <a:r>
              <a:rPr lang="tr-TR" altLang="tr-TR" sz="2800" dirty="0" smtClean="0"/>
              <a:t>’</a:t>
            </a:r>
            <a:r>
              <a:rPr lang="tr-TR" altLang="tr-TR" sz="2800" dirty="0" err="1" smtClean="0"/>
              <a:t>dir</a:t>
            </a:r>
            <a:r>
              <a:rPr lang="tr-TR" altLang="tr-TR" sz="2800" dirty="0" smtClean="0"/>
              <a:t>.</a:t>
            </a:r>
          </a:p>
          <a:p>
            <a:pPr eaLnBrk="1" hangingPunct="1"/>
            <a:r>
              <a:rPr lang="tr-TR" altLang="tr-TR" sz="2800" baseline="30000" dirty="0" smtClean="0"/>
              <a:t>12</a:t>
            </a:r>
            <a:r>
              <a:rPr lang="tr-TR" altLang="tr-TR" sz="2800" dirty="0" smtClean="0"/>
              <a:t>C izotopunun kütlesi, tam 12 </a:t>
            </a:r>
            <a:r>
              <a:rPr lang="tr-TR" altLang="tr-TR" sz="2800" dirty="0" err="1" smtClean="0"/>
              <a:t>akb</a:t>
            </a:r>
            <a:r>
              <a:rPr lang="tr-TR" altLang="tr-TR" sz="2800" dirty="0" smtClean="0"/>
              <a:t> kabul edilmiştir</a:t>
            </a:r>
            <a:r>
              <a:rPr lang="tr-TR" altLang="tr-TR" sz="2800" dirty="0" smtClean="0"/>
              <a:t>.</a:t>
            </a:r>
          </a:p>
          <a:p>
            <a:pPr marL="0" indent="0" eaLnBrk="1" hangingPunct="1">
              <a:buNone/>
            </a:pPr>
            <a:endParaRPr lang="tr-TR" altLang="tr-TR" sz="2800" dirty="0" smtClean="0"/>
          </a:p>
          <a:p>
            <a:pPr eaLnBrk="1" hangingPunct="1"/>
            <a:r>
              <a:rPr lang="tr-TR" altLang="tr-TR" sz="2800" dirty="0" smtClean="0">
                <a:solidFill>
                  <a:srgbClr val="FF0000"/>
                </a:solidFill>
              </a:rPr>
              <a:t>Atomik kütle birimi</a:t>
            </a:r>
            <a:r>
              <a:rPr lang="tr-TR" altLang="tr-TR" sz="2800" dirty="0" smtClean="0"/>
              <a:t>, </a:t>
            </a:r>
            <a:r>
              <a:rPr lang="tr-TR" altLang="tr-TR" sz="2800" b="1" dirty="0" smtClean="0"/>
              <a:t>1 tane </a:t>
            </a:r>
            <a:r>
              <a:rPr lang="tr-TR" altLang="tr-TR" sz="2800" b="1" baseline="30000" dirty="0" smtClean="0"/>
              <a:t>12</a:t>
            </a:r>
            <a:r>
              <a:rPr lang="tr-TR" altLang="tr-TR" sz="2800" b="1" dirty="0" smtClean="0"/>
              <a:t>C atomunun kütlesinin 12’de birine (1/12) eşittir</a:t>
            </a:r>
            <a:r>
              <a:rPr lang="tr-TR" altLang="tr-TR" sz="2800" b="1" dirty="0" smtClean="0"/>
              <a:t>.</a:t>
            </a:r>
            <a:endParaRPr lang="tr-TR" altLang="tr-TR" sz="2800" b="1" dirty="0" smtClean="0"/>
          </a:p>
          <a:p>
            <a:pPr eaLnBrk="1" hangingPunct="1"/>
            <a:r>
              <a:rPr lang="tr-TR" altLang="tr-TR" sz="2800" dirty="0" smtClean="0"/>
              <a:t>1 tane </a:t>
            </a:r>
            <a:r>
              <a:rPr lang="tr-TR" altLang="tr-TR" sz="2800" baseline="30000" dirty="0" smtClean="0"/>
              <a:t>12</a:t>
            </a:r>
            <a:r>
              <a:rPr lang="tr-TR" altLang="tr-TR" sz="2800" dirty="0" smtClean="0"/>
              <a:t>C  atomunda 6 proton ve 6 nötron vardır.</a:t>
            </a:r>
          </a:p>
          <a:p>
            <a:pPr eaLnBrk="1" hangingPunct="1"/>
            <a:r>
              <a:rPr lang="tr-TR" altLang="tr-TR" sz="2800" dirty="0" smtClean="0"/>
              <a:t>Bu nedenle 1 </a:t>
            </a:r>
            <a:r>
              <a:rPr lang="tr-TR" altLang="tr-TR" sz="2800" dirty="0" err="1" smtClean="0"/>
              <a:t>akb</a:t>
            </a:r>
            <a:r>
              <a:rPr lang="tr-TR" altLang="tr-TR" sz="2800" dirty="0" smtClean="0"/>
              <a:t> aynı zamanda,                              1 proton ya da yaklaşık 1 nötronun kütlesine eşittir.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3282B0E-DD58-4531-87A1-DEEF6892B5B9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Bağıl kütle ve Mol kütlesi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4046538"/>
            <a:ext cx="7777162" cy="1655762"/>
          </a:xfrm>
        </p:spPr>
        <p:txBody>
          <a:bodyPr/>
          <a:lstStyle/>
          <a:p>
            <a:pPr eaLnBrk="1" hangingPunct="1"/>
            <a:r>
              <a:rPr lang="tr-TR" altLang="tr-TR" sz="2800" smtClean="0"/>
              <a:t>Örneklere bakıldığında,                                                  1 tane C atomunun 12 akb,                                        1 tane H atomunun 1 akb ve                                          1 tane Mg atomunun 24 akb olduğu görülür.</a:t>
            </a:r>
          </a:p>
        </p:txBody>
      </p:sp>
      <p:graphicFrame>
        <p:nvGraphicFramePr>
          <p:cNvPr id="31749" name="Nesne 2"/>
          <p:cNvGraphicFramePr>
            <a:graphicFrameLocks noChangeAspect="1"/>
          </p:cNvGraphicFramePr>
          <p:nvPr/>
        </p:nvGraphicFramePr>
        <p:xfrm>
          <a:off x="539750" y="1916113"/>
          <a:ext cx="7978775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" name="CS ChemDraw Drawing" r:id="rId3" imgW="4397684" imgH="872779" progId="ChemDraw.Document.6.0">
                  <p:embed/>
                </p:oleObj>
              </mc:Choice>
              <mc:Fallback>
                <p:oleObj name="CS ChemDraw Drawing" r:id="rId3" imgW="4397684" imgH="872779" progId="ChemDraw.Document.6.0">
                  <p:embed/>
                  <p:pic>
                    <p:nvPicPr>
                      <p:cNvPr id="0" name="Nesn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916113"/>
                        <a:ext cx="7978775" cy="158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C37202E-444A-47F2-92E5-72FFFE438100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Bağıl kütle ve Mol kütlesi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" y="1484313"/>
            <a:ext cx="86614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2800" dirty="0" smtClean="0"/>
              <a:t>Maddelerin </a:t>
            </a:r>
            <a:r>
              <a:rPr lang="tr-TR" altLang="tr-TR" sz="2800" dirty="0" err="1" smtClean="0"/>
              <a:t>Avagadro</a:t>
            </a:r>
            <a:r>
              <a:rPr lang="tr-TR" altLang="tr-TR" sz="2800" dirty="0" smtClean="0"/>
              <a:t> sayısı kadar yani               6,02 x 10</a:t>
            </a:r>
            <a:r>
              <a:rPr lang="tr-TR" altLang="tr-TR" sz="2800" baseline="30000" dirty="0" smtClean="0"/>
              <a:t>23</a:t>
            </a:r>
            <a:r>
              <a:rPr lang="tr-TR" altLang="tr-TR" sz="2800" dirty="0" smtClean="0"/>
              <a:t> tanesinin kütlesine </a:t>
            </a:r>
            <a:r>
              <a:rPr lang="tr-TR" altLang="tr-TR" sz="2800" b="1" dirty="0" err="1" smtClean="0">
                <a:solidFill>
                  <a:srgbClr val="FF0000"/>
                </a:solidFill>
              </a:rPr>
              <a:t>mol</a:t>
            </a:r>
            <a:r>
              <a:rPr lang="tr-TR" altLang="tr-TR" sz="2800" b="1" dirty="0" smtClean="0">
                <a:solidFill>
                  <a:srgbClr val="FF0000"/>
                </a:solidFill>
              </a:rPr>
              <a:t> kütlesi </a:t>
            </a:r>
            <a:r>
              <a:rPr lang="tr-TR" altLang="tr-TR" sz="2800" dirty="0" smtClean="0"/>
              <a:t>denir.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tr-TR" altLang="tr-TR" sz="2800" dirty="0" smtClean="0"/>
          </a:p>
        </p:txBody>
      </p:sp>
      <p:graphicFrame>
        <p:nvGraphicFramePr>
          <p:cNvPr id="32773" name="Nesne 5"/>
          <p:cNvGraphicFramePr>
            <a:graphicFrameLocks noChangeAspect="1"/>
          </p:cNvGraphicFramePr>
          <p:nvPr/>
        </p:nvGraphicFramePr>
        <p:xfrm>
          <a:off x="919163" y="2784475"/>
          <a:ext cx="6888162" cy="182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9" name="CS ChemDraw Drawing" r:id="rId3" imgW="3183310" imgH="840828" progId="ChemDraw.Document.6.0">
                  <p:embed/>
                </p:oleObj>
              </mc:Choice>
              <mc:Fallback>
                <p:oleObj name="CS ChemDraw Drawing" r:id="rId3" imgW="3183310" imgH="840828" progId="ChemDraw.Document.6.0">
                  <p:embed/>
                  <p:pic>
                    <p:nvPicPr>
                      <p:cNvPr id="0" name="Nesn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163" y="2784475"/>
                        <a:ext cx="6888162" cy="182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3338" y="4826000"/>
            <a:ext cx="86614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/>
              <a:t>X= C atomunun mol kütlesi = 12 gramdır.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E90C944-FBA0-45A0-A236-CB9771C7BCBF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 ve Mol Kavramı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50975"/>
            <a:ext cx="8218488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800" dirty="0" smtClean="0"/>
              <a:t>Atomlar ve moleküller çok küçük tanecikler olup, normal yollarla sayılamazlar</a:t>
            </a:r>
            <a:r>
              <a:rPr lang="tr-TR" altLang="tr-TR" sz="2800" dirty="0" smtClean="0"/>
              <a:t>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tr-TR" altLang="tr-TR" sz="28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 smtClean="0"/>
              <a:t>Mikroskopla bile göremediğimiz ya da tartılamayacak kadar küçük olan atom ya da moleküllerin sayısını da teker teker ifade etmek yerine </a:t>
            </a:r>
            <a:r>
              <a:rPr lang="tr-TR" altLang="tr-TR" sz="2800" dirty="0" err="1" smtClean="0">
                <a:solidFill>
                  <a:srgbClr val="3333FF"/>
                </a:solidFill>
              </a:rPr>
              <a:t>mol</a:t>
            </a:r>
            <a:r>
              <a:rPr lang="tr-TR" altLang="tr-TR" sz="2800" dirty="0" smtClean="0">
                <a:solidFill>
                  <a:srgbClr val="3333FF"/>
                </a:solidFill>
              </a:rPr>
              <a:t> kavramı</a:t>
            </a:r>
            <a:r>
              <a:rPr lang="tr-TR" altLang="tr-TR" sz="2800" dirty="0" smtClean="0"/>
              <a:t> (</a:t>
            </a:r>
            <a:r>
              <a:rPr lang="tr-TR" altLang="tr-TR" sz="2800" dirty="0" err="1" smtClean="0">
                <a:solidFill>
                  <a:srgbClr val="FF0066"/>
                </a:solidFill>
              </a:rPr>
              <a:t>mol</a:t>
            </a:r>
            <a:r>
              <a:rPr lang="tr-TR" altLang="tr-TR" sz="2800" dirty="0" smtClean="0">
                <a:solidFill>
                  <a:srgbClr val="FF0066"/>
                </a:solidFill>
              </a:rPr>
              <a:t> birimi</a:t>
            </a:r>
            <a:r>
              <a:rPr lang="tr-TR" altLang="tr-TR" sz="2800" dirty="0" smtClean="0"/>
              <a:t>)</a:t>
            </a:r>
            <a:r>
              <a:rPr lang="tr-TR" altLang="tr-TR" sz="2800" b="1" dirty="0" smtClean="0"/>
              <a:t>  </a:t>
            </a:r>
            <a:r>
              <a:rPr lang="tr-TR" altLang="tr-TR" sz="2800" dirty="0" smtClean="0"/>
              <a:t>denilen bir birimle ifade ederiz</a:t>
            </a:r>
            <a:r>
              <a:rPr lang="tr-TR" altLang="tr-TR" sz="2800" dirty="0" smtClean="0"/>
              <a:t>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tr-TR" altLang="tr-TR" sz="28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 smtClean="0"/>
              <a:t>Bu durum, buğdayın </a:t>
            </a:r>
            <a:r>
              <a:rPr lang="tr-TR" altLang="tr-TR" sz="2800" dirty="0" smtClean="0">
                <a:solidFill>
                  <a:srgbClr val="3333FF"/>
                </a:solidFill>
              </a:rPr>
              <a:t>kile </a:t>
            </a:r>
            <a:r>
              <a:rPr lang="tr-TR" altLang="tr-TR" sz="2800" dirty="0" smtClean="0"/>
              <a:t>ile yada çivinin </a:t>
            </a:r>
            <a:r>
              <a:rPr lang="tr-TR" altLang="tr-TR" sz="2800" dirty="0" smtClean="0">
                <a:solidFill>
                  <a:srgbClr val="3333FF"/>
                </a:solidFill>
              </a:rPr>
              <a:t>kilo</a:t>
            </a:r>
            <a:r>
              <a:rPr lang="tr-TR" altLang="tr-TR" sz="2800" dirty="0" smtClean="0"/>
              <a:t> ile belirtilmesine benzer.</a:t>
            </a:r>
          </a:p>
          <a:p>
            <a:pPr eaLnBrk="1" hangingPunct="1">
              <a:lnSpc>
                <a:spcPct val="90000"/>
              </a:lnSpc>
            </a:pPr>
            <a:endParaRPr lang="tr-TR" altLang="tr-TR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C7A56C4-7B2F-4CF3-88C1-15890698A382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Bağıl kütle ve Mol kütlesi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386762" cy="4906962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2800" dirty="0" smtClean="0"/>
              <a:t>Sonuç olarak 1 </a:t>
            </a:r>
            <a:r>
              <a:rPr lang="tr-TR" altLang="tr-TR" sz="2800" dirty="0" err="1" smtClean="0"/>
              <a:t>akb</a:t>
            </a:r>
            <a:r>
              <a:rPr lang="tr-TR" altLang="tr-TR" sz="2800" dirty="0" smtClean="0"/>
              <a:t>;</a:t>
            </a:r>
            <a:endParaRPr lang="tr-TR" altLang="tr-TR" sz="2800" dirty="0"/>
          </a:p>
          <a:p>
            <a:pPr eaLnBrk="1" hangingPunct="1">
              <a:defRPr/>
            </a:pPr>
            <a:r>
              <a:rPr lang="tr-TR" altLang="tr-TR" sz="2800" dirty="0" smtClean="0">
                <a:solidFill>
                  <a:srgbClr val="FF0000"/>
                </a:solidFill>
              </a:rPr>
              <a:t>1 proton ya da nötronun kütlesi,</a:t>
            </a:r>
            <a:endParaRPr lang="tr-TR" altLang="tr-TR" sz="28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tr-TR" altLang="tr-TR" sz="2800" dirty="0" smtClean="0">
                <a:solidFill>
                  <a:srgbClr val="FF0000"/>
                </a:solidFill>
              </a:rPr>
              <a:t>1 tane </a:t>
            </a:r>
            <a:r>
              <a:rPr lang="tr-TR" altLang="tr-TR" sz="2800" baseline="30000" dirty="0" smtClean="0">
                <a:solidFill>
                  <a:srgbClr val="FF0000"/>
                </a:solidFill>
              </a:rPr>
              <a:t>12</a:t>
            </a:r>
            <a:r>
              <a:rPr lang="tr-TR" altLang="tr-TR" sz="2800" dirty="0" smtClean="0">
                <a:solidFill>
                  <a:srgbClr val="FF0000"/>
                </a:solidFill>
              </a:rPr>
              <a:t>C atomunun kütlesinin 1/12’ si</a:t>
            </a:r>
            <a:endParaRPr lang="tr-TR" altLang="tr-TR" sz="28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tr-TR" altLang="tr-TR" sz="4400" baseline="-25000" dirty="0" err="1" smtClean="0">
                <a:solidFill>
                  <a:srgbClr val="FF0000"/>
                </a:solidFill>
              </a:rPr>
              <a:t>akb</a:t>
            </a:r>
            <a:r>
              <a:rPr lang="tr-TR" altLang="tr-TR" sz="4400" baseline="-25000" dirty="0" smtClean="0">
                <a:solidFill>
                  <a:srgbClr val="FF0000"/>
                </a:solidFill>
              </a:rPr>
              <a:t> </a:t>
            </a:r>
            <a:r>
              <a:rPr lang="tr-TR" altLang="tr-TR" sz="5400" baseline="-25000" dirty="0" smtClean="0">
                <a:solidFill>
                  <a:srgbClr val="FF0000"/>
                </a:solidFill>
              </a:rPr>
              <a:t>=</a:t>
            </a:r>
            <a:r>
              <a:rPr lang="tr-TR" altLang="tr-TR" sz="2800" dirty="0" smtClean="0">
                <a:solidFill>
                  <a:srgbClr val="FF0000"/>
                </a:solidFill>
              </a:rPr>
              <a:t> </a:t>
            </a:r>
            <a:r>
              <a:rPr lang="tr-TR" altLang="tr-TR" sz="2800" u="sng" dirty="0" smtClean="0">
                <a:solidFill>
                  <a:srgbClr val="FF0000"/>
                </a:solidFill>
              </a:rPr>
              <a:t>gram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tr-TR" altLang="tr-TR" sz="2800" dirty="0" smtClean="0">
                <a:solidFill>
                  <a:srgbClr val="FF0000"/>
                </a:solidFill>
              </a:rPr>
              <a:t>                N</a:t>
            </a:r>
            <a:r>
              <a:rPr lang="tr-TR" altLang="tr-TR" sz="2800" baseline="-25000" dirty="0" smtClean="0">
                <a:solidFill>
                  <a:srgbClr val="FF0000"/>
                </a:solidFill>
              </a:rPr>
              <a:t>A</a:t>
            </a:r>
          </a:p>
          <a:p>
            <a:pPr eaLnBrk="1" hangingPunct="1">
              <a:defRPr/>
            </a:pPr>
            <a:r>
              <a:rPr lang="tr-TR" altLang="tr-TR" sz="2800" dirty="0" smtClean="0"/>
              <a:t>1 tane H atomu 1 </a:t>
            </a:r>
            <a:r>
              <a:rPr lang="tr-TR" altLang="tr-TR" sz="2800" dirty="0" err="1" smtClean="0"/>
              <a:t>akb</a:t>
            </a:r>
            <a:r>
              <a:rPr lang="tr-TR" altLang="tr-TR" sz="2800" dirty="0" smtClean="0"/>
              <a:t> olduğundan 1 </a:t>
            </a:r>
            <a:r>
              <a:rPr lang="tr-TR" altLang="tr-TR" sz="2800" dirty="0" err="1" smtClean="0"/>
              <a:t>mol</a:t>
            </a:r>
            <a:r>
              <a:rPr lang="tr-TR" altLang="tr-TR" sz="2800" dirty="0" smtClean="0"/>
              <a:t> H atomu 1 gram,</a:t>
            </a:r>
          </a:p>
          <a:p>
            <a:pPr eaLnBrk="1" hangingPunct="1">
              <a:defRPr/>
            </a:pPr>
            <a:r>
              <a:rPr lang="tr-TR" altLang="tr-TR" sz="2800" dirty="0" smtClean="0"/>
              <a:t>1 tane Mg atomu 24 </a:t>
            </a:r>
            <a:r>
              <a:rPr lang="tr-TR" altLang="tr-TR" sz="2800" dirty="0" err="1" smtClean="0"/>
              <a:t>akb</a:t>
            </a:r>
            <a:r>
              <a:rPr lang="tr-TR" altLang="tr-TR" sz="2800" dirty="0" smtClean="0"/>
              <a:t> olduğundan 1 </a:t>
            </a:r>
            <a:r>
              <a:rPr lang="tr-TR" altLang="tr-TR" sz="2800" dirty="0" err="1" smtClean="0"/>
              <a:t>mol</a:t>
            </a:r>
            <a:r>
              <a:rPr lang="tr-TR" altLang="tr-TR" sz="2800" dirty="0" smtClean="0"/>
              <a:t> Mg atomu 24 gramdır.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tr-TR" altLang="tr-TR" sz="2800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ayt Numarası Yer Tutucus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EC91E4-698D-4D80-9EAA-9C895AF6E02F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Atom Kütleleri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923213" cy="4419600"/>
          </a:xfrm>
        </p:spPr>
        <p:txBody>
          <a:bodyPr/>
          <a:lstStyle/>
          <a:p>
            <a:pPr eaLnBrk="1" hangingPunct="1"/>
            <a:r>
              <a:rPr lang="tr-TR" altLang="tr-TR" sz="2800" smtClean="0"/>
              <a:t>Bir elementin atom kütlesi (</a:t>
            </a:r>
            <a:r>
              <a:rPr lang="tr-TR" altLang="tr-TR" sz="2800" smtClean="0">
                <a:solidFill>
                  <a:srgbClr val="3333FF"/>
                </a:solidFill>
              </a:rPr>
              <a:t>ağırlığı</a:t>
            </a:r>
            <a:r>
              <a:rPr lang="tr-TR" altLang="tr-TR" sz="2800" smtClean="0"/>
              <a:t>)izotopların doğada bulunma oranlarına göre, ağırlıklı atom kütlelerinin ortalamasıdır.</a:t>
            </a:r>
          </a:p>
          <a:p>
            <a:pPr eaLnBrk="1" hangingPunct="1"/>
            <a:r>
              <a:rPr lang="tr-TR" altLang="tr-TR" sz="2800" smtClean="0">
                <a:solidFill>
                  <a:srgbClr val="3333FF"/>
                </a:solidFill>
              </a:rPr>
              <a:t>Ağırlıklı atom kütlesi</a:t>
            </a:r>
            <a:r>
              <a:rPr lang="tr-TR" altLang="tr-TR" sz="2800" smtClean="0"/>
              <a:t> şu şekilde hesaplanır.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800" smtClean="0"/>
          </a:p>
        </p:txBody>
      </p:sp>
      <p:graphicFrame>
        <p:nvGraphicFramePr>
          <p:cNvPr id="34821" name="Object 8"/>
          <p:cNvGraphicFramePr>
            <a:graphicFrameLocks noGrp="1" noChangeAspect="1"/>
          </p:cNvGraphicFramePr>
          <p:nvPr>
            <p:ph sz="half" idx="2"/>
          </p:nvPr>
        </p:nvGraphicFramePr>
        <p:xfrm>
          <a:off x="587375" y="4076700"/>
          <a:ext cx="7945438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6" name="CS ChemDraw Drawing" r:id="rId3" imgW="6011657" imgH="615486" progId="ChemDraw.Document.6.0">
                  <p:embed/>
                </p:oleObj>
              </mc:Choice>
              <mc:Fallback>
                <p:oleObj name="CS ChemDraw Drawing" r:id="rId3" imgW="6011657" imgH="615486" progId="ChemDraw.Document.6.0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" y="4076700"/>
                        <a:ext cx="7945438" cy="81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A57E606-7F18-43E8-8192-30A032BD81C8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491537" cy="914400"/>
          </a:xfrm>
        </p:spPr>
        <p:txBody>
          <a:bodyPr/>
          <a:lstStyle/>
          <a:p>
            <a:pPr eaLnBrk="1" hangingPunct="1"/>
            <a:r>
              <a:rPr lang="tr-TR" altLang="tr-TR" sz="2800" smtClean="0"/>
              <a:t>Formül Kütlesi ve Molekül Kütlesinin Hesaplanması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725" y="1520825"/>
            <a:ext cx="8474075" cy="5184775"/>
          </a:xfrm>
        </p:spPr>
        <p:txBody>
          <a:bodyPr/>
          <a:lstStyle/>
          <a:p>
            <a:pPr eaLnBrk="1" hangingPunct="1"/>
            <a:r>
              <a:rPr lang="tr-TR" altLang="tr-TR" sz="2800" smtClean="0">
                <a:solidFill>
                  <a:srgbClr val="3333FF"/>
                </a:solidFill>
              </a:rPr>
              <a:t>Formül kütlesi</a:t>
            </a:r>
            <a:r>
              <a:rPr lang="tr-TR" altLang="tr-TR" sz="2800" smtClean="0"/>
              <a:t> iyonik bileşikler,                    </a:t>
            </a:r>
            <a:r>
              <a:rPr lang="tr-TR" altLang="tr-TR" sz="2800" smtClean="0">
                <a:solidFill>
                  <a:srgbClr val="3333FF"/>
                </a:solidFill>
              </a:rPr>
              <a:t>molekül </a:t>
            </a:r>
            <a:r>
              <a:rPr lang="tr-TR" altLang="tr-TR" sz="2800" smtClean="0"/>
              <a:t>yada</a:t>
            </a:r>
            <a:r>
              <a:rPr lang="tr-TR" altLang="tr-TR" sz="2800" smtClean="0">
                <a:solidFill>
                  <a:srgbClr val="3333FF"/>
                </a:solidFill>
              </a:rPr>
              <a:t> mol kütlesi</a:t>
            </a:r>
            <a:r>
              <a:rPr lang="tr-TR" altLang="tr-TR" sz="2800" smtClean="0"/>
              <a:t> ise moleküler bileşikler için kullanılır.</a:t>
            </a:r>
          </a:p>
          <a:p>
            <a:pPr eaLnBrk="1" hangingPunct="1"/>
            <a:r>
              <a:rPr lang="tr-TR" altLang="tr-TR" sz="2800" smtClean="0"/>
              <a:t>Formül kütlesi yada molekül/mol kütlesi, bileşiğin formülündeki </a:t>
            </a:r>
            <a:r>
              <a:rPr lang="tr-TR" altLang="tr-TR" sz="2800" smtClean="0">
                <a:solidFill>
                  <a:srgbClr val="FF0000"/>
                </a:solidFill>
              </a:rPr>
              <a:t>atomların sayıları </a:t>
            </a:r>
            <a:r>
              <a:rPr lang="tr-TR" altLang="tr-TR" sz="2800" smtClean="0"/>
              <a:t>ve </a:t>
            </a:r>
            <a:r>
              <a:rPr lang="tr-TR" altLang="tr-TR" sz="2800" smtClean="0">
                <a:solidFill>
                  <a:srgbClr val="FF0000"/>
                </a:solidFill>
              </a:rPr>
              <a:t>kütleleri</a:t>
            </a:r>
            <a:r>
              <a:rPr lang="tr-TR" altLang="tr-TR" sz="2800" smtClean="0"/>
              <a:t> dikkate alınarak, </a:t>
            </a:r>
            <a:r>
              <a:rPr lang="tr-TR" altLang="tr-TR" sz="2800" smtClean="0">
                <a:solidFill>
                  <a:srgbClr val="3333FF"/>
                </a:solidFill>
              </a:rPr>
              <a:t>akb</a:t>
            </a:r>
            <a:r>
              <a:rPr lang="tr-TR" altLang="tr-TR" sz="2800" smtClean="0"/>
              <a:t> yada </a:t>
            </a:r>
            <a:r>
              <a:rPr lang="tr-TR" altLang="tr-TR" sz="2800" smtClean="0">
                <a:solidFill>
                  <a:srgbClr val="3333FF"/>
                </a:solidFill>
              </a:rPr>
              <a:t>g/mol</a:t>
            </a:r>
            <a:r>
              <a:rPr lang="tr-TR" altLang="tr-TR" sz="2800" smtClean="0"/>
              <a:t> olarak hesaplanır.</a:t>
            </a:r>
          </a:p>
          <a:p>
            <a:pPr eaLnBrk="1" hangingPunct="1"/>
            <a:r>
              <a:rPr lang="tr-TR" altLang="tr-TR" sz="2800" smtClean="0"/>
              <a:t>Yani bir moleküldeki her bir atomun mol sayısı ile atom kütlesi çarpılıp toplandığında o molekülün kütlesi bulunur.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AE39C49-B3C5-45F8-9F2F-4C3A9C13CAD7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491537" cy="914400"/>
          </a:xfrm>
        </p:spPr>
        <p:txBody>
          <a:bodyPr/>
          <a:lstStyle/>
          <a:p>
            <a:pPr eaLnBrk="1" hangingPunct="1"/>
            <a:r>
              <a:rPr lang="tr-TR" altLang="tr-TR" sz="2800" smtClean="0"/>
              <a:t>Formül Kütlesi ve Molekül Kütlesinin Hesaplanması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137525" cy="4352925"/>
          </a:xfrm>
        </p:spPr>
        <p:txBody>
          <a:bodyPr/>
          <a:lstStyle/>
          <a:p>
            <a:pPr eaLnBrk="1" hangingPunct="1"/>
            <a:r>
              <a:rPr lang="tr-TR" altLang="tr-TR" sz="2800" smtClean="0">
                <a:solidFill>
                  <a:srgbClr val="FF0000"/>
                </a:solidFill>
              </a:rPr>
              <a:t>Molekül kütlesi </a:t>
            </a:r>
            <a:r>
              <a:rPr lang="tr-TR" altLang="tr-TR" sz="2800" smtClean="0"/>
              <a:t>çoğu zaman bileşikler için                </a:t>
            </a:r>
            <a:r>
              <a:rPr lang="tr-TR" altLang="tr-TR" sz="2800" smtClean="0">
                <a:solidFill>
                  <a:srgbClr val="FF0000"/>
                </a:solidFill>
              </a:rPr>
              <a:t>mol kütlesi </a:t>
            </a:r>
            <a:r>
              <a:rPr lang="tr-TR" altLang="tr-TR" sz="2800" smtClean="0"/>
              <a:t>yerine kullanılır.</a:t>
            </a:r>
          </a:p>
          <a:p>
            <a:pPr eaLnBrk="1" hangingPunct="1"/>
            <a:r>
              <a:rPr lang="tr-TR" altLang="tr-TR" sz="2800" smtClean="0"/>
              <a:t>1 tane H</a:t>
            </a:r>
            <a:r>
              <a:rPr lang="tr-TR" altLang="tr-TR" sz="2800" baseline="-25000" smtClean="0"/>
              <a:t>2</a:t>
            </a:r>
            <a:r>
              <a:rPr lang="tr-TR" altLang="tr-TR" sz="2800" smtClean="0"/>
              <a:t> molekülü 2x1 = 2 akb olduğundan</a:t>
            </a:r>
          </a:p>
          <a:p>
            <a:pPr eaLnBrk="1" hangingPunct="1"/>
            <a:r>
              <a:rPr lang="tr-TR" altLang="tr-TR" sz="2800" smtClean="0"/>
              <a:t>1 mol H</a:t>
            </a:r>
            <a:r>
              <a:rPr lang="tr-TR" altLang="tr-TR" sz="2800" baseline="-25000" smtClean="0"/>
              <a:t>2</a:t>
            </a:r>
            <a:r>
              <a:rPr lang="tr-TR" altLang="tr-TR" sz="2800" smtClean="0"/>
              <a:t> molekülü 2 gram (H:1)</a:t>
            </a:r>
          </a:p>
          <a:p>
            <a:pPr eaLnBrk="1" hangingPunct="1"/>
            <a:r>
              <a:rPr lang="tr-TR" altLang="tr-TR" sz="2800" smtClean="0"/>
              <a:t>1 tane NH</a:t>
            </a:r>
            <a:r>
              <a:rPr lang="tr-TR" altLang="tr-TR" sz="2800" baseline="-25000" smtClean="0"/>
              <a:t>3</a:t>
            </a:r>
            <a:r>
              <a:rPr lang="tr-TR" altLang="tr-TR" sz="2800" smtClean="0"/>
              <a:t> molekülü 14 + (3x1) = 17 akb olduğundan</a:t>
            </a:r>
          </a:p>
          <a:p>
            <a:pPr eaLnBrk="1" hangingPunct="1"/>
            <a:r>
              <a:rPr lang="tr-TR" altLang="tr-TR" sz="2800" smtClean="0"/>
              <a:t>1 mol NH</a:t>
            </a:r>
            <a:r>
              <a:rPr lang="tr-TR" altLang="tr-TR" sz="2800" baseline="-25000" smtClean="0"/>
              <a:t>3</a:t>
            </a:r>
            <a:r>
              <a:rPr lang="tr-TR" altLang="tr-TR" sz="2800" smtClean="0"/>
              <a:t> molekülü 17 gramdır. (N:14, H:1)</a:t>
            </a:r>
          </a:p>
          <a:p>
            <a:pPr eaLnBrk="1" hangingPunct="1"/>
            <a:r>
              <a:rPr lang="tr-TR" altLang="tr-TR" sz="2400" smtClean="0">
                <a:solidFill>
                  <a:srgbClr val="FF0000"/>
                </a:solidFill>
              </a:rPr>
              <a:t>TANE’DEN BAHSEDİLİYORSA </a:t>
            </a:r>
            <a:r>
              <a:rPr lang="tr-TR" altLang="tr-TR" sz="2400" b="1" smtClean="0">
                <a:solidFill>
                  <a:srgbClr val="FF0000"/>
                </a:solidFill>
              </a:rPr>
              <a:t>AKB</a:t>
            </a:r>
            <a:r>
              <a:rPr lang="tr-TR" altLang="tr-TR" sz="2400" smtClean="0">
                <a:solidFill>
                  <a:srgbClr val="FF0000"/>
                </a:solidFill>
              </a:rPr>
              <a:t>,                             MOL’DEN BAHSEDİLİYORSA </a:t>
            </a:r>
            <a:r>
              <a:rPr lang="tr-TR" altLang="tr-TR" sz="2400" b="1" smtClean="0">
                <a:solidFill>
                  <a:srgbClr val="FF0000"/>
                </a:solidFill>
              </a:rPr>
              <a:t>GRAM </a:t>
            </a:r>
            <a:r>
              <a:rPr lang="tr-TR" altLang="tr-TR" sz="2400" smtClean="0">
                <a:solidFill>
                  <a:srgbClr val="FF0000"/>
                </a:solidFill>
              </a:rPr>
              <a:t>KULLANILIR.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A80559-7B2B-415A-80FD-D95D03FDDF43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408987" cy="914400"/>
          </a:xfrm>
        </p:spPr>
        <p:txBody>
          <a:bodyPr/>
          <a:lstStyle/>
          <a:p>
            <a:pPr eaLnBrk="1" hangingPunct="1"/>
            <a:r>
              <a:rPr lang="tr-TR" altLang="tr-TR" sz="2800" smtClean="0"/>
              <a:t>Formül Kütlesi ve Molekül Kütlesinin Hesaplanması</a:t>
            </a:r>
          </a:p>
        </p:txBody>
      </p:sp>
      <p:sp>
        <p:nvSpPr>
          <p:cNvPr id="37892" name="Rectangle 3"/>
          <p:cNvSpPr txBox="1">
            <a:spLocks noChangeArrowheads="1"/>
          </p:cNvSpPr>
          <p:nvPr/>
        </p:nvSpPr>
        <p:spPr bwMode="auto">
          <a:xfrm>
            <a:off x="539750" y="14859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tr-TR" altLang="tr-TR" sz="2400" dirty="0">
                <a:solidFill>
                  <a:srgbClr val="FF0066"/>
                </a:solidFill>
              </a:rPr>
              <a:t>Örnek:</a:t>
            </a:r>
            <a:r>
              <a:rPr lang="tr-TR" altLang="tr-TR" sz="2400" dirty="0"/>
              <a:t> Magnezyum </a:t>
            </a:r>
            <a:r>
              <a:rPr lang="tr-TR" altLang="tr-TR" sz="2400" dirty="0" err="1"/>
              <a:t>nitrat’ın</a:t>
            </a:r>
            <a:r>
              <a:rPr lang="tr-TR" altLang="tr-TR" sz="2400" dirty="0"/>
              <a:t> [Mg(NO</a:t>
            </a:r>
            <a:r>
              <a:rPr lang="tr-TR" altLang="tr-TR" sz="2400" baseline="-25000" dirty="0"/>
              <a:t>3</a:t>
            </a:r>
            <a:r>
              <a:rPr lang="tr-TR" altLang="tr-TR" sz="2400" dirty="0"/>
              <a:t>)</a:t>
            </a:r>
            <a:r>
              <a:rPr lang="tr-TR" altLang="tr-TR" sz="2400" baseline="-25000" dirty="0"/>
              <a:t>2</a:t>
            </a:r>
            <a:r>
              <a:rPr lang="tr-TR" altLang="tr-TR" sz="2400" dirty="0"/>
              <a:t>] formül kütlesini hesaplayalım.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 dirty="0"/>
              <a:t>	</a:t>
            </a:r>
            <a:r>
              <a:rPr lang="tr-TR" altLang="tr-TR" sz="2400" dirty="0" err="1"/>
              <a:t>M</a:t>
            </a:r>
            <a:r>
              <a:rPr lang="tr-TR" altLang="tr-TR" sz="2400" baseline="-25000" dirty="0" err="1"/>
              <a:t>Mg</a:t>
            </a:r>
            <a:r>
              <a:rPr lang="tr-TR" altLang="tr-TR" sz="2400" dirty="0"/>
              <a:t> = 24 </a:t>
            </a:r>
            <a:r>
              <a:rPr lang="tr-TR" altLang="tr-TR" sz="2400" dirty="0" err="1"/>
              <a:t>akb</a:t>
            </a:r>
            <a:r>
              <a:rPr lang="tr-TR" altLang="tr-TR" sz="2400" dirty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 dirty="0"/>
              <a:t>    	M</a:t>
            </a:r>
            <a:r>
              <a:rPr lang="tr-TR" altLang="tr-TR" sz="2400" baseline="-25000" dirty="0"/>
              <a:t>N 	</a:t>
            </a:r>
            <a:r>
              <a:rPr lang="tr-TR" altLang="tr-TR" sz="2400" dirty="0"/>
              <a:t>= 14  </a:t>
            </a:r>
            <a:r>
              <a:rPr lang="tr-TR" altLang="tr-TR" sz="2400" dirty="0" err="1"/>
              <a:t>akb</a:t>
            </a:r>
            <a:r>
              <a:rPr lang="tr-TR" altLang="tr-TR" sz="2400" dirty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 dirty="0"/>
              <a:t>	M</a:t>
            </a:r>
            <a:r>
              <a:rPr lang="tr-TR" altLang="tr-TR" sz="2400" baseline="-25000" dirty="0"/>
              <a:t>O</a:t>
            </a:r>
            <a:r>
              <a:rPr lang="tr-TR" altLang="tr-TR" sz="2400" dirty="0"/>
              <a:t> 	= 16  </a:t>
            </a:r>
            <a:r>
              <a:rPr lang="tr-TR" altLang="tr-TR" sz="2400" dirty="0" err="1"/>
              <a:t>akb</a:t>
            </a:r>
            <a:r>
              <a:rPr lang="tr-TR" altLang="tr-TR" sz="2400" dirty="0"/>
              <a:t>		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 dirty="0" err="1"/>
              <a:t>M</a:t>
            </a:r>
            <a:r>
              <a:rPr lang="tr-TR" altLang="tr-TR" sz="2400" baseline="-25000" dirty="0" err="1"/>
              <a:t>Mg</a:t>
            </a:r>
            <a:r>
              <a:rPr lang="tr-TR" altLang="tr-TR" sz="2400" baseline="-25000" dirty="0"/>
              <a:t>(NO</a:t>
            </a:r>
            <a:r>
              <a:rPr lang="tr-TR" altLang="tr-TR" sz="2400" baseline="-40000" dirty="0"/>
              <a:t>3</a:t>
            </a:r>
            <a:r>
              <a:rPr lang="tr-TR" altLang="tr-TR" sz="2400" baseline="-25000" dirty="0"/>
              <a:t>)</a:t>
            </a:r>
            <a:r>
              <a:rPr lang="tr-TR" altLang="tr-TR" sz="2400" baseline="-40000" dirty="0"/>
              <a:t>2</a:t>
            </a:r>
            <a:r>
              <a:rPr lang="tr-TR" altLang="tr-TR" sz="2400" dirty="0"/>
              <a:t> = </a:t>
            </a:r>
            <a:r>
              <a:rPr lang="tr-TR" altLang="tr-TR" sz="2400" dirty="0" err="1"/>
              <a:t>M</a:t>
            </a:r>
            <a:r>
              <a:rPr lang="tr-TR" altLang="tr-TR" sz="2400" baseline="-25000" dirty="0" err="1"/>
              <a:t>Mg</a:t>
            </a:r>
            <a:r>
              <a:rPr lang="tr-TR" altLang="tr-TR" sz="2400" dirty="0"/>
              <a:t> + 2M</a:t>
            </a:r>
            <a:r>
              <a:rPr lang="tr-TR" altLang="tr-TR" sz="2400" baseline="-25000" dirty="0"/>
              <a:t>N</a:t>
            </a:r>
            <a:r>
              <a:rPr lang="tr-TR" altLang="tr-TR" sz="2400" dirty="0"/>
              <a:t> + 6M</a:t>
            </a:r>
            <a:r>
              <a:rPr lang="tr-TR" altLang="tr-TR" sz="2400" baseline="-25000" dirty="0"/>
              <a:t>O</a:t>
            </a:r>
            <a:endParaRPr lang="tr-TR" altLang="tr-TR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 baseline="-25000" dirty="0"/>
              <a:t>		      </a:t>
            </a:r>
            <a:r>
              <a:rPr lang="tr-TR" altLang="tr-TR" sz="2400" dirty="0"/>
              <a:t>= 24 </a:t>
            </a:r>
            <a:r>
              <a:rPr lang="tr-TR" altLang="tr-TR" sz="2400" dirty="0" err="1"/>
              <a:t>akb</a:t>
            </a:r>
            <a:r>
              <a:rPr lang="tr-TR" altLang="tr-TR" sz="2400" dirty="0"/>
              <a:t> + 2 x 14 </a:t>
            </a:r>
            <a:r>
              <a:rPr lang="tr-TR" altLang="tr-TR" sz="2400" dirty="0" err="1"/>
              <a:t>akb</a:t>
            </a:r>
            <a:r>
              <a:rPr lang="tr-TR" altLang="tr-TR" sz="2400" dirty="0"/>
              <a:t> + 6 x 16 </a:t>
            </a:r>
            <a:r>
              <a:rPr lang="tr-TR" altLang="tr-TR" sz="2400" dirty="0" err="1"/>
              <a:t>akb</a:t>
            </a:r>
            <a:endParaRPr lang="tr-TR" altLang="tr-TR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 dirty="0"/>
              <a:t>		    = 148 </a:t>
            </a:r>
            <a:r>
              <a:rPr lang="tr-TR" altLang="tr-TR" sz="2400" dirty="0" err="1"/>
              <a:t>akb</a:t>
            </a:r>
            <a:endParaRPr lang="tr-TR" altLang="tr-TR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000" dirty="0">
                <a:solidFill>
                  <a:srgbClr val="FF0066"/>
                </a:solidFill>
              </a:rPr>
              <a:t>Not: Formüldeki atomların kütleleri g/</a:t>
            </a:r>
            <a:r>
              <a:rPr lang="tr-TR" altLang="tr-TR" sz="2000" dirty="0" err="1">
                <a:solidFill>
                  <a:srgbClr val="FF0066"/>
                </a:solidFill>
              </a:rPr>
              <a:t>mol</a:t>
            </a:r>
            <a:r>
              <a:rPr lang="tr-TR" altLang="tr-TR" sz="2000" dirty="0">
                <a:solidFill>
                  <a:srgbClr val="FF0066"/>
                </a:solidFill>
              </a:rPr>
              <a:t> birimi olarak alınsaydı,     </a:t>
            </a:r>
            <a:r>
              <a:rPr lang="tr-TR" altLang="tr-TR" sz="2000" dirty="0" smtClean="0">
                <a:solidFill>
                  <a:srgbClr val="FF0066"/>
                </a:solidFill>
              </a:rPr>
              <a:t>Magnezyum Nitratın </a:t>
            </a:r>
            <a:r>
              <a:rPr lang="tr-TR" altLang="tr-TR" sz="2000" dirty="0">
                <a:solidFill>
                  <a:srgbClr val="FF0066"/>
                </a:solidFill>
              </a:rPr>
              <a:t>formül kütlesi 148 g/</a:t>
            </a:r>
            <a:r>
              <a:rPr lang="tr-TR" altLang="tr-TR" sz="2000" dirty="0" err="1">
                <a:solidFill>
                  <a:srgbClr val="FF0066"/>
                </a:solidFill>
              </a:rPr>
              <a:t>mol</a:t>
            </a:r>
            <a:r>
              <a:rPr lang="tr-TR" altLang="tr-TR" sz="2000" dirty="0">
                <a:solidFill>
                  <a:srgbClr val="FF0066"/>
                </a:solidFill>
              </a:rPr>
              <a:t> olurdu.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C1552B-AFAE-4CF5-8AA1-A6B8F83D430B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491537" cy="914400"/>
          </a:xfrm>
        </p:spPr>
        <p:txBody>
          <a:bodyPr/>
          <a:lstStyle/>
          <a:p>
            <a:pPr eaLnBrk="1" hangingPunct="1"/>
            <a:r>
              <a:rPr lang="tr-TR" altLang="tr-TR" sz="2800" smtClean="0"/>
              <a:t>Formül Kütlesi ve Molekül Kütlesinin Hesaplanması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5" y="1485900"/>
            <a:ext cx="7885113" cy="4419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800" smtClean="0">
                <a:solidFill>
                  <a:srgbClr val="FF0066"/>
                </a:solidFill>
              </a:rPr>
              <a:t>	Örnek: </a:t>
            </a:r>
            <a:r>
              <a:rPr lang="tr-TR" altLang="tr-TR" sz="2800" smtClean="0"/>
              <a:t>Asetik asit’in (C</a:t>
            </a:r>
            <a:r>
              <a:rPr lang="tr-TR" altLang="tr-TR" sz="2800" baseline="-25000" smtClean="0"/>
              <a:t>2</a:t>
            </a:r>
            <a:r>
              <a:rPr lang="tr-TR" altLang="tr-TR" sz="2800" smtClean="0"/>
              <a:t>H</a:t>
            </a:r>
            <a:r>
              <a:rPr lang="tr-TR" altLang="tr-TR" sz="2800" baseline="-25000" smtClean="0"/>
              <a:t>4</a:t>
            </a:r>
            <a:r>
              <a:rPr lang="tr-TR" altLang="tr-TR" sz="2800" smtClean="0"/>
              <a:t>O</a:t>
            </a:r>
            <a:r>
              <a:rPr lang="tr-TR" altLang="tr-TR" sz="2800" baseline="-25000" smtClean="0"/>
              <a:t>2</a:t>
            </a:r>
            <a:r>
              <a:rPr lang="tr-TR" altLang="tr-TR" sz="2800" smtClean="0"/>
              <a:t>) mol kütlesini hesaplayınız.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800" smtClean="0"/>
              <a:t>	M</a:t>
            </a:r>
            <a:r>
              <a:rPr lang="tr-TR" altLang="tr-TR" sz="2800" baseline="-25000" smtClean="0"/>
              <a:t>C</a:t>
            </a:r>
            <a:r>
              <a:rPr lang="tr-TR" altLang="tr-TR" sz="2800" smtClean="0"/>
              <a:t> = 12,011 g/mol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800" smtClean="0"/>
              <a:t>	M</a:t>
            </a:r>
            <a:r>
              <a:rPr lang="tr-TR" altLang="tr-TR" sz="2800" baseline="-25000" smtClean="0"/>
              <a:t>H</a:t>
            </a:r>
            <a:r>
              <a:rPr lang="tr-TR" altLang="tr-TR" sz="2800" smtClean="0"/>
              <a:t> = 1,008 g/mol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800" smtClean="0"/>
              <a:t>	M</a:t>
            </a:r>
            <a:r>
              <a:rPr lang="tr-TR" altLang="tr-TR" sz="2800" baseline="-25000" smtClean="0"/>
              <a:t>O</a:t>
            </a:r>
            <a:r>
              <a:rPr lang="tr-TR" altLang="tr-TR" sz="2800" smtClean="0"/>
              <a:t> = 15,999 g/mol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331CA1D-E877-434E-B8D9-F80B90FB23EE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491537" cy="914400"/>
          </a:xfrm>
        </p:spPr>
        <p:txBody>
          <a:bodyPr/>
          <a:lstStyle/>
          <a:p>
            <a:pPr eaLnBrk="1" hangingPunct="1"/>
            <a:r>
              <a:rPr lang="tr-TR" altLang="tr-TR" sz="2800" smtClean="0"/>
              <a:t>Formül Kütlesi ve Molekül Kütlesinin Hesaplanması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725" y="1517650"/>
            <a:ext cx="8474075" cy="4352925"/>
          </a:xfrm>
        </p:spPr>
        <p:txBody>
          <a:bodyPr/>
          <a:lstStyle/>
          <a:p>
            <a:pPr eaLnBrk="1" hangingPunct="1"/>
            <a:r>
              <a:rPr lang="tr-TR" altLang="tr-TR" sz="2800" smtClean="0"/>
              <a:t>H</a:t>
            </a:r>
            <a:r>
              <a:rPr lang="tr-TR" altLang="tr-TR" sz="2800" baseline="-25000" smtClean="0"/>
              <a:t>2</a:t>
            </a:r>
            <a:r>
              <a:rPr lang="tr-TR" altLang="tr-TR" sz="2800" smtClean="0"/>
              <a:t>O, H</a:t>
            </a:r>
            <a:r>
              <a:rPr lang="tr-TR" altLang="tr-TR" sz="2800" baseline="-25000" smtClean="0"/>
              <a:t>2</a:t>
            </a:r>
            <a:r>
              <a:rPr lang="tr-TR" altLang="tr-TR" sz="2800" smtClean="0"/>
              <a:t>SO</a:t>
            </a:r>
            <a:r>
              <a:rPr lang="tr-TR" altLang="tr-TR" sz="2800" baseline="-25000" smtClean="0"/>
              <a:t>4</a:t>
            </a:r>
            <a:r>
              <a:rPr lang="tr-TR" altLang="tr-TR" sz="2800" smtClean="0"/>
              <a:t>, CO</a:t>
            </a:r>
            <a:r>
              <a:rPr lang="tr-TR" altLang="tr-TR" sz="2800" baseline="-25000" smtClean="0"/>
              <a:t>2</a:t>
            </a:r>
            <a:r>
              <a:rPr lang="tr-TR" altLang="tr-TR" sz="2800" smtClean="0"/>
              <a:t> ve SO</a:t>
            </a:r>
            <a:r>
              <a:rPr lang="tr-TR" altLang="tr-TR" sz="2800" baseline="-25000" smtClean="0"/>
              <a:t>3</a:t>
            </a:r>
            <a:r>
              <a:rPr lang="tr-TR" altLang="tr-TR" sz="2800" smtClean="0"/>
              <a:t> bileşiklerinin molekül kütleleri kaç g/mol’dür? (H:1, C:12, O:16, S:32)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040862-A846-441C-A96D-36728F9E582F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Bağıl kütle ve Mol kütlesi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8" y="1412875"/>
            <a:ext cx="8086725" cy="3384550"/>
          </a:xfrm>
        </p:spPr>
        <p:txBody>
          <a:bodyPr/>
          <a:lstStyle/>
          <a:p>
            <a:pPr eaLnBrk="1" hangingPunct="1"/>
            <a:r>
              <a:rPr lang="tr-TR" altLang="tr-TR" sz="2800" smtClean="0"/>
              <a:t>Kütlesi verilen bir maddenin </a:t>
            </a:r>
            <a:r>
              <a:rPr lang="tr-TR" altLang="tr-TR" sz="2800" b="1" smtClean="0">
                <a:solidFill>
                  <a:srgbClr val="FF0000"/>
                </a:solidFill>
              </a:rPr>
              <a:t>mol sayısı</a:t>
            </a:r>
            <a:r>
              <a:rPr lang="tr-TR" altLang="tr-TR" sz="2800" smtClean="0"/>
              <a:t>, verilen kütlenin mol kütlesine bölünmesiyle de bulunur.</a:t>
            </a:r>
          </a:p>
          <a:p>
            <a:pPr eaLnBrk="1" hangingPunct="1"/>
            <a:r>
              <a:rPr lang="tr-TR" altLang="tr-TR" sz="2800" smtClean="0"/>
              <a:t>n= Mol sayısı</a:t>
            </a:r>
          </a:p>
          <a:p>
            <a:pPr eaLnBrk="1" hangingPunct="1"/>
            <a:r>
              <a:rPr lang="tr-TR" altLang="tr-TR" sz="2800" smtClean="0"/>
              <a:t>m= Verilen kütle</a:t>
            </a:r>
          </a:p>
          <a:p>
            <a:pPr eaLnBrk="1" hangingPunct="1"/>
            <a:r>
              <a:rPr lang="tr-TR" altLang="tr-TR" sz="2800" smtClean="0"/>
              <a:t>M</a:t>
            </a:r>
            <a:r>
              <a:rPr lang="tr-TR" altLang="tr-TR" sz="2800" baseline="-25000" smtClean="0"/>
              <a:t>A</a:t>
            </a:r>
            <a:r>
              <a:rPr lang="tr-TR" altLang="tr-TR" sz="2800" smtClean="0"/>
              <a:t>= Mol kütlesi (Elementler için atom kütlesi, bileşikler için molekül kütlesidir).</a:t>
            </a:r>
          </a:p>
        </p:txBody>
      </p:sp>
      <p:graphicFrame>
        <p:nvGraphicFramePr>
          <p:cNvPr id="2" name="Nesne 1"/>
          <p:cNvGraphicFramePr>
            <a:graphicFrameLocks noChangeAspect="1"/>
          </p:cNvGraphicFramePr>
          <p:nvPr/>
        </p:nvGraphicFramePr>
        <p:xfrm>
          <a:off x="2943225" y="4138613"/>
          <a:ext cx="2519363" cy="210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0" name="CS ChemDraw Drawing" r:id="rId3" imgW="584745" imgH="488564" progId="ChemDraw.Document.6.0">
                  <p:embed/>
                </p:oleObj>
              </mc:Choice>
              <mc:Fallback>
                <p:oleObj name="CS ChemDraw Drawing" r:id="rId3" imgW="584745" imgH="488564" progId="ChemDraw.Document.6.0">
                  <p:embed/>
                  <p:pic>
                    <p:nvPicPr>
                      <p:cNvPr id="0" name="Nesn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225" y="4138613"/>
                        <a:ext cx="2519363" cy="210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4F0DBAA-0051-4FF6-9AD3-8AAB3A7ED7BC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28600"/>
            <a:ext cx="6969125" cy="914400"/>
          </a:xfrm>
        </p:spPr>
        <p:txBody>
          <a:bodyPr/>
          <a:lstStyle/>
          <a:p>
            <a:pPr eaLnBrk="1" hangingPunct="1"/>
            <a:r>
              <a:rPr lang="tr-TR" altLang="tr-TR" sz="3200" smtClean="0"/>
              <a:t>Mol Sayısının Hesaplanması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76350"/>
            <a:ext cx="8382000" cy="2016125"/>
          </a:xfrm>
        </p:spPr>
        <p:txBody>
          <a:bodyPr/>
          <a:lstStyle/>
          <a:p>
            <a:pPr eaLnBrk="1" hangingPunct="1"/>
            <a:r>
              <a:rPr lang="tr-TR" altLang="tr-TR" sz="2800" smtClean="0">
                <a:solidFill>
                  <a:srgbClr val="FF0066"/>
                </a:solidFill>
              </a:rPr>
              <a:t>Örnek: </a:t>
            </a:r>
            <a:r>
              <a:rPr lang="tr-TR" altLang="tr-TR" sz="2800" smtClean="0"/>
              <a:t>1 gram CaCO</a:t>
            </a:r>
            <a:r>
              <a:rPr lang="tr-TR" altLang="tr-TR" sz="2800" baseline="-25000" smtClean="0"/>
              <a:t>3</a:t>
            </a:r>
            <a:r>
              <a:rPr lang="tr-TR" altLang="tr-TR" sz="2800" smtClean="0"/>
              <a:t> kaç mol’dür? (C:12, O:16, Ca:40)</a:t>
            </a:r>
          </a:p>
          <a:p>
            <a:pPr eaLnBrk="1" hangingPunct="1"/>
            <a:r>
              <a:rPr lang="tr-TR" altLang="tr-TR" sz="2800" smtClean="0"/>
              <a:t>Cevap: CaCO</a:t>
            </a:r>
            <a:r>
              <a:rPr lang="tr-TR" altLang="tr-TR" sz="2800" baseline="-25000" smtClean="0"/>
              <a:t>3</a:t>
            </a:r>
            <a:r>
              <a:rPr lang="tr-TR" altLang="tr-TR" sz="2800" smtClean="0"/>
              <a:t>’ün mol kütlesi hesaplanır.</a:t>
            </a:r>
          </a:p>
          <a:p>
            <a:pPr eaLnBrk="1" hangingPunct="1"/>
            <a:r>
              <a:rPr lang="tr-TR" altLang="tr-TR" sz="2800" smtClean="0"/>
              <a:t>CaCO</a:t>
            </a:r>
            <a:r>
              <a:rPr lang="tr-TR" altLang="tr-TR" sz="2800" baseline="-25000" smtClean="0"/>
              <a:t>3</a:t>
            </a:r>
            <a:r>
              <a:rPr lang="tr-TR" altLang="tr-TR" sz="2800" smtClean="0"/>
              <a:t>: (1x40)+(1x12)+(3x16)= 100 g/mol’dür.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8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800" smtClean="0"/>
              <a:t>	</a:t>
            </a:r>
          </a:p>
        </p:txBody>
      </p:sp>
      <p:graphicFrame>
        <p:nvGraphicFramePr>
          <p:cNvPr id="3" name="Nesne 2"/>
          <p:cNvGraphicFramePr>
            <a:graphicFrameLocks noChangeAspect="1"/>
          </p:cNvGraphicFramePr>
          <p:nvPr/>
        </p:nvGraphicFramePr>
        <p:xfrm>
          <a:off x="292100" y="3567113"/>
          <a:ext cx="465455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9" name="CS ChemDraw Drawing" r:id="rId3" imgW="2078002" imgH="952113" progId="ChemDraw.Document.6.0">
                  <p:embed/>
                </p:oleObj>
              </mc:Choice>
              <mc:Fallback>
                <p:oleObj name="CS ChemDraw Drawing" r:id="rId3" imgW="2078002" imgH="952113" progId="ChemDraw.Document.6.0">
                  <p:embed/>
                  <p:pic>
                    <p:nvPicPr>
                      <p:cNvPr id="0" name="Nesn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3567113"/>
                        <a:ext cx="465455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Nesne 3"/>
          <p:cNvGraphicFramePr>
            <a:graphicFrameLocks noChangeAspect="1"/>
          </p:cNvGraphicFramePr>
          <p:nvPr/>
        </p:nvGraphicFramePr>
        <p:xfrm>
          <a:off x="5072063" y="3382963"/>
          <a:ext cx="3600450" cy="244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0" name="CS ChemDraw Drawing" r:id="rId5" imgW="1750454" imgH="1191278" progId="ChemDraw.Document.6.0">
                  <p:embed/>
                </p:oleObj>
              </mc:Choice>
              <mc:Fallback>
                <p:oleObj name="CS ChemDraw Drawing" r:id="rId5" imgW="1750454" imgH="1191278" progId="ChemDraw.Document.6.0">
                  <p:embed/>
                  <p:pic>
                    <p:nvPicPr>
                      <p:cNvPr id="0" name="Nesn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3" y="3382963"/>
                        <a:ext cx="3600450" cy="2449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F12AD5-F5B0-4847-AA95-A0CB18D0AAFF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smtClean="0"/>
              <a:t>1 mol’ün farklı terimlerle ifadeleri…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" y="1628775"/>
            <a:ext cx="8661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altLang="tr-TR" sz="3000" b="1" dirty="0" smtClean="0">
                <a:solidFill>
                  <a:srgbClr val="FF0000"/>
                </a:solidFill>
              </a:rPr>
              <a:t>Atom-gram</a:t>
            </a:r>
            <a:r>
              <a:rPr lang="tr-TR" altLang="tr-TR" sz="3000" dirty="0" smtClean="0"/>
              <a:t>: Tek atomlu elementlerin 1 </a:t>
            </a:r>
            <a:r>
              <a:rPr lang="tr-TR" altLang="tr-TR" sz="3000" dirty="0" err="1" smtClean="0"/>
              <a:t>molüne</a:t>
            </a:r>
            <a:r>
              <a:rPr lang="tr-TR" altLang="tr-TR" sz="3000" dirty="0" smtClean="0"/>
              <a:t> denir.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3000" dirty="0" smtClean="0"/>
              <a:t>1 atom-gram Mg: 1mol Mg: 24 gram Mg (Mg:24)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altLang="tr-TR" sz="3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3000" b="1" dirty="0" smtClean="0">
                <a:solidFill>
                  <a:srgbClr val="FF0000"/>
                </a:solidFill>
              </a:rPr>
              <a:t>Molekül-gram</a:t>
            </a:r>
            <a:r>
              <a:rPr lang="tr-TR" altLang="tr-TR" sz="3000" dirty="0" smtClean="0"/>
              <a:t>: Molekül yapılı maddelerin (moleküler element ve bileşik) 1 </a:t>
            </a:r>
            <a:r>
              <a:rPr lang="tr-TR" altLang="tr-TR" sz="3000" dirty="0" err="1" smtClean="0"/>
              <a:t>molüne</a:t>
            </a:r>
            <a:r>
              <a:rPr lang="tr-TR" altLang="tr-TR" sz="3000" dirty="0" smtClean="0"/>
              <a:t> denir.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3000" dirty="0" smtClean="0"/>
              <a:t>1 molekül-gram H</a:t>
            </a:r>
            <a:r>
              <a:rPr lang="tr-TR" altLang="tr-TR" sz="3000" baseline="-25000" dirty="0" smtClean="0"/>
              <a:t>2</a:t>
            </a:r>
            <a:r>
              <a:rPr lang="tr-TR" altLang="tr-TR" sz="3000" dirty="0" smtClean="0"/>
              <a:t>O: 1mol H</a:t>
            </a:r>
            <a:r>
              <a:rPr lang="tr-TR" altLang="tr-TR" sz="3000" baseline="-25000" dirty="0" smtClean="0"/>
              <a:t>2</a:t>
            </a:r>
            <a:r>
              <a:rPr lang="tr-TR" altLang="tr-TR" sz="3000" dirty="0" smtClean="0"/>
              <a:t>O: 18 gram H</a:t>
            </a:r>
            <a:r>
              <a:rPr lang="tr-TR" altLang="tr-TR" sz="3000" baseline="-25000" dirty="0" smtClean="0"/>
              <a:t>2</a:t>
            </a:r>
            <a:r>
              <a:rPr lang="tr-TR" altLang="tr-TR" sz="3000" dirty="0" smtClean="0"/>
              <a:t>O (H</a:t>
            </a:r>
            <a:r>
              <a:rPr lang="tr-TR" altLang="tr-TR" sz="3000" baseline="-25000" dirty="0" smtClean="0"/>
              <a:t>2</a:t>
            </a:r>
            <a:r>
              <a:rPr lang="tr-TR" altLang="tr-TR" sz="3000" dirty="0" smtClean="0"/>
              <a:t>O:18)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3000" dirty="0" smtClean="0"/>
              <a:t>1 molekül-gram H</a:t>
            </a:r>
            <a:r>
              <a:rPr lang="tr-TR" altLang="tr-TR" sz="3000" baseline="-25000" dirty="0" smtClean="0"/>
              <a:t>2</a:t>
            </a:r>
            <a:r>
              <a:rPr lang="tr-TR" altLang="tr-TR" sz="3000" dirty="0" smtClean="0"/>
              <a:t>: 1mol H</a:t>
            </a:r>
            <a:r>
              <a:rPr lang="tr-TR" altLang="tr-TR" sz="3000" baseline="-25000" dirty="0" smtClean="0"/>
              <a:t>2</a:t>
            </a:r>
            <a:r>
              <a:rPr lang="tr-TR" altLang="tr-TR" sz="3000" dirty="0" smtClean="0"/>
              <a:t>: 2 gram H</a:t>
            </a:r>
            <a:r>
              <a:rPr lang="tr-TR" altLang="tr-TR" sz="3000" baseline="-25000" dirty="0" smtClean="0"/>
              <a:t>2 </a:t>
            </a:r>
            <a:r>
              <a:rPr lang="tr-TR" altLang="tr-TR" sz="3000" dirty="0" smtClean="0"/>
              <a:t>(H</a:t>
            </a:r>
            <a:r>
              <a:rPr lang="tr-TR" altLang="tr-TR" sz="3000" baseline="-25000" dirty="0" smtClean="0"/>
              <a:t>2</a:t>
            </a:r>
            <a:r>
              <a:rPr lang="tr-TR" altLang="tr-TR" sz="3000" dirty="0" smtClean="0"/>
              <a:t>:2)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altLang="tr-TR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1A9C8A0-1E0C-4775-AB50-2860FC30666F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 ve Mol Kavramı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638" y="1352550"/>
            <a:ext cx="8412162" cy="3008313"/>
          </a:xfrm>
        </p:spPr>
        <p:txBody>
          <a:bodyPr/>
          <a:lstStyle/>
          <a:p>
            <a:pPr eaLnBrk="1" hangingPunct="1"/>
            <a:r>
              <a:rPr lang="tr-TR" altLang="tr-TR" sz="3000" dirty="0" smtClean="0">
                <a:solidFill>
                  <a:srgbClr val="3333FF"/>
                </a:solidFill>
              </a:rPr>
              <a:t>Bir </a:t>
            </a:r>
            <a:r>
              <a:rPr lang="tr-TR" altLang="tr-TR" sz="3000" dirty="0" err="1" smtClean="0">
                <a:solidFill>
                  <a:srgbClr val="3333FF"/>
                </a:solidFill>
              </a:rPr>
              <a:t>mol</a:t>
            </a:r>
            <a:r>
              <a:rPr lang="tr-TR" altLang="tr-TR" sz="3000" dirty="0" smtClean="0"/>
              <a:t>, tam 12 gram </a:t>
            </a:r>
            <a:r>
              <a:rPr lang="tr-TR" altLang="tr-TR" sz="3000" baseline="30000" dirty="0" smtClean="0"/>
              <a:t>12</a:t>
            </a:r>
            <a:r>
              <a:rPr lang="tr-TR" altLang="tr-TR" sz="3000" dirty="0" smtClean="0"/>
              <a:t>C de </a:t>
            </a:r>
            <a:r>
              <a:rPr lang="tr-TR" altLang="tr-TR" sz="3000" dirty="0" smtClean="0"/>
              <a:t>bulunan                 </a:t>
            </a:r>
            <a:r>
              <a:rPr lang="tr-TR" altLang="tr-TR" sz="3000" baseline="30000" dirty="0" smtClean="0"/>
              <a:t>12</a:t>
            </a:r>
            <a:r>
              <a:rPr lang="tr-TR" altLang="tr-TR" sz="3000" dirty="0" smtClean="0"/>
              <a:t>C atomlarının sayısı kadar tanecik içeren madde miktarıdır</a:t>
            </a:r>
            <a:r>
              <a:rPr lang="tr-TR" altLang="tr-TR" sz="3000" dirty="0" smtClean="0"/>
              <a:t>.</a:t>
            </a:r>
          </a:p>
          <a:p>
            <a:pPr marL="0" indent="0" eaLnBrk="1" hangingPunct="1">
              <a:buNone/>
            </a:pPr>
            <a:endParaRPr lang="tr-TR" altLang="tr-TR" sz="3000" dirty="0" smtClean="0"/>
          </a:p>
          <a:p>
            <a:pPr eaLnBrk="1" hangingPunct="1"/>
            <a:r>
              <a:rPr lang="tr-TR" altLang="tr-TR" sz="3000" dirty="0" smtClean="0"/>
              <a:t>Atom ve molekül gibi taneciklerin bir </a:t>
            </a:r>
            <a:r>
              <a:rPr lang="tr-TR" altLang="tr-TR" sz="3000" dirty="0" err="1" smtClean="0"/>
              <a:t>mollerinin</a:t>
            </a:r>
            <a:r>
              <a:rPr lang="tr-TR" altLang="tr-TR" sz="3000" dirty="0" smtClean="0"/>
              <a:t> içerdiği tanecik sayısına  </a:t>
            </a:r>
            <a:r>
              <a:rPr lang="tr-TR" altLang="tr-TR" sz="3000" dirty="0" smtClean="0"/>
              <a:t> </a:t>
            </a:r>
            <a:r>
              <a:rPr lang="tr-TR" altLang="tr-TR" sz="3000" dirty="0" smtClean="0"/>
              <a:t>“</a:t>
            </a:r>
            <a:r>
              <a:rPr lang="tr-TR" altLang="tr-TR" sz="3000" dirty="0" err="1" smtClean="0">
                <a:solidFill>
                  <a:srgbClr val="3333FF"/>
                </a:solidFill>
              </a:rPr>
              <a:t>Avagadro</a:t>
            </a:r>
            <a:r>
              <a:rPr lang="tr-TR" altLang="tr-TR" sz="3000" dirty="0" smtClean="0">
                <a:solidFill>
                  <a:srgbClr val="3333FF"/>
                </a:solidFill>
              </a:rPr>
              <a:t> sayısı</a:t>
            </a:r>
            <a:r>
              <a:rPr lang="tr-TR" altLang="tr-TR" sz="3000" dirty="0" smtClean="0"/>
              <a:t>” denir ve </a:t>
            </a:r>
            <a:r>
              <a:rPr lang="tr-TR" altLang="tr-TR" sz="3000" dirty="0" smtClean="0">
                <a:solidFill>
                  <a:srgbClr val="3333FF"/>
                </a:solidFill>
              </a:rPr>
              <a:t>N</a:t>
            </a:r>
            <a:r>
              <a:rPr lang="tr-TR" altLang="tr-TR" sz="3000" baseline="-25000" dirty="0" smtClean="0">
                <a:solidFill>
                  <a:srgbClr val="3333FF"/>
                </a:solidFill>
              </a:rPr>
              <a:t>A</a:t>
            </a:r>
            <a:r>
              <a:rPr lang="tr-TR" altLang="tr-TR" sz="3000" dirty="0" smtClean="0"/>
              <a:t> ile gösterilir.</a:t>
            </a:r>
          </a:p>
        </p:txBody>
      </p:sp>
      <p:pic>
        <p:nvPicPr>
          <p:cNvPr id="8197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574" y="5229200"/>
            <a:ext cx="5999162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499F449-7A3B-4FE7-8407-FD50C4FCE837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smtClean="0"/>
              <a:t>1 mol’ün farklı terimlerle ifadeleri…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913" y="1498600"/>
            <a:ext cx="8661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altLang="tr-TR" sz="3000" b="1" dirty="0" smtClean="0">
                <a:solidFill>
                  <a:srgbClr val="FF0000"/>
                </a:solidFill>
              </a:rPr>
              <a:t>Formül-gram</a:t>
            </a:r>
            <a:r>
              <a:rPr lang="tr-TR" altLang="tr-TR" sz="3000" dirty="0" smtClean="0"/>
              <a:t>: İyonik yapılı maddelerin             1 </a:t>
            </a:r>
            <a:r>
              <a:rPr lang="tr-TR" altLang="tr-TR" sz="3000" dirty="0" err="1" smtClean="0"/>
              <a:t>molüne</a:t>
            </a:r>
            <a:r>
              <a:rPr lang="tr-TR" altLang="tr-TR" sz="3000" dirty="0" smtClean="0"/>
              <a:t> denir.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3000" dirty="0" smtClean="0"/>
              <a:t>1 formül-gram </a:t>
            </a:r>
            <a:r>
              <a:rPr lang="tr-TR" altLang="tr-TR" sz="3000" dirty="0" err="1" smtClean="0"/>
              <a:t>KBr</a:t>
            </a:r>
            <a:r>
              <a:rPr lang="tr-TR" altLang="tr-TR" sz="3000" dirty="0" smtClean="0"/>
              <a:t>: 1mol </a:t>
            </a:r>
            <a:r>
              <a:rPr lang="tr-TR" altLang="tr-TR" sz="3000" dirty="0" err="1" smtClean="0"/>
              <a:t>KBr</a:t>
            </a:r>
            <a:r>
              <a:rPr lang="tr-TR" altLang="tr-TR" sz="3000" dirty="0" smtClean="0"/>
              <a:t> : 119 gram </a:t>
            </a:r>
            <a:r>
              <a:rPr lang="tr-TR" altLang="tr-TR" sz="3000" dirty="0" err="1" smtClean="0"/>
              <a:t>KBr</a:t>
            </a:r>
            <a:r>
              <a:rPr lang="tr-TR" altLang="tr-TR" sz="3000" dirty="0" smtClean="0"/>
              <a:t> (K:39, </a:t>
            </a:r>
            <a:r>
              <a:rPr lang="tr-TR" altLang="tr-TR" sz="3000" dirty="0" err="1" smtClean="0"/>
              <a:t>Br</a:t>
            </a:r>
            <a:r>
              <a:rPr lang="tr-TR" altLang="tr-TR" sz="3000" dirty="0" smtClean="0"/>
              <a:t> :80)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altLang="tr-TR" sz="3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3000" b="1" dirty="0" smtClean="0">
                <a:solidFill>
                  <a:srgbClr val="FF0000"/>
                </a:solidFill>
              </a:rPr>
              <a:t>İyon-gram</a:t>
            </a:r>
            <a:r>
              <a:rPr lang="tr-TR" altLang="tr-TR" sz="3000" dirty="0" smtClean="0"/>
              <a:t>: İyonların 1 </a:t>
            </a:r>
            <a:r>
              <a:rPr lang="tr-TR" altLang="tr-TR" sz="3000" dirty="0" err="1" smtClean="0"/>
              <a:t>molüne</a:t>
            </a:r>
            <a:r>
              <a:rPr lang="tr-TR" altLang="tr-TR" sz="3000" dirty="0" smtClean="0"/>
              <a:t> denir.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3000" dirty="0" smtClean="0"/>
              <a:t>1 iyon-gram SO</a:t>
            </a:r>
            <a:r>
              <a:rPr lang="tr-TR" altLang="tr-TR" sz="3000" baseline="-25000" dirty="0" smtClean="0"/>
              <a:t>4</a:t>
            </a:r>
            <a:r>
              <a:rPr lang="tr-TR" altLang="tr-TR" sz="3000" baseline="30000" dirty="0" smtClean="0"/>
              <a:t>-2</a:t>
            </a:r>
            <a:r>
              <a:rPr lang="tr-TR" altLang="tr-TR" sz="3000" dirty="0"/>
              <a:t> </a:t>
            </a:r>
            <a:r>
              <a:rPr lang="tr-TR" altLang="tr-TR" sz="3000" dirty="0" smtClean="0"/>
              <a:t>iyonu: 1mol SO</a:t>
            </a:r>
            <a:r>
              <a:rPr lang="tr-TR" altLang="tr-TR" sz="3000" baseline="-25000" dirty="0" smtClean="0"/>
              <a:t>4</a:t>
            </a:r>
            <a:r>
              <a:rPr lang="tr-TR" altLang="tr-TR" sz="3000" baseline="30000" dirty="0" smtClean="0"/>
              <a:t>-2</a:t>
            </a:r>
            <a:r>
              <a:rPr lang="tr-TR" altLang="tr-TR" sz="3000" dirty="0" smtClean="0"/>
              <a:t> iyonu: 96 gram SO</a:t>
            </a:r>
            <a:r>
              <a:rPr lang="tr-TR" altLang="tr-TR" sz="3000" baseline="-25000" dirty="0" smtClean="0"/>
              <a:t>4</a:t>
            </a:r>
            <a:r>
              <a:rPr lang="tr-TR" altLang="tr-TR" sz="3000" baseline="30000" dirty="0" smtClean="0"/>
              <a:t>-2</a:t>
            </a:r>
            <a:r>
              <a:rPr lang="tr-TR" altLang="tr-TR" sz="3000" dirty="0" smtClean="0"/>
              <a:t> iyonu (S:32, O:16)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3000" dirty="0" smtClean="0"/>
              <a:t>Elektronlar???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52A140-6EC3-41A2-8433-279152CF7BCC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211138" y="255588"/>
            <a:ext cx="8015287" cy="914400"/>
          </a:xfrm>
        </p:spPr>
        <p:txBody>
          <a:bodyPr/>
          <a:lstStyle/>
          <a:p>
            <a:pPr eaLnBrk="1" hangingPunct="1"/>
            <a:r>
              <a:rPr lang="tr-TR" altLang="tr-TR" sz="2800" smtClean="0"/>
              <a:t>Aşağıdaki maddelerin kütle ilişkileri nasıldır?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850" y="1449388"/>
            <a:ext cx="3816350" cy="235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4221163"/>
            <a:ext cx="41814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625975"/>
            <a:ext cx="2787650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081740-B0F6-4DEF-8C74-D44BA899D89D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211138" y="255588"/>
            <a:ext cx="8015287" cy="914400"/>
          </a:xfrm>
        </p:spPr>
        <p:txBody>
          <a:bodyPr/>
          <a:lstStyle/>
          <a:p>
            <a:pPr eaLnBrk="1" hangingPunct="1"/>
            <a:r>
              <a:rPr lang="tr-TR" altLang="tr-TR" sz="3600" smtClean="0"/>
              <a:t>Molar Hacim (Mol ve Hacim ilişkisi)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1138" y="1412875"/>
            <a:ext cx="8475662" cy="474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tr-TR" altLang="tr-TR" sz="2800" dirty="0" smtClean="0"/>
              <a:t>İdeal davranıştaki bütün gazların birer </a:t>
            </a:r>
            <a:r>
              <a:rPr lang="tr-TR" altLang="tr-TR" sz="2800" dirty="0" err="1" smtClean="0"/>
              <a:t>molleri</a:t>
            </a:r>
            <a:r>
              <a:rPr lang="tr-TR" altLang="tr-TR" sz="2800" dirty="0" smtClean="0"/>
              <a:t> normal koşullarda (</a:t>
            </a:r>
            <a:r>
              <a:rPr lang="tr-TR" altLang="tr-TR" sz="2800" b="1" dirty="0" smtClean="0"/>
              <a:t>0</a:t>
            </a:r>
            <a:r>
              <a:rPr lang="tr-TR" altLang="tr-TR" sz="2800" b="1" baseline="30000" dirty="0" smtClean="0"/>
              <a:t>o</a:t>
            </a:r>
            <a:r>
              <a:rPr lang="tr-TR" altLang="tr-TR" sz="2800" b="1" dirty="0" smtClean="0"/>
              <a:t>C sıcaklık </a:t>
            </a:r>
            <a:r>
              <a:rPr lang="tr-TR" altLang="tr-TR" sz="2800" dirty="0" smtClean="0"/>
              <a:t>ve </a:t>
            </a:r>
            <a:r>
              <a:rPr lang="tr-TR" altLang="tr-TR" sz="2800" b="1" dirty="0" smtClean="0"/>
              <a:t>1 </a:t>
            </a:r>
            <a:r>
              <a:rPr lang="tr-TR" altLang="tr-TR" sz="2800" b="1" dirty="0" err="1" smtClean="0"/>
              <a:t>atm</a:t>
            </a:r>
            <a:r>
              <a:rPr lang="tr-TR" altLang="tr-TR" sz="2800" b="1" dirty="0" smtClean="0"/>
              <a:t> basınç</a:t>
            </a:r>
            <a:r>
              <a:rPr lang="tr-TR" altLang="tr-TR" sz="2800" dirty="0" smtClean="0"/>
              <a:t>) </a:t>
            </a:r>
            <a:r>
              <a:rPr lang="tr-TR" altLang="tr-TR" sz="2800" b="1" dirty="0" smtClean="0">
                <a:solidFill>
                  <a:srgbClr val="FF0000"/>
                </a:solidFill>
              </a:rPr>
              <a:t>22,4 L</a:t>
            </a:r>
            <a:r>
              <a:rPr lang="tr-TR" altLang="tr-TR" sz="2800" dirty="0" smtClean="0"/>
              <a:t> hacim kaplar.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2800" dirty="0" smtClean="0"/>
              <a:t>Normal koşullar ifadesi </a:t>
            </a:r>
            <a:r>
              <a:rPr lang="tr-TR" altLang="tr-TR" sz="2800" b="1" dirty="0" smtClean="0"/>
              <a:t>NK </a:t>
            </a:r>
            <a:r>
              <a:rPr lang="tr-TR" altLang="tr-TR" sz="2800" dirty="0" smtClean="0"/>
              <a:t>ve                          normal şartlar altında ifadesi </a:t>
            </a:r>
            <a:r>
              <a:rPr lang="tr-TR" altLang="tr-TR" sz="2800" b="1" dirty="0" smtClean="0"/>
              <a:t>NŞA</a:t>
            </a:r>
            <a:r>
              <a:rPr lang="tr-TR" altLang="tr-TR" sz="2800" dirty="0" smtClean="0"/>
              <a:t> olarak belirtilir.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2800" dirty="0" smtClean="0"/>
              <a:t>1 </a:t>
            </a:r>
            <a:r>
              <a:rPr lang="tr-TR" altLang="tr-TR" sz="2800" dirty="0" err="1" smtClean="0"/>
              <a:t>mol</a:t>
            </a:r>
            <a:r>
              <a:rPr lang="tr-TR" altLang="tr-TR" sz="2800" dirty="0" smtClean="0"/>
              <a:t> He gazı NŞA 22,4 L hacim kaplar.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2800" dirty="0" smtClean="0"/>
              <a:t>1 </a:t>
            </a:r>
            <a:r>
              <a:rPr lang="tr-TR" altLang="tr-TR" sz="2800" dirty="0" err="1" smtClean="0"/>
              <a:t>mol</a:t>
            </a:r>
            <a:r>
              <a:rPr lang="tr-TR" altLang="tr-TR" sz="2800" dirty="0" smtClean="0"/>
              <a:t> O</a:t>
            </a:r>
            <a:r>
              <a:rPr lang="tr-TR" altLang="tr-TR" sz="2800" baseline="-25000" dirty="0" smtClean="0"/>
              <a:t>2</a:t>
            </a:r>
            <a:r>
              <a:rPr lang="tr-TR" altLang="tr-TR" sz="2800" dirty="0" smtClean="0"/>
              <a:t> gazı NŞA 22,4 L hacim kaplar.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2800" dirty="0" smtClean="0"/>
              <a:t>1 </a:t>
            </a:r>
            <a:r>
              <a:rPr lang="tr-TR" altLang="tr-TR" sz="2800" dirty="0" err="1" smtClean="0"/>
              <a:t>mol</a:t>
            </a:r>
            <a:r>
              <a:rPr lang="tr-TR" altLang="tr-TR" sz="2800" dirty="0" smtClean="0"/>
              <a:t> CO</a:t>
            </a:r>
            <a:r>
              <a:rPr lang="tr-TR" altLang="tr-TR" sz="2800" baseline="-25000" dirty="0" smtClean="0"/>
              <a:t>2</a:t>
            </a:r>
            <a:r>
              <a:rPr lang="tr-TR" altLang="tr-TR" sz="2800" dirty="0" smtClean="0"/>
              <a:t> gazı NŞA 22,4 L hacim kaplar.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2800" dirty="0" smtClean="0"/>
              <a:t>Oda koşullarında (</a:t>
            </a:r>
            <a:r>
              <a:rPr lang="tr-TR" altLang="tr-TR" sz="2800" b="1" dirty="0" smtClean="0"/>
              <a:t>25</a:t>
            </a:r>
            <a:r>
              <a:rPr lang="tr-TR" altLang="tr-TR" sz="2800" b="1" baseline="30000" dirty="0" smtClean="0"/>
              <a:t>o</a:t>
            </a:r>
            <a:r>
              <a:rPr lang="tr-TR" altLang="tr-TR" sz="2800" b="1" dirty="0" smtClean="0"/>
              <a:t>C sıcaklık </a:t>
            </a:r>
            <a:r>
              <a:rPr lang="tr-TR" altLang="tr-TR" sz="2800" dirty="0" smtClean="0"/>
              <a:t>ve </a:t>
            </a:r>
            <a:r>
              <a:rPr lang="tr-TR" altLang="tr-TR" sz="2800" b="1" dirty="0" smtClean="0"/>
              <a:t>1 </a:t>
            </a:r>
            <a:r>
              <a:rPr lang="tr-TR" altLang="tr-TR" sz="2800" b="1" dirty="0" err="1" smtClean="0"/>
              <a:t>atm</a:t>
            </a:r>
            <a:r>
              <a:rPr lang="tr-TR" altLang="tr-TR" sz="2800" b="1" dirty="0" smtClean="0"/>
              <a:t> basınç</a:t>
            </a:r>
            <a:r>
              <a:rPr lang="tr-TR" altLang="tr-TR" sz="2800" dirty="0" smtClean="0"/>
              <a:t>) gazların 1 </a:t>
            </a:r>
            <a:r>
              <a:rPr lang="tr-TR" altLang="tr-TR" sz="2800" dirty="0" err="1" smtClean="0"/>
              <a:t>molleri</a:t>
            </a:r>
            <a:r>
              <a:rPr lang="tr-TR" altLang="tr-TR" sz="2800" dirty="0" smtClean="0"/>
              <a:t> </a:t>
            </a:r>
            <a:r>
              <a:rPr lang="tr-TR" altLang="tr-TR" sz="2800" b="1" dirty="0" smtClean="0">
                <a:solidFill>
                  <a:srgbClr val="FF0000"/>
                </a:solidFill>
              </a:rPr>
              <a:t>24,5 L</a:t>
            </a:r>
            <a:r>
              <a:rPr lang="tr-TR" altLang="tr-TR" sz="2800" dirty="0" smtClean="0"/>
              <a:t> hacim kaplar.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2800" b="1" dirty="0" smtClean="0">
                <a:solidFill>
                  <a:schemeClr val="accent2">
                    <a:lumMod val="50000"/>
                  </a:schemeClr>
                </a:solidFill>
              </a:rPr>
              <a:t>KATI ve SIVILAR İÇİN GEÇERLİ DEĞİLDİR.</a:t>
            </a:r>
            <a:endParaRPr lang="tr-TR" alt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70F42CE-BEDC-4A17-B8C6-C32962B3B59F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85750"/>
            <a:ext cx="8015288" cy="914400"/>
          </a:xfrm>
        </p:spPr>
        <p:txBody>
          <a:bodyPr/>
          <a:lstStyle/>
          <a:p>
            <a:pPr eaLnBrk="1" hangingPunct="1"/>
            <a:r>
              <a:rPr lang="tr-TR" altLang="tr-TR" sz="2800" smtClean="0"/>
              <a:t>Kimyasal Formülden Yüzde Bileşimin Bulunması</a:t>
            </a:r>
          </a:p>
        </p:txBody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14475"/>
            <a:ext cx="842645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altLang="tr-TR" sz="3000" dirty="0" smtClean="0"/>
              <a:t>Yeni bir bileşik sentezlendiği zaman yüzde bileşimi deneysel olarak tespit edilebilir. Ayrıca, formülden de yüzde bileşim hesaplanabilir.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altLang="tr-TR" sz="3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3000" dirty="0" smtClean="0"/>
              <a:t>Böylece, deneysel olarak bulunan yüzde bileşim ile formülden hesaplanan yüzde bileşim karşılaştırılarak sentezlenen bileşiğin gerçekten o olup olmadığı sınanmış olur.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53987D9-39CB-499F-BABA-1F99EBD2E539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015288" cy="914400"/>
          </a:xfrm>
        </p:spPr>
        <p:txBody>
          <a:bodyPr/>
          <a:lstStyle/>
          <a:p>
            <a:pPr eaLnBrk="1" hangingPunct="1"/>
            <a:r>
              <a:rPr lang="tr-TR" altLang="tr-TR" sz="2800" smtClean="0"/>
              <a:t>Kimyasal Formülden Yüzde Bileşimin Bulunması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 smtClean="0">
                <a:solidFill>
                  <a:srgbClr val="3333FF"/>
                </a:solidFill>
              </a:rPr>
              <a:t>	Formülden yüzde bileşim şu şekilde hesaplanır</a:t>
            </a:r>
            <a:r>
              <a:rPr lang="tr-TR" altLang="tr-TR" dirty="0" smtClean="0">
                <a:solidFill>
                  <a:srgbClr val="3333FF"/>
                </a:solidFill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dirty="0" smtClean="0">
              <a:solidFill>
                <a:srgbClr val="3333FF"/>
              </a:solidFill>
            </a:endParaRPr>
          </a:p>
          <a:p>
            <a:pPr eaLnBrk="1" hangingPunct="1"/>
            <a:r>
              <a:rPr lang="tr-TR" altLang="tr-TR" dirty="0" smtClean="0"/>
              <a:t>Bileşiğin </a:t>
            </a:r>
            <a:r>
              <a:rPr lang="tr-TR" altLang="tr-TR" dirty="0" err="1" smtClean="0"/>
              <a:t>mol</a:t>
            </a:r>
            <a:r>
              <a:rPr lang="tr-TR" altLang="tr-TR" dirty="0" smtClean="0"/>
              <a:t> kütlesi hesaplanır.</a:t>
            </a:r>
          </a:p>
          <a:p>
            <a:pPr eaLnBrk="1" hangingPunct="1"/>
            <a:r>
              <a:rPr lang="tr-TR" altLang="tr-TR" dirty="0" smtClean="0"/>
              <a:t>Bileşiğin formülündeki her elementin atom kütlesinin </a:t>
            </a:r>
            <a:r>
              <a:rPr lang="tr-TR" altLang="tr-TR" dirty="0" err="1" smtClean="0"/>
              <a:t>mol</a:t>
            </a:r>
            <a:r>
              <a:rPr lang="tr-TR" altLang="tr-TR" dirty="0" smtClean="0"/>
              <a:t> kütlesine oranı 100 ile çarpılır.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F5B2293-A4A7-4AD2-B580-97ED7109DAE2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015288" cy="914400"/>
          </a:xfrm>
        </p:spPr>
        <p:txBody>
          <a:bodyPr/>
          <a:lstStyle/>
          <a:p>
            <a:pPr eaLnBrk="1" hangingPunct="1"/>
            <a:r>
              <a:rPr lang="tr-TR" altLang="tr-TR" sz="2800" smtClean="0"/>
              <a:t>Kimyasal Formülden Yüzde Bileşimin Bulunması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068" y="1501775"/>
            <a:ext cx="8390731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 smtClean="0">
                <a:solidFill>
                  <a:srgbClr val="FF0066"/>
                </a:solidFill>
              </a:rPr>
              <a:t>	Örnek:</a:t>
            </a:r>
            <a:r>
              <a:rPr lang="tr-TR" altLang="tr-TR" dirty="0" smtClean="0"/>
              <a:t> Yangın söndürücü olarak kullanılan </a:t>
            </a:r>
            <a:r>
              <a:rPr lang="tr-TR" altLang="tr-TR" dirty="0" err="1" smtClean="0">
                <a:solidFill>
                  <a:srgbClr val="3333FF"/>
                </a:solidFill>
              </a:rPr>
              <a:t>halotan</a:t>
            </a:r>
            <a:r>
              <a:rPr lang="tr-TR" altLang="tr-TR" dirty="0" err="1" smtClean="0"/>
              <a:t>’ın</a:t>
            </a:r>
            <a:r>
              <a:rPr lang="tr-TR" altLang="tr-TR" dirty="0" smtClean="0"/>
              <a:t> (C</a:t>
            </a:r>
            <a:r>
              <a:rPr lang="tr-TR" altLang="tr-TR" baseline="-25000" dirty="0" smtClean="0"/>
              <a:t>2</a:t>
            </a:r>
            <a:r>
              <a:rPr lang="tr-TR" altLang="tr-TR" dirty="0" smtClean="0"/>
              <a:t>HBrClF</a:t>
            </a:r>
            <a:r>
              <a:rPr lang="tr-TR" altLang="tr-TR" baseline="-25000" dirty="0" smtClean="0"/>
              <a:t>3</a:t>
            </a:r>
            <a:r>
              <a:rPr lang="tr-TR" altLang="tr-TR" dirty="0" smtClean="0"/>
              <a:t>) yüzde bileşimini hesaplayınız</a:t>
            </a:r>
            <a:r>
              <a:rPr lang="tr-TR" altLang="tr-TR" dirty="0" smtClean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 smtClean="0"/>
              <a:t>	M</a:t>
            </a:r>
            <a:r>
              <a:rPr lang="tr-TR" altLang="tr-TR" baseline="-25000" dirty="0" smtClean="0"/>
              <a:t>C</a:t>
            </a:r>
            <a:r>
              <a:rPr lang="tr-TR" altLang="tr-TR" dirty="0" smtClean="0"/>
              <a:t> = 12 g/</a:t>
            </a:r>
            <a:r>
              <a:rPr lang="tr-TR" altLang="tr-TR" dirty="0" err="1" smtClean="0"/>
              <a:t>mol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 smtClean="0"/>
              <a:t>	M</a:t>
            </a:r>
            <a:r>
              <a:rPr lang="tr-TR" altLang="tr-TR" baseline="-25000" dirty="0" smtClean="0"/>
              <a:t>H</a:t>
            </a:r>
            <a:r>
              <a:rPr lang="tr-TR" altLang="tr-TR" dirty="0" smtClean="0"/>
              <a:t> = 1 g/</a:t>
            </a:r>
            <a:r>
              <a:rPr lang="tr-TR" altLang="tr-TR" dirty="0" err="1" smtClean="0"/>
              <a:t>mol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 smtClean="0"/>
              <a:t>	</a:t>
            </a:r>
            <a:r>
              <a:rPr lang="tr-TR" altLang="tr-TR" dirty="0" err="1" smtClean="0"/>
              <a:t>M</a:t>
            </a:r>
            <a:r>
              <a:rPr lang="tr-TR" altLang="tr-TR" baseline="-25000" dirty="0" err="1" smtClean="0"/>
              <a:t>Br</a:t>
            </a:r>
            <a:r>
              <a:rPr lang="tr-TR" altLang="tr-TR" dirty="0" smtClean="0"/>
              <a:t> = 80 g/</a:t>
            </a:r>
            <a:r>
              <a:rPr lang="tr-TR" altLang="tr-TR" dirty="0" err="1" smtClean="0"/>
              <a:t>mol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 smtClean="0"/>
              <a:t>	</a:t>
            </a:r>
            <a:r>
              <a:rPr lang="tr-TR" altLang="tr-TR" dirty="0" err="1" smtClean="0"/>
              <a:t>M</a:t>
            </a:r>
            <a:r>
              <a:rPr lang="tr-TR" altLang="tr-TR" baseline="-25000" dirty="0" err="1" smtClean="0"/>
              <a:t>Cl</a:t>
            </a:r>
            <a:r>
              <a:rPr lang="tr-TR" altLang="tr-TR" dirty="0" smtClean="0"/>
              <a:t> = 35,5 g/</a:t>
            </a:r>
            <a:r>
              <a:rPr lang="tr-TR" altLang="tr-TR" dirty="0" err="1" smtClean="0"/>
              <a:t>mol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 smtClean="0"/>
              <a:t>	M</a:t>
            </a:r>
            <a:r>
              <a:rPr lang="tr-TR" altLang="tr-TR" baseline="-25000" dirty="0" smtClean="0"/>
              <a:t>F</a:t>
            </a:r>
            <a:r>
              <a:rPr lang="tr-TR" altLang="tr-TR" dirty="0" smtClean="0"/>
              <a:t> = 19,0 g/</a:t>
            </a:r>
            <a:r>
              <a:rPr lang="tr-TR" altLang="tr-TR" dirty="0" err="1" smtClean="0"/>
              <a:t>mol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5C3148E-6AEA-46D5-835E-FF795EDF29C4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015288" cy="914400"/>
          </a:xfrm>
        </p:spPr>
        <p:txBody>
          <a:bodyPr/>
          <a:lstStyle/>
          <a:p>
            <a:pPr eaLnBrk="1" hangingPunct="1"/>
            <a:r>
              <a:rPr lang="tr-TR" altLang="tr-TR" sz="2800" smtClean="0"/>
              <a:t>Kimyasal Formülden Yüzde Bileşimin Bulunması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 smtClean="0"/>
              <a:t>	</a:t>
            </a:r>
            <a:r>
              <a:rPr lang="tr-TR" altLang="tr-TR" dirty="0" smtClean="0">
                <a:solidFill>
                  <a:srgbClr val="FF0066"/>
                </a:solidFill>
              </a:rPr>
              <a:t>C</a:t>
            </a:r>
            <a:r>
              <a:rPr lang="tr-TR" altLang="tr-TR" baseline="-25000" dirty="0" smtClean="0">
                <a:solidFill>
                  <a:srgbClr val="FF0066"/>
                </a:solidFill>
              </a:rPr>
              <a:t>2</a:t>
            </a:r>
            <a:r>
              <a:rPr lang="tr-TR" altLang="tr-TR" dirty="0" smtClean="0">
                <a:solidFill>
                  <a:srgbClr val="FF0066"/>
                </a:solidFill>
              </a:rPr>
              <a:t>HBrClF</a:t>
            </a:r>
            <a:r>
              <a:rPr lang="tr-TR" altLang="tr-TR" baseline="-25000" dirty="0" smtClean="0">
                <a:solidFill>
                  <a:srgbClr val="FF0066"/>
                </a:solidFill>
              </a:rPr>
              <a:t>3</a:t>
            </a:r>
            <a:r>
              <a:rPr lang="tr-TR" altLang="tr-TR" dirty="0" smtClean="0">
                <a:solidFill>
                  <a:srgbClr val="FF0066"/>
                </a:solidFill>
              </a:rPr>
              <a:t>’nın molekül kütlesi: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dirty="0" smtClean="0">
              <a:solidFill>
                <a:srgbClr val="FF0066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baseline="30000" dirty="0" smtClean="0"/>
              <a:t>	</a:t>
            </a:r>
            <a:r>
              <a:rPr lang="tr-TR" altLang="tr-TR" sz="2800" b="1" dirty="0" smtClean="0"/>
              <a:t>M</a:t>
            </a:r>
            <a:r>
              <a:rPr lang="tr-TR" altLang="tr-TR" sz="2800" baseline="-25000" dirty="0" smtClean="0"/>
              <a:t>C2HBrClF3</a:t>
            </a:r>
            <a:r>
              <a:rPr lang="tr-TR" altLang="tr-TR" sz="2800" dirty="0" smtClean="0"/>
              <a:t> = 2M</a:t>
            </a:r>
            <a:r>
              <a:rPr lang="tr-TR" altLang="tr-TR" sz="2800" baseline="-25000" dirty="0" smtClean="0"/>
              <a:t>C</a:t>
            </a:r>
            <a:r>
              <a:rPr lang="tr-TR" altLang="tr-TR" sz="2800" dirty="0" smtClean="0"/>
              <a:t> + M</a:t>
            </a:r>
            <a:r>
              <a:rPr lang="tr-TR" altLang="tr-TR" sz="2800" baseline="-25000" dirty="0" smtClean="0"/>
              <a:t>H</a:t>
            </a:r>
            <a:r>
              <a:rPr lang="tr-TR" altLang="tr-TR" sz="2800" dirty="0" smtClean="0"/>
              <a:t> + </a:t>
            </a:r>
            <a:r>
              <a:rPr lang="tr-TR" altLang="tr-TR" sz="2800" dirty="0" err="1" smtClean="0"/>
              <a:t>M</a:t>
            </a:r>
            <a:r>
              <a:rPr lang="tr-TR" altLang="tr-TR" sz="2800" baseline="-25000" dirty="0" err="1" smtClean="0"/>
              <a:t>Br</a:t>
            </a:r>
            <a:r>
              <a:rPr lang="tr-TR" altLang="tr-TR" sz="2800" dirty="0" smtClean="0"/>
              <a:t> + </a:t>
            </a:r>
            <a:r>
              <a:rPr lang="tr-TR" altLang="tr-TR" sz="2800" dirty="0" err="1" smtClean="0"/>
              <a:t>M</a:t>
            </a:r>
            <a:r>
              <a:rPr lang="tr-TR" altLang="tr-TR" sz="2800" baseline="-25000" dirty="0" err="1" smtClean="0"/>
              <a:t>Cl</a:t>
            </a:r>
            <a:r>
              <a:rPr lang="tr-TR" altLang="tr-TR" sz="2800" dirty="0" smtClean="0"/>
              <a:t> + 3M</a:t>
            </a:r>
            <a:r>
              <a:rPr lang="tr-TR" altLang="tr-TR" sz="2800" baseline="-25000" dirty="0" smtClean="0"/>
              <a:t>F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 smtClean="0"/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 smtClean="0"/>
              <a:t>	</a:t>
            </a:r>
            <a:r>
              <a:rPr lang="tr-TR" altLang="tr-TR" sz="2400" dirty="0" smtClean="0"/>
              <a:t>= (2 x 12) + 1,0 + 80 + 35,5 + (3 x 19,00)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 smtClean="0"/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 smtClean="0"/>
              <a:t>	= </a:t>
            </a:r>
            <a:r>
              <a:rPr lang="tr-TR" altLang="tr-TR" sz="2400" dirty="0" smtClean="0">
                <a:solidFill>
                  <a:srgbClr val="FF0066"/>
                </a:solidFill>
              </a:rPr>
              <a:t>197,5 g/</a:t>
            </a:r>
            <a:r>
              <a:rPr lang="tr-TR" altLang="tr-TR" sz="2400" dirty="0" err="1" smtClean="0">
                <a:solidFill>
                  <a:srgbClr val="FF0066"/>
                </a:solidFill>
              </a:rPr>
              <a:t>mol</a:t>
            </a:r>
            <a:endParaRPr lang="tr-TR" altLang="tr-TR" sz="2400" dirty="0" smtClean="0">
              <a:solidFill>
                <a:srgbClr val="FF0066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 smtClean="0"/>
              <a:t>	</a:t>
            </a:r>
          </a:p>
          <a:p>
            <a:pPr eaLnBrk="1" hangingPunct="1"/>
            <a:endParaRPr lang="tr-TR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797480C-70C6-4CE3-96FF-B4BE2B9884EE}" type="slidenum">
              <a:rPr lang="tr-TR" altLang="tr-TR" sz="1200" b="1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tr-TR" altLang="tr-TR" sz="1200" b="1" smtClean="0">
              <a:latin typeface="Arial Black" panose="020B0A04020102020204" pitchFamily="34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293688" y="231775"/>
            <a:ext cx="8013700" cy="914400"/>
          </a:xfrm>
        </p:spPr>
        <p:txBody>
          <a:bodyPr/>
          <a:lstStyle/>
          <a:p>
            <a:pPr eaLnBrk="1" hangingPunct="1"/>
            <a:r>
              <a:rPr lang="tr-TR" altLang="tr-TR" sz="2800" smtClean="0"/>
              <a:t>Kimyasal Formülden Yüzde Bileşimin Bulunması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095375" y="1719263"/>
            <a:ext cx="812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>
                <a:solidFill>
                  <a:srgbClr val="FF0066"/>
                </a:solidFill>
              </a:rPr>
              <a:t>% C</a:t>
            </a:r>
            <a:r>
              <a:rPr lang="tr-TR" altLang="tr-TR" sz="1800" b="1"/>
              <a:t> </a:t>
            </a:r>
            <a:r>
              <a:rPr lang="tr-TR" altLang="tr-TR" sz="1800" b="1">
                <a:solidFill>
                  <a:srgbClr val="FF0066"/>
                </a:solidFill>
              </a:rPr>
              <a:t>=</a:t>
            </a:r>
          </a:p>
        </p:txBody>
      </p:sp>
      <p:sp>
        <p:nvSpPr>
          <p:cNvPr id="51205" name="Text Box 6"/>
          <p:cNvSpPr txBox="1">
            <a:spLocks noChangeArrowheads="1"/>
          </p:cNvSpPr>
          <p:nvPr/>
        </p:nvSpPr>
        <p:spPr bwMode="auto">
          <a:xfrm>
            <a:off x="1957388" y="1555750"/>
            <a:ext cx="10445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/>
              <a:t> (2 x 12)</a:t>
            </a:r>
          </a:p>
        </p:txBody>
      </p:sp>
      <p:sp>
        <p:nvSpPr>
          <p:cNvPr id="51206" name="Line 7"/>
          <p:cNvSpPr>
            <a:spLocks noChangeShapeType="1"/>
          </p:cNvSpPr>
          <p:nvPr/>
        </p:nvSpPr>
        <p:spPr bwMode="auto">
          <a:xfrm>
            <a:off x="1908175" y="1916113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1207" name="Text Box 8"/>
          <p:cNvSpPr txBox="1">
            <a:spLocks noChangeArrowheads="1"/>
          </p:cNvSpPr>
          <p:nvPr/>
        </p:nvSpPr>
        <p:spPr bwMode="auto">
          <a:xfrm>
            <a:off x="2124075" y="1916113"/>
            <a:ext cx="762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/>
              <a:t>197,5</a:t>
            </a:r>
          </a:p>
        </p:txBody>
      </p:sp>
      <p:sp>
        <p:nvSpPr>
          <p:cNvPr id="51208" name="Text Box 9"/>
          <p:cNvSpPr txBox="1">
            <a:spLocks noChangeArrowheads="1"/>
          </p:cNvSpPr>
          <p:nvPr/>
        </p:nvSpPr>
        <p:spPr bwMode="auto">
          <a:xfrm>
            <a:off x="3255963" y="1719263"/>
            <a:ext cx="19986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/>
              <a:t>x  100  =  </a:t>
            </a:r>
            <a:r>
              <a:rPr lang="tr-TR" altLang="tr-TR" sz="1800" b="1">
                <a:solidFill>
                  <a:srgbClr val="FF0066"/>
                </a:solidFill>
              </a:rPr>
              <a:t>%12,15</a:t>
            </a:r>
          </a:p>
        </p:txBody>
      </p:sp>
      <p:sp>
        <p:nvSpPr>
          <p:cNvPr id="51209" name="Text Box 16"/>
          <p:cNvSpPr txBox="1">
            <a:spLocks noChangeArrowheads="1"/>
          </p:cNvSpPr>
          <p:nvPr/>
        </p:nvSpPr>
        <p:spPr bwMode="auto">
          <a:xfrm>
            <a:off x="1042988" y="2636838"/>
            <a:ext cx="812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>
                <a:solidFill>
                  <a:srgbClr val="FF0066"/>
                </a:solidFill>
              </a:rPr>
              <a:t>% H =</a:t>
            </a:r>
          </a:p>
        </p:txBody>
      </p:sp>
      <p:sp>
        <p:nvSpPr>
          <p:cNvPr id="51210" name="Line 18"/>
          <p:cNvSpPr>
            <a:spLocks noChangeShapeType="1"/>
          </p:cNvSpPr>
          <p:nvPr/>
        </p:nvSpPr>
        <p:spPr bwMode="auto">
          <a:xfrm>
            <a:off x="1835150" y="27813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1211" name="Line 19"/>
          <p:cNvSpPr>
            <a:spLocks noChangeShapeType="1"/>
          </p:cNvSpPr>
          <p:nvPr/>
        </p:nvSpPr>
        <p:spPr bwMode="auto">
          <a:xfrm>
            <a:off x="1835150" y="28527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1212" name="Text Box 20"/>
          <p:cNvSpPr txBox="1">
            <a:spLocks noChangeArrowheads="1"/>
          </p:cNvSpPr>
          <p:nvPr/>
        </p:nvSpPr>
        <p:spPr bwMode="auto">
          <a:xfrm>
            <a:off x="2108200" y="2509838"/>
            <a:ext cx="5048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/>
              <a:t>1,0</a:t>
            </a:r>
          </a:p>
        </p:txBody>
      </p:sp>
      <p:sp>
        <p:nvSpPr>
          <p:cNvPr id="51213" name="Text Box 21"/>
          <p:cNvSpPr txBox="1">
            <a:spLocks noChangeArrowheads="1"/>
          </p:cNvSpPr>
          <p:nvPr/>
        </p:nvSpPr>
        <p:spPr bwMode="auto">
          <a:xfrm>
            <a:off x="1958975" y="2873375"/>
            <a:ext cx="762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/>
              <a:t>197,5</a:t>
            </a:r>
          </a:p>
        </p:txBody>
      </p:sp>
      <p:sp>
        <p:nvSpPr>
          <p:cNvPr id="51214" name="Text Box 22"/>
          <p:cNvSpPr txBox="1">
            <a:spLocks noChangeArrowheads="1"/>
          </p:cNvSpPr>
          <p:nvPr/>
        </p:nvSpPr>
        <p:spPr bwMode="auto">
          <a:xfrm>
            <a:off x="3276600" y="2636838"/>
            <a:ext cx="18716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/>
              <a:t>x  100  =  </a:t>
            </a:r>
            <a:r>
              <a:rPr lang="tr-TR" altLang="tr-TR" sz="1800" b="1">
                <a:solidFill>
                  <a:srgbClr val="FF0066"/>
                </a:solidFill>
              </a:rPr>
              <a:t>%0,51</a:t>
            </a:r>
          </a:p>
        </p:txBody>
      </p:sp>
      <p:sp>
        <p:nvSpPr>
          <p:cNvPr id="51215" name="Text Box 25"/>
          <p:cNvSpPr txBox="1">
            <a:spLocks noChangeArrowheads="1"/>
          </p:cNvSpPr>
          <p:nvPr/>
        </p:nvSpPr>
        <p:spPr bwMode="auto">
          <a:xfrm>
            <a:off x="971550" y="3644900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>
                <a:solidFill>
                  <a:srgbClr val="FF0066"/>
                </a:solidFill>
              </a:rPr>
              <a:t>% Br =</a:t>
            </a:r>
          </a:p>
        </p:txBody>
      </p:sp>
      <p:sp>
        <p:nvSpPr>
          <p:cNvPr id="51216" name="Line 26"/>
          <p:cNvSpPr>
            <a:spLocks noChangeShapeType="1"/>
          </p:cNvSpPr>
          <p:nvPr/>
        </p:nvSpPr>
        <p:spPr bwMode="auto">
          <a:xfrm>
            <a:off x="1835150" y="37893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1217" name="Line 27"/>
          <p:cNvSpPr>
            <a:spLocks noChangeShapeType="1"/>
          </p:cNvSpPr>
          <p:nvPr/>
        </p:nvSpPr>
        <p:spPr bwMode="auto">
          <a:xfrm>
            <a:off x="1835150" y="3860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1218" name="Line 28"/>
          <p:cNvSpPr>
            <a:spLocks noChangeShapeType="1"/>
          </p:cNvSpPr>
          <p:nvPr/>
        </p:nvSpPr>
        <p:spPr bwMode="auto">
          <a:xfrm>
            <a:off x="1763713" y="37893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1219" name="Line 31"/>
          <p:cNvSpPr>
            <a:spLocks noChangeShapeType="1"/>
          </p:cNvSpPr>
          <p:nvPr/>
        </p:nvSpPr>
        <p:spPr bwMode="auto">
          <a:xfrm>
            <a:off x="1835150" y="3860800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1220" name="Text Box 32"/>
          <p:cNvSpPr txBox="1">
            <a:spLocks noChangeArrowheads="1"/>
          </p:cNvSpPr>
          <p:nvPr/>
        </p:nvSpPr>
        <p:spPr bwMode="auto">
          <a:xfrm>
            <a:off x="2124075" y="3521075"/>
            <a:ext cx="4413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/>
              <a:t>80</a:t>
            </a:r>
          </a:p>
        </p:txBody>
      </p:sp>
      <p:sp>
        <p:nvSpPr>
          <p:cNvPr id="51221" name="Text Box 33"/>
          <p:cNvSpPr txBox="1">
            <a:spLocks noChangeArrowheads="1"/>
          </p:cNvSpPr>
          <p:nvPr/>
        </p:nvSpPr>
        <p:spPr bwMode="auto">
          <a:xfrm>
            <a:off x="1979613" y="3860800"/>
            <a:ext cx="762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/>
              <a:t>197,5</a:t>
            </a:r>
          </a:p>
        </p:txBody>
      </p:sp>
      <p:sp>
        <p:nvSpPr>
          <p:cNvPr id="51222" name="Text Box 34"/>
          <p:cNvSpPr txBox="1">
            <a:spLocks noChangeArrowheads="1"/>
          </p:cNvSpPr>
          <p:nvPr/>
        </p:nvSpPr>
        <p:spPr bwMode="auto">
          <a:xfrm>
            <a:off x="3276600" y="3644900"/>
            <a:ext cx="199866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/>
              <a:t>x  100  =  </a:t>
            </a:r>
            <a:r>
              <a:rPr lang="tr-TR" altLang="tr-TR" sz="1800" b="1">
                <a:solidFill>
                  <a:srgbClr val="FF0066"/>
                </a:solidFill>
              </a:rPr>
              <a:t>%40,50</a:t>
            </a:r>
          </a:p>
        </p:txBody>
      </p:sp>
      <p:sp>
        <p:nvSpPr>
          <p:cNvPr id="51223" name="Text Box 35"/>
          <p:cNvSpPr txBox="1">
            <a:spLocks noChangeArrowheads="1"/>
          </p:cNvSpPr>
          <p:nvPr/>
        </p:nvSpPr>
        <p:spPr bwMode="auto">
          <a:xfrm>
            <a:off x="971550" y="4581525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>
                <a:solidFill>
                  <a:srgbClr val="FF0066"/>
                </a:solidFill>
              </a:rPr>
              <a:t>% Cl =</a:t>
            </a:r>
            <a:r>
              <a:rPr lang="tr-TR" altLang="tr-TR" sz="1800" b="1"/>
              <a:t> </a:t>
            </a:r>
          </a:p>
        </p:txBody>
      </p:sp>
      <p:sp>
        <p:nvSpPr>
          <p:cNvPr id="51224" name="Line 36"/>
          <p:cNvSpPr>
            <a:spLocks noChangeShapeType="1"/>
          </p:cNvSpPr>
          <p:nvPr/>
        </p:nvSpPr>
        <p:spPr bwMode="auto">
          <a:xfrm>
            <a:off x="1835150" y="479742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1225" name="Text Box 37"/>
          <p:cNvSpPr txBox="1">
            <a:spLocks noChangeArrowheads="1"/>
          </p:cNvSpPr>
          <p:nvPr/>
        </p:nvSpPr>
        <p:spPr bwMode="auto">
          <a:xfrm>
            <a:off x="2074863" y="4437063"/>
            <a:ext cx="69691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/>
              <a:t>35, 5</a:t>
            </a:r>
          </a:p>
        </p:txBody>
      </p:sp>
      <p:sp>
        <p:nvSpPr>
          <p:cNvPr id="51226" name="Text Box 38"/>
          <p:cNvSpPr txBox="1">
            <a:spLocks noChangeArrowheads="1"/>
          </p:cNvSpPr>
          <p:nvPr/>
        </p:nvSpPr>
        <p:spPr bwMode="auto">
          <a:xfrm>
            <a:off x="2051050" y="4797425"/>
            <a:ext cx="762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/>
              <a:t>197,5</a:t>
            </a:r>
          </a:p>
        </p:txBody>
      </p:sp>
      <p:sp>
        <p:nvSpPr>
          <p:cNvPr id="51227" name="Text Box 39"/>
          <p:cNvSpPr txBox="1">
            <a:spLocks noChangeArrowheads="1"/>
          </p:cNvSpPr>
          <p:nvPr/>
        </p:nvSpPr>
        <p:spPr bwMode="auto">
          <a:xfrm>
            <a:off x="3276600" y="4581525"/>
            <a:ext cx="2016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/>
              <a:t>x  100  =  </a:t>
            </a:r>
            <a:r>
              <a:rPr lang="tr-TR" altLang="tr-TR" sz="1800" b="1">
                <a:solidFill>
                  <a:srgbClr val="FF0066"/>
                </a:solidFill>
              </a:rPr>
              <a:t>%17,98</a:t>
            </a:r>
          </a:p>
        </p:txBody>
      </p:sp>
      <p:sp>
        <p:nvSpPr>
          <p:cNvPr id="51228" name="Text Box 40"/>
          <p:cNvSpPr txBox="1">
            <a:spLocks noChangeArrowheads="1"/>
          </p:cNvSpPr>
          <p:nvPr/>
        </p:nvSpPr>
        <p:spPr bwMode="auto">
          <a:xfrm>
            <a:off x="971550" y="5445125"/>
            <a:ext cx="850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>
                <a:solidFill>
                  <a:srgbClr val="FF0066"/>
                </a:solidFill>
              </a:rPr>
              <a:t>% F =</a:t>
            </a:r>
            <a:r>
              <a:rPr lang="tr-TR" altLang="tr-TR" sz="1800" b="1"/>
              <a:t> </a:t>
            </a:r>
          </a:p>
        </p:txBody>
      </p:sp>
      <p:sp>
        <p:nvSpPr>
          <p:cNvPr id="51229" name="Line 41"/>
          <p:cNvSpPr>
            <a:spLocks noChangeShapeType="1"/>
          </p:cNvSpPr>
          <p:nvPr/>
        </p:nvSpPr>
        <p:spPr bwMode="auto">
          <a:xfrm>
            <a:off x="1763713" y="566102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1230" name="Text Box 42"/>
          <p:cNvSpPr txBox="1">
            <a:spLocks noChangeArrowheads="1"/>
          </p:cNvSpPr>
          <p:nvPr/>
        </p:nvSpPr>
        <p:spPr bwMode="auto">
          <a:xfrm>
            <a:off x="1835150" y="5300663"/>
            <a:ext cx="13001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/>
              <a:t>(3 x 19,00)</a:t>
            </a:r>
          </a:p>
        </p:txBody>
      </p:sp>
      <p:sp>
        <p:nvSpPr>
          <p:cNvPr id="51231" name="Text Box 43"/>
          <p:cNvSpPr txBox="1">
            <a:spLocks noChangeArrowheads="1"/>
          </p:cNvSpPr>
          <p:nvPr/>
        </p:nvSpPr>
        <p:spPr bwMode="auto">
          <a:xfrm>
            <a:off x="2051050" y="5661025"/>
            <a:ext cx="762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/>
              <a:t>197,5</a:t>
            </a:r>
          </a:p>
        </p:txBody>
      </p:sp>
      <p:sp>
        <p:nvSpPr>
          <p:cNvPr id="51232" name="Text Box 44"/>
          <p:cNvSpPr txBox="1">
            <a:spLocks noChangeArrowheads="1"/>
          </p:cNvSpPr>
          <p:nvPr/>
        </p:nvSpPr>
        <p:spPr bwMode="auto">
          <a:xfrm>
            <a:off x="3348038" y="5445125"/>
            <a:ext cx="193516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/>
              <a:t>x 100  =  </a:t>
            </a:r>
            <a:r>
              <a:rPr lang="tr-TR" altLang="tr-TR" sz="1800" b="1">
                <a:solidFill>
                  <a:srgbClr val="FF0066"/>
                </a:solidFill>
              </a:rPr>
              <a:t>%28,86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FAE9145-896C-414F-8D41-C2F5819D86F3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48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2800" smtClean="0"/>
              <a:t>Kimyasal Formülden Yüzde Bileşimin Bulunması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485900"/>
            <a:ext cx="8401050" cy="4419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 smtClean="0"/>
              <a:t>	</a:t>
            </a:r>
            <a:r>
              <a:rPr lang="tr-TR" altLang="tr-TR" dirty="0" smtClean="0">
                <a:solidFill>
                  <a:srgbClr val="FF0066"/>
                </a:solidFill>
              </a:rPr>
              <a:t>Soru: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Glikoz’un</a:t>
            </a:r>
            <a:r>
              <a:rPr lang="tr-TR" altLang="tr-TR" dirty="0" smtClean="0"/>
              <a:t> (C</a:t>
            </a:r>
            <a:r>
              <a:rPr lang="tr-TR" altLang="tr-TR" baseline="-25000" dirty="0" smtClean="0"/>
              <a:t>6</a:t>
            </a:r>
            <a:r>
              <a:rPr lang="tr-TR" altLang="tr-TR" dirty="0" smtClean="0"/>
              <a:t>H</a:t>
            </a:r>
            <a:r>
              <a:rPr lang="tr-TR" altLang="tr-TR" baseline="-25000" dirty="0" smtClean="0"/>
              <a:t>12</a:t>
            </a:r>
            <a:r>
              <a:rPr lang="tr-TR" altLang="tr-TR" dirty="0" smtClean="0"/>
              <a:t>O</a:t>
            </a:r>
            <a:r>
              <a:rPr lang="tr-TR" altLang="tr-TR" baseline="-25000" dirty="0" smtClean="0"/>
              <a:t>6</a:t>
            </a:r>
            <a:r>
              <a:rPr lang="tr-TR" altLang="tr-TR" dirty="0" smtClean="0"/>
              <a:t>) yüzde bileşimini bulunuz</a:t>
            </a:r>
            <a:r>
              <a:rPr lang="tr-TR" altLang="tr-TR" dirty="0" smtClean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 smtClean="0"/>
              <a:t>	M</a:t>
            </a:r>
            <a:r>
              <a:rPr lang="tr-TR" altLang="tr-TR" baseline="-25000" dirty="0" smtClean="0"/>
              <a:t>C</a:t>
            </a:r>
            <a:r>
              <a:rPr lang="tr-TR" altLang="tr-TR" dirty="0" smtClean="0"/>
              <a:t> = 12 g/</a:t>
            </a:r>
            <a:r>
              <a:rPr lang="tr-TR" altLang="tr-TR" dirty="0" err="1" smtClean="0"/>
              <a:t>mol</a:t>
            </a:r>
            <a:endParaRPr lang="tr-TR" altLang="tr-TR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 smtClean="0"/>
              <a:t>	M</a:t>
            </a:r>
            <a:r>
              <a:rPr lang="tr-TR" altLang="tr-TR" baseline="-25000" dirty="0" smtClean="0"/>
              <a:t>H</a:t>
            </a:r>
            <a:r>
              <a:rPr lang="tr-TR" altLang="tr-TR" dirty="0" smtClean="0"/>
              <a:t> = 1,0 g/</a:t>
            </a:r>
            <a:r>
              <a:rPr lang="tr-TR" altLang="tr-TR" dirty="0" err="1" smtClean="0"/>
              <a:t>mol</a:t>
            </a:r>
            <a:endParaRPr lang="tr-TR" altLang="tr-TR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 smtClean="0"/>
              <a:t>	M</a:t>
            </a:r>
            <a:r>
              <a:rPr lang="tr-TR" altLang="tr-TR" baseline="-25000" dirty="0" smtClean="0"/>
              <a:t>O</a:t>
            </a:r>
            <a:r>
              <a:rPr lang="tr-TR" altLang="tr-TR" dirty="0" smtClean="0"/>
              <a:t> = 16 g/</a:t>
            </a:r>
            <a:r>
              <a:rPr lang="tr-TR" altLang="tr-TR" dirty="0" err="1" smtClean="0"/>
              <a:t>mol</a:t>
            </a:r>
            <a:endParaRPr lang="tr-TR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422CB1-64CB-4444-A8FB-079C85B739F2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49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smtClean="0"/>
              <a:t>Yüzde Bileşimden Formül Bulunması 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z="3000" dirty="0" smtClean="0"/>
              <a:t>Bir bileşiğin </a:t>
            </a:r>
            <a:r>
              <a:rPr lang="tr-TR" altLang="tr-TR" sz="3000" dirty="0" smtClean="0">
                <a:solidFill>
                  <a:srgbClr val="3333FF"/>
                </a:solidFill>
              </a:rPr>
              <a:t>yüzde bileşimi</a:t>
            </a:r>
            <a:r>
              <a:rPr lang="tr-TR" altLang="tr-TR" sz="3000" dirty="0" smtClean="0"/>
              <a:t> ve               </a:t>
            </a:r>
            <a:r>
              <a:rPr lang="tr-TR" altLang="tr-TR" sz="3000" dirty="0" smtClean="0">
                <a:solidFill>
                  <a:srgbClr val="3333FF"/>
                </a:solidFill>
              </a:rPr>
              <a:t>molekül kütlesi</a:t>
            </a:r>
            <a:r>
              <a:rPr lang="tr-TR" altLang="tr-TR" sz="3000" dirty="0" smtClean="0"/>
              <a:t> deneysel olarak bulunabilir</a:t>
            </a:r>
            <a:r>
              <a:rPr lang="tr-TR" altLang="tr-TR" sz="3000" dirty="0" smtClean="0"/>
              <a:t>.</a:t>
            </a:r>
          </a:p>
          <a:p>
            <a:pPr marL="0" indent="0" eaLnBrk="1" hangingPunct="1">
              <a:buNone/>
            </a:pPr>
            <a:r>
              <a:rPr lang="tr-TR" altLang="tr-TR" sz="3000" dirty="0" smtClean="0"/>
              <a:t> </a:t>
            </a:r>
            <a:endParaRPr lang="tr-TR" altLang="tr-TR" sz="3000" dirty="0" smtClean="0"/>
          </a:p>
          <a:p>
            <a:pPr eaLnBrk="1" hangingPunct="1"/>
            <a:r>
              <a:rPr lang="tr-TR" altLang="tr-TR" sz="3000" dirty="0" smtClean="0"/>
              <a:t>Deneysel olarak bulunan bu verilerden istifade edilerek, bileşiğin </a:t>
            </a:r>
            <a:r>
              <a:rPr lang="tr-TR" altLang="tr-TR" sz="3000" dirty="0" smtClean="0">
                <a:solidFill>
                  <a:srgbClr val="3333FF"/>
                </a:solidFill>
              </a:rPr>
              <a:t>kaba </a:t>
            </a:r>
            <a:r>
              <a:rPr lang="tr-TR" altLang="tr-TR" sz="3000" dirty="0" smtClean="0"/>
              <a:t>ve           </a:t>
            </a:r>
            <a:r>
              <a:rPr lang="tr-TR" altLang="tr-TR" sz="3000" dirty="0" smtClean="0">
                <a:solidFill>
                  <a:srgbClr val="3333FF"/>
                </a:solidFill>
              </a:rPr>
              <a:t>molekül formülleri</a:t>
            </a:r>
            <a:r>
              <a:rPr lang="tr-TR" altLang="tr-TR" sz="3000" dirty="0" smtClean="0"/>
              <a:t> de belirlenebilir</a:t>
            </a:r>
            <a:r>
              <a:rPr lang="tr-TR" altLang="tr-TR" sz="3000" dirty="0" smtClean="0"/>
              <a:t>.</a:t>
            </a:r>
          </a:p>
          <a:p>
            <a:pPr marL="0" indent="0" eaLnBrk="1" hangingPunct="1">
              <a:buNone/>
            </a:pPr>
            <a:endParaRPr lang="tr-TR" altLang="tr-TR" sz="3000" dirty="0" smtClean="0"/>
          </a:p>
          <a:p>
            <a:pPr eaLnBrk="1" hangingPunct="1"/>
            <a:r>
              <a:rPr lang="tr-TR" altLang="tr-TR" sz="3000" dirty="0" smtClean="0"/>
              <a:t>Bu işlemler birkaç basamak da gerçekleştirilir.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6AB2E13-598C-4EBA-B5AF-001C5C9383A5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 ve Mol Kavramı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51" y="1438240"/>
            <a:ext cx="8235950" cy="2363788"/>
          </a:xfrm>
        </p:spPr>
        <p:txBody>
          <a:bodyPr/>
          <a:lstStyle/>
          <a:p>
            <a:pPr eaLnBrk="1" hangingPunct="1"/>
            <a:r>
              <a:rPr lang="tr-TR" altLang="tr-TR" sz="2900" dirty="0" err="1" smtClean="0"/>
              <a:t>Avagadro</a:t>
            </a:r>
            <a:r>
              <a:rPr lang="tr-TR" altLang="tr-TR" sz="2900" dirty="0" smtClean="0"/>
              <a:t> sayısı ölçüme bağlı olduğu için, yıllar içinde çok az da olsa değişmiştir. Bilim ve Teknoloji Bilgi Kurulu (CODATA) tarafından, 1986’dan beri farklı değerler önerilmiştir.</a:t>
            </a:r>
          </a:p>
        </p:txBody>
      </p:sp>
      <p:graphicFrame>
        <p:nvGraphicFramePr>
          <p:cNvPr id="9221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626187"/>
              </p:ext>
            </p:extLst>
          </p:nvPr>
        </p:nvGraphicFramePr>
        <p:xfrm>
          <a:off x="2123728" y="3591252"/>
          <a:ext cx="5008562" cy="226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CS ChemDraw Drawing" r:id="rId3" imgW="3175731" imgH="1436554" progId="ChemDraw.Document.6.0">
                  <p:embed/>
                </p:oleObj>
              </mc:Choice>
              <mc:Fallback>
                <p:oleObj name="CS ChemDraw Drawing" r:id="rId3" imgW="3175731" imgH="1436554" progId="ChemDraw.Document.6.0">
                  <p:embed/>
                  <p:pic>
                    <p:nvPicPr>
                      <p:cNvPr id="0" name="Nesn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3591252"/>
                        <a:ext cx="5008562" cy="226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76C0CC-1831-448E-8754-E5249C22BE5C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50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smtClean="0"/>
              <a:t>Yüzde Bileşimden Formül Bulunması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" y="1477164"/>
            <a:ext cx="9143305" cy="4419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800" dirty="0" smtClean="0">
                <a:solidFill>
                  <a:srgbClr val="FF0066"/>
                </a:solidFill>
              </a:rPr>
              <a:t>	Örnek:</a:t>
            </a:r>
            <a:r>
              <a:rPr lang="tr-TR" altLang="tr-TR" sz="2800" dirty="0" smtClean="0"/>
              <a:t> Parfümeri sanayinde </a:t>
            </a:r>
            <a:r>
              <a:rPr lang="tr-TR" altLang="tr-TR" sz="2800" dirty="0" smtClean="0"/>
              <a:t>kullanılan “</a:t>
            </a:r>
            <a:r>
              <a:rPr lang="tr-TR" altLang="tr-TR" sz="2800" dirty="0" err="1" smtClean="0"/>
              <a:t>Metilbenzoat’ın</a:t>
            </a:r>
            <a:r>
              <a:rPr lang="tr-TR" altLang="tr-TR" sz="2800" dirty="0" smtClean="0"/>
              <a:t>” kütlece yüzde </a:t>
            </a:r>
            <a:r>
              <a:rPr lang="tr-TR" altLang="tr-TR" sz="2800" dirty="0" smtClean="0"/>
              <a:t>bileşimi              </a:t>
            </a:r>
            <a:r>
              <a:rPr lang="tr-TR" altLang="tr-TR" sz="2800" b="1" dirty="0" smtClean="0"/>
              <a:t>%70,59 C, %5,88 H </a:t>
            </a:r>
            <a:r>
              <a:rPr lang="tr-TR" altLang="tr-TR" sz="2800" dirty="0" smtClean="0"/>
              <a:t>ve</a:t>
            </a:r>
            <a:r>
              <a:rPr lang="tr-TR" altLang="tr-TR" sz="2800" b="1" dirty="0" smtClean="0"/>
              <a:t> %23,53 </a:t>
            </a:r>
            <a:r>
              <a:rPr lang="tr-TR" altLang="tr-TR" sz="2800" b="1" dirty="0" err="1" smtClean="0"/>
              <a:t>O</a:t>
            </a:r>
            <a:r>
              <a:rPr lang="tr-TR" altLang="tr-TR" sz="2800" dirty="0" err="1" smtClean="0"/>
              <a:t>’dir</a:t>
            </a:r>
            <a:r>
              <a:rPr lang="tr-TR" altLang="tr-TR" sz="2800" dirty="0" smtClean="0"/>
              <a:t>. </a:t>
            </a:r>
            <a:r>
              <a:rPr lang="tr-TR" altLang="tr-TR" sz="2800" dirty="0" err="1" smtClean="0"/>
              <a:t>Metilbenzoat’ın</a:t>
            </a:r>
            <a:r>
              <a:rPr lang="tr-TR" altLang="tr-TR" sz="2800" dirty="0" smtClean="0"/>
              <a:t> </a:t>
            </a:r>
            <a:r>
              <a:rPr lang="tr-TR" altLang="tr-TR" sz="2800" dirty="0" smtClean="0"/>
              <a:t>deneysel olarak bulunan molekül kütlesi </a:t>
            </a:r>
            <a:r>
              <a:rPr lang="tr-TR" altLang="tr-TR" sz="2800" b="1" dirty="0" smtClean="0"/>
              <a:t>136 </a:t>
            </a:r>
            <a:r>
              <a:rPr lang="tr-TR" altLang="tr-TR" sz="2800" b="1" dirty="0" err="1" smtClean="0"/>
              <a:t>akb</a:t>
            </a:r>
            <a:r>
              <a:rPr lang="tr-TR" altLang="tr-TR" sz="2800" b="1" dirty="0" smtClean="0"/>
              <a:t> </a:t>
            </a:r>
            <a:r>
              <a:rPr lang="tr-TR" altLang="tr-TR" sz="2800" dirty="0" smtClean="0"/>
              <a:t>olduğuna </a:t>
            </a:r>
            <a:r>
              <a:rPr lang="tr-TR" altLang="tr-TR" sz="2800" dirty="0" err="1" smtClean="0"/>
              <a:t>göre,kaba</a:t>
            </a:r>
            <a:r>
              <a:rPr lang="tr-TR" altLang="tr-TR" sz="2800" dirty="0" smtClean="0"/>
              <a:t> </a:t>
            </a:r>
            <a:r>
              <a:rPr lang="tr-TR" altLang="tr-TR" sz="2800" dirty="0" smtClean="0"/>
              <a:t>ve molekül formüllerini bulunuz</a:t>
            </a:r>
            <a:r>
              <a:rPr lang="tr-TR" altLang="tr-TR" sz="2800" dirty="0" smtClean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8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800" dirty="0" smtClean="0"/>
              <a:t>	M</a:t>
            </a:r>
            <a:r>
              <a:rPr lang="tr-TR" altLang="tr-TR" sz="2800" baseline="-25000" dirty="0" smtClean="0"/>
              <a:t>C</a:t>
            </a:r>
            <a:r>
              <a:rPr lang="tr-TR" altLang="tr-TR" sz="2800" dirty="0" smtClean="0"/>
              <a:t> = 12 g/</a:t>
            </a:r>
            <a:r>
              <a:rPr lang="tr-TR" altLang="tr-TR" sz="2800" dirty="0" err="1" smtClean="0"/>
              <a:t>mol</a:t>
            </a:r>
            <a:endParaRPr lang="tr-TR" altLang="tr-TR" sz="28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800" dirty="0" smtClean="0"/>
              <a:t>	M</a:t>
            </a:r>
            <a:r>
              <a:rPr lang="tr-TR" altLang="tr-TR" sz="2800" baseline="-25000" dirty="0" smtClean="0"/>
              <a:t>H</a:t>
            </a:r>
            <a:r>
              <a:rPr lang="tr-TR" altLang="tr-TR" sz="2800" dirty="0" smtClean="0"/>
              <a:t> = 1,0 g/</a:t>
            </a:r>
            <a:r>
              <a:rPr lang="tr-TR" altLang="tr-TR" sz="2800" dirty="0" err="1" smtClean="0"/>
              <a:t>mol</a:t>
            </a:r>
            <a:endParaRPr lang="tr-TR" altLang="tr-TR" sz="28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800" dirty="0" smtClean="0"/>
              <a:t>	M</a:t>
            </a:r>
            <a:r>
              <a:rPr lang="tr-TR" altLang="tr-TR" sz="2800" baseline="-25000" dirty="0" smtClean="0"/>
              <a:t>O</a:t>
            </a:r>
            <a:r>
              <a:rPr lang="tr-TR" altLang="tr-TR" sz="2800" dirty="0" smtClean="0"/>
              <a:t> = 16 g/</a:t>
            </a:r>
            <a:r>
              <a:rPr lang="tr-TR" altLang="tr-TR" sz="2800" dirty="0" err="1" smtClean="0"/>
              <a:t>mol</a:t>
            </a:r>
            <a:endParaRPr lang="tr-TR" altLang="tr-TR" sz="28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6DC2195-465F-4AAF-B63F-13E9CE0F7177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51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smtClean="0"/>
              <a:t>Yüzde Bileşimden Formül Bulunması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263" y="1485900"/>
            <a:ext cx="8015287" cy="4419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000" smtClean="0">
                <a:solidFill>
                  <a:srgbClr val="FF0066"/>
                </a:solidFill>
              </a:rPr>
              <a:t>	1.Basamak:</a:t>
            </a:r>
            <a:r>
              <a:rPr lang="tr-TR" altLang="tr-TR" sz="3000" smtClean="0"/>
              <a:t> Bileşiğin 100 g olduğu kabul edilir. 100 g örnekte elementlerin kütleleri,            yüzde bileşimlerine eşittir.                             Yani; 100 g örnekte 70,59 g C, 5,88 g H ve 23,53 g O vardır.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30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000" smtClean="0">
                <a:solidFill>
                  <a:srgbClr val="FF0066"/>
                </a:solidFill>
              </a:rPr>
              <a:t>	2.Basamak:</a:t>
            </a:r>
            <a:r>
              <a:rPr lang="tr-TR" altLang="tr-TR" sz="3000" smtClean="0"/>
              <a:t> 100,0 g örnekte bulunan elementlerin kütleleri, mol sayılarına çevrilir.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BBDF898-4412-4944-9135-C8F31BEC18F2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52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2800" smtClean="0"/>
              <a:t>Yüzde Bileşimden Formül Bulunması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1331913" y="1916113"/>
            <a:ext cx="9858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>
                <a:solidFill>
                  <a:srgbClr val="FF0066"/>
                </a:solidFill>
              </a:rPr>
              <a:t>n</a:t>
            </a:r>
            <a:r>
              <a:rPr lang="tr-TR" altLang="tr-TR" sz="2800" b="1" baseline="-25000">
                <a:solidFill>
                  <a:srgbClr val="FF0066"/>
                </a:solidFill>
              </a:rPr>
              <a:t>C</a:t>
            </a:r>
            <a:r>
              <a:rPr lang="tr-TR" altLang="tr-TR" sz="2800" b="1">
                <a:solidFill>
                  <a:srgbClr val="FF0066"/>
                </a:solidFill>
              </a:rPr>
              <a:t> =</a:t>
            </a:r>
            <a:r>
              <a:rPr lang="tr-TR" altLang="tr-TR" sz="2800" b="1"/>
              <a:t> </a:t>
            </a:r>
          </a:p>
        </p:txBody>
      </p:sp>
      <p:sp>
        <p:nvSpPr>
          <p:cNvPr id="56325" name="Text Box 6"/>
          <p:cNvSpPr txBox="1">
            <a:spLocks noChangeArrowheads="1"/>
          </p:cNvSpPr>
          <p:nvPr/>
        </p:nvSpPr>
        <p:spPr bwMode="auto">
          <a:xfrm>
            <a:off x="2268538" y="1557338"/>
            <a:ext cx="14033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/>
              <a:t>70,59 g</a:t>
            </a:r>
          </a:p>
        </p:txBody>
      </p:sp>
      <p:sp>
        <p:nvSpPr>
          <p:cNvPr id="56326" name="Text Box 7"/>
          <p:cNvSpPr txBox="1">
            <a:spLocks noChangeArrowheads="1"/>
          </p:cNvSpPr>
          <p:nvPr/>
        </p:nvSpPr>
        <p:spPr bwMode="auto">
          <a:xfrm>
            <a:off x="2195513" y="2195513"/>
            <a:ext cx="1641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/>
              <a:t>12 g/mol</a:t>
            </a:r>
          </a:p>
        </p:txBody>
      </p:sp>
      <p:sp>
        <p:nvSpPr>
          <p:cNvPr id="56327" name="Line 8"/>
          <p:cNvSpPr>
            <a:spLocks noChangeShapeType="1"/>
          </p:cNvSpPr>
          <p:nvPr/>
        </p:nvSpPr>
        <p:spPr bwMode="auto">
          <a:xfrm>
            <a:off x="2266950" y="2133600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6328" name="Text Box 9"/>
          <p:cNvSpPr txBox="1">
            <a:spLocks noChangeArrowheads="1"/>
          </p:cNvSpPr>
          <p:nvPr/>
        </p:nvSpPr>
        <p:spPr bwMode="auto">
          <a:xfrm>
            <a:off x="4068763" y="1844675"/>
            <a:ext cx="23907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/>
              <a:t>=  </a:t>
            </a:r>
            <a:r>
              <a:rPr lang="tr-TR" altLang="tr-TR" sz="2800" b="1">
                <a:solidFill>
                  <a:srgbClr val="FF0066"/>
                </a:solidFill>
              </a:rPr>
              <a:t>5,88 mol</a:t>
            </a:r>
            <a:r>
              <a:rPr lang="tr-TR" altLang="tr-TR" sz="2800" b="1"/>
              <a:t> </a:t>
            </a:r>
            <a:r>
              <a:rPr lang="tr-TR" altLang="tr-TR" sz="2800" b="1">
                <a:solidFill>
                  <a:srgbClr val="FF0066"/>
                </a:solidFill>
              </a:rPr>
              <a:t>C</a:t>
            </a:r>
          </a:p>
        </p:txBody>
      </p:sp>
      <p:sp>
        <p:nvSpPr>
          <p:cNvPr id="56329" name="Rectangle 10"/>
          <p:cNvSpPr>
            <a:spLocks noChangeArrowheads="1"/>
          </p:cNvSpPr>
          <p:nvPr/>
        </p:nvSpPr>
        <p:spPr bwMode="auto">
          <a:xfrm>
            <a:off x="1331913" y="3419475"/>
            <a:ext cx="8874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>
                <a:solidFill>
                  <a:srgbClr val="FF0066"/>
                </a:solidFill>
              </a:rPr>
              <a:t>n</a:t>
            </a:r>
            <a:r>
              <a:rPr lang="tr-TR" altLang="tr-TR" sz="2800" b="1" baseline="-25000">
                <a:solidFill>
                  <a:srgbClr val="FF0066"/>
                </a:solidFill>
              </a:rPr>
              <a:t>H</a:t>
            </a:r>
            <a:r>
              <a:rPr lang="tr-TR" altLang="tr-TR" sz="2800" b="1">
                <a:solidFill>
                  <a:srgbClr val="FF0066"/>
                </a:solidFill>
              </a:rPr>
              <a:t> =</a:t>
            </a:r>
          </a:p>
        </p:txBody>
      </p:sp>
      <p:sp>
        <p:nvSpPr>
          <p:cNvPr id="56330" name="Line 11"/>
          <p:cNvSpPr>
            <a:spLocks noChangeShapeType="1"/>
          </p:cNvSpPr>
          <p:nvPr/>
        </p:nvSpPr>
        <p:spPr bwMode="auto">
          <a:xfrm>
            <a:off x="2339975" y="36449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6331" name="Text Box 12"/>
          <p:cNvSpPr txBox="1">
            <a:spLocks noChangeArrowheads="1"/>
          </p:cNvSpPr>
          <p:nvPr/>
        </p:nvSpPr>
        <p:spPr bwMode="auto">
          <a:xfrm>
            <a:off x="2432050" y="3049588"/>
            <a:ext cx="12033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/>
              <a:t>5,88 g</a:t>
            </a:r>
          </a:p>
        </p:txBody>
      </p:sp>
      <p:sp>
        <p:nvSpPr>
          <p:cNvPr id="56332" name="Text Box 13"/>
          <p:cNvSpPr txBox="1">
            <a:spLocks noChangeArrowheads="1"/>
          </p:cNvSpPr>
          <p:nvPr/>
        </p:nvSpPr>
        <p:spPr bwMode="auto">
          <a:xfrm>
            <a:off x="2182813" y="3644900"/>
            <a:ext cx="17414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/>
              <a:t>1,0 g/mol</a:t>
            </a:r>
          </a:p>
        </p:txBody>
      </p:sp>
      <p:sp>
        <p:nvSpPr>
          <p:cNvPr id="56333" name="Rectangle 14"/>
          <p:cNvSpPr>
            <a:spLocks noChangeArrowheads="1"/>
          </p:cNvSpPr>
          <p:nvPr/>
        </p:nvSpPr>
        <p:spPr bwMode="auto">
          <a:xfrm>
            <a:off x="4054475" y="3419475"/>
            <a:ext cx="23891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/>
              <a:t>=  </a:t>
            </a:r>
            <a:r>
              <a:rPr lang="tr-TR" altLang="tr-TR" sz="2800" b="1">
                <a:solidFill>
                  <a:srgbClr val="FF0066"/>
                </a:solidFill>
              </a:rPr>
              <a:t>5,88 mol H</a:t>
            </a:r>
          </a:p>
        </p:txBody>
      </p:sp>
      <p:sp>
        <p:nvSpPr>
          <p:cNvPr id="56334" name="Rectangle 15"/>
          <p:cNvSpPr>
            <a:spLocks noChangeArrowheads="1"/>
          </p:cNvSpPr>
          <p:nvPr/>
        </p:nvSpPr>
        <p:spPr bwMode="auto">
          <a:xfrm>
            <a:off x="1331913" y="5084763"/>
            <a:ext cx="9001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>
                <a:solidFill>
                  <a:srgbClr val="FF0066"/>
                </a:solidFill>
              </a:rPr>
              <a:t>n</a:t>
            </a:r>
            <a:r>
              <a:rPr lang="tr-TR" altLang="tr-TR" sz="2800" b="1" baseline="-25000">
                <a:solidFill>
                  <a:srgbClr val="FF0066"/>
                </a:solidFill>
              </a:rPr>
              <a:t>O</a:t>
            </a:r>
            <a:r>
              <a:rPr lang="tr-TR" altLang="tr-TR" sz="2800" b="1">
                <a:solidFill>
                  <a:srgbClr val="FF0066"/>
                </a:solidFill>
              </a:rPr>
              <a:t> =</a:t>
            </a:r>
          </a:p>
        </p:txBody>
      </p:sp>
      <p:sp>
        <p:nvSpPr>
          <p:cNvPr id="56335" name="Line 16"/>
          <p:cNvSpPr>
            <a:spLocks noChangeShapeType="1"/>
          </p:cNvSpPr>
          <p:nvPr/>
        </p:nvSpPr>
        <p:spPr bwMode="auto">
          <a:xfrm>
            <a:off x="2413000" y="530066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6336" name="Text Box 17"/>
          <p:cNvSpPr txBox="1">
            <a:spLocks noChangeArrowheads="1"/>
          </p:cNvSpPr>
          <p:nvPr/>
        </p:nvSpPr>
        <p:spPr bwMode="auto">
          <a:xfrm>
            <a:off x="2447925" y="4724400"/>
            <a:ext cx="14033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/>
              <a:t>23,53 g</a:t>
            </a:r>
          </a:p>
        </p:txBody>
      </p:sp>
      <p:sp>
        <p:nvSpPr>
          <p:cNvPr id="56337" name="Text Box 18"/>
          <p:cNvSpPr txBox="1">
            <a:spLocks noChangeArrowheads="1"/>
          </p:cNvSpPr>
          <p:nvPr/>
        </p:nvSpPr>
        <p:spPr bwMode="auto">
          <a:xfrm>
            <a:off x="2198688" y="5300663"/>
            <a:ext cx="19415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/>
              <a:t>16,0 g/mol</a:t>
            </a:r>
          </a:p>
        </p:txBody>
      </p:sp>
      <p:sp>
        <p:nvSpPr>
          <p:cNvPr id="56338" name="Rectangle 19"/>
          <p:cNvSpPr>
            <a:spLocks noChangeArrowheads="1"/>
          </p:cNvSpPr>
          <p:nvPr/>
        </p:nvSpPr>
        <p:spPr bwMode="auto">
          <a:xfrm>
            <a:off x="4140200" y="5013325"/>
            <a:ext cx="240982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/>
              <a:t>=  </a:t>
            </a:r>
            <a:r>
              <a:rPr lang="tr-TR" altLang="tr-TR" sz="2800" b="1">
                <a:solidFill>
                  <a:srgbClr val="FF0066"/>
                </a:solidFill>
              </a:rPr>
              <a:t>1,47 mol 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ayt Numarası Yer Tutucus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E909A47-1AEB-4C86-A1EB-84CFEEA9F4F2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53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smtClean="0"/>
              <a:t>Yüzde Bileşimden Formül Bulunması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712" y="1411287"/>
            <a:ext cx="8785760" cy="3382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800" dirty="0" smtClean="0">
                <a:solidFill>
                  <a:srgbClr val="FF0066"/>
                </a:solidFill>
              </a:rPr>
              <a:t>	</a:t>
            </a:r>
            <a:r>
              <a:rPr lang="tr-TR" altLang="tr-TR" dirty="0" smtClean="0">
                <a:solidFill>
                  <a:srgbClr val="FF0066"/>
                </a:solidFill>
              </a:rPr>
              <a:t>3.Basamak:</a:t>
            </a:r>
            <a:r>
              <a:rPr lang="tr-TR" altLang="tr-TR" dirty="0" smtClean="0"/>
              <a:t> Elde edilen </a:t>
            </a:r>
            <a:r>
              <a:rPr lang="tr-TR" altLang="tr-TR" dirty="0" err="1" smtClean="0"/>
              <a:t>mol</a:t>
            </a:r>
            <a:r>
              <a:rPr lang="tr-TR" altLang="tr-TR" dirty="0" smtClean="0"/>
              <a:t> sayıları element simgelerinin sağ altına yazılır.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altLang="tr-TR" dirty="0" smtClean="0"/>
              <a:t>	</a:t>
            </a:r>
            <a:r>
              <a:rPr lang="tr-TR" altLang="tr-TR" sz="4000" b="1" dirty="0" smtClean="0"/>
              <a:t>C</a:t>
            </a:r>
            <a:r>
              <a:rPr lang="tr-TR" altLang="tr-TR" sz="4000" b="1" baseline="-25000" dirty="0" smtClean="0">
                <a:solidFill>
                  <a:srgbClr val="3333FF"/>
                </a:solidFill>
              </a:rPr>
              <a:t>5,88</a:t>
            </a:r>
            <a:r>
              <a:rPr lang="tr-TR" altLang="tr-TR" sz="4000" b="1" dirty="0" smtClean="0"/>
              <a:t>H</a:t>
            </a:r>
            <a:r>
              <a:rPr lang="tr-TR" altLang="tr-TR" sz="4000" b="1" baseline="-25000" dirty="0" smtClean="0">
                <a:solidFill>
                  <a:srgbClr val="3333FF"/>
                </a:solidFill>
              </a:rPr>
              <a:t>5,88</a:t>
            </a:r>
            <a:r>
              <a:rPr lang="tr-TR" altLang="tr-TR" sz="4000" b="1" dirty="0" smtClean="0"/>
              <a:t>O</a:t>
            </a:r>
            <a:r>
              <a:rPr lang="tr-TR" altLang="tr-TR" sz="4000" b="1" baseline="-25000" dirty="0" smtClean="0">
                <a:solidFill>
                  <a:srgbClr val="3333FF"/>
                </a:solidFill>
              </a:rPr>
              <a:t>1,47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tr-TR" altLang="tr-TR" sz="4000" b="1" baseline="-25000" dirty="0" smtClean="0">
              <a:solidFill>
                <a:srgbClr val="3333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 smtClean="0"/>
              <a:t>	</a:t>
            </a:r>
            <a:r>
              <a:rPr lang="tr-TR" altLang="tr-TR" dirty="0" smtClean="0">
                <a:solidFill>
                  <a:srgbClr val="FF0066"/>
                </a:solidFill>
              </a:rPr>
              <a:t>4.Basamak:</a:t>
            </a:r>
            <a:r>
              <a:rPr lang="tr-TR" altLang="tr-TR" dirty="0" smtClean="0"/>
              <a:t> Bu sayılar, en küçüğüne (1,47) bölünerek, tam sayı haline getirmeye çalışılır</a:t>
            </a:r>
            <a:r>
              <a:rPr lang="tr-TR" altLang="tr-TR" sz="2800" dirty="0" smtClean="0"/>
              <a:t>.</a:t>
            </a:r>
          </a:p>
        </p:txBody>
      </p:sp>
      <p:graphicFrame>
        <p:nvGraphicFramePr>
          <p:cNvPr id="4" name="Nesne 3"/>
          <p:cNvGraphicFramePr>
            <a:graphicFrameLocks noChangeAspect="1"/>
          </p:cNvGraphicFramePr>
          <p:nvPr/>
        </p:nvGraphicFramePr>
        <p:xfrm>
          <a:off x="1108075" y="4868863"/>
          <a:ext cx="7102475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4" name="CS ChemDraw Drawing" r:id="rId3" imgW="4548607" imgH="711432" progId="ChemDraw.Document.6.0">
                  <p:embed/>
                </p:oleObj>
              </mc:Choice>
              <mc:Fallback>
                <p:oleObj name="CS ChemDraw Drawing" r:id="rId3" imgW="4548607" imgH="711432" progId="ChemDraw.Document.6.0">
                  <p:embed/>
                  <p:pic>
                    <p:nvPicPr>
                      <p:cNvPr id="0" name="Nesn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8075" y="4868863"/>
                        <a:ext cx="7102475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27318A-2DB4-49E3-821E-D9B32B1C9705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54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smtClean="0"/>
              <a:t>Yüzde Bileşimden Formül Bulunması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485900"/>
            <a:ext cx="8534400" cy="4419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000" smtClean="0">
                <a:solidFill>
                  <a:srgbClr val="FF0066"/>
                </a:solidFill>
              </a:rPr>
              <a:t>	5.Basamak:</a:t>
            </a:r>
            <a:r>
              <a:rPr lang="tr-TR" altLang="tr-TR" sz="3000" smtClean="0"/>
              <a:t> Şayet indisler tam sayıdan çok farklı değilse, tam sayıya yuvarlatılır yada uygun katsayılarla çarpılarak tamsayıya çevrilir.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30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000" smtClean="0"/>
              <a:t>	Metil benzoat örneğinde indisler tam sayı olduğundan, yuvarlama gerekmez ve bu bileşiğin </a:t>
            </a:r>
            <a:r>
              <a:rPr lang="tr-TR" altLang="tr-TR" sz="3000" smtClean="0">
                <a:solidFill>
                  <a:srgbClr val="FF0066"/>
                </a:solidFill>
              </a:rPr>
              <a:t>kaba formülü</a:t>
            </a:r>
            <a:r>
              <a:rPr lang="tr-TR" altLang="tr-TR" sz="3000" smtClean="0"/>
              <a:t> “</a:t>
            </a:r>
            <a:r>
              <a:rPr lang="tr-TR" altLang="tr-TR" sz="3000" smtClean="0">
                <a:solidFill>
                  <a:srgbClr val="3333FF"/>
                </a:solidFill>
              </a:rPr>
              <a:t>C</a:t>
            </a:r>
            <a:r>
              <a:rPr lang="tr-TR" altLang="tr-TR" sz="3000" baseline="-25000" smtClean="0">
                <a:solidFill>
                  <a:srgbClr val="3333FF"/>
                </a:solidFill>
              </a:rPr>
              <a:t>4</a:t>
            </a:r>
            <a:r>
              <a:rPr lang="tr-TR" altLang="tr-TR" sz="3000" smtClean="0">
                <a:solidFill>
                  <a:srgbClr val="3333FF"/>
                </a:solidFill>
              </a:rPr>
              <a:t>H</a:t>
            </a:r>
            <a:r>
              <a:rPr lang="tr-TR" altLang="tr-TR" sz="3000" baseline="-25000" smtClean="0">
                <a:solidFill>
                  <a:srgbClr val="3333FF"/>
                </a:solidFill>
              </a:rPr>
              <a:t>4</a:t>
            </a:r>
            <a:r>
              <a:rPr lang="tr-TR" altLang="tr-TR" sz="3000" smtClean="0">
                <a:solidFill>
                  <a:srgbClr val="3333FF"/>
                </a:solidFill>
              </a:rPr>
              <a:t>O</a:t>
            </a:r>
            <a:r>
              <a:rPr lang="tr-TR" altLang="tr-TR" sz="3000" smtClean="0">
                <a:solidFill>
                  <a:srgbClr val="FF0066"/>
                </a:solidFill>
              </a:rPr>
              <a:t>”</a:t>
            </a:r>
            <a:r>
              <a:rPr lang="tr-TR" altLang="tr-TR" sz="3000" smtClean="0"/>
              <a:t> dur.</a:t>
            </a:r>
          </a:p>
          <a:p>
            <a:pPr eaLnBrk="1" hangingPunct="1"/>
            <a:endParaRPr lang="tr-TR" altLang="tr-TR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1D40FC-6CB5-4C55-BB7B-3F96A83334DC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55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smtClean="0"/>
              <a:t>Yüzde Bileşimden Formül Bulunması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98600"/>
            <a:ext cx="7924800" cy="4749800"/>
          </a:xfrm>
        </p:spPr>
        <p:txBody>
          <a:bodyPr/>
          <a:lstStyle/>
          <a:p>
            <a:pPr eaLnBrk="1" hangingPunct="1"/>
            <a:r>
              <a:rPr lang="tr-TR" altLang="tr-TR" sz="3000" smtClean="0">
                <a:solidFill>
                  <a:srgbClr val="FF0066"/>
                </a:solidFill>
              </a:rPr>
              <a:t>6.Basamak:</a:t>
            </a:r>
            <a:r>
              <a:rPr lang="tr-TR" altLang="tr-TR" sz="3000" smtClean="0"/>
              <a:t>  Metil benzoat’ın kaba formülünün kütlesi bulunur. </a:t>
            </a:r>
          </a:p>
          <a:p>
            <a:pPr eaLnBrk="1" hangingPunct="1"/>
            <a:r>
              <a:rPr lang="tr-TR" altLang="tr-TR" sz="3000" smtClean="0"/>
              <a:t>Kaba formül kütlesi = </a:t>
            </a:r>
            <a:r>
              <a:rPr lang="tr-TR" altLang="tr-TR" sz="3000" smtClean="0">
                <a:solidFill>
                  <a:srgbClr val="3333FF"/>
                </a:solidFill>
              </a:rPr>
              <a:t>C</a:t>
            </a:r>
            <a:r>
              <a:rPr lang="tr-TR" altLang="tr-TR" sz="3000" baseline="-25000" smtClean="0">
                <a:solidFill>
                  <a:srgbClr val="3333FF"/>
                </a:solidFill>
              </a:rPr>
              <a:t>4</a:t>
            </a:r>
            <a:r>
              <a:rPr lang="tr-TR" altLang="tr-TR" sz="3000" smtClean="0">
                <a:solidFill>
                  <a:srgbClr val="3333FF"/>
                </a:solidFill>
              </a:rPr>
              <a:t>H</a:t>
            </a:r>
            <a:r>
              <a:rPr lang="tr-TR" altLang="tr-TR" sz="3000" baseline="-25000" smtClean="0">
                <a:solidFill>
                  <a:srgbClr val="3333FF"/>
                </a:solidFill>
              </a:rPr>
              <a:t>4</a:t>
            </a:r>
            <a:r>
              <a:rPr lang="tr-TR" altLang="tr-TR" sz="3000" smtClean="0">
                <a:solidFill>
                  <a:srgbClr val="3333FF"/>
                </a:solidFill>
              </a:rPr>
              <a:t>O =</a:t>
            </a:r>
            <a:endParaRPr lang="tr-TR" altLang="tr-TR" sz="30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000" smtClean="0"/>
              <a:t>	[(4 x 12) + (4 x 1) + (1 x 16)] = 68 akb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3000" smtClean="0"/>
          </a:p>
          <a:p>
            <a:pPr eaLnBrk="1" hangingPunct="1"/>
            <a:r>
              <a:rPr lang="tr-TR" altLang="tr-TR" sz="3000" smtClean="0"/>
              <a:t>Molekül kütlesinin  kaba formül kütlesine oranından çıkan tam sayı, kaba formüldeki indislerle çarpılarak metil benzoat’ın molekül formülü bulunur. </a:t>
            </a:r>
          </a:p>
          <a:p>
            <a:pPr eaLnBrk="1" hangingPunct="1"/>
            <a:endParaRPr lang="tr-TR" altLang="tr-TR" sz="30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30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5171A6-8051-4C38-A969-2549A8BC1D4E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56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6041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smtClean="0"/>
              <a:t>Yüzde Bileşimden Formül Bulunması</a:t>
            </a:r>
          </a:p>
        </p:txBody>
      </p:sp>
      <p:sp>
        <p:nvSpPr>
          <p:cNvPr id="60420" name="Text Box 8"/>
          <p:cNvSpPr txBox="1">
            <a:spLocks noChangeArrowheads="1"/>
          </p:cNvSpPr>
          <p:nvPr/>
        </p:nvSpPr>
        <p:spPr bwMode="auto">
          <a:xfrm>
            <a:off x="1782763" y="1989138"/>
            <a:ext cx="2544762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/>
              <a:t>Molekül kütlesi</a:t>
            </a:r>
          </a:p>
        </p:txBody>
      </p:sp>
      <p:sp>
        <p:nvSpPr>
          <p:cNvPr id="60421" name="Text Box 9"/>
          <p:cNvSpPr txBox="1">
            <a:spLocks noChangeArrowheads="1"/>
          </p:cNvSpPr>
          <p:nvPr/>
        </p:nvSpPr>
        <p:spPr bwMode="auto">
          <a:xfrm>
            <a:off x="1373188" y="2670175"/>
            <a:ext cx="33639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/>
              <a:t>Kaba Formül kütlesi</a:t>
            </a:r>
          </a:p>
        </p:txBody>
      </p:sp>
      <p:sp>
        <p:nvSpPr>
          <p:cNvPr id="60422" name="Line 10"/>
          <p:cNvSpPr>
            <a:spLocks noChangeShapeType="1"/>
          </p:cNvSpPr>
          <p:nvPr/>
        </p:nvSpPr>
        <p:spPr bwMode="auto">
          <a:xfrm>
            <a:off x="1495425" y="2636838"/>
            <a:ext cx="2906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0423" name="Text Box 11"/>
          <p:cNvSpPr txBox="1">
            <a:spLocks noChangeArrowheads="1"/>
          </p:cNvSpPr>
          <p:nvPr/>
        </p:nvSpPr>
        <p:spPr bwMode="auto">
          <a:xfrm>
            <a:off x="4700588" y="2276475"/>
            <a:ext cx="4540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3600"/>
              <a:t>=</a:t>
            </a:r>
          </a:p>
        </p:txBody>
      </p:sp>
      <p:sp>
        <p:nvSpPr>
          <p:cNvPr id="60424" name="Text Box 12"/>
          <p:cNvSpPr txBox="1">
            <a:spLocks noChangeArrowheads="1"/>
          </p:cNvSpPr>
          <p:nvPr/>
        </p:nvSpPr>
        <p:spPr bwMode="auto">
          <a:xfrm>
            <a:off x="5383213" y="1916113"/>
            <a:ext cx="868362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/>
              <a:t>136</a:t>
            </a:r>
          </a:p>
        </p:txBody>
      </p:sp>
      <p:sp>
        <p:nvSpPr>
          <p:cNvPr id="60425" name="Line 14"/>
          <p:cNvSpPr>
            <a:spLocks noChangeShapeType="1"/>
          </p:cNvSpPr>
          <p:nvPr/>
        </p:nvSpPr>
        <p:spPr bwMode="auto">
          <a:xfrm>
            <a:off x="5383213" y="2636838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0426" name="Text Box 15"/>
          <p:cNvSpPr txBox="1">
            <a:spLocks noChangeArrowheads="1"/>
          </p:cNvSpPr>
          <p:nvPr/>
        </p:nvSpPr>
        <p:spPr bwMode="auto">
          <a:xfrm>
            <a:off x="5219700" y="2728913"/>
            <a:ext cx="1857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2800"/>
          </a:p>
        </p:txBody>
      </p:sp>
      <p:sp>
        <p:nvSpPr>
          <p:cNvPr id="60427" name="Text Box 16"/>
          <p:cNvSpPr txBox="1">
            <a:spLocks noChangeArrowheads="1"/>
          </p:cNvSpPr>
          <p:nvPr/>
        </p:nvSpPr>
        <p:spPr bwMode="auto">
          <a:xfrm>
            <a:off x="5527675" y="2700338"/>
            <a:ext cx="6397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/>
              <a:t>68</a:t>
            </a:r>
          </a:p>
        </p:txBody>
      </p:sp>
      <p:sp>
        <p:nvSpPr>
          <p:cNvPr id="60428" name="Rectangle 17"/>
          <p:cNvSpPr>
            <a:spLocks noChangeArrowheads="1"/>
          </p:cNvSpPr>
          <p:nvPr/>
        </p:nvSpPr>
        <p:spPr bwMode="auto">
          <a:xfrm>
            <a:off x="6535738" y="2276475"/>
            <a:ext cx="4540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3600"/>
              <a:t>=</a:t>
            </a:r>
          </a:p>
        </p:txBody>
      </p:sp>
      <p:sp>
        <p:nvSpPr>
          <p:cNvPr id="60429" name="Text Box 18"/>
          <p:cNvSpPr txBox="1">
            <a:spLocks noChangeArrowheads="1"/>
          </p:cNvSpPr>
          <p:nvPr/>
        </p:nvSpPr>
        <p:spPr bwMode="auto">
          <a:xfrm>
            <a:off x="7112000" y="2276475"/>
            <a:ext cx="41275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>
                <a:solidFill>
                  <a:srgbClr val="FF0066"/>
                </a:solidFill>
              </a:rPr>
              <a:t>2</a:t>
            </a:r>
          </a:p>
        </p:txBody>
      </p:sp>
      <p:sp>
        <p:nvSpPr>
          <p:cNvPr id="60430" name="Text Box 19"/>
          <p:cNvSpPr txBox="1">
            <a:spLocks noChangeArrowheads="1"/>
          </p:cNvSpPr>
          <p:nvPr/>
        </p:nvSpPr>
        <p:spPr bwMode="auto">
          <a:xfrm>
            <a:off x="1187450" y="3790950"/>
            <a:ext cx="647065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>
                <a:solidFill>
                  <a:srgbClr val="3333FF"/>
                </a:solidFill>
              </a:rPr>
              <a:t>Metil Benzoat’ın Molekül Formülü: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>
              <a:solidFill>
                <a:srgbClr val="3333FF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>
                <a:solidFill>
                  <a:srgbClr val="FF0066"/>
                </a:solidFill>
              </a:rPr>
              <a:t>2 x</a:t>
            </a:r>
            <a:r>
              <a:rPr lang="tr-TR" altLang="tr-TR">
                <a:solidFill>
                  <a:srgbClr val="3333FF"/>
                </a:solidFill>
              </a:rPr>
              <a:t> (C</a:t>
            </a:r>
            <a:r>
              <a:rPr lang="tr-TR" altLang="tr-TR" baseline="-25000">
                <a:solidFill>
                  <a:srgbClr val="3333FF"/>
                </a:solidFill>
              </a:rPr>
              <a:t>4</a:t>
            </a:r>
            <a:r>
              <a:rPr lang="tr-TR" altLang="tr-TR">
                <a:solidFill>
                  <a:srgbClr val="3333FF"/>
                </a:solidFill>
              </a:rPr>
              <a:t>H</a:t>
            </a:r>
            <a:r>
              <a:rPr lang="tr-TR" altLang="tr-TR" baseline="-25000">
                <a:solidFill>
                  <a:srgbClr val="3333FF"/>
                </a:solidFill>
              </a:rPr>
              <a:t>4</a:t>
            </a:r>
            <a:r>
              <a:rPr lang="tr-TR" altLang="tr-TR">
                <a:solidFill>
                  <a:srgbClr val="3333FF"/>
                </a:solidFill>
              </a:rPr>
              <a:t>O)  =  </a:t>
            </a:r>
            <a:r>
              <a:rPr lang="tr-TR" altLang="tr-TR">
                <a:solidFill>
                  <a:srgbClr val="FF0066"/>
                </a:solidFill>
              </a:rPr>
              <a:t>C</a:t>
            </a:r>
            <a:r>
              <a:rPr lang="tr-TR" altLang="tr-TR" baseline="-25000">
                <a:solidFill>
                  <a:srgbClr val="FF0066"/>
                </a:solidFill>
              </a:rPr>
              <a:t>8</a:t>
            </a:r>
            <a:r>
              <a:rPr lang="tr-TR" altLang="tr-TR">
                <a:solidFill>
                  <a:srgbClr val="FF0066"/>
                </a:solidFill>
              </a:rPr>
              <a:t>H</a:t>
            </a:r>
            <a:r>
              <a:rPr lang="tr-TR" altLang="tr-TR" baseline="-25000">
                <a:solidFill>
                  <a:srgbClr val="FF0066"/>
                </a:solidFill>
              </a:rPr>
              <a:t>8</a:t>
            </a:r>
            <a:r>
              <a:rPr lang="tr-TR" altLang="tr-TR">
                <a:solidFill>
                  <a:srgbClr val="FF0066"/>
                </a:solidFill>
              </a:rPr>
              <a:t>O</a:t>
            </a:r>
            <a:r>
              <a:rPr lang="tr-TR" altLang="tr-TR" baseline="-25000">
                <a:solidFill>
                  <a:srgbClr val="FF0066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D5DB37B-08F9-489D-B324-D21E9CF54F9C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57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smtClean="0"/>
              <a:t>Yüzde Bileşimden Formül Bulunması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61924"/>
            <a:ext cx="8497192" cy="44196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dirty="0" smtClean="0">
                <a:solidFill>
                  <a:srgbClr val="FF0066"/>
                </a:solidFill>
              </a:rPr>
              <a:t>Soru:</a:t>
            </a:r>
            <a:r>
              <a:rPr lang="tr-TR" altLang="tr-TR" dirty="0" smtClean="0"/>
              <a:t> </a:t>
            </a:r>
            <a:r>
              <a:rPr lang="tr-TR" altLang="tr-TR" sz="2800" dirty="0" err="1" smtClean="0"/>
              <a:t>Dibutil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süksinat</a:t>
            </a:r>
            <a:r>
              <a:rPr lang="tr-TR" altLang="tr-TR" sz="2800" dirty="0" smtClean="0"/>
              <a:t> ev karıncaları ve hamam böceklerine karşı kullanılan bir böcek kovucudur.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tr-TR" altLang="tr-TR" sz="2800" dirty="0" smtClean="0"/>
              <a:t>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tr-TR" altLang="tr-TR" sz="2700" dirty="0" err="1" smtClean="0"/>
              <a:t>Bileşimi,kütlece</a:t>
            </a:r>
            <a:r>
              <a:rPr lang="tr-TR" altLang="tr-TR" sz="2700" dirty="0" smtClean="0"/>
              <a:t>; </a:t>
            </a:r>
            <a:r>
              <a:rPr lang="tr-TR" altLang="tr-TR" sz="2700" b="1" dirty="0" smtClean="0"/>
              <a:t>%62,58 C, %9,63 H </a:t>
            </a:r>
            <a:r>
              <a:rPr lang="tr-TR" altLang="tr-TR" sz="2700" dirty="0" smtClean="0"/>
              <a:t>ve</a:t>
            </a:r>
            <a:r>
              <a:rPr lang="tr-TR" altLang="tr-TR" sz="2700" b="1" dirty="0" smtClean="0"/>
              <a:t> %27,79 O </a:t>
            </a:r>
            <a:r>
              <a:rPr lang="tr-TR" altLang="tr-TR" sz="2700" dirty="0" err="1" smtClean="0"/>
              <a:t>dir</a:t>
            </a:r>
            <a:r>
              <a:rPr lang="tr-TR" altLang="tr-TR" sz="2700" dirty="0" smtClean="0"/>
              <a:t>. </a:t>
            </a:r>
            <a:endParaRPr lang="tr-TR" altLang="tr-TR" sz="27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tr-TR" altLang="tr-TR" sz="2800" dirty="0" smtClean="0"/>
              <a:t>Deneysel olarak bulunan molekül kütlesi 230 </a:t>
            </a:r>
            <a:r>
              <a:rPr lang="tr-TR" altLang="tr-TR" sz="2800" dirty="0" err="1" smtClean="0"/>
              <a:t>akb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dir</a:t>
            </a:r>
            <a:r>
              <a:rPr lang="tr-TR" altLang="tr-TR" sz="2800" dirty="0" smtClean="0"/>
              <a:t>.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tr-TR" altLang="tr-TR" sz="28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tr-TR" altLang="tr-TR" sz="2800" dirty="0" err="1" smtClean="0"/>
              <a:t>Dibutil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süksinat’ın</a:t>
            </a:r>
            <a:r>
              <a:rPr lang="tr-TR" altLang="tr-TR" sz="2800" dirty="0" smtClean="0"/>
              <a:t> kaba ve molekül formülünü bulunuz?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62902FE-828D-4DA0-A7B0-BE8E0F4ED856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58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06525"/>
            <a:ext cx="8713787" cy="2886075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000" dirty="0" smtClean="0">
                <a:solidFill>
                  <a:srgbClr val="FF0066"/>
                </a:solidFill>
              </a:rPr>
              <a:t>Soru:</a:t>
            </a:r>
            <a:r>
              <a:rPr lang="tr-TR" altLang="tr-TR" sz="3000" dirty="0" smtClean="0"/>
              <a:t> </a:t>
            </a:r>
            <a:r>
              <a:rPr lang="tr-TR" altLang="tr-TR" sz="2800" dirty="0" smtClean="0"/>
              <a:t>Çinko gümüş renginde bir metal olup, bakır ile karıştırılarak pirinç alaşımının yapımında kullanılır. Demir metali çinko ile kaplanarak korozyondan korunur. </a:t>
            </a:r>
            <a:r>
              <a:rPr lang="tr-TR" altLang="tr-TR" sz="2800" b="1" dirty="0" smtClean="0"/>
              <a:t>23.3 </a:t>
            </a:r>
            <a:r>
              <a:rPr lang="tr-TR" altLang="tr-TR" sz="2800" b="1" dirty="0" smtClean="0"/>
              <a:t>g </a:t>
            </a:r>
            <a:r>
              <a:rPr lang="tr-TR" altLang="tr-TR" sz="2800" b="1" dirty="0" err="1" smtClean="0"/>
              <a:t>Zn</a:t>
            </a:r>
            <a:r>
              <a:rPr lang="tr-TR" altLang="tr-TR" sz="2800" b="1" dirty="0" smtClean="0"/>
              <a:t> kaç </a:t>
            </a:r>
            <a:r>
              <a:rPr lang="tr-TR" altLang="tr-TR" sz="2800" b="1" dirty="0" err="1" smtClean="0"/>
              <a:t>mol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Zn</a:t>
            </a:r>
            <a:r>
              <a:rPr lang="tr-TR" altLang="tr-TR" sz="2800" b="1" dirty="0" smtClean="0"/>
              <a:t> eder?</a:t>
            </a:r>
          </a:p>
          <a:p>
            <a:pPr eaLnBrk="1" hangingPunct="1">
              <a:defRPr/>
            </a:pPr>
            <a:r>
              <a:rPr lang="tr-TR" altLang="tr-TR" sz="3000" dirty="0" smtClean="0"/>
              <a:t>1 </a:t>
            </a:r>
            <a:r>
              <a:rPr lang="tr-TR" altLang="tr-TR" sz="3000" dirty="0" err="1" smtClean="0"/>
              <a:t>mol</a:t>
            </a:r>
            <a:r>
              <a:rPr lang="tr-TR" altLang="tr-TR" sz="3000" dirty="0" smtClean="0"/>
              <a:t> </a:t>
            </a:r>
            <a:r>
              <a:rPr lang="tr-TR" altLang="tr-TR" sz="3000" dirty="0" err="1" smtClean="0"/>
              <a:t>Zn</a:t>
            </a:r>
            <a:r>
              <a:rPr lang="tr-TR" altLang="tr-TR" sz="3000" dirty="0" smtClean="0"/>
              <a:t>= 65,39 g </a:t>
            </a:r>
            <a:r>
              <a:rPr lang="tr-TR" altLang="tr-TR" sz="3000" dirty="0" err="1" smtClean="0"/>
              <a:t>Zn</a:t>
            </a:r>
            <a:endParaRPr lang="tr-TR" altLang="tr-TR" sz="3000" dirty="0" smtClean="0"/>
          </a:p>
          <a:p>
            <a:pPr eaLnBrk="1" hangingPunct="1">
              <a:defRPr/>
            </a:pPr>
            <a:endParaRPr lang="tr-TR" altLang="tr-TR" sz="30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tr-TR" altLang="tr-TR" sz="3000" dirty="0" smtClean="0"/>
          </a:p>
        </p:txBody>
      </p:sp>
      <p:graphicFrame>
        <p:nvGraphicFramePr>
          <p:cNvPr id="3" name="Nesne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01642"/>
              </p:ext>
            </p:extLst>
          </p:nvPr>
        </p:nvGraphicFramePr>
        <p:xfrm>
          <a:off x="755576" y="4077072"/>
          <a:ext cx="7589955" cy="194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3" name="CS ChemDraw Drawing" r:id="rId3" imgW="4655268" imgH="1191657" progId="ChemDraw.Document.6.0">
                  <p:embed/>
                </p:oleObj>
              </mc:Choice>
              <mc:Fallback>
                <p:oleObj name="CS ChemDraw Drawing" r:id="rId3" imgW="4655268" imgH="1191657" progId="ChemDraw.Document.6.0">
                  <p:embed/>
                  <p:pic>
                    <p:nvPicPr>
                      <p:cNvPr id="0" name="Nesn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077072"/>
                        <a:ext cx="7589955" cy="19442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AE47C79-0EB8-4851-9DDF-4592D058A52F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59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281988" cy="44196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000" dirty="0" smtClean="0">
                <a:solidFill>
                  <a:srgbClr val="FF0066"/>
                </a:solidFill>
              </a:rPr>
              <a:t>Soru:</a:t>
            </a:r>
            <a:r>
              <a:rPr lang="tr-TR" altLang="tr-TR" sz="3000" dirty="0" smtClean="0"/>
              <a:t> Kükürt, kömürde bulunan bir ametaldir. Kömür yandığı zaman kükürt, kükürt dioksite ve daha sonra sülfürik aside dönüşür, buda asit yağmurlarına neden olur.                     </a:t>
            </a:r>
            <a:r>
              <a:rPr lang="tr-TR" altLang="tr-TR" sz="3000" b="1" dirty="0" smtClean="0"/>
              <a:t>16.3 g S kaç tane atom içerir?</a:t>
            </a:r>
          </a:p>
          <a:p>
            <a:pPr eaLnBrk="1" hangingPunct="1">
              <a:defRPr/>
            </a:pPr>
            <a:r>
              <a:rPr lang="tr-TR" altLang="tr-TR" sz="3000" dirty="0" smtClean="0"/>
              <a:t>1 </a:t>
            </a:r>
            <a:r>
              <a:rPr lang="tr-TR" altLang="tr-TR" sz="3000" dirty="0" err="1" smtClean="0"/>
              <a:t>mol</a:t>
            </a:r>
            <a:r>
              <a:rPr lang="tr-TR" altLang="tr-TR" sz="3000" dirty="0" smtClean="0"/>
              <a:t> S= 32,07 g S, N</a:t>
            </a:r>
            <a:r>
              <a:rPr lang="tr-TR" altLang="tr-TR" sz="3000" baseline="-25000" dirty="0" smtClean="0"/>
              <a:t>A</a:t>
            </a:r>
            <a:r>
              <a:rPr lang="tr-TR" altLang="tr-TR" sz="3000" dirty="0" smtClean="0"/>
              <a:t> = 6,02x </a:t>
            </a:r>
            <a:r>
              <a:rPr lang="tr-TR" altLang="tr-TR" sz="3000" dirty="0"/>
              <a:t>10</a:t>
            </a:r>
            <a:r>
              <a:rPr lang="tr-TR" altLang="tr-TR" sz="3000" baseline="30000" dirty="0"/>
              <a:t>23 </a:t>
            </a:r>
            <a:endParaRPr lang="tr-TR" altLang="tr-TR" sz="3000" dirty="0" smtClean="0"/>
          </a:p>
          <a:p>
            <a:pPr eaLnBrk="1" hangingPunct="1">
              <a:defRPr/>
            </a:pPr>
            <a:endParaRPr lang="tr-TR" altLang="tr-TR" sz="30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tr-TR" altLang="tr-TR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7DC2D8-A697-412E-91F9-965AE9479108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 ve Mol Kavramı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1938" y="1485900"/>
            <a:ext cx="8424862" cy="44196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dirty="0" err="1" smtClean="0">
                <a:solidFill>
                  <a:srgbClr val="3333FF"/>
                </a:solidFill>
              </a:rPr>
              <a:t>N</a:t>
            </a:r>
            <a:r>
              <a:rPr lang="tr-TR" altLang="tr-TR" baseline="-25000" dirty="0" err="1" smtClean="0">
                <a:solidFill>
                  <a:srgbClr val="3333FF"/>
                </a:solidFill>
              </a:rPr>
              <a:t>A</a:t>
            </a:r>
            <a:r>
              <a:rPr lang="tr-TR" altLang="tr-TR" dirty="0" err="1" smtClean="0"/>
              <a:t>’nın</a:t>
            </a:r>
            <a:r>
              <a:rPr lang="tr-TR" altLang="tr-TR" dirty="0" smtClean="0"/>
              <a:t> değeri çoğu zaman </a:t>
            </a:r>
            <a:r>
              <a:rPr lang="tr-TR" altLang="tr-TR" dirty="0" smtClean="0">
                <a:solidFill>
                  <a:schemeClr val="accent2">
                    <a:lumMod val="50000"/>
                  </a:schemeClr>
                </a:solidFill>
              </a:rPr>
              <a:t>6,02 x 10</a:t>
            </a:r>
            <a:r>
              <a:rPr lang="tr-TR" altLang="tr-TR" baseline="30000" dirty="0" smtClean="0">
                <a:solidFill>
                  <a:schemeClr val="accent2">
                    <a:lumMod val="50000"/>
                  </a:schemeClr>
                </a:solidFill>
              </a:rPr>
              <a:t>23</a:t>
            </a:r>
            <a:r>
              <a:rPr lang="tr-TR" altLang="tr-TR" dirty="0" smtClean="0">
                <a:solidFill>
                  <a:schemeClr val="accent2">
                    <a:lumMod val="50000"/>
                  </a:schemeClr>
                </a:solidFill>
              </a:rPr>
              <a:t> mol</a:t>
            </a:r>
            <a:r>
              <a:rPr lang="tr-TR" altLang="tr-TR" baseline="30000" dirty="0" smtClean="0">
                <a:solidFill>
                  <a:schemeClr val="accent2">
                    <a:lumMod val="50000"/>
                  </a:schemeClr>
                </a:solidFill>
              </a:rPr>
              <a:t>-1</a:t>
            </a:r>
            <a:r>
              <a:rPr lang="tr-TR" altLang="tr-T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altLang="tr-TR" dirty="0" smtClean="0"/>
              <a:t>şeklinde yuvarlatılır.</a:t>
            </a:r>
          </a:p>
          <a:p>
            <a:pPr eaLnBrk="1" hangingPunct="1">
              <a:defRPr/>
            </a:pPr>
            <a:r>
              <a:rPr lang="tr-TR" altLang="tr-TR" dirty="0" smtClean="0"/>
              <a:t>“</a:t>
            </a:r>
            <a:r>
              <a:rPr lang="tr-TR" altLang="tr-TR" dirty="0" smtClean="0">
                <a:solidFill>
                  <a:srgbClr val="3333FF"/>
                </a:solidFill>
              </a:rPr>
              <a:t>mol</a:t>
            </a:r>
            <a:r>
              <a:rPr lang="tr-TR" altLang="tr-TR" baseline="30000" dirty="0" smtClean="0">
                <a:solidFill>
                  <a:srgbClr val="3333FF"/>
                </a:solidFill>
              </a:rPr>
              <a:t>-1</a:t>
            </a:r>
            <a:r>
              <a:rPr lang="tr-TR" altLang="tr-TR" dirty="0" smtClean="0"/>
              <a:t>” birimi, 1 </a:t>
            </a:r>
            <a:r>
              <a:rPr lang="tr-TR" altLang="tr-TR" dirty="0" err="1" smtClean="0"/>
              <a:t>mol</a:t>
            </a:r>
            <a:r>
              <a:rPr lang="tr-TR" altLang="tr-TR" dirty="0" smtClean="0"/>
              <a:t> maddedeki tanecik sayısını gösterir.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altLang="tr-TR" dirty="0" smtClean="0"/>
              <a:t>	</a:t>
            </a:r>
            <a:r>
              <a:rPr lang="tr-TR" altLang="tr-TR" dirty="0" smtClean="0">
                <a:solidFill>
                  <a:srgbClr val="FF0066"/>
                </a:solidFill>
              </a:rPr>
              <a:t>Buna göre;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altLang="tr-TR" sz="2800" dirty="0" smtClean="0">
                <a:solidFill>
                  <a:srgbClr val="3333FF"/>
                </a:solidFill>
              </a:rPr>
              <a:t>1 </a:t>
            </a:r>
            <a:r>
              <a:rPr lang="tr-TR" altLang="tr-TR" sz="2800" dirty="0" err="1" smtClean="0">
                <a:solidFill>
                  <a:srgbClr val="3333FF"/>
                </a:solidFill>
              </a:rPr>
              <a:t>mol</a:t>
            </a:r>
            <a:r>
              <a:rPr lang="tr-TR" altLang="tr-TR" sz="2800" dirty="0" smtClean="0">
                <a:solidFill>
                  <a:srgbClr val="3333FF"/>
                </a:solidFill>
              </a:rPr>
              <a:t> karbon</a:t>
            </a:r>
            <a:r>
              <a:rPr lang="tr-TR" altLang="tr-TR" sz="2800" dirty="0" smtClean="0"/>
              <a:t> = 6,02 x 10</a:t>
            </a:r>
            <a:r>
              <a:rPr lang="tr-TR" altLang="tr-TR" sz="2800" baseline="30000" dirty="0" smtClean="0"/>
              <a:t>23 </a:t>
            </a:r>
            <a:r>
              <a:rPr lang="tr-TR" altLang="tr-TR" sz="2800" dirty="0" smtClean="0"/>
              <a:t>C atomu = 12,011 g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altLang="tr-TR" sz="2800" dirty="0" smtClean="0">
                <a:solidFill>
                  <a:srgbClr val="3333FF"/>
                </a:solidFill>
              </a:rPr>
              <a:t>1 </a:t>
            </a:r>
            <a:r>
              <a:rPr lang="tr-TR" altLang="tr-TR" sz="2800" dirty="0" err="1" smtClean="0">
                <a:solidFill>
                  <a:srgbClr val="3333FF"/>
                </a:solidFill>
              </a:rPr>
              <a:t>mol</a:t>
            </a:r>
            <a:r>
              <a:rPr lang="tr-TR" altLang="tr-TR" sz="2800" dirty="0" smtClean="0">
                <a:solidFill>
                  <a:srgbClr val="3333FF"/>
                </a:solidFill>
              </a:rPr>
              <a:t> oksijen</a:t>
            </a:r>
            <a:r>
              <a:rPr lang="tr-TR" altLang="tr-TR" sz="2800" dirty="0" smtClean="0"/>
              <a:t> = 6,02 x 10</a:t>
            </a:r>
            <a:r>
              <a:rPr lang="tr-TR" altLang="tr-TR" sz="2800" baseline="30000" dirty="0" smtClean="0"/>
              <a:t>23</a:t>
            </a:r>
            <a:r>
              <a:rPr lang="tr-TR" altLang="tr-TR" sz="2800" dirty="0" smtClean="0"/>
              <a:t> O atomu = 15,9994 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B5799B-82A5-43E4-9127-4DA8EB8C4665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60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graphicFrame>
        <p:nvGraphicFramePr>
          <p:cNvPr id="2" name="Nesne 1"/>
          <p:cNvGraphicFramePr>
            <a:graphicFrameLocks noChangeAspect="1"/>
          </p:cNvGraphicFramePr>
          <p:nvPr/>
        </p:nvGraphicFramePr>
        <p:xfrm>
          <a:off x="539750" y="1484313"/>
          <a:ext cx="8050213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0" name="CS ChemDraw Drawing" r:id="rId3" imgW="3416183" imgH="244851" progId="ChemDraw.Document.6.0">
                  <p:embed/>
                </p:oleObj>
              </mc:Choice>
              <mc:Fallback>
                <p:oleObj name="CS ChemDraw Drawing" r:id="rId3" imgW="3416183" imgH="244851" progId="ChemDraw.Document.6.0">
                  <p:embed/>
                  <p:pic>
                    <p:nvPicPr>
                      <p:cNvPr id="0" name="Nesn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484313"/>
                        <a:ext cx="8050213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Nesne 2"/>
          <p:cNvGraphicFramePr>
            <a:graphicFrameLocks noChangeAspect="1"/>
          </p:cNvGraphicFramePr>
          <p:nvPr/>
        </p:nvGraphicFramePr>
        <p:xfrm>
          <a:off x="1874838" y="2420938"/>
          <a:ext cx="5573712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1" name="CS ChemDraw Drawing" r:id="rId5" imgW="2364701" imgH="488943" progId="ChemDraw.Document.6.0">
                  <p:embed/>
                </p:oleObj>
              </mc:Choice>
              <mc:Fallback>
                <p:oleObj name="CS ChemDraw Drawing" r:id="rId5" imgW="2364701" imgH="488943" progId="ChemDraw.Document.6.0">
                  <p:embed/>
                  <p:pic>
                    <p:nvPicPr>
                      <p:cNvPr id="0" name="Nesn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4838" y="2420938"/>
                        <a:ext cx="5573712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Nesne 3"/>
          <p:cNvGraphicFramePr>
            <a:graphicFrameLocks noChangeAspect="1"/>
          </p:cNvGraphicFramePr>
          <p:nvPr/>
        </p:nvGraphicFramePr>
        <p:xfrm>
          <a:off x="622300" y="3789363"/>
          <a:ext cx="8021638" cy="165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2" name="CS ChemDraw Drawing" r:id="rId7" imgW="3882921" imgH="801261" progId="ChemDraw.Document.6.0">
                  <p:embed/>
                </p:oleObj>
              </mc:Choice>
              <mc:Fallback>
                <p:oleObj name="CS ChemDraw Drawing" r:id="rId7" imgW="3882921" imgH="801261" progId="ChemDraw.Document.6.0">
                  <p:embed/>
                  <p:pic>
                    <p:nvPicPr>
                      <p:cNvPr id="0" name="Nesn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3789363"/>
                        <a:ext cx="8021638" cy="165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744EBEA-6C23-4279-805A-99CB2C11288A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61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12776"/>
            <a:ext cx="8435280" cy="2493963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000" dirty="0" smtClean="0">
                <a:solidFill>
                  <a:srgbClr val="FF0066"/>
                </a:solidFill>
              </a:rPr>
              <a:t>Soru:</a:t>
            </a:r>
            <a:r>
              <a:rPr lang="tr-TR" altLang="tr-TR" sz="3000" dirty="0" smtClean="0"/>
              <a:t> Gümüş (</a:t>
            </a:r>
            <a:r>
              <a:rPr lang="tr-TR" altLang="tr-TR" sz="3000" dirty="0" err="1" smtClean="0"/>
              <a:t>Ag</a:t>
            </a:r>
            <a:r>
              <a:rPr lang="tr-TR" altLang="tr-TR" sz="3000" dirty="0" smtClean="0"/>
              <a:t>) çoğunlukla süs eşyası yapımında kullanılan değerli bir metaldir.  </a:t>
            </a:r>
            <a:r>
              <a:rPr lang="tr-TR" altLang="tr-TR" sz="3000" dirty="0" smtClean="0"/>
              <a:t>    </a:t>
            </a:r>
            <a:r>
              <a:rPr lang="tr-TR" altLang="tr-TR" sz="3000" b="1" dirty="0" smtClean="0"/>
              <a:t>Bir tane </a:t>
            </a:r>
            <a:r>
              <a:rPr lang="tr-TR" altLang="tr-TR" sz="3000" b="1" dirty="0" err="1" smtClean="0"/>
              <a:t>Ag</a:t>
            </a:r>
            <a:r>
              <a:rPr lang="tr-TR" altLang="tr-TR" sz="3000" b="1" dirty="0" smtClean="0"/>
              <a:t> atomunun kütlesi </a:t>
            </a:r>
            <a:r>
              <a:rPr lang="tr-TR" altLang="tr-TR" sz="3000" dirty="0" smtClean="0"/>
              <a:t>gram olarak nedir? (1 </a:t>
            </a:r>
            <a:r>
              <a:rPr lang="tr-TR" altLang="tr-TR" sz="3000" dirty="0" err="1" smtClean="0"/>
              <a:t>mol</a:t>
            </a:r>
            <a:r>
              <a:rPr lang="tr-TR" altLang="tr-TR" sz="3000" dirty="0" smtClean="0"/>
              <a:t> </a:t>
            </a:r>
            <a:r>
              <a:rPr lang="tr-TR" altLang="tr-TR" sz="3000" dirty="0" err="1" smtClean="0"/>
              <a:t>Ag</a:t>
            </a:r>
            <a:r>
              <a:rPr lang="tr-TR" altLang="tr-TR" sz="3000" dirty="0" smtClean="0"/>
              <a:t> = 107,9 g </a:t>
            </a:r>
            <a:r>
              <a:rPr lang="tr-TR" altLang="tr-TR" sz="3000" dirty="0" err="1" smtClean="0"/>
              <a:t>Ag</a:t>
            </a:r>
            <a:r>
              <a:rPr lang="tr-TR" altLang="tr-TR" sz="3000" dirty="0" smtClean="0"/>
              <a:t>)</a:t>
            </a:r>
          </a:p>
          <a:p>
            <a:pPr eaLnBrk="1" hangingPunct="1">
              <a:defRPr/>
            </a:pPr>
            <a:endParaRPr lang="tr-TR" altLang="tr-TR" sz="30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tr-TR" altLang="tr-TR" sz="3000" dirty="0" smtClean="0"/>
          </a:p>
        </p:txBody>
      </p:sp>
      <p:graphicFrame>
        <p:nvGraphicFramePr>
          <p:cNvPr id="4" name="Nesne 3"/>
          <p:cNvGraphicFramePr>
            <a:graphicFrameLocks noChangeAspect="1"/>
          </p:cNvGraphicFramePr>
          <p:nvPr/>
        </p:nvGraphicFramePr>
        <p:xfrm>
          <a:off x="1165225" y="3644900"/>
          <a:ext cx="6435725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5" name="CS ChemDraw Drawing" r:id="rId3" imgW="3059890" imgH="1095385" progId="ChemDraw.Document.6.0">
                  <p:embed/>
                </p:oleObj>
              </mc:Choice>
              <mc:Fallback>
                <p:oleObj name="CS ChemDraw Drawing" r:id="rId3" imgW="3059890" imgH="1095385" progId="ChemDraw.Document.6.0">
                  <p:embed/>
                  <p:pic>
                    <p:nvPicPr>
                      <p:cNvPr id="0" name="Nesn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225" y="3644900"/>
                        <a:ext cx="6435725" cy="230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083EA7D-3531-4BE1-B95C-22D49920BDC6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62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8" y="1484313"/>
            <a:ext cx="8672512" cy="44196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2800" dirty="0" smtClean="0">
                <a:solidFill>
                  <a:srgbClr val="FF0066"/>
                </a:solidFill>
              </a:rPr>
              <a:t>Soru:</a:t>
            </a:r>
            <a:r>
              <a:rPr lang="tr-TR" altLang="tr-TR" sz="2800" dirty="0" smtClean="0"/>
              <a:t> Aşağıdaki bileşiklerin molekül kütlelerini (</a:t>
            </a:r>
            <a:r>
              <a:rPr lang="tr-TR" altLang="tr-TR" sz="2800" dirty="0" err="1" smtClean="0"/>
              <a:t>akb</a:t>
            </a:r>
            <a:r>
              <a:rPr lang="tr-TR" altLang="tr-TR" sz="2800" dirty="0" smtClean="0"/>
              <a:t>) hesaplayınız: </a:t>
            </a:r>
          </a:p>
          <a:p>
            <a:pPr eaLnBrk="1" hangingPunct="1">
              <a:defRPr/>
            </a:pPr>
            <a:r>
              <a:rPr lang="tr-TR" altLang="tr-TR" sz="2800" dirty="0" smtClean="0"/>
              <a:t>(a) kükürt dioksit (SO</a:t>
            </a:r>
            <a:r>
              <a:rPr lang="tr-TR" altLang="tr-TR" sz="2800" baseline="-25000" dirty="0" smtClean="0"/>
              <a:t>2</a:t>
            </a:r>
            <a:r>
              <a:rPr lang="tr-TR" altLang="tr-TR" sz="2800" dirty="0" smtClean="0"/>
              <a:t>) </a:t>
            </a:r>
          </a:p>
          <a:p>
            <a:pPr eaLnBrk="1" hangingPunct="1">
              <a:defRPr/>
            </a:pPr>
            <a:r>
              <a:rPr lang="tr-TR" altLang="tr-TR" sz="2800" dirty="0" smtClean="0"/>
              <a:t>S=32,07 </a:t>
            </a:r>
            <a:r>
              <a:rPr lang="tr-TR" altLang="tr-TR" sz="2800" dirty="0" err="1" smtClean="0"/>
              <a:t>akb</a:t>
            </a:r>
            <a:r>
              <a:rPr lang="tr-TR" altLang="tr-TR" sz="2800" dirty="0" smtClean="0"/>
              <a:t>, O=16,00 </a:t>
            </a:r>
            <a:r>
              <a:rPr lang="tr-TR" altLang="tr-TR" sz="2800" dirty="0" err="1" smtClean="0"/>
              <a:t>akb</a:t>
            </a:r>
            <a:endParaRPr lang="tr-TR" altLang="tr-TR" sz="28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tr-TR" altLang="tr-TR" sz="2800" dirty="0" smtClean="0"/>
          </a:p>
          <a:p>
            <a:pPr eaLnBrk="1" hangingPunct="1">
              <a:defRPr/>
            </a:pPr>
            <a:r>
              <a:rPr lang="tr-TR" altLang="tr-TR" sz="2800" dirty="0" smtClean="0"/>
              <a:t>(b) kafein (C</a:t>
            </a:r>
            <a:r>
              <a:rPr lang="tr-TR" altLang="tr-TR" sz="2800" baseline="-25000" dirty="0" smtClean="0"/>
              <a:t>8</a:t>
            </a:r>
            <a:r>
              <a:rPr lang="tr-TR" altLang="tr-TR" sz="2800" dirty="0" smtClean="0"/>
              <a:t>H</a:t>
            </a:r>
            <a:r>
              <a:rPr lang="tr-TR" altLang="tr-TR" sz="2800" baseline="-25000" dirty="0" smtClean="0"/>
              <a:t>10</a:t>
            </a:r>
            <a:r>
              <a:rPr lang="tr-TR" altLang="tr-TR" sz="2800" dirty="0" smtClean="0"/>
              <a:t>N</a:t>
            </a:r>
            <a:r>
              <a:rPr lang="tr-TR" altLang="tr-TR" sz="2800" baseline="-25000" dirty="0" smtClean="0"/>
              <a:t>4</a:t>
            </a:r>
            <a:r>
              <a:rPr lang="tr-TR" altLang="tr-TR" sz="2800" dirty="0" smtClean="0"/>
              <a:t>O</a:t>
            </a:r>
            <a:r>
              <a:rPr lang="tr-TR" altLang="tr-TR" sz="2800" baseline="-25000" dirty="0" smtClean="0"/>
              <a:t>2</a:t>
            </a:r>
            <a:r>
              <a:rPr lang="tr-TR" altLang="tr-TR" sz="2800" dirty="0" smtClean="0"/>
              <a:t>)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tr-TR" altLang="tr-TR" sz="2800" dirty="0" smtClean="0"/>
              <a:t>    C=12,01 </a:t>
            </a:r>
            <a:r>
              <a:rPr lang="tr-TR" altLang="tr-TR" sz="2800" dirty="0" err="1" smtClean="0"/>
              <a:t>akb</a:t>
            </a:r>
            <a:r>
              <a:rPr lang="tr-TR" altLang="tr-TR" sz="2800" dirty="0" smtClean="0"/>
              <a:t>, H=1,00 </a:t>
            </a:r>
            <a:r>
              <a:rPr lang="tr-TR" altLang="tr-TR" sz="2800" dirty="0" err="1" smtClean="0"/>
              <a:t>akb</a:t>
            </a:r>
            <a:r>
              <a:rPr lang="tr-TR" altLang="tr-TR" sz="2800" dirty="0" smtClean="0"/>
              <a:t>, N= 14,01 </a:t>
            </a:r>
            <a:r>
              <a:rPr lang="tr-TR" altLang="tr-TR" sz="2800" dirty="0" err="1" smtClean="0"/>
              <a:t>akb</a:t>
            </a:r>
            <a:r>
              <a:rPr lang="tr-TR" altLang="tr-TR" sz="2800" dirty="0" smtClean="0"/>
              <a:t>,           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tr-TR" altLang="tr-TR" sz="2800" dirty="0"/>
              <a:t> </a:t>
            </a:r>
            <a:r>
              <a:rPr lang="tr-TR" altLang="tr-TR" sz="2800" dirty="0" smtClean="0"/>
              <a:t>    O=16,00 </a:t>
            </a:r>
            <a:r>
              <a:rPr lang="tr-TR" altLang="tr-TR" sz="2800" dirty="0" err="1"/>
              <a:t>akb</a:t>
            </a:r>
            <a:endParaRPr lang="tr-TR" altLang="tr-TR" sz="28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tr-TR" altLang="tr-TR" sz="28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tr-TR" altLang="tr-TR" sz="28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tr-TR" alt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8F2EAD-B7C8-4018-9CD9-4A6B2FF6E9EE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63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7707313" cy="175736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mtClean="0"/>
              <a:t>	</a:t>
            </a:r>
            <a:r>
              <a:rPr lang="tr-TR" altLang="tr-TR" smtClean="0">
                <a:solidFill>
                  <a:srgbClr val="FF0066"/>
                </a:solidFill>
              </a:rPr>
              <a:t>SO</a:t>
            </a:r>
            <a:r>
              <a:rPr lang="tr-TR" altLang="tr-TR" baseline="-25000" smtClean="0">
                <a:solidFill>
                  <a:srgbClr val="FF0066"/>
                </a:solidFill>
              </a:rPr>
              <a:t>2</a:t>
            </a:r>
            <a:r>
              <a:rPr lang="tr-TR" altLang="tr-TR" smtClean="0">
                <a:solidFill>
                  <a:srgbClr val="FF0066"/>
                </a:solidFill>
              </a:rPr>
              <a:t>’nin molekül kütlesi: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baseline="30000" smtClean="0"/>
              <a:t>	</a:t>
            </a:r>
            <a:r>
              <a:rPr lang="tr-TR" altLang="tr-TR" sz="2800" b="1" smtClean="0"/>
              <a:t>M</a:t>
            </a:r>
            <a:r>
              <a:rPr lang="tr-TR" altLang="tr-TR" sz="2800" baseline="-25000" smtClean="0"/>
              <a:t>SO2</a:t>
            </a:r>
            <a:r>
              <a:rPr lang="tr-TR" altLang="tr-TR" sz="2800" smtClean="0"/>
              <a:t> = M</a:t>
            </a:r>
            <a:r>
              <a:rPr lang="tr-TR" altLang="tr-TR" sz="2800" baseline="-25000" smtClean="0"/>
              <a:t>S</a:t>
            </a:r>
            <a:r>
              <a:rPr lang="tr-TR" altLang="tr-TR" sz="2800" smtClean="0"/>
              <a:t> + 2 M</a:t>
            </a:r>
            <a:r>
              <a:rPr lang="tr-TR" altLang="tr-TR" sz="2800" baseline="-25000" smtClean="0"/>
              <a:t>O</a:t>
            </a:r>
            <a:r>
              <a:rPr lang="tr-TR" altLang="tr-TR" sz="2800" smtClean="0"/>
              <a:t> </a:t>
            </a:r>
            <a:r>
              <a:rPr lang="tr-TR" altLang="tr-TR" smtClean="0"/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mtClean="0"/>
              <a:t>	</a:t>
            </a:r>
            <a:r>
              <a:rPr lang="tr-TR" altLang="tr-TR" sz="2400" smtClean="0"/>
              <a:t>= 32,07 akb + (2 x 16,00 akb) = </a:t>
            </a:r>
            <a:r>
              <a:rPr lang="tr-TR" altLang="tr-TR" sz="2400" smtClean="0">
                <a:solidFill>
                  <a:srgbClr val="FF0066"/>
                </a:solidFill>
              </a:rPr>
              <a:t>64,07 akb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mtClean="0"/>
              <a:t>	</a:t>
            </a:r>
          </a:p>
          <a:p>
            <a:pPr eaLnBrk="1" hangingPunct="1"/>
            <a:endParaRPr lang="tr-TR" altLang="tr-TR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9750" y="3667125"/>
            <a:ext cx="7707313" cy="214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/>
              <a:t>	</a:t>
            </a:r>
            <a:r>
              <a:rPr lang="tr-TR" altLang="tr-TR">
                <a:solidFill>
                  <a:srgbClr val="FF0066"/>
                </a:solidFill>
              </a:rPr>
              <a:t>C</a:t>
            </a:r>
            <a:r>
              <a:rPr lang="tr-TR" altLang="tr-TR" baseline="-25000">
                <a:solidFill>
                  <a:srgbClr val="FF0066"/>
                </a:solidFill>
              </a:rPr>
              <a:t>8</a:t>
            </a:r>
            <a:r>
              <a:rPr lang="tr-TR" altLang="tr-TR">
                <a:solidFill>
                  <a:srgbClr val="FF0066"/>
                </a:solidFill>
              </a:rPr>
              <a:t>H</a:t>
            </a:r>
            <a:r>
              <a:rPr lang="tr-TR" altLang="tr-TR" baseline="-25000">
                <a:solidFill>
                  <a:srgbClr val="FF0066"/>
                </a:solidFill>
              </a:rPr>
              <a:t>10</a:t>
            </a:r>
            <a:r>
              <a:rPr lang="tr-TR" altLang="tr-TR">
                <a:solidFill>
                  <a:srgbClr val="FF0066"/>
                </a:solidFill>
              </a:rPr>
              <a:t>N</a:t>
            </a:r>
            <a:r>
              <a:rPr lang="tr-TR" altLang="tr-TR" baseline="-25000">
                <a:solidFill>
                  <a:srgbClr val="FF0066"/>
                </a:solidFill>
              </a:rPr>
              <a:t>4</a:t>
            </a:r>
            <a:r>
              <a:rPr lang="tr-TR" altLang="tr-TR">
                <a:solidFill>
                  <a:srgbClr val="FF0066"/>
                </a:solidFill>
              </a:rPr>
              <a:t>O</a:t>
            </a:r>
            <a:r>
              <a:rPr lang="tr-TR" altLang="tr-TR" baseline="-25000">
                <a:solidFill>
                  <a:srgbClr val="FF0066"/>
                </a:solidFill>
              </a:rPr>
              <a:t>2</a:t>
            </a:r>
            <a:r>
              <a:rPr lang="tr-TR" altLang="tr-TR">
                <a:solidFill>
                  <a:srgbClr val="FF0066"/>
                </a:solidFill>
              </a:rPr>
              <a:t>’nin molekül kütlesi: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baseline="30000"/>
              <a:t>	</a:t>
            </a:r>
            <a:r>
              <a:rPr lang="tr-TR" altLang="tr-TR" sz="2800" b="1"/>
              <a:t>M</a:t>
            </a:r>
            <a:r>
              <a:rPr lang="tr-TR" altLang="tr-TR" sz="2800" baseline="-25000"/>
              <a:t>C8H10N4O2</a:t>
            </a:r>
            <a:r>
              <a:rPr lang="tr-TR" altLang="tr-TR" sz="2800"/>
              <a:t> = 8M</a:t>
            </a:r>
            <a:r>
              <a:rPr lang="tr-TR" altLang="tr-TR" sz="2800" baseline="-25000"/>
              <a:t>C</a:t>
            </a:r>
            <a:r>
              <a:rPr lang="tr-TR" altLang="tr-TR" sz="2800"/>
              <a:t> + 10M</a:t>
            </a:r>
            <a:r>
              <a:rPr lang="tr-TR" altLang="tr-TR" sz="2800" baseline="-25000"/>
              <a:t>H</a:t>
            </a:r>
            <a:r>
              <a:rPr lang="tr-TR" altLang="tr-TR" sz="2800"/>
              <a:t> + 4M</a:t>
            </a:r>
            <a:r>
              <a:rPr lang="tr-TR" altLang="tr-TR" sz="2800" baseline="-25000"/>
              <a:t>N</a:t>
            </a:r>
            <a:r>
              <a:rPr lang="tr-TR" altLang="tr-TR" sz="2800"/>
              <a:t> + 2M</a:t>
            </a:r>
            <a:r>
              <a:rPr lang="tr-TR" altLang="tr-TR" sz="2800" baseline="-25000"/>
              <a:t>O</a:t>
            </a:r>
            <a:r>
              <a:rPr lang="tr-TR" altLang="tr-TR" sz="2800"/>
              <a:t> </a:t>
            </a:r>
            <a:r>
              <a:rPr lang="tr-TR" altLang="tr-TR"/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/>
              <a:t>	</a:t>
            </a:r>
            <a:r>
              <a:rPr lang="tr-TR" altLang="tr-TR" sz="2400"/>
              <a:t>= (8 x 12,01 akb) + (10 x 1,00 akb) + (4 x 14,01 akb) (2 x 16,00 akb) = </a:t>
            </a:r>
            <a:r>
              <a:rPr lang="tr-TR" altLang="tr-TR" sz="2400">
                <a:solidFill>
                  <a:srgbClr val="FF0066"/>
                </a:solidFill>
              </a:rPr>
              <a:t>194,12 akb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/>
              <a:t>	</a:t>
            </a:r>
          </a:p>
          <a:p>
            <a:pPr eaLnBrk="1" hangingPunct="1"/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796F338-A26A-4178-8CAF-B6FD55F61224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64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008937" cy="2951162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000" dirty="0" smtClean="0">
                <a:solidFill>
                  <a:srgbClr val="FF0066"/>
                </a:solidFill>
              </a:rPr>
              <a:t>Soru:</a:t>
            </a:r>
            <a:r>
              <a:rPr lang="tr-TR" altLang="tr-TR" sz="3000" dirty="0" smtClean="0"/>
              <a:t> Fosforik asit (H</a:t>
            </a:r>
            <a:r>
              <a:rPr lang="tr-TR" altLang="tr-TR" sz="3000" baseline="-25000" dirty="0" smtClean="0"/>
              <a:t>3</a:t>
            </a:r>
            <a:r>
              <a:rPr lang="tr-TR" altLang="tr-TR" sz="3000" dirty="0" smtClean="0"/>
              <a:t>PO</a:t>
            </a:r>
            <a:r>
              <a:rPr lang="tr-TR" altLang="tr-TR" sz="3000" baseline="-25000" dirty="0" smtClean="0"/>
              <a:t>4</a:t>
            </a:r>
            <a:r>
              <a:rPr lang="tr-TR" altLang="tr-TR" sz="3000" dirty="0" smtClean="0"/>
              <a:t>) renksiz, şurup kıvamında bir sıvı olup deterjan, gübre, diş macunu yapımında kullanılır. Karbonatlı içeceklere "keskin" tat veren bu asittir. Bileşik içerisindeki </a:t>
            </a:r>
            <a:r>
              <a:rPr lang="tr-TR" altLang="tr-TR" sz="3000" b="1" dirty="0" smtClean="0"/>
              <a:t>H, P ve O </a:t>
            </a:r>
            <a:r>
              <a:rPr lang="tr-TR" altLang="tr-TR" sz="3000" dirty="0" smtClean="0"/>
              <a:t>atomlarının kütlece yüzdelerini hesaplayınız.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tr-TR" altLang="tr-TR" sz="3000" dirty="0" smtClean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3" y="4581525"/>
            <a:ext cx="7593012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8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50A1C9-CCFC-4BFC-A863-6BE19E4DA76E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65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graphicFrame>
        <p:nvGraphicFramePr>
          <p:cNvPr id="69635" name="Nesne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757568"/>
              </p:ext>
            </p:extLst>
          </p:nvPr>
        </p:nvGraphicFramePr>
        <p:xfrm>
          <a:off x="1330325" y="1557338"/>
          <a:ext cx="6018213" cy="435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0" name="CS ChemDraw Drawing" r:id="rId3" imgW="3475944" imgH="2515595" progId="ChemDraw.Document.6.0">
                  <p:embed/>
                </p:oleObj>
              </mc:Choice>
              <mc:Fallback>
                <p:oleObj name="CS ChemDraw Drawing" r:id="rId3" imgW="3475944" imgH="2515595" progId="ChemDraw.Document.6.0">
                  <p:embed/>
                  <p:pic>
                    <p:nvPicPr>
                      <p:cNvPr id="0" name="Nesn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325" y="1557338"/>
                        <a:ext cx="6018213" cy="435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688E2B6-3253-452A-BD39-E4BE7B6EEC7D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66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291512" cy="2951162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000" dirty="0" smtClean="0">
                <a:solidFill>
                  <a:srgbClr val="FF0066"/>
                </a:solidFill>
              </a:rPr>
              <a:t>Soru:</a:t>
            </a:r>
            <a:r>
              <a:rPr lang="tr-TR" altLang="tr-TR" sz="3000" dirty="0" smtClean="0"/>
              <a:t> </a:t>
            </a:r>
            <a:r>
              <a:rPr lang="tr-TR" altLang="tr-TR" sz="3000" dirty="0" err="1" smtClean="0"/>
              <a:t>Askorbik</a:t>
            </a:r>
            <a:r>
              <a:rPr lang="tr-TR" altLang="tr-TR" sz="3000" dirty="0" smtClean="0"/>
              <a:t> asit (C vitamini) deri dökülmesini tedavi eder. C vitamini kütlece </a:t>
            </a:r>
            <a:r>
              <a:rPr lang="tr-TR" altLang="tr-TR" sz="3000" b="1" dirty="0" smtClean="0"/>
              <a:t>%40.92 C, %4.58 H ve %54.50 </a:t>
            </a:r>
            <a:r>
              <a:rPr lang="tr-TR" altLang="tr-TR" sz="3000" b="1" dirty="0" err="1" smtClean="0"/>
              <a:t>O</a:t>
            </a:r>
            <a:r>
              <a:rPr lang="tr-TR" altLang="tr-TR" sz="3000" dirty="0" err="1" smtClean="0"/>
              <a:t>’den</a:t>
            </a:r>
            <a:r>
              <a:rPr lang="tr-TR" altLang="tr-TR" sz="3000" dirty="0" smtClean="0"/>
              <a:t> oluşmuştur. </a:t>
            </a:r>
            <a:endParaRPr lang="tr-TR" altLang="tr-TR" sz="3000" dirty="0" smtClean="0"/>
          </a:p>
          <a:p>
            <a:pPr marL="0" indent="0" eaLnBrk="1" hangingPunct="1">
              <a:buNone/>
              <a:defRPr/>
            </a:pPr>
            <a:endParaRPr lang="tr-TR" altLang="tr-TR" sz="30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tr-TR" altLang="tr-TR" sz="3000" dirty="0" err="1" smtClean="0"/>
              <a:t>Askorbik</a:t>
            </a:r>
            <a:r>
              <a:rPr lang="tr-TR" altLang="tr-TR" sz="3000" dirty="0" smtClean="0"/>
              <a:t> asidin kaba formülünü ve molekül formülünü bulunuz.</a:t>
            </a:r>
          </a:p>
          <a:p>
            <a:pPr eaLnBrk="1" hangingPunct="1">
              <a:defRPr/>
            </a:pPr>
            <a:r>
              <a:rPr lang="tr-TR" altLang="tr-TR" sz="3000" dirty="0" err="1" smtClean="0"/>
              <a:t>Askorbik</a:t>
            </a:r>
            <a:r>
              <a:rPr lang="tr-TR" altLang="tr-TR" sz="3000" dirty="0" smtClean="0"/>
              <a:t> asidin molekül kütlesi=176.12 g/</a:t>
            </a:r>
            <a:r>
              <a:rPr lang="tr-TR" altLang="tr-TR" sz="3000" dirty="0" err="1" smtClean="0"/>
              <a:t>mol</a:t>
            </a:r>
            <a:endParaRPr lang="tr-TR" altLang="tr-TR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1685C4-90AD-4C12-BE40-F840032BD914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67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graphicFrame>
        <p:nvGraphicFramePr>
          <p:cNvPr id="6" name="Nesne 5"/>
          <p:cNvGraphicFramePr>
            <a:graphicFrameLocks noChangeAspect="1"/>
          </p:cNvGraphicFramePr>
          <p:nvPr/>
        </p:nvGraphicFramePr>
        <p:xfrm>
          <a:off x="844550" y="4213225"/>
          <a:ext cx="3008313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7" name="CS ChemDraw Drawing" r:id="rId3" imgW="2090483" imgH="711432" progId="ChemDraw.Document.6.0">
                  <p:embed/>
                </p:oleObj>
              </mc:Choice>
              <mc:Fallback>
                <p:oleObj name="CS ChemDraw Drawing" r:id="rId3" imgW="2090483" imgH="711432" progId="ChemDraw.Document.6.0">
                  <p:embed/>
                  <p:pic>
                    <p:nvPicPr>
                      <p:cNvPr id="0" name="Nesn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4213225"/>
                        <a:ext cx="3008313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Resim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3" y="5610225"/>
            <a:ext cx="2951162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550" y="288925"/>
            <a:ext cx="2093913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Resim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888" y="1158875"/>
            <a:ext cx="2600325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Nesne 17"/>
          <p:cNvGraphicFramePr>
            <a:graphicFrameLocks noChangeAspect="1"/>
          </p:cNvGraphicFramePr>
          <p:nvPr/>
        </p:nvGraphicFramePr>
        <p:xfrm>
          <a:off x="227013" y="215900"/>
          <a:ext cx="3643312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8" name="CS ChemDraw Drawing" r:id="rId8" imgW="1811727" imgH="534427" progId="ChemDraw.Document.6.0">
                  <p:embed/>
                </p:oleObj>
              </mc:Choice>
              <mc:Fallback>
                <p:oleObj name="CS ChemDraw Drawing" r:id="rId8" imgW="1811727" imgH="534427" progId="ChemDraw.Document.6.0">
                  <p:embed/>
                  <p:pic>
                    <p:nvPicPr>
                      <p:cNvPr id="0" name="Nesn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3" y="215900"/>
                        <a:ext cx="3643312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Nesne 18"/>
          <p:cNvGraphicFramePr>
            <a:graphicFrameLocks noChangeAspect="1"/>
          </p:cNvGraphicFramePr>
          <p:nvPr/>
        </p:nvGraphicFramePr>
        <p:xfrm>
          <a:off x="268288" y="1458913"/>
          <a:ext cx="3643312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9" name="CS ChemDraw Drawing" r:id="rId10" imgW="1811727" imgH="534806" progId="ChemDraw.Document.6.0">
                  <p:embed/>
                </p:oleObj>
              </mc:Choice>
              <mc:Fallback>
                <p:oleObj name="CS ChemDraw Drawing" r:id="rId10" imgW="1811727" imgH="534806" progId="ChemDraw.Document.6.0">
                  <p:embed/>
                  <p:pic>
                    <p:nvPicPr>
                      <p:cNvPr id="0" name="Nesn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1458913"/>
                        <a:ext cx="3643312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Nesne 19"/>
          <p:cNvGraphicFramePr>
            <a:graphicFrameLocks noChangeAspect="1"/>
          </p:cNvGraphicFramePr>
          <p:nvPr/>
        </p:nvGraphicFramePr>
        <p:xfrm>
          <a:off x="268288" y="2860675"/>
          <a:ext cx="3665537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0" name="CS ChemDraw Drawing" r:id="rId12" imgW="1822317" imgH="532910" progId="ChemDraw.Document.6.0">
                  <p:embed/>
                </p:oleObj>
              </mc:Choice>
              <mc:Fallback>
                <p:oleObj name="CS ChemDraw Drawing" r:id="rId12" imgW="1822317" imgH="532910" progId="ChemDraw.Document.6.0">
                  <p:embed/>
                  <p:pic>
                    <p:nvPicPr>
                      <p:cNvPr id="0" name="Nesn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2860675"/>
                        <a:ext cx="3665537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" name="Resim 2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288" y="2124075"/>
            <a:ext cx="46847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" name="Nesne 22"/>
          <p:cNvGraphicFramePr>
            <a:graphicFrameLocks noChangeAspect="1"/>
          </p:cNvGraphicFramePr>
          <p:nvPr/>
        </p:nvGraphicFramePr>
        <p:xfrm>
          <a:off x="4718050" y="3286125"/>
          <a:ext cx="416560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1" name="CS ChemDraw Drawing" r:id="rId15" imgW="2633245" imgH="563232" progId="ChemDraw.Document.6.0">
                  <p:embed/>
                </p:oleObj>
              </mc:Choice>
              <mc:Fallback>
                <p:oleObj name="CS ChemDraw Drawing" r:id="rId15" imgW="2633245" imgH="563232" progId="ChemDraw.Document.6.0">
                  <p:embed/>
                  <p:pic>
                    <p:nvPicPr>
                      <p:cNvPr id="0" name="Nesn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8050" y="3286125"/>
                        <a:ext cx="4165600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Nesne 23"/>
          <p:cNvGraphicFramePr>
            <a:graphicFrameLocks noChangeAspect="1"/>
          </p:cNvGraphicFramePr>
          <p:nvPr/>
        </p:nvGraphicFramePr>
        <p:xfrm>
          <a:off x="5449888" y="4583113"/>
          <a:ext cx="2986087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2" name="CS ChemDraw Drawing" r:id="rId17" imgW="1281069" imgH="577256" progId="ChemDraw.Document.6.0">
                  <p:embed/>
                </p:oleObj>
              </mc:Choice>
              <mc:Fallback>
                <p:oleObj name="CS ChemDraw Drawing" r:id="rId17" imgW="1281069" imgH="577256" progId="ChemDraw.Document.6.0">
                  <p:embed/>
                  <p:pic>
                    <p:nvPicPr>
                      <p:cNvPr id="0" name="Nesn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9888" y="4583113"/>
                        <a:ext cx="2986087" cy="134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B5CF9F0-3001-420E-B49C-8B790911C295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68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7921625" cy="2951162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000" dirty="0" smtClean="0">
                <a:solidFill>
                  <a:srgbClr val="FF0066"/>
                </a:solidFill>
              </a:rPr>
              <a:t>Soru:</a:t>
            </a:r>
            <a:r>
              <a:rPr lang="tr-TR" altLang="tr-TR" sz="3000" dirty="0" smtClean="0"/>
              <a:t> </a:t>
            </a:r>
            <a:r>
              <a:rPr lang="tr-TR" altLang="tr-TR" sz="3000" b="1" dirty="0" smtClean="0"/>
              <a:t>1,52 g azot (N) </a:t>
            </a:r>
            <a:r>
              <a:rPr lang="tr-TR" altLang="tr-TR" sz="3000" dirty="0" smtClean="0"/>
              <a:t>ve </a:t>
            </a:r>
            <a:r>
              <a:rPr lang="tr-TR" altLang="tr-TR" sz="3000" b="1" dirty="0" smtClean="0"/>
              <a:t>3,47 g oksijen (O) </a:t>
            </a:r>
            <a:r>
              <a:rPr lang="tr-TR" altLang="tr-TR" sz="3000" dirty="0" smtClean="0"/>
              <a:t>içeren bir bileşiğin </a:t>
            </a:r>
            <a:r>
              <a:rPr lang="tr-TR" altLang="tr-TR" sz="3000" dirty="0" err="1" smtClean="0"/>
              <a:t>mol</a:t>
            </a:r>
            <a:r>
              <a:rPr lang="tr-TR" altLang="tr-TR" sz="3000" dirty="0" smtClean="0"/>
              <a:t> kütlesi 90 ile 95 arasındadır. </a:t>
            </a:r>
            <a:endParaRPr lang="tr-TR" altLang="tr-TR" sz="3000" dirty="0" smtClean="0"/>
          </a:p>
          <a:p>
            <a:pPr marL="0" indent="0" eaLnBrk="1" hangingPunct="1">
              <a:buNone/>
              <a:defRPr/>
            </a:pPr>
            <a:endParaRPr lang="tr-TR" altLang="tr-TR" sz="30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tr-TR" altLang="tr-TR" sz="3000" dirty="0" smtClean="0"/>
              <a:t>Bileşiğin molekül formülünü ve gerçek </a:t>
            </a:r>
            <a:r>
              <a:rPr lang="tr-TR" altLang="tr-TR" sz="3000" dirty="0" err="1" smtClean="0"/>
              <a:t>mol</a:t>
            </a:r>
            <a:r>
              <a:rPr lang="tr-TR" altLang="tr-TR" sz="3000" dirty="0" smtClean="0"/>
              <a:t> kütlesini belirleyiniz.</a:t>
            </a:r>
          </a:p>
          <a:p>
            <a:pPr eaLnBrk="1" hangingPunct="1">
              <a:defRPr/>
            </a:pPr>
            <a:r>
              <a:rPr lang="tr-TR" altLang="tr-TR" sz="3000" dirty="0" smtClean="0"/>
              <a:t>O=16,00 g/</a:t>
            </a:r>
            <a:r>
              <a:rPr lang="tr-TR" altLang="tr-TR" sz="3000" dirty="0" err="1" smtClean="0"/>
              <a:t>mol</a:t>
            </a:r>
            <a:r>
              <a:rPr lang="tr-TR" altLang="tr-TR" sz="3000" dirty="0" smtClean="0"/>
              <a:t>, N= 14,01 g/</a:t>
            </a:r>
            <a:r>
              <a:rPr lang="tr-TR" altLang="tr-TR" sz="3000" dirty="0" err="1" smtClean="0"/>
              <a:t>mol</a:t>
            </a:r>
            <a:endParaRPr lang="tr-TR" altLang="tr-TR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8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FEEE0EF-3B7A-415F-A8A0-35558097912C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69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pic>
        <p:nvPicPr>
          <p:cNvPr id="17" name="Resim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888" y="1158875"/>
            <a:ext cx="2600325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" name="Nesne 23"/>
          <p:cNvGraphicFramePr>
            <a:graphicFrameLocks noChangeAspect="1"/>
          </p:cNvGraphicFramePr>
          <p:nvPr/>
        </p:nvGraphicFramePr>
        <p:xfrm>
          <a:off x="5651500" y="4797425"/>
          <a:ext cx="2600325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2" name="CS ChemDraw Drawing" r:id="rId4" imgW="1281069" imgH="577256" progId="ChemDraw.Document.6.0">
                  <p:embed/>
                </p:oleObj>
              </mc:Choice>
              <mc:Fallback>
                <p:oleObj name="CS ChemDraw Drawing" r:id="rId4" imgW="1281069" imgH="577256" progId="ChemDraw.Document.6.0">
                  <p:embed/>
                  <p:pic>
                    <p:nvPicPr>
                      <p:cNvPr id="0" name="Nesn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4797425"/>
                        <a:ext cx="2600325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15913"/>
            <a:ext cx="39179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Nesne 3"/>
          <p:cNvGraphicFramePr>
            <a:graphicFrameLocks noChangeAspect="1"/>
          </p:cNvGraphicFramePr>
          <p:nvPr/>
        </p:nvGraphicFramePr>
        <p:xfrm>
          <a:off x="179388" y="1460500"/>
          <a:ext cx="4113212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3" name="CS ChemDraw Drawing" r:id="rId7" imgW="2274682" imgH="532910" progId="ChemDraw.Document.6.0">
                  <p:embed/>
                </p:oleObj>
              </mc:Choice>
              <mc:Fallback>
                <p:oleObj name="CS ChemDraw Drawing" r:id="rId7" imgW="2274682" imgH="532910" progId="ChemDraw.Document.6.0">
                  <p:embed/>
                  <p:pic>
                    <p:nvPicPr>
                      <p:cNvPr id="0" name="Nesn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460500"/>
                        <a:ext cx="4113212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Nesne 6"/>
          <p:cNvGraphicFramePr>
            <a:graphicFrameLocks noChangeAspect="1"/>
          </p:cNvGraphicFramePr>
          <p:nvPr/>
        </p:nvGraphicFramePr>
        <p:xfrm>
          <a:off x="611188" y="3087688"/>
          <a:ext cx="3259137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4" name="CS ChemDraw Drawing" r:id="rId9" imgW="1792059" imgH="708399" progId="ChemDraw.Document.6.0">
                  <p:embed/>
                </p:oleObj>
              </mc:Choice>
              <mc:Fallback>
                <p:oleObj name="CS ChemDraw Drawing" r:id="rId9" imgW="1792059" imgH="708399" progId="ChemDraw.Document.6.0">
                  <p:embed/>
                  <p:pic>
                    <p:nvPicPr>
                      <p:cNvPr id="0" name="Nesn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3087688"/>
                        <a:ext cx="3259137" cy="1289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Resim 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5040313"/>
            <a:ext cx="2914650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938" y="301625"/>
            <a:ext cx="1293812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038" y="2166938"/>
            <a:ext cx="40767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538" y="3325813"/>
            <a:ext cx="42703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63C67FD-467D-4DDA-80E5-953720200356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Sayısının Büyüklüğü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" y="1340768"/>
            <a:ext cx="5600700" cy="4791075"/>
          </a:xfrm>
        </p:spPr>
        <p:txBody>
          <a:bodyPr/>
          <a:lstStyle/>
          <a:p>
            <a:pPr eaLnBrk="1" hangingPunct="1"/>
            <a:r>
              <a:rPr lang="tr-TR" altLang="tr-TR" sz="3000" dirty="0" err="1" smtClean="0"/>
              <a:t>Avagadro</a:t>
            </a:r>
            <a:r>
              <a:rPr lang="tr-TR" altLang="tr-TR" sz="3000" dirty="0" smtClean="0"/>
              <a:t> sayısı             (</a:t>
            </a:r>
            <a:r>
              <a:rPr lang="tr-TR" altLang="tr-TR" sz="3000" dirty="0" smtClean="0">
                <a:solidFill>
                  <a:srgbClr val="3333FF"/>
                </a:solidFill>
              </a:rPr>
              <a:t>6,02214 x 10</a:t>
            </a:r>
            <a:r>
              <a:rPr lang="tr-TR" altLang="tr-TR" sz="3000" baseline="30000" dirty="0" smtClean="0">
                <a:solidFill>
                  <a:srgbClr val="3333FF"/>
                </a:solidFill>
              </a:rPr>
              <a:t>23</a:t>
            </a:r>
            <a:r>
              <a:rPr lang="tr-TR" altLang="tr-TR" sz="3000" dirty="0" smtClean="0"/>
              <a:t>) hayal edilemeyecek kadar büyük bir sayıdır</a:t>
            </a:r>
            <a:r>
              <a:rPr lang="tr-TR" altLang="tr-TR" sz="3000" dirty="0" smtClean="0"/>
              <a:t>.</a:t>
            </a:r>
          </a:p>
          <a:p>
            <a:pPr marL="0" indent="0" eaLnBrk="1" hangingPunct="1">
              <a:buNone/>
            </a:pPr>
            <a:endParaRPr lang="tr-TR" altLang="tr-TR" sz="3000" dirty="0" smtClean="0"/>
          </a:p>
          <a:p>
            <a:pPr eaLnBrk="1" hangingPunct="1"/>
            <a:r>
              <a:rPr lang="tr-TR" altLang="tr-TR" sz="3000" dirty="0" smtClean="0"/>
              <a:t>Şayet, bir fasulye tanesinin hacmi 0,1 cm</a:t>
            </a:r>
            <a:r>
              <a:rPr lang="tr-TR" altLang="tr-TR" sz="3000" baseline="30000" dirty="0" smtClean="0"/>
              <a:t>3</a:t>
            </a:r>
            <a:r>
              <a:rPr lang="tr-TR" altLang="tr-TR" sz="3000" dirty="0" smtClean="0"/>
              <a:t> ise, “</a:t>
            </a:r>
            <a:r>
              <a:rPr lang="tr-TR" altLang="tr-TR" sz="3000" dirty="0" smtClean="0">
                <a:solidFill>
                  <a:srgbClr val="3333FF"/>
                </a:solidFill>
              </a:rPr>
              <a:t>bir </a:t>
            </a:r>
            <a:r>
              <a:rPr lang="tr-TR" altLang="tr-TR" sz="3000" dirty="0" err="1" smtClean="0">
                <a:solidFill>
                  <a:srgbClr val="3333FF"/>
                </a:solidFill>
              </a:rPr>
              <a:t>mol</a:t>
            </a:r>
            <a:r>
              <a:rPr lang="tr-TR" altLang="tr-TR" sz="3000" dirty="0" smtClean="0">
                <a:solidFill>
                  <a:srgbClr val="3333FF"/>
                </a:solidFill>
              </a:rPr>
              <a:t> fasulye</a:t>
            </a:r>
            <a:r>
              <a:rPr lang="tr-TR" altLang="tr-TR" sz="3000" dirty="0" smtClean="0"/>
              <a:t>” Türkiye’nin yüzeyini yaklaşık 72 km kalınlığında bir tabaka şeklinde kaplar.</a:t>
            </a:r>
          </a:p>
        </p:txBody>
      </p:sp>
      <p:pic>
        <p:nvPicPr>
          <p:cNvPr id="10245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075" y="1700213"/>
            <a:ext cx="2879725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1084E9A-3CA0-4262-91A7-D3388F8B3FF5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Sayısının Büyüklüğü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291512" cy="5040312"/>
          </a:xfrm>
        </p:spPr>
        <p:txBody>
          <a:bodyPr/>
          <a:lstStyle/>
          <a:p>
            <a:r>
              <a:rPr lang="tr-TR" altLang="tr-TR" sz="2800" dirty="0" smtClean="0"/>
              <a:t>100 yıl yaşayan bir insan saniyede 1 sayı artırarak doğumundan ölümüne kadar sayı saysa;</a:t>
            </a:r>
          </a:p>
          <a:p>
            <a:r>
              <a:rPr lang="tr-TR" altLang="tr-TR" sz="2800" dirty="0" smtClean="0"/>
              <a:t>60x60x24x365x100 = 4 x 10</a:t>
            </a:r>
            <a:r>
              <a:rPr lang="tr-TR" altLang="tr-TR" sz="2800" baseline="30000" dirty="0" smtClean="0"/>
              <a:t>9</a:t>
            </a:r>
            <a:r>
              <a:rPr lang="tr-TR" altLang="tr-TR" sz="2800" dirty="0" smtClean="0"/>
              <a:t> sayısına kadar sayabilir.</a:t>
            </a:r>
          </a:p>
          <a:p>
            <a:r>
              <a:rPr lang="tr-TR" altLang="tr-TR" sz="2800" dirty="0" smtClean="0"/>
              <a:t>Hatta dünyada 6 milyar insan bir araya gelse ve doğumundan ölümüne kadar sayı saysa;</a:t>
            </a:r>
          </a:p>
          <a:p>
            <a:r>
              <a:rPr lang="tr-TR" altLang="tr-TR" sz="2800" dirty="0" smtClean="0"/>
              <a:t>4 x 10</a:t>
            </a:r>
            <a:r>
              <a:rPr lang="tr-TR" altLang="tr-TR" sz="2800" baseline="30000" dirty="0" smtClean="0"/>
              <a:t>9</a:t>
            </a:r>
            <a:r>
              <a:rPr lang="tr-TR" altLang="tr-TR" sz="2800" dirty="0" smtClean="0"/>
              <a:t> . 6 x 10</a:t>
            </a:r>
            <a:r>
              <a:rPr lang="tr-TR" altLang="tr-TR" sz="2800" baseline="30000" dirty="0" smtClean="0"/>
              <a:t>9 </a:t>
            </a:r>
            <a:r>
              <a:rPr lang="tr-TR" altLang="tr-TR" sz="2800" dirty="0" smtClean="0"/>
              <a:t>= 2,4 x 10</a:t>
            </a:r>
            <a:r>
              <a:rPr lang="tr-TR" altLang="tr-TR" sz="2800" baseline="30000" dirty="0" smtClean="0"/>
              <a:t>19</a:t>
            </a:r>
            <a:r>
              <a:rPr lang="tr-TR" altLang="tr-TR" sz="2800" dirty="0" smtClean="0"/>
              <a:t> sayısına kadar sayabilirler. Yani </a:t>
            </a:r>
            <a:r>
              <a:rPr lang="tr-TR" altLang="tr-TR" sz="2800" dirty="0" err="1" smtClean="0"/>
              <a:t>Avagadro</a:t>
            </a:r>
            <a:r>
              <a:rPr lang="tr-TR" altLang="tr-TR" sz="2800" dirty="0" smtClean="0"/>
              <a:t> sayısı kadar sayamazlar.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D8C7C03-D4C9-460B-BFD2-2970BAA9FDF4}" type="slidenum">
              <a:rPr lang="tr-TR" altLang="tr-TR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tr-TR" altLang="tr-TR" sz="1200" smtClean="0">
              <a:latin typeface="Arial Black" panose="020B0A04020102020204" pitchFamily="34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Avagadro Sayısı ve Mol Kavramı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485900"/>
            <a:ext cx="8401050" cy="4419600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Elementlerin yapı taşları atomdur. </a:t>
            </a:r>
            <a:endParaRPr lang="tr-TR" altLang="tr-TR" dirty="0" smtClean="0"/>
          </a:p>
          <a:p>
            <a:pPr marL="0" indent="0" eaLnBrk="1" hangingPunct="1">
              <a:buNone/>
            </a:pPr>
            <a:endParaRPr lang="tr-TR" altLang="tr-TR" dirty="0" smtClean="0"/>
          </a:p>
          <a:p>
            <a:pPr eaLnBrk="1" hangingPunct="1"/>
            <a:r>
              <a:rPr lang="tr-TR" altLang="tr-TR" dirty="0" smtClean="0"/>
              <a:t>Buna göre </a:t>
            </a:r>
            <a:r>
              <a:rPr lang="tr-TR" altLang="tr-TR" dirty="0" smtClean="0">
                <a:solidFill>
                  <a:srgbClr val="3333FF"/>
                </a:solidFill>
              </a:rPr>
              <a:t>6,02x 10</a:t>
            </a:r>
            <a:r>
              <a:rPr lang="tr-TR" altLang="tr-TR" baseline="30000" dirty="0" smtClean="0">
                <a:solidFill>
                  <a:srgbClr val="3333FF"/>
                </a:solidFill>
              </a:rPr>
              <a:t>23 </a:t>
            </a:r>
            <a:r>
              <a:rPr lang="tr-TR" altLang="tr-TR" dirty="0" smtClean="0"/>
              <a:t>tane atom 1 </a:t>
            </a:r>
            <a:r>
              <a:rPr lang="tr-TR" altLang="tr-TR" dirty="0" err="1" smtClean="0"/>
              <a:t>mol</a:t>
            </a:r>
            <a:r>
              <a:rPr lang="tr-TR" altLang="tr-TR" dirty="0" smtClean="0"/>
              <a:t> elementi oluşturur</a:t>
            </a:r>
            <a:r>
              <a:rPr lang="tr-TR" altLang="tr-TR" dirty="0" smtClean="0"/>
              <a:t>.</a:t>
            </a:r>
          </a:p>
          <a:p>
            <a:pPr marL="0" indent="0" eaLnBrk="1" hangingPunct="1">
              <a:buNone/>
            </a:pPr>
            <a:endParaRPr lang="tr-TR" altLang="tr-TR" dirty="0" smtClean="0"/>
          </a:p>
          <a:p>
            <a:pPr eaLnBrk="1" hangingPunct="1"/>
            <a:r>
              <a:rPr lang="tr-TR" altLang="tr-TR" sz="2800" dirty="0" smtClean="0">
                <a:solidFill>
                  <a:srgbClr val="3333FF"/>
                </a:solidFill>
              </a:rPr>
              <a:t>6,02x 10</a:t>
            </a:r>
            <a:r>
              <a:rPr lang="tr-TR" altLang="tr-TR" sz="2800" baseline="30000" dirty="0" smtClean="0">
                <a:solidFill>
                  <a:srgbClr val="3333FF"/>
                </a:solidFill>
              </a:rPr>
              <a:t>23 </a:t>
            </a:r>
            <a:r>
              <a:rPr lang="tr-TR" altLang="tr-TR" sz="2800" dirty="0" smtClean="0"/>
              <a:t>tane </a:t>
            </a:r>
            <a:r>
              <a:rPr lang="tr-TR" altLang="tr-TR" sz="2800" dirty="0" err="1" smtClean="0"/>
              <a:t>Zn</a:t>
            </a:r>
            <a:r>
              <a:rPr lang="tr-TR" altLang="tr-TR" sz="2800" dirty="0" smtClean="0"/>
              <a:t> </a:t>
            </a:r>
            <a:r>
              <a:rPr lang="tr-TR" altLang="tr-TR" sz="2800" dirty="0" smtClean="0"/>
              <a:t>atomu = 1 </a:t>
            </a:r>
            <a:r>
              <a:rPr lang="tr-TR" altLang="tr-TR" sz="2800" dirty="0" err="1" smtClean="0"/>
              <a:t>mol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Zn</a:t>
            </a:r>
            <a:r>
              <a:rPr lang="tr-TR" altLang="tr-TR" sz="2800" dirty="0" smtClean="0"/>
              <a:t> </a:t>
            </a:r>
            <a:r>
              <a:rPr lang="tr-TR" altLang="tr-TR" sz="2800" dirty="0" smtClean="0"/>
              <a:t>atomu</a:t>
            </a:r>
            <a:endParaRPr lang="tr-TR" altLang="tr-TR" sz="2800" dirty="0" smtClean="0"/>
          </a:p>
          <a:p>
            <a:pPr eaLnBrk="1" hangingPunct="1"/>
            <a:r>
              <a:rPr lang="tr-TR" altLang="tr-TR" sz="2800" dirty="0">
                <a:solidFill>
                  <a:srgbClr val="3333FF"/>
                </a:solidFill>
              </a:rPr>
              <a:t>6,02x 10</a:t>
            </a:r>
            <a:r>
              <a:rPr lang="tr-TR" altLang="tr-TR" sz="2800" baseline="30000" dirty="0">
                <a:solidFill>
                  <a:srgbClr val="3333FF"/>
                </a:solidFill>
              </a:rPr>
              <a:t>23 </a:t>
            </a:r>
            <a:r>
              <a:rPr lang="tr-TR" altLang="tr-TR" sz="2800" dirty="0"/>
              <a:t>tane </a:t>
            </a:r>
            <a:r>
              <a:rPr lang="tr-TR" altLang="tr-TR" sz="2800" dirty="0" err="1"/>
              <a:t>Zn</a:t>
            </a:r>
            <a:r>
              <a:rPr lang="tr-TR" altLang="tr-TR" sz="2800" dirty="0"/>
              <a:t> </a:t>
            </a:r>
            <a:r>
              <a:rPr lang="tr-TR" altLang="tr-TR" sz="2800" dirty="0" smtClean="0"/>
              <a:t>atomu = 1 </a:t>
            </a:r>
            <a:r>
              <a:rPr lang="tr-TR" altLang="tr-TR" sz="2800" dirty="0" err="1" smtClean="0"/>
              <a:t>mol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Zn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elementi’dir</a:t>
            </a:r>
            <a:r>
              <a:rPr lang="tr-TR" altLang="tr-TR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iresel">
  <a:themeElements>
    <a:clrScheme name="Dairese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Daires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airese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irese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irese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irese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irese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irese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irese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irese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irese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irese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6011</TotalTime>
  <Words>2392</Words>
  <Application>Microsoft Office PowerPoint</Application>
  <PresentationFormat>Ekran Gösterisi (4:3)</PresentationFormat>
  <Paragraphs>429</Paragraphs>
  <Slides>69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69</vt:i4>
      </vt:variant>
    </vt:vector>
  </HeadingPairs>
  <TitlesOfParts>
    <vt:vector size="75" baseType="lpstr">
      <vt:lpstr>Arial</vt:lpstr>
      <vt:lpstr>Arial Black</vt:lpstr>
      <vt:lpstr>Times New Roman</vt:lpstr>
      <vt:lpstr>Wingdings</vt:lpstr>
      <vt:lpstr>Dairesel</vt:lpstr>
      <vt:lpstr>CS ChemDraw Drawing</vt:lpstr>
      <vt:lpstr>GENEL KİMYA </vt:lpstr>
      <vt:lpstr>Avagadro Sayısı ve Mol Kavramı</vt:lpstr>
      <vt:lpstr>Avagadro Sayısı ve Mol Kavramı</vt:lpstr>
      <vt:lpstr>Avagadro Sayısı ve Mol Kavramı</vt:lpstr>
      <vt:lpstr>Avagadro Sayısı ve Mol Kavramı</vt:lpstr>
      <vt:lpstr>Avagadro Sayısı ve Mol Kavramı</vt:lpstr>
      <vt:lpstr>Avagadro Sayısının Büyüklüğü</vt:lpstr>
      <vt:lpstr>Avagadro Sayısının Büyüklüğü</vt:lpstr>
      <vt:lpstr>Avagadro Sayısı ve Mol Kavramı</vt:lpstr>
      <vt:lpstr>Avagadro Sayısı ve Mol Kavramı</vt:lpstr>
      <vt:lpstr>Avagadro Sayısı ve Mol Kavramı</vt:lpstr>
      <vt:lpstr>Örnek: 1 mol CO2 bileşiği;</vt:lpstr>
      <vt:lpstr>Avagadro Sayısı ve Mol Kavramı</vt:lpstr>
      <vt:lpstr>Avagadro Sayısı ve Mol Kavramı</vt:lpstr>
      <vt:lpstr>Avagadro Sayısı ve Mol Kavramı</vt:lpstr>
      <vt:lpstr>Avagadro Sayısı ve Mol Kavramı</vt:lpstr>
      <vt:lpstr>Avagadro Sayısı ve Mol Kavramı</vt:lpstr>
      <vt:lpstr>Avagadro Sayısı ve Mol Kavramı</vt:lpstr>
      <vt:lpstr>Avagadro Sayısı ve Mol Kavramı</vt:lpstr>
      <vt:lpstr>Avagadro Sayısı ve Mol Kavramı</vt:lpstr>
      <vt:lpstr>Avagadro Sayısı ve Mol Kavramı</vt:lpstr>
      <vt:lpstr>Avagadro Sayısı ve Mol Kavramı</vt:lpstr>
      <vt:lpstr>Avagadro Sayısı ve Mol Kavramı</vt:lpstr>
      <vt:lpstr>Avagadro Sayısı ve Mol Kavramı</vt:lpstr>
      <vt:lpstr>Avagadro Sayısı ve Mol Kavramı</vt:lpstr>
      <vt:lpstr>Bağıl kütle ve Mol kütlesi</vt:lpstr>
      <vt:lpstr>Bağıl kütle ve Mol kütlesi</vt:lpstr>
      <vt:lpstr>Bağıl kütle ve Mol kütlesi</vt:lpstr>
      <vt:lpstr>Bağıl kütle ve Mol kütlesi</vt:lpstr>
      <vt:lpstr>Bağıl kütle ve Mol kütlesi</vt:lpstr>
      <vt:lpstr>Atom Kütleleri</vt:lpstr>
      <vt:lpstr>Formül Kütlesi ve Molekül Kütlesinin Hesaplanması</vt:lpstr>
      <vt:lpstr>Formül Kütlesi ve Molekül Kütlesinin Hesaplanması</vt:lpstr>
      <vt:lpstr>Formül Kütlesi ve Molekül Kütlesinin Hesaplanması</vt:lpstr>
      <vt:lpstr>Formül Kütlesi ve Molekül Kütlesinin Hesaplanması</vt:lpstr>
      <vt:lpstr>Formül Kütlesi ve Molekül Kütlesinin Hesaplanması</vt:lpstr>
      <vt:lpstr>Bağıl kütle ve Mol kütlesi</vt:lpstr>
      <vt:lpstr>Mol Sayısının Hesaplanması</vt:lpstr>
      <vt:lpstr>1 mol’ün farklı terimlerle ifadeleri…</vt:lpstr>
      <vt:lpstr>1 mol’ün farklı terimlerle ifadeleri…</vt:lpstr>
      <vt:lpstr>Aşağıdaki maddelerin kütle ilişkileri nasıldır?</vt:lpstr>
      <vt:lpstr>Molar Hacim (Mol ve Hacim ilişkisi)</vt:lpstr>
      <vt:lpstr>Kimyasal Formülden Yüzde Bileşimin Bulunması</vt:lpstr>
      <vt:lpstr>Kimyasal Formülden Yüzde Bileşimin Bulunması</vt:lpstr>
      <vt:lpstr>Kimyasal Formülden Yüzde Bileşimin Bulunması</vt:lpstr>
      <vt:lpstr>Kimyasal Formülden Yüzde Bileşimin Bulunması</vt:lpstr>
      <vt:lpstr>Kimyasal Formülden Yüzde Bileşimin Bulunması</vt:lpstr>
      <vt:lpstr>Kimyasal Formülden Yüzde Bileşimin Bulunması</vt:lpstr>
      <vt:lpstr>Yüzde Bileşimden Formül Bulunması </vt:lpstr>
      <vt:lpstr>Yüzde Bileşimden Formül Bulunması</vt:lpstr>
      <vt:lpstr>Yüzde Bileşimden Formül Bulunması</vt:lpstr>
      <vt:lpstr>Yüzde Bileşimden Formül Bulunması</vt:lpstr>
      <vt:lpstr>Yüzde Bileşimden Formül Bulunması</vt:lpstr>
      <vt:lpstr>Yüzde Bileşimden Formül Bulunması</vt:lpstr>
      <vt:lpstr>Yüzde Bileşimden Formül Bulunması</vt:lpstr>
      <vt:lpstr>Yüzde Bileşimden Formül Bulunması</vt:lpstr>
      <vt:lpstr>Yüzde Bileşimden Formül Bulunması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kkef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GENEL KİMYA</dc:title>
  <dc:creator>YTASKESENLİGİL</dc:creator>
  <cp:lastModifiedBy>Yakup Güneş</cp:lastModifiedBy>
  <cp:revision>327</cp:revision>
  <dcterms:created xsi:type="dcterms:W3CDTF">2006-02-27T15:10:42Z</dcterms:created>
  <dcterms:modified xsi:type="dcterms:W3CDTF">2017-12-08T12:41:50Z</dcterms:modified>
</cp:coreProperties>
</file>