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92" r:id="rId1"/>
  </p:sldMasterIdLst>
  <p:notesMasterIdLst>
    <p:notesMasterId r:id="rId22"/>
  </p:notesMasterIdLst>
  <p:handoutMasterIdLst>
    <p:handoutMasterId r:id="rId23"/>
  </p:handoutMasterIdLst>
  <p:sldIdLst>
    <p:sldId id="256" r:id="rId2"/>
    <p:sldId id="259" r:id="rId3"/>
    <p:sldId id="274" r:id="rId4"/>
    <p:sldId id="275" r:id="rId5"/>
    <p:sldId id="269" r:id="rId6"/>
    <p:sldId id="261" r:id="rId7"/>
    <p:sldId id="262" r:id="rId8"/>
    <p:sldId id="263" r:id="rId9"/>
    <p:sldId id="264" r:id="rId10"/>
    <p:sldId id="265" r:id="rId11"/>
    <p:sldId id="266" r:id="rId12"/>
    <p:sldId id="267" r:id="rId13"/>
    <p:sldId id="268" r:id="rId14"/>
    <p:sldId id="271" r:id="rId15"/>
    <p:sldId id="272" r:id="rId16"/>
    <p:sldId id="273" r:id="rId17"/>
    <p:sldId id="276" r:id="rId18"/>
    <p:sldId id="277" r:id="rId19"/>
    <p:sldId id="278" r:id="rId20"/>
    <p:sldId id="270" r:id="rId21"/>
  </p:sldIdLst>
  <p:sldSz cx="9144000" cy="6858000" type="screen4x3"/>
  <p:notesSz cx="6761163" cy="9882188"/>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Orta Stil 2 - Vurgu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Orta Stil 2 - Vurgu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Orta Stil 2 - Vurgu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D7AC3CCA-C797-4891-BE02-D94E43425B78}" styleName="Orta Stil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Orta Stil 4 - Vurgu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2163" y="-59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29837" cy="494109"/>
          </a:xfrm>
          <a:prstGeom prst="rect">
            <a:avLst/>
          </a:prstGeom>
        </p:spPr>
        <p:txBody>
          <a:bodyPr vert="horz" lIns="91440" tIns="45720" rIns="91440" bIns="45720" rtlCol="0"/>
          <a:lstStyle>
            <a:lvl1pPr algn="l">
              <a:defRPr sz="1200"/>
            </a:lvl1pPr>
          </a:lstStyle>
          <a:p>
            <a:endParaRPr lang="en-GB"/>
          </a:p>
        </p:txBody>
      </p:sp>
      <p:sp>
        <p:nvSpPr>
          <p:cNvPr id="3" name="Veri Yer Tutucusu 2"/>
          <p:cNvSpPr>
            <a:spLocks noGrp="1"/>
          </p:cNvSpPr>
          <p:nvPr>
            <p:ph type="dt" sz="quarter" idx="1"/>
          </p:nvPr>
        </p:nvSpPr>
        <p:spPr>
          <a:xfrm>
            <a:off x="3829761" y="0"/>
            <a:ext cx="2929837" cy="494109"/>
          </a:xfrm>
          <a:prstGeom prst="rect">
            <a:avLst/>
          </a:prstGeom>
        </p:spPr>
        <p:txBody>
          <a:bodyPr vert="horz" lIns="91440" tIns="45720" rIns="91440" bIns="45720" rtlCol="0"/>
          <a:lstStyle>
            <a:lvl1pPr algn="r">
              <a:defRPr sz="1200"/>
            </a:lvl1pPr>
          </a:lstStyle>
          <a:p>
            <a:fld id="{FCED8C2B-B6ED-4074-8E04-9654FF6BDBB9}" type="datetimeFigureOut">
              <a:rPr lang="en-GB" smtClean="0"/>
              <a:t>04/11/2018</a:t>
            </a:fld>
            <a:endParaRPr lang="en-GB"/>
          </a:p>
        </p:txBody>
      </p:sp>
      <p:sp>
        <p:nvSpPr>
          <p:cNvPr id="4" name="Altbilgi Yer Tutucusu 3"/>
          <p:cNvSpPr>
            <a:spLocks noGrp="1"/>
          </p:cNvSpPr>
          <p:nvPr>
            <p:ph type="ftr" sz="quarter" idx="2"/>
          </p:nvPr>
        </p:nvSpPr>
        <p:spPr>
          <a:xfrm>
            <a:off x="0" y="9386364"/>
            <a:ext cx="2929837" cy="494109"/>
          </a:xfrm>
          <a:prstGeom prst="rect">
            <a:avLst/>
          </a:prstGeom>
        </p:spPr>
        <p:txBody>
          <a:bodyPr vert="horz" lIns="91440" tIns="45720" rIns="91440" bIns="45720" rtlCol="0" anchor="b"/>
          <a:lstStyle>
            <a:lvl1pPr algn="l">
              <a:defRPr sz="1200"/>
            </a:lvl1pPr>
          </a:lstStyle>
          <a:p>
            <a:endParaRPr lang="en-GB"/>
          </a:p>
        </p:txBody>
      </p:sp>
      <p:sp>
        <p:nvSpPr>
          <p:cNvPr id="5" name="Slayt Numarası Yer Tutucusu 4"/>
          <p:cNvSpPr>
            <a:spLocks noGrp="1"/>
          </p:cNvSpPr>
          <p:nvPr>
            <p:ph type="sldNum" sz="quarter" idx="3"/>
          </p:nvPr>
        </p:nvSpPr>
        <p:spPr>
          <a:xfrm>
            <a:off x="3829761" y="9386364"/>
            <a:ext cx="2929837" cy="494109"/>
          </a:xfrm>
          <a:prstGeom prst="rect">
            <a:avLst/>
          </a:prstGeom>
        </p:spPr>
        <p:txBody>
          <a:bodyPr vert="horz" lIns="91440" tIns="45720" rIns="91440" bIns="45720" rtlCol="0" anchor="b"/>
          <a:lstStyle>
            <a:lvl1pPr algn="r">
              <a:defRPr sz="1200"/>
            </a:lvl1pPr>
          </a:lstStyle>
          <a:p>
            <a:fld id="{51311F66-C1C4-4733-8440-66416D541C8D}" type="slidenum">
              <a:rPr lang="en-GB" smtClean="0"/>
              <a:t>‹#›</a:t>
            </a:fld>
            <a:endParaRPr lang="en-GB"/>
          </a:p>
        </p:txBody>
      </p:sp>
    </p:spTree>
    <p:extLst>
      <p:ext uri="{BB962C8B-B14F-4D97-AF65-F5344CB8AC3E}">
        <p14:creationId xmlns:p14="http://schemas.microsoft.com/office/powerpoint/2010/main" val="6849111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29837" cy="494109"/>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29761" y="0"/>
            <a:ext cx="2929837" cy="494109"/>
          </a:xfrm>
          <a:prstGeom prst="rect">
            <a:avLst/>
          </a:prstGeom>
        </p:spPr>
        <p:txBody>
          <a:bodyPr vert="horz" lIns="91440" tIns="45720" rIns="91440" bIns="45720" rtlCol="0"/>
          <a:lstStyle>
            <a:lvl1pPr algn="r">
              <a:defRPr sz="1200"/>
            </a:lvl1pPr>
          </a:lstStyle>
          <a:p>
            <a:fld id="{85AA773D-EF6F-45D5-9BDF-8B48C8E194ED}" type="datetimeFigureOut">
              <a:rPr lang="tr-TR" smtClean="0"/>
              <a:t>4.11.2018</a:t>
            </a:fld>
            <a:endParaRPr lang="tr-TR"/>
          </a:p>
        </p:txBody>
      </p:sp>
      <p:sp>
        <p:nvSpPr>
          <p:cNvPr id="4" name="Slayt Görüntüsü Yer Tutucusu 3"/>
          <p:cNvSpPr>
            <a:spLocks noGrp="1" noRot="1" noChangeAspect="1"/>
          </p:cNvSpPr>
          <p:nvPr>
            <p:ph type="sldImg" idx="2"/>
          </p:nvPr>
        </p:nvSpPr>
        <p:spPr>
          <a:xfrm>
            <a:off x="911225" y="741363"/>
            <a:ext cx="4938713" cy="3705225"/>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76117" y="4694039"/>
            <a:ext cx="5408930" cy="4446985"/>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9386364"/>
            <a:ext cx="2929837" cy="494109"/>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29761" y="9386364"/>
            <a:ext cx="2929837" cy="494109"/>
          </a:xfrm>
          <a:prstGeom prst="rect">
            <a:avLst/>
          </a:prstGeom>
        </p:spPr>
        <p:txBody>
          <a:bodyPr vert="horz" lIns="91440" tIns="45720" rIns="91440" bIns="45720" rtlCol="0" anchor="b"/>
          <a:lstStyle>
            <a:lvl1pPr algn="r">
              <a:defRPr sz="1200"/>
            </a:lvl1pPr>
          </a:lstStyle>
          <a:p>
            <a:fld id="{702FED7C-CD48-4243-B4FD-96FE1FEBAFF9}" type="slidenum">
              <a:rPr lang="tr-TR" smtClean="0"/>
              <a:t>‹#›</a:t>
            </a:fld>
            <a:endParaRPr lang="tr-TR"/>
          </a:p>
        </p:txBody>
      </p:sp>
    </p:spTree>
    <p:extLst>
      <p:ext uri="{BB962C8B-B14F-4D97-AF65-F5344CB8AC3E}">
        <p14:creationId xmlns:p14="http://schemas.microsoft.com/office/powerpoint/2010/main" val="17312491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702FED7C-CD48-4243-B4FD-96FE1FEBAFF9}" type="slidenum">
              <a:rPr lang="tr-TR" smtClean="0"/>
              <a:t>1</a:t>
            </a:fld>
            <a:endParaRPr lang="tr-TR"/>
          </a:p>
        </p:txBody>
      </p:sp>
    </p:spTree>
    <p:extLst>
      <p:ext uri="{BB962C8B-B14F-4D97-AF65-F5344CB8AC3E}">
        <p14:creationId xmlns:p14="http://schemas.microsoft.com/office/powerpoint/2010/main" val="12927614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0D159334-F336-44DF-A8C3-7CD53CA7564E}" type="datetime1">
              <a:rPr lang="tr-TR" smtClean="0"/>
              <a:t>4.11.2018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EFE4C18-0CEF-4726-AEF5-B0651FB95794}" type="datetime1">
              <a:rPr lang="tr-TR" smtClean="0"/>
              <a:t>4.11.2018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1"/>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3B54F105-67D0-42E4-B94F-09FE40006C0E}" type="datetime1">
              <a:rPr lang="tr-TR" smtClean="0"/>
              <a:t>4.11.2018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9EED7039-948A-4AB4-A2A5-D16F809343F1}" type="datetime1">
              <a:rPr lang="tr-TR" smtClean="0"/>
              <a:t>4.11.2018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073EABA-4D5F-44FE-8F8A-E0AE7D1E22A5}" type="datetime1">
              <a:rPr lang="tr-TR" smtClean="0"/>
              <a:t>4.11.2018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DAC28797-2F5B-4265-A720-6C7B20E806C0}" type="datetime1">
              <a:rPr lang="tr-TR" smtClean="0"/>
              <a:t>4.11.2018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597DD464-C218-42D0-9464-973BDCF5CDDE}" type="datetime1">
              <a:rPr lang="tr-TR" smtClean="0"/>
              <a:t>4.11.2018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D249A65-DD2E-4581-8C74-358D54F58B3D}" type="datetime1">
              <a:rPr lang="tr-TR" smtClean="0"/>
              <a:t>4.11.2018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498761-18DD-4654-AE3D-61775A7C7E5B}" type="datetime1">
              <a:rPr lang="tr-TR" smtClean="0"/>
              <a:t>4.11.2018</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smtClean="0"/>
              <a:t>Asıl başlık stili için tıklatın</a:t>
            </a:r>
            <a:endParaRPr lang="en-US"/>
          </a:p>
        </p:txBody>
      </p:sp>
      <p:sp>
        <p:nvSpPr>
          <p:cNvPr id="3" name="Content Placeholder 2"/>
          <p:cNvSpPr>
            <a:spLocks noGrp="1"/>
          </p:cNvSpPr>
          <p:nvPr>
            <p:ph idx="1"/>
          </p:nvPr>
        </p:nvSpPr>
        <p:spPr>
          <a:xfrm>
            <a:off x="3710866" y="457200"/>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1"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70FA5464-BD8F-44BE-8663-65AEF91BBCBB}" type="datetime1">
              <a:rPr lang="tr-TR" smtClean="0"/>
              <a:t>4.11.2018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cxnSp>
        <p:nvCxnSpPr>
          <p:cNvPr id="10" name="Straight Connector 9"/>
          <p:cNvCxnSpPr/>
          <p:nvPr/>
        </p:nvCxnSpPr>
        <p:spPr>
          <a:xfrm rot="5400000">
            <a:off x="1677194" y="2514600"/>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DCBCA695-5317-4615-98CF-F834CE563EAB}" type="datetime1">
              <a:rPr lang="tr-TR" smtClean="0"/>
              <a:t>4.11.2018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6"/>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89A2D3A0-D50B-48BF-9CF4-49AB09E03EDB}" type="datetime1">
              <a:rPr lang="tr-TR" smtClean="0"/>
              <a:t>4.11.2018</a:t>
            </a:fld>
            <a:endParaRPr lang="tr-TR"/>
          </a:p>
        </p:txBody>
      </p:sp>
      <p:sp>
        <p:nvSpPr>
          <p:cNvPr id="5" name="Footer Placeholder 4"/>
          <p:cNvSpPr>
            <a:spLocks noGrp="1"/>
          </p:cNvSpPr>
          <p:nvPr>
            <p:ph type="ftr" sz="quarter" idx="3"/>
          </p:nvPr>
        </p:nvSpPr>
        <p:spPr>
          <a:xfrm>
            <a:off x="761999" y="6208776"/>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endParaRPr lang="tr-TR"/>
          </a:p>
        </p:txBody>
      </p:sp>
      <p:sp>
        <p:nvSpPr>
          <p:cNvPr id="6" name="Slide Number Placeholder 5"/>
          <p:cNvSpPr>
            <a:spLocks noGrp="1"/>
          </p:cNvSpPr>
          <p:nvPr>
            <p:ph type="sldNum" sz="quarter" idx="4"/>
          </p:nvPr>
        </p:nvSpPr>
        <p:spPr>
          <a:xfrm>
            <a:off x="7620000" y="5687568"/>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F302176B-0E47-46AC-8F43-DAB4B8A37D06}" type="slidenum">
              <a:rPr lang="tr-TR" smtClean="0"/>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hdr="0" ft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Başlık 4"/>
          <p:cNvSpPr>
            <a:spLocks noGrp="1"/>
          </p:cNvSpPr>
          <p:nvPr>
            <p:ph type="title"/>
          </p:nvPr>
        </p:nvSpPr>
        <p:spPr>
          <a:xfrm>
            <a:off x="1115616" y="476672"/>
            <a:ext cx="6781800" cy="899363"/>
          </a:xfrm>
        </p:spPr>
        <p:txBody>
          <a:bodyPr>
            <a:normAutofit/>
          </a:bodyPr>
          <a:lstStyle/>
          <a:p>
            <a:pPr algn="ctr"/>
            <a:r>
              <a:rPr lang="tr-TR" sz="2200" b="1" dirty="0" smtClean="0">
                <a:solidFill>
                  <a:schemeClr val="tx1"/>
                </a:solidFill>
                <a:latin typeface="Times New Roman" panose="02020603050405020304" pitchFamily="18" charset="0"/>
                <a:cs typeface="Times New Roman" panose="02020603050405020304" pitchFamily="18" charset="0"/>
              </a:rPr>
              <a:t>PUNCTUATION IN ACADEMIC WRITING:</a:t>
            </a:r>
            <a:r>
              <a:rPr lang="tr-TR" sz="2000" b="1" dirty="0" smtClean="0">
                <a:solidFill>
                  <a:schemeClr val="tx1"/>
                </a:solidFill>
                <a:latin typeface="Times New Roman" panose="02020603050405020304" pitchFamily="18" charset="0"/>
                <a:cs typeface="Times New Roman" panose="02020603050405020304" pitchFamily="18" charset="0"/>
              </a:rPr>
              <a:t/>
            </a:r>
            <a:br>
              <a:rPr lang="tr-TR" sz="2000" b="1" dirty="0" smtClean="0">
                <a:solidFill>
                  <a:schemeClr val="tx1"/>
                </a:solidFill>
                <a:latin typeface="Times New Roman" panose="02020603050405020304" pitchFamily="18" charset="0"/>
                <a:cs typeface="Times New Roman" panose="02020603050405020304" pitchFamily="18" charset="0"/>
              </a:rPr>
            </a:br>
            <a:r>
              <a:rPr lang="tr-TR" sz="1800" b="1" dirty="0" err="1" smtClean="0">
                <a:solidFill>
                  <a:schemeClr val="tx1"/>
                </a:solidFill>
                <a:latin typeface="Times New Roman" panose="02020603050405020304" pitchFamily="18" charset="0"/>
                <a:cs typeface="Times New Roman" panose="02020603050405020304" pitchFamily="18" charset="0"/>
              </a:rPr>
              <a:t>What</a:t>
            </a:r>
            <a:r>
              <a:rPr lang="tr-TR" sz="1800" b="1" dirty="0" smtClean="0">
                <a:solidFill>
                  <a:schemeClr val="tx1"/>
                </a:solidFill>
                <a:latin typeface="Times New Roman" panose="02020603050405020304" pitchFamily="18" charset="0"/>
                <a:cs typeface="Times New Roman" panose="02020603050405020304" pitchFamily="18" charset="0"/>
              </a:rPr>
              <a:t> </a:t>
            </a:r>
            <a:r>
              <a:rPr lang="tr-TR" sz="1800" b="1" dirty="0" err="1" smtClean="0">
                <a:solidFill>
                  <a:schemeClr val="tx1"/>
                </a:solidFill>
                <a:latin typeface="Times New Roman" panose="02020603050405020304" pitchFamily="18" charset="0"/>
                <a:cs typeface="Times New Roman" panose="02020603050405020304" pitchFamily="18" charset="0"/>
              </a:rPr>
              <a:t>to</a:t>
            </a:r>
            <a:r>
              <a:rPr lang="tr-TR" sz="1800" b="1" dirty="0" smtClean="0">
                <a:solidFill>
                  <a:schemeClr val="tx1"/>
                </a:solidFill>
                <a:latin typeface="Times New Roman" panose="02020603050405020304" pitchFamily="18" charset="0"/>
                <a:cs typeface="Times New Roman" panose="02020603050405020304" pitchFamily="18" charset="0"/>
              </a:rPr>
              <a:t> </a:t>
            </a:r>
            <a:r>
              <a:rPr lang="tr-TR" sz="1800" b="1" dirty="0" err="1" smtClean="0">
                <a:solidFill>
                  <a:schemeClr val="tx1"/>
                </a:solidFill>
                <a:latin typeface="Times New Roman" panose="02020603050405020304" pitchFamily="18" charset="0"/>
                <a:cs typeface="Times New Roman" panose="02020603050405020304" pitchFamily="18" charset="0"/>
              </a:rPr>
              <a:t>know</a:t>
            </a:r>
            <a:r>
              <a:rPr lang="tr-TR" sz="1800" b="1" dirty="0" smtClean="0">
                <a:solidFill>
                  <a:schemeClr val="tx1"/>
                </a:solidFill>
                <a:latin typeface="Times New Roman" panose="02020603050405020304" pitchFamily="18" charset="0"/>
                <a:cs typeface="Times New Roman" panose="02020603050405020304" pitchFamily="18" charset="0"/>
              </a:rPr>
              <a:t> </a:t>
            </a:r>
            <a:r>
              <a:rPr lang="tr-TR" sz="1800" b="1" dirty="0" err="1" smtClean="0">
                <a:solidFill>
                  <a:schemeClr val="tx1"/>
                </a:solidFill>
                <a:latin typeface="Times New Roman" panose="02020603050405020304" pitchFamily="18" charset="0"/>
                <a:cs typeface="Times New Roman" panose="02020603050405020304" pitchFamily="18" charset="0"/>
              </a:rPr>
              <a:t>and</a:t>
            </a:r>
            <a:r>
              <a:rPr lang="tr-TR" sz="1800" b="1" dirty="0" smtClean="0">
                <a:solidFill>
                  <a:schemeClr val="tx1"/>
                </a:solidFill>
                <a:latin typeface="Times New Roman" panose="02020603050405020304" pitchFamily="18" charset="0"/>
                <a:cs typeface="Times New Roman" panose="02020603050405020304" pitchFamily="18" charset="0"/>
              </a:rPr>
              <a:t> how </a:t>
            </a:r>
            <a:r>
              <a:rPr lang="tr-TR" sz="1800" b="1" dirty="0" err="1" smtClean="0">
                <a:solidFill>
                  <a:schemeClr val="tx1"/>
                </a:solidFill>
                <a:latin typeface="Times New Roman" panose="02020603050405020304" pitchFamily="18" charset="0"/>
                <a:cs typeface="Times New Roman" panose="02020603050405020304" pitchFamily="18" charset="0"/>
              </a:rPr>
              <a:t>to</a:t>
            </a:r>
            <a:r>
              <a:rPr lang="tr-TR" sz="1800" b="1" dirty="0" smtClean="0">
                <a:solidFill>
                  <a:schemeClr val="tx1"/>
                </a:solidFill>
                <a:latin typeface="Times New Roman" panose="02020603050405020304" pitchFamily="18" charset="0"/>
                <a:cs typeface="Times New Roman" panose="02020603050405020304" pitchFamily="18" charset="0"/>
              </a:rPr>
              <a:t> </a:t>
            </a:r>
            <a:r>
              <a:rPr lang="tr-TR" sz="1800" b="1" dirty="0" err="1" smtClean="0">
                <a:solidFill>
                  <a:schemeClr val="tx1"/>
                </a:solidFill>
                <a:latin typeface="Times New Roman" panose="02020603050405020304" pitchFamily="18" charset="0"/>
                <a:cs typeface="Times New Roman" panose="02020603050405020304" pitchFamily="18" charset="0"/>
              </a:rPr>
              <a:t>use</a:t>
            </a:r>
            <a:endParaRPr lang="tr-TR" sz="1800" dirty="0">
              <a:solidFill>
                <a:schemeClr val="tx1"/>
              </a:solidFill>
              <a:latin typeface="Times New Roman" panose="02020603050405020304" pitchFamily="18" charset="0"/>
              <a:cs typeface="Times New Roman" panose="02020603050405020304" pitchFamily="18" charset="0"/>
            </a:endParaRPr>
          </a:p>
        </p:txBody>
      </p:sp>
      <p:sp>
        <p:nvSpPr>
          <p:cNvPr id="7" name="Metin kutusu 6"/>
          <p:cNvSpPr txBox="1"/>
          <p:nvPr/>
        </p:nvSpPr>
        <p:spPr>
          <a:xfrm>
            <a:off x="3491880" y="1484784"/>
            <a:ext cx="1768433" cy="523220"/>
          </a:xfrm>
          <a:prstGeom prst="rect">
            <a:avLst/>
          </a:prstGeom>
          <a:noFill/>
        </p:spPr>
        <p:txBody>
          <a:bodyPr wrap="none" rtlCol="0">
            <a:spAutoFit/>
          </a:bodyPr>
          <a:lstStyle/>
          <a:p>
            <a:pPr algn="ctr"/>
            <a:r>
              <a:rPr lang="tr-TR" sz="1400" dirty="0" smtClean="0">
                <a:latin typeface="Baskerville Old Face" panose="02020602080505020303" pitchFamily="18" charset="0"/>
              </a:rPr>
              <a:t>Dr. </a:t>
            </a:r>
            <a:r>
              <a:rPr lang="tr-TR" sz="1400" dirty="0" err="1" smtClean="0">
                <a:latin typeface="Baskerville Old Face" panose="02020602080505020303" pitchFamily="18" charset="0"/>
              </a:rPr>
              <a:t>Cuneyt</a:t>
            </a:r>
            <a:r>
              <a:rPr lang="tr-TR" sz="1400" dirty="0" smtClean="0">
                <a:latin typeface="Baskerville Old Face" panose="02020602080505020303" pitchFamily="18" charset="0"/>
              </a:rPr>
              <a:t> DEMİR</a:t>
            </a:r>
          </a:p>
          <a:p>
            <a:pPr algn="ctr"/>
            <a:r>
              <a:rPr lang="tr-TR" sz="1400" dirty="0" err="1" smtClean="0">
                <a:latin typeface="Baskerville Old Face" panose="02020602080505020303" pitchFamily="18" charset="0"/>
              </a:rPr>
              <a:t>The</a:t>
            </a:r>
            <a:r>
              <a:rPr lang="tr-TR" sz="1400" dirty="0" smtClean="0">
                <a:latin typeface="Baskerville Old Face" panose="02020602080505020303" pitchFamily="18" charset="0"/>
              </a:rPr>
              <a:t> </a:t>
            </a:r>
            <a:r>
              <a:rPr lang="tr-TR" sz="1400" dirty="0" err="1" smtClean="0">
                <a:latin typeface="Baskerville Old Face" panose="02020602080505020303" pitchFamily="18" charset="0"/>
              </a:rPr>
              <a:t>University</a:t>
            </a:r>
            <a:r>
              <a:rPr lang="tr-TR" sz="1400" dirty="0" smtClean="0">
                <a:latin typeface="Baskerville Old Face" panose="02020602080505020303" pitchFamily="18" charset="0"/>
              </a:rPr>
              <a:t> of Siirt</a:t>
            </a:r>
            <a:endParaRPr lang="tr-TR" sz="1400" dirty="0">
              <a:latin typeface="Baskerville Old Face" panose="02020602080505020303" pitchFamily="18" charset="0"/>
            </a:endParaRPr>
          </a:p>
        </p:txBody>
      </p:sp>
      <p:pic>
        <p:nvPicPr>
          <p:cNvPr id="1026" name="Picture 2" descr="awkward writing ile ilgili görsel sonucu"/>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47804" y="2204864"/>
            <a:ext cx="5256584" cy="29568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7537846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762000" y="5517232"/>
            <a:ext cx="6781800" cy="654968"/>
          </a:xfrm>
        </p:spPr>
        <p:txBody>
          <a:bodyPr>
            <a:normAutofit/>
          </a:bodyPr>
          <a:lstStyle/>
          <a:p>
            <a:r>
              <a:rPr lang="tr-TR" sz="3600" dirty="0" err="1" smtClean="0"/>
              <a:t>Colon</a:t>
            </a:r>
            <a:r>
              <a:rPr lang="tr-TR" sz="3600" dirty="0" smtClean="0"/>
              <a:t>                            ( : )</a:t>
            </a:r>
            <a:endParaRPr lang="en-GB" sz="3600" dirty="0"/>
          </a:p>
        </p:txBody>
      </p:sp>
      <p:sp>
        <p:nvSpPr>
          <p:cNvPr id="3" name="İçerik Yer Tutucusu 2"/>
          <p:cNvSpPr>
            <a:spLocks noGrp="1"/>
          </p:cNvSpPr>
          <p:nvPr>
            <p:ph idx="1"/>
          </p:nvPr>
        </p:nvSpPr>
        <p:spPr>
          <a:xfrm>
            <a:off x="467544" y="1124744"/>
            <a:ext cx="8352928" cy="3886200"/>
          </a:xfrm>
        </p:spPr>
        <p:txBody>
          <a:bodyPr>
            <a:noAutofit/>
          </a:bodyPr>
          <a:lstStyle/>
          <a:p>
            <a:pPr marL="0" indent="0" algn="just">
              <a:buNone/>
            </a:pPr>
            <a:r>
              <a:rPr lang="en-GB" sz="1200" dirty="0" smtClean="0"/>
              <a:t>Colons </a:t>
            </a:r>
            <a:r>
              <a:rPr lang="en-GB" sz="1200" dirty="0"/>
              <a:t>are often used at the end of an independent clause (a complete sentence), giving focus to the words following the colon. Colons have been described as strong pauses, mainly used to indicate that what follows is an illustration or example of what has been referred to before.</a:t>
            </a:r>
          </a:p>
          <a:p>
            <a:pPr marL="0" indent="0" algn="just">
              <a:buNone/>
            </a:pPr>
            <a:r>
              <a:rPr lang="en-GB" sz="1200" dirty="0" smtClean="0"/>
              <a:t>According to Silverman, Hughes &amp; </a:t>
            </a:r>
            <a:r>
              <a:rPr lang="en-GB" sz="1200" dirty="0" err="1" smtClean="0"/>
              <a:t>Wienbroer</a:t>
            </a:r>
            <a:r>
              <a:rPr lang="en-GB" sz="1200" dirty="0" smtClean="0"/>
              <a:t> (2008), "[c]</a:t>
            </a:r>
            <a:r>
              <a:rPr lang="en-GB" sz="1200" dirty="0" err="1" smtClean="0"/>
              <a:t>olons</a:t>
            </a:r>
            <a:r>
              <a:rPr lang="en-GB" sz="1200" dirty="0" smtClean="0"/>
              <a:t> create suspense: they signal that an example, a quotation, or an explanation will follow." They also point out that </a:t>
            </a:r>
            <a:r>
              <a:rPr lang="en-GB" sz="1200" b="1" dirty="0" smtClean="0"/>
              <a:t>we cannot use a colon after </a:t>
            </a:r>
            <a:r>
              <a:rPr lang="en-GB" sz="1200" b="1" i="1" dirty="0" smtClean="0"/>
              <a:t>are</a:t>
            </a:r>
            <a:r>
              <a:rPr lang="en-GB" sz="1200" b="1" dirty="0" smtClean="0"/>
              <a:t>, </a:t>
            </a:r>
            <a:r>
              <a:rPr lang="en-GB" sz="1200" b="1" i="1" dirty="0" smtClean="0"/>
              <a:t>include</a:t>
            </a:r>
            <a:r>
              <a:rPr lang="en-GB" sz="1200" b="1" dirty="0" smtClean="0"/>
              <a:t>, and </a:t>
            </a:r>
            <a:r>
              <a:rPr lang="en-GB" sz="1200" b="1" i="1" dirty="0" smtClean="0"/>
              <a:t>such as</a:t>
            </a:r>
            <a:r>
              <a:rPr lang="en-GB" sz="1200" dirty="0" smtClean="0"/>
              <a:t>. The following situations in which a colon may be used are important to be aware of:</a:t>
            </a:r>
            <a:endParaRPr lang="tr-TR" sz="1200" dirty="0" smtClean="0"/>
          </a:p>
          <a:p>
            <a:pPr marL="0" indent="0" algn="just">
              <a:buNone/>
            </a:pPr>
            <a:endParaRPr lang="en-GB" sz="400" dirty="0" smtClean="0"/>
          </a:p>
          <a:p>
            <a:pPr marL="0" indent="0" algn="just">
              <a:buNone/>
            </a:pPr>
            <a:r>
              <a:rPr lang="tr-TR" sz="1200" dirty="0" smtClean="0"/>
              <a:t>1. </a:t>
            </a:r>
            <a:r>
              <a:rPr lang="tr-TR" sz="1200" dirty="0" err="1" smtClean="0"/>
              <a:t>Introducing</a:t>
            </a:r>
            <a:r>
              <a:rPr lang="tr-TR" sz="1200" dirty="0" smtClean="0"/>
              <a:t> </a:t>
            </a:r>
            <a:r>
              <a:rPr lang="tr-TR" sz="1200" dirty="0"/>
              <a:t>a </a:t>
            </a:r>
            <a:r>
              <a:rPr lang="tr-TR" sz="1200" dirty="0" err="1"/>
              <a:t>list</a:t>
            </a:r>
            <a:endParaRPr lang="en-GB" sz="1200" b="1" dirty="0"/>
          </a:p>
          <a:p>
            <a:pPr marL="0" indent="0" algn="just">
              <a:buNone/>
            </a:pPr>
            <a:r>
              <a:rPr lang="en-GB" sz="1200" i="1" dirty="0" smtClean="0"/>
              <a:t>(</a:t>
            </a:r>
            <a:r>
              <a:rPr lang="tr-TR" sz="1200" i="1" dirty="0" err="1" smtClean="0"/>
              <a:t>ex</a:t>
            </a:r>
            <a:r>
              <a:rPr lang="en-GB" sz="1200" i="1" dirty="0" smtClean="0"/>
              <a:t>1</a:t>
            </a:r>
            <a:r>
              <a:rPr lang="en-GB" sz="1200" i="1" dirty="0"/>
              <a:t>) This essay investigates three aspects of  global warming</a:t>
            </a:r>
            <a:r>
              <a:rPr lang="en-GB" sz="1200" b="1" i="1" dirty="0"/>
              <a:t>: </a:t>
            </a:r>
            <a:r>
              <a:rPr lang="en-GB" sz="1200" i="1" dirty="0"/>
              <a:t>historical events, environmental influences, and human influences.</a:t>
            </a:r>
          </a:p>
          <a:p>
            <a:pPr marL="0" indent="0" algn="just">
              <a:buNone/>
            </a:pPr>
            <a:r>
              <a:rPr lang="en-GB" sz="1200" dirty="0"/>
              <a:t>As mentioned above, we cannot use a colon after, for instance, </a:t>
            </a:r>
            <a:r>
              <a:rPr lang="en-GB" sz="1200" i="1" dirty="0"/>
              <a:t>are</a:t>
            </a:r>
            <a:r>
              <a:rPr lang="en-GB" sz="1200" dirty="0"/>
              <a:t>, so the following sentence is not a good alternative:</a:t>
            </a:r>
          </a:p>
          <a:p>
            <a:pPr marL="0" indent="0" algn="just">
              <a:buNone/>
            </a:pPr>
            <a:r>
              <a:rPr lang="en-GB" sz="1200" i="1" dirty="0" smtClean="0"/>
              <a:t>(</a:t>
            </a:r>
            <a:r>
              <a:rPr lang="tr-TR" sz="1200" i="1" dirty="0" err="1" smtClean="0"/>
              <a:t>ex</a:t>
            </a:r>
            <a:r>
              <a:rPr lang="en-GB" sz="1200" i="1" dirty="0" smtClean="0"/>
              <a:t>2</a:t>
            </a:r>
            <a:r>
              <a:rPr lang="en-GB" sz="1200" i="1" dirty="0"/>
              <a:t>) *This essay investigates three aspects of global warming, which </a:t>
            </a:r>
            <a:r>
              <a:rPr lang="en-GB" sz="1200" b="1" i="1" dirty="0"/>
              <a:t>are: </a:t>
            </a:r>
            <a:r>
              <a:rPr lang="en-GB" sz="1200" i="1" dirty="0"/>
              <a:t>historical events, environmental influences, and human influences</a:t>
            </a:r>
            <a:r>
              <a:rPr lang="en-GB" sz="1200" i="1" dirty="0" smtClean="0"/>
              <a:t>.</a:t>
            </a:r>
            <a:endParaRPr lang="tr-TR" sz="1200" i="1" dirty="0" smtClean="0"/>
          </a:p>
          <a:p>
            <a:pPr marL="0" indent="0" algn="just">
              <a:buNone/>
            </a:pPr>
            <a:endParaRPr lang="en-GB" sz="400" i="1" dirty="0"/>
          </a:p>
          <a:p>
            <a:pPr marL="0" indent="0" algn="just">
              <a:buNone/>
            </a:pPr>
            <a:r>
              <a:rPr lang="tr-TR" sz="1200" dirty="0" smtClean="0"/>
              <a:t>2. </a:t>
            </a:r>
            <a:r>
              <a:rPr lang="tr-TR" sz="1200" dirty="0" err="1" smtClean="0"/>
              <a:t>Explaining</a:t>
            </a:r>
            <a:r>
              <a:rPr lang="tr-TR" sz="1200" dirty="0" smtClean="0"/>
              <a:t> </a:t>
            </a:r>
            <a:r>
              <a:rPr lang="tr-TR" sz="1200" dirty="0"/>
              <a:t>(</a:t>
            </a:r>
            <a:r>
              <a:rPr lang="tr-TR" sz="1200" dirty="0" err="1"/>
              <a:t>or</a:t>
            </a:r>
            <a:r>
              <a:rPr lang="tr-TR" sz="1200" dirty="0"/>
              <a:t> </a:t>
            </a:r>
            <a:r>
              <a:rPr lang="tr-TR" sz="1200" dirty="0" err="1"/>
              <a:t>illustrating</a:t>
            </a:r>
            <a:r>
              <a:rPr lang="tr-TR" sz="1200" dirty="0"/>
              <a:t>) </a:t>
            </a:r>
            <a:r>
              <a:rPr lang="tr-TR" sz="1200" dirty="0" err="1"/>
              <a:t>the</a:t>
            </a:r>
            <a:r>
              <a:rPr lang="tr-TR" sz="1200" dirty="0"/>
              <a:t> </a:t>
            </a:r>
            <a:r>
              <a:rPr lang="tr-TR" sz="1200" dirty="0" err="1"/>
              <a:t>previous</a:t>
            </a:r>
            <a:r>
              <a:rPr lang="tr-TR" sz="1200" dirty="0"/>
              <a:t> </a:t>
            </a:r>
            <a:r>
              <a:rPr lang="tr-TR" sz="1200" dirty="0" err="1"/>
              <a:t>statement</a:t>
            </a:r>
            <a:endParaRPr lang="en-GB" sz="1200" b="1" dirty="0"/>
          </a:p>
          <a:p>
            <a:pPr marL="0" indent="0" algn="just">
              <a:buNone/>
            </a:pPr>
            <a:r>
              <a:rPr lang="en-GB" sz="1200" i="1" dirty="0" smtClean="0"/>
              <a:t>(</a:t>
            </a:r>
            <a:r>
              <a:rPr lang="tr-TR" sz="1200" i="1" dirty="0" err="1" smtClean="0"/>
              <a:t>ex</a:t>
            </a:r>
            <a:r>
              <a:rPr lang="en-GB" sz="1200" i="1" dirty="0" smtClean="0"/>
              <a:t>3</a:t>
            </a:r>
            <a:r>
              <a:rPr lang="en-GB" sz="1200" i="1" dirty="0"/>
              <a:t>) The Environmental Management and Policy degree course is highly regarded</a:t>
            </a:r>
            <a:r>
              <a:rPr lang="en-GB" sz="1200" b="1" i="1" dirty="0"/>
              <a:t>:</a:t>
            </a:r>
            <a:r>
              <a:rPr lang="en-GB" sz="1200" i="1" dirty="0"/>
              <a:t> academic standards are high, the lecturers cater for on and off campus studies and opens future employment avenues in a variety of fields.</a:t>
            </a:r>
          </a:p>
          <a:p>
            <a:pPr marL="0" indent="0" algn="just">
              <a:buNone/>
            </a:pPr>
            <a:endParaRPr lang="tr-TR" sz="400" b="1" dirty="0" smtClean="0"/>
          </a:p>
          <a:p>
            <a:pPr marL="0" indent="0" algn="just">
              <a:buNone/>
            </a:pPr>
            <a:r>
              <a:rPr lang="tr-TR" sz="1200" dirty="0" smtClean="0"/>
              <a:t>3. </a:t>
            </a:r>
            <a:r>
              <a:rPr lang="tr-TR" sz="1200" dirty="0" err="1" smtClean="0"/>
              <a:t>Highlighting</a:t>
            </a:r>
            <a:r>
              <a:rPr lang="tr-TR" sz="1200" dirty="0" smtClean="0"/>
              <a:t> </a:t>
            </a:r>
            <a:r>
              <a:rPr lang="tr-TR" sz="1200" dirty="0"/>
              <a:t>a </a:t>
            </a:r>
            <a:r>
              <a:rPr lang="tr-TR" sz="1200" dirty="0" err="1"/>
              <a:t>single</a:t>
            </a:r>
            <a:r>
              <a:rPr lang="tr-TR" sz="1200" dirty="0"/>
              <a:t> </a:t>
            </a:r>
            <a:r>
              <a:rPr lang="tr-TR" sz="1200" dirty="0" err="1" smtClean="0"/>
              <a:t>word</a:t>
            </a:r>
            <a:r>
              <a:rPr lang="tr-TR" sz="1200" dirty="0" smtClean="0"/>
              <a:t>     </a:t>
            </a:r>
            <a:r>
              <a:rPr lang="en-GB" sz="1200" i="1" dirty="0" smtClean="0"/>
              <a:t>(</a:t>
            </a:r>
            <a:r>
              <a:rPr lang="tr-TR" sz="1200" i="1" dirty="0" err="1" smtClean="0"/>
              <a:t>ex</a:t>
            </a:r>
            <a:r>
              <a:rPr lang="en-GB" sz="1200" i="1" dirty="0" smtClean="0"/>
              <a:t>4</a:t>
            </a:r>
            <a:r>
              <a:rPr lang="en-GB" sz="1200" i="1" dirty="0"/>
              <a:t>) The visiting professor can be summed up in one word</a:t>
            </a:r>
            <a:r>
              <a:rPr lang="en-GB" sz="1200" b="1" i="1" dirty="0"/>
              <a:t>:</a:t>
            </a:r>
            <a:r>
              <a:rPr lang="en-GB" sz="1200" i="1" dirty="0"/>
              <a:t> educational.</a:t>
            </a:r>
          </a:p>
          <a:p>
            <a:pPr marL="0" indent="0" algn="just">
              <a:buNone/>
            </a:pPr>
            <a:endParaRPr lang="tr-TR" sz="400" b="1" dirty="0" smtClean="0"/>
          </a:p>
          <a:p>
            <a:pPr marL="0" indent="0" algn="just">
              <a:buNone/>
            </a:pPr>
            <a:r>
              <a:rPr lang="tr-TR" sz="1200" dirty="0" smtClean="0"/>
              <a:t>4. </a:t>
            </a:r>
            <a:r>
              <a:rPr lang="tr-TR" sz="1200" dirty="0" err="1" smtClean="0"/>
              <a:t>Preceding</a:t>
            </a:r>
            <a:r>
              <a:rPr lang="tr-TR" sz="1200" dirty="0" smtClean="0"/>
              <a:t> </a:t>
            </a:r>
            <a:r>
              <a:rPr lang="tr-TR" sz="1200" dirty="0"/>
              <a:t>a (</a:t>
            </a:r>
            <a:r>
              <a:rPr lang="tr-TR" sz="1200" dirty="0" err="1"/>
              <a:t>long</a:t>
            </a:r>
            <a:r>
              <a:rPr lang="tr-TR" sz="1200" dirty="0"/>
              <a:t>) </a:t>
            </a:r>
            <a:r>
              <a:rPr lang="tr-TR" sz="1200" dirty="0" err="1"/>
              <a:t>quotation</a:t>
            </a:r>
            <a:endParaRPr lang="en-GB" sz="1200" dirty="0"/>
          </a:p>
          <a:p>
            <a:pPr marL="0" indent="0" algn="just">
              <a:buNone/>
            </a:pPr>
            <a:r>
              <a:rPr lang="en-GB" sz="1200" i="1" dirty="0" smtClean="0"/>
              <a:t>(</a:t>
            </a:r>
            <a:r>
              <a:rPr lang="tr-TR" sz="1200" i="1" dirty="0" err="1" smtClean="0"/>
              <a:t>ex</a:t>
            </a:r>
            <a:r>
              <a:rPr lang="en-GB" sz="1200" i="1" dirty="0" smtClean="0"/>
              <a:t>5</a:t>
            </a:r>
            <a:r>
              <a:rPr lang="en-GB" sz="1200" i="1" dirty="0"/>
              <a:t>) In view of academic writing being an interactive feat, Hyland (2002, p.1) states the following: "A writer's development of an appropriate relationship with his or her readers is widely seen as central to effective academic persuasion as writers seek to balance claims for the significant, originality, and correctness of their work against the convictions and expectations of their readers."</a:t>
            </a:r>
          </a:p>
          <a:p>
            <a:pPr marL="0" indent="0" algn="just">
              <a:buNone/>
            </a:pPr>
            <a:endParaRPr lang="tr-TR" sz="400" b="1" dirty="0" smtClean="0"/>
          </a:p>
          <a:p>
            <a:pPr marL="0" indent="0" algn="just">
              <a:buNone/>
            </a:pPr>
            <a:r>
              <a:rPr lang="tr-TR" sz="1200" dirty="0" smtClean="0"/>
              <a:t>5. </a:t>
            </a:r>
            <a:r>
              <a:rPr lang="tr-TR" sz="1200" dirty="0" err="1" smtClean="0"/>
              <a:t>Introducing</a:t>
            </a:r>
            <a:r>
              <a:rPr lang="tr-TR" sz="1200" dirty="0" smtClean="0"/>
              <a:t> </a:t>
            </a:r>
            <a:r>
              <a:rPr lang="tr-TR" sz="1200" dirty="0"/>
              <a:t>an </a:t>
            </a:r>
            <a:r>
              <a:rPr lang="tr-TR" sz="1200" dirty="0" err="1"/>
              <a:t>emphatic</a:t>
            </a:r>
            <a:r>
              <a:rPr lang="tr-TR" sz="1200" dirty="0"/>
              <a:t> </a:t>
            </a:r>
            <a:r>
              <a:rPr lang="tr-TR" sz="1200" dirty="0" err="1" smtClean="0"/>
              <a:t>assertion</a:t>
            </a:r>
            <a:r>
              <a:rPr lang="tr-TR" sz="1200" dirty="0" smtClean="0"/>
              <a:t>   </a:t>
            </a:r>
            <a:r>
              <a:rPr lang="en-GB" sz="1200" i="1" dirty="0" smtClean="0"/>
              <a:t>(</a:t>
            </a:r>
            <a:r>
              <a:rPr lang="tr-TR" sz="1200" i="1" dirty="0" err="1" smtClean="0"/>
              <a:t>ex</a:t>
            </a:r>
            <a:r>
              <a:rPr lang="en-GB" sz="1200" i="1" dirty="0" smtClean="0"/>
              <a:t>6</a:t>
            </a:r>
            <a:r>
              <a:rPr lang="en-GB" sz="1200" i="1" dirty="0"/>
              <a:t>) This is the bottom line: I refuse to lecture every day</a:t>
            </a:r>
            <a:r>
              <a:rPr lang="en-GB" sz="1200" i="1" dirty="0" smtClean="0"/>
              <a:t>.</a:t>
            </a:r>
            <a:endParaRPr lang="tr-TR" sz="1200" i="1" dirty="0" smtClean="0"/>
          </a:p>
          <a:p>
            <a:pPr marL="0" indent="0" algn="just">
              <a:buNone/>
            </a:pPr>
            <a:endParaRPr lang="en-GB" sz="400" i="1" dirty="0"/>
          </a:p>
          <a:p>
            <a:pPr marL="0" indent="0" algn="just">
              <a:buNone/>
            </a:pPr>
            <a:r>
              <a:rPr lang="tr-TR" sz="1200" dirty="0" smtClean="0"/>
              <a:t>6. </a:t>
            </a:r>
            <a:r>
              <a:rPr lang="tr-TR" sz="1200" dirty="0" err="1" smtClean="0"/>
              <a:t>Between</a:t>
            </a:r>
            <a:r>
              <a:rPr lang="tr-TR" sz="1200" dirty="0" smtClean="0"/>
              <a:t> </a:t>
            </a:r>
            <a:r>
              <a:rPr lang="tr-TR" sz="1200" dirty="0" err="1"/>
              <a:t>the</a:t>
            </a:r>
            <a:r>
              <a:rPr lang="tr-TR" sz="1200" dirty="0"/>
              <a:t> </a:t>
            </a:r>
            <a:r>
              <a:rPr lang="tr-TR" sz="1200" dirty="0" err="1"/>
              <a:t>title</a:t>
            </a:r>
            <a:r>
              <a:rPr lang="tr-TR" sz="1200" dirty="0"/>
              <a:t> </a:t>
            </a:r>
            <a:r>
              <a:rPr lang="tr-TR" sz="1200" dirty="0" err="1"/>
              <a:t>and</a:t>
            </a:r>
            <a:r>
              <a:rPr lang="tr-TR" sz="1200" dirty="0"/>
              <a:t> </a:t>
            </a:r>
            <a:r>
              <a:rPr lang="tr-TR" sz="1200" dirty="0" err="1"/>
              <a:t>the</a:t>
            </a:r>
            <a:r>
              <a:rPr lang="tr-TR" sz="1200" dirty="0"/>
              <a:t> </a:t>
            </a:r>
            <a:r>
              <a:rPr lang="tr-TR" sz="1200" dirty="0" err="1" smtClean="0"/>
              <a:t>subtitle</a:t>
            </a:r>
            <a:r>
              <a:rPr lang="tr-TR" sz="1200" dirty="0" smtClean="0"/>
              <a:t>    </a:t>
            </a:r>
            <a:r>
              <a:rPr lang="en-GB" sz="1200" i="1" dirty="0" smtClean="0"/>
              <a:t>(</a:t>
            </a:r>
            <a:r>
              <a:rPr lang="tr-TR" sz="1200" i="1" dirty="0" err="1" smtClean="0"/>
              <a:t>ex</a:t>
            </a:r>
            <a:r>
              <a:rPr lang="en-GB" sz="1200" i="1" dirty="0" smtClean="0"/>
              <a:t>7</a:t>
            </a:r>
            <a:r>
              <a:rPr lang="en-GB" sz="1200" i="1" dirty="0"/>
              <a:t>) </a:t>
            </a:r>
            <a:r>
              <a:rPr lang="tr-TR" sz="1200" i="1" dirty="0" err="1" smtClean="0"/>
              <a:t>Punctuation</a:t>
            </a:r>
            <a:r>
              <a:rPr lang="tr-TR" sz="1200" i="1" dirty="0" smtClean="0"/>
              <a:t> in </a:t>
            </a:r>
            <a:r>
              <a:rPr lang="tr-TR" sz="1200" i="1" dirty="0" err="1" smtClean="0"/>
              <a:t>Academic</a:t>
            </a:r>
            <a:r>
              <a:rPr lang="tr-TR" sz="1200" i="1" dirty="0" smtClean="0"/>
              <a:t> </a:t>
            </a:r>
            <a:r>
              <a:rPr lang="tr-TR" sz="1200" i="1" dirty="0" err="1" smtClean="0"/>
              <a:t>Writing</a:t>
            </a:r>
            <a:r>
              <a:rPr lang="tr-TR" sz="1200" i="1" dirty="0" smtClean="0"/>
              <a:t>: </a:t>
            </a:r>
            <a:r>
              <a:rPr lang="tr-TR" sz="1200" i="1" dirty="0" err="1" smtClean="0"/>
              <a:t>What</a:t>
            </a:r>
            <a:r>
              <a:rPr lang="tr-TR" sz="1200" i="1" dirty="0" smtClean="0"/>
              <a:t> </a:t>
            </a:r>
            <a:r>
              <a:rPr lang="tr-TR" sz="1200" i="1" dirty="0" err="1" smtClean="0"/>
              <a:t>to</a:t>
            </a:r>
            <a:r>
              <a:rPr lang="tr-TR" sz="1200" i="1" dirty="0" smtClean="0"/>
              <a:t> </a:t>
            </a:r>
            <a:r>
              <a:rPr lang="tr-TR" sz="1200" i="1" dirty="0" err="1" smtClean="0"/>
              <a:t>know</a:t>
            </a:r>
            <a:r>
              <a:rPr lang="tr-TR" sz="1200" i="1" dirty="0" smtClean="0"/>
              <a:t> &amp; How </a:t>
            </a:r>
            <a:r>
              <a:rPr lang="tr-TR" sz="1200" i="1" dirty="0" err="1" smtClean="0"/>
              <a:t>to</a:t>
            </a:r>
            <a:r>
              <a:rPr lang="tr-TR" sz="1200" i="1" dirty="0" smtClean="0"/>
              <a:t> </a:t>
            </a:r>
            <a:r>
              <a:rPr lang="tr-TR" sz="1200" i="1" dirty="0" err="1" smtClean="0"/>
              <a:t>use</a:t>
            </a:r>
            <a:endParaRPr lang="en-GB" sz="1200" i="1" dirty="0"/>
          </a:p>
          <a:p>
            <a:pPr algn="just"/>
            <a:endParaRPr lang="en-GB" sz="1200" dirty="0"/>
          </a:p>
        </p:txBody>
      </p:sp>
      <p:sp>
        <p:nvSpPr>
          <p:cNvPr id="4" name="Slayt Numarası Yer Tutucusu 3"/>
          <p:cNvSpPr>
            <a:spLocks noGrp="1"/>
          </p:cNvSpPr>
          <p:nvPr>
            <p:ph type="sldNum" sz="quarter" idx="12"/>
          </p:nvPr>
        </p:nvSpPr>
        <p:spPr/>
        <p:txBody>
          <a:bodyPr/>
          <a:lstStyle/>
          <a:p>
            <a:fld id="{F302176B-0E47-46AC-8F43-DAB4B8A37D06}" type="slidenum">
              <a:rPr lang="tr-TR" smtClean="0"/>
              <a:t>10</a:t>
            </a:fld>
            <a:endParaRPr lang="tr-TR"/>
          </a:p>
        </p:txBody>
      </p:sp>
    </p:spTree>
    <p:extLst>
      <p:ext uri="{BB962C8B-B14F-4D97-AF65-F5344CB8AC3E}">
        <p14:creationId xmlns:p14="http://schemas.microsoft.com/office/powerpoint/2010/main" val="19411651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762000" y="5373216"/>
            <a:ext cx="6781800" cy="798984"/>
          </a:xfrm>
        </p:spPr>
        <p:txBody>
          <a:bodyPr>
            <a:normAutofit/>
          </a:bodyPr>
          <a:lstStyle/>
          <a:p>
            <a:r>
              <a:rPr lang="tr-TR" sz="3600" dirty="0" err="1" smtClean="0"/>
              <a:t>Apostrophe</a:t>
            </a:r>
            <a:r>
              <a:rPr lang="tr-TR" sz="3600" dirty="0" smtClean="0"/>
              <a:t>                     ( ‘  )</a:t>
            </a:r>
            <a:endParaRPr lang="en-GB" sz="3600" dirty="0"/>
          </a:p>
        </p:txBody>
      </p:sp>
      <p:sp>
        <p:nvSpPr>
          <p:cNvPr id="3" name="İçerik Yer Tutucusu 2"/>
          <p:cNvSpPr>
            <a:spLocks noGrp="1"/>
          </p:cNvSpPr>
          <p:nvPr>
            <p:ph idx="1"/>
          </p:nvPr>
        </p:nvSpPr>
        <p:spPr>
          <a:xfrm>
            <a:off x="755576" y="1124744"/>
            <a:ext cx="7543800" cy="3886200"/>
          </a:xfrm>
        </p:spPr>
        <p:txBody>
          <a:bodyPr>
            <a:noAutofit/>
          </a:bodyPr>
          <a:lstStyle/>
          <a:p>
            <a:pPr marL="0" indent="0" algn="just">
              <a:buNone/>
            </a:pPr>
            <a:r>
              <a:rPr lang="en-GB" sz="1200" dirty="0" smtClean="0"/>
              <a:t>An </a:t>
            </a:r>
            <a:r>
              <a:rPr lang="en-GB" sz="1200" dirty="0"/>
              <a:t>apostrophe appears as part of a word to show possession or to indicate the omission of one or more letters (a contraction). Despite this sounding straightforward, it can be confusing even for the native speaker. The two cases are illustrated below.</a:t>
            </a:r>
          </a:p>
          <a:p>
            <a:pPr marL="0" indent="0">
              <a:buNone/>
            </a:pPr>
            <a:endParaRPr lang="tr-TR" sz="1200" b="1" dirty="0" smtClean="0"/>
          </a:p>
          <a:p>
            <a:pPr marL="0" indent="0">
              <a:buNone/>
            </a:pPr>
            <a:r>
              <a:rPr lang="tr-TR" sz="1200" dirty="0" smtClean="0"/>
              <a:t>1. </a:t>
            </a:r>
            <a:r>
              <a:rPr lang="en-GB" sz="1200" dirty="0" smtClean="0"/>
              <a:t>Indicating possession</a:t>
            </a:r>
            <a:r>
              <a:rPr lang="tr-TR" sz="1200" dirty="0" smtClean="0"/>
              <a:t>: </a:t>
            </a:r>
            <a:r>
              <a:rPr lang="en-GB" sz="1200" dirty="0" smtClean="0"/>
              <a:t>The </a:t>
            </a:r>
            <a:r>
              <a:rPr lang="en-GB" sz="1200" dirty="0"/>
              <a:t>most common way to form a possessive in English is to use an apostrophe ' and </a:t>
            </a:r>
            <a:r>
              <a:rPr lang="en-GB" sz="1200" i="1" dirty="0"/>
              <a:t>s</a:t>
            </a:r>
            <a:r>
              <a:rPr lang="en-GB" sz="1200" dirty="0"/>
              <a:t>.</a:t>
            </a:r>
            <a:endParaRPr lang="en-GB" sz="1200" b="1" dirty="0"/>
          </a:p>
          <a:p>
            <a:pPr marL="0" indent="0">
              <a:buNone/>
            </a:pPr>
            <a:r>
              <a:rPr lang="en-GB" sz="1200" i="1" dirty="0" smtClean="0"/>
              <a:t>(</a:t>
            </a:r>
            <a:r>
              <a:rPr lang="tr-TR" sz="1200" i="1" dirty="0" err="1" smtClean="0"/>
              <a:t>ex</a:t>
            </a:r>
            <a:r>
              <a:rPr lang="en-GB" sz="1200" i="1" dirty="0" smtClean="0"/>
              <a:t>1</a:t>
            </a:r>
            <a:r>
              <a:rPr lang="en-GB" sz="1200" i="1" dirty="0"/>
              <a:t>) The student</a:t>
            </a:r>
            <a:r>
              <a:rPr lang="en-GB" sz="1200" b="1" i="1" dirty="0"/>
              <a:t>'s</a:t>
            </a:r>
            <a:r>
              <a:rPr lang="en-GB" sz="1200" i="1" dirty="0"/>
              <a:t> article was published in a well recognised magazine.</a:t>
            </a:r>
          </a:p>
          <a:p>
            <a:pPr marL="0" indent="0">
              <a:buNone/>
            </a:pPr>
            <a:r>
              <a:rPr lang="en-GB" sz="1200" i="1" dirty="0" smtClean="0"/>
              <a:t>(</a:t>
            </a:r>
            <a:r>
              <a:rPr lang="tr-TR" sz="1200" i="1" dirty="0" err="1" smtClean="0"/>
              <a:t>ex</a:t>
            </a:r>
            <a:r>
              <a:rPr lang="en-GB" sz="1200" i="1" dirty="0" smtClean="0"/>
              <a:t>2</a:t>
            </a:r>
            <a:r>
              <a:rPr lang="en-GB" sz="1200" i="1" dirty="0"/>
              <a:t>) Sweden</a:t>
            </a:r>
            <a:r>
              <a:rPr lang="en-GB" sz="1200" b="1" i="1" dirty="0"/>
              <a:t>'s</a:t>
            </a:r>
            <a:r>
              <a:rPr lang="en-GB" sz="1200" i="1" dirty="0"/>
              <a:t> popularity is growing in global marketing</a:t>
            </a:r>
            <a:r>
              <a:rPr lang="en-GB" sz="1200" i="1" dirty="0" smtClean="0"/>
              <a:t>.</a:t>
            </a:r>
            <a:endParaRPr lang="tr-TR" sz="1200" i="1" dirty="0" smtClean="0"/>
          </a:p>
          <a:p>
            <a:pPr marL="0" indent="0">
              <a:buNone/>
            </a:pPr>
            <a:endParaRPr lang="en-GB" sz="1200" dirty="0"/>
          </a:p>
          <a:p>
            <a:pPr marL="0" indent="0">
              <a:buNone/>
            </a:pPr>
            <a:r>
              <a:rPr lang="tr-TR" sz="1200" dirty="0" smtClean="0"/>
              <a:t>2. </a:t>
            </a:r>
            <a:r>
              <a:rPr lang="en-GB" sz="1200" dirty="0" smtClean="0"/>
              <a:t>When </a:t>
            </a:r>
            <a:r>
              <a:rPr lang="en-GB" sz="1200" dirty="0"/>
              <a:t>the name of the possessor ends in an </a:t>
            </a:r>
            <a:r>
              <a:rPr lang="en-GB" sz="1200" i="1" dirty="0"/>
              <a:t>s</a:t>
            </a:r>
            <a:r>
              <a:rPr lang="en-GB" sz="1200" dirty="0"/>
              <a:t>, we may write either </a:t>
            </a:r>
            <a:r>
              <a:rPr lang="en-GB" sz="1200" i="1" dirty="0"/>
              <a:t>s's</a:t>
            </a:r>
            <a:r>
              <a:rPr lang="en-GB" sz="1200" dirty="0"/>
              <a:t> or </a:t>
            </a:r>
            <a:r>
              <a:rPr lang="en-GB" sz="1200" i="1" dirty="0"/>
              <a:t>s'</a:t>
            </a:r>
            <a:r>
              <a:rPr lang="en-GB" sz="1200" dirty="0"/>
              <a:t> (consider the relevant style guide, if there is one).</a:t>
            </a:r>
          </a:p>
          <a:p>
            <a:pPr marL="0" indent="0">
              <a:buNone/>
            </a:pPr>
            <a:r>
              <a:rPr lang="en-GB" sz="1200" i="1" dirty="0" smtClean="0"/>
              <a:t>(</a:t>
            </a:r>
            <a:r>
              <a:rPr lang="tr-TR" sz="1200" i="1" dirty="0" err="1" smtClean="0"/>
              <a:t>ex</a:t>
            </a:r>
            <a:r>
              <a:rPr lang="en-GB" sz="1200" i="1" dirty="0" smtClean="0"/>
              <a:t>3</a:t>
            </a:r>
            <a:r>
              <a:rPr lang="en-GB" sz="1200" i="1" dirty="0"/>
              <a:t>) Professor James</a:t>
            </a:r>
            <a:r>
              <a:rPr lang="en-GB" sz="1200" b="1" i="1" dirty="0"/>
              <a:t>'</a:t>
            </a:r>
            <a:r>
              <a:rPr lang="en-GB" sz="1200" i="1" dirty="0"/>
              <a:t> lecture was enlightening.</a:t>
            </a:r>
          </a:p>
          <a:p>
            <a:pPr marL="0" indent="0">
              <a:buNone/>
            </a:pPr>
            <a:r>
              <a:rPr lang="en-GB" sz="1200" i="1" dirty="0" smtClean="0"/>
              <a:t>(</a:t>
            </a:r>
            <a:r>
              <a:rPr lang="tr-TR" sz="1200" i="1" dirty="0" err="1" smtClean="0"/>
              <a:t>ex</a:t>
            </a:r>
            <a:r>
              <a:rPr lang="en-GB" sz="1200" i="1" dirty="0" smtClean="0"/>
              <a:t>4</a:t>
            </a:r>
            <a:r>
              <a:rPr lang="en-GB" sz="1200" i="1" dirty="0"/>
              <a:t>) Professor James</a:t>
            </a:r>
            <a:r>
              <a:rPr lang="en-GB" sz="1200" b="1" i="1" dirty="0"/>
              <a:t>'s</a:t>
            </a:r>
            <a:r>
              <a:rPr lang="en-GB" sz="1200" i="1" dirty="0"/>
              <a:t> lecture was enlightening</a:t>
            </a:r>
            <a:r>
              <a:rPr lang="en-GB" sz="1200" i="1" dirty="0" smtClean="0"/>
              <a:t>.</a:t>
            </a:r>
            <a:endParaRPr lang="tr-TR" sz="1200" i="1" dirty="0" smtClean="0"/>
          </a:p>
          <a:p>
            <a:pPr marL="0" indent="0">
              <a:buNone/>
            </a:pPr>
            <a:endParaRPr lang="en-GB" sz="1200" dirty="0"/>
          </a:p>
          <a:p>
            <a:pPr marL="0" indent="0">
              <a:buNone/>
            </a:pPr>
            <a:r>
              <a:rPr lang="tr-TR" sz="1200" dirty="0" smtClean="0"/>
              <a:t>3. </a:t>
            </a:r>
            <a:r>
              <a:rPr lang="en-GB" sz="1200" dirty="0" smtClean="0"/>
              <a:t>When </a:t>
            </a:r>
            <a:r>
              <a:rPr lang="en-GB" sz="1200" dirty="0"/>
              <a:t>the possessor ends in a regular plural -</a:t>
            </a:r>
            <a:r>
              <a:rPr lang="en-GB" sz="1200" i="1" dirty="0"/>
              <a:t>s</a:t>
            </a:r>
            <a:r>
              <a:rPr lang="en-GB" sz="1200" dirty="0"/>
              <a:t>, we only add an apostrophe.</a:t>
            </a:r>
          </a:p>
          <a:p>
            <a:pPr marL="0" indent="0">
              <a:buNone/>
            </a:pPr>
            <a:r>
              <a:rPr lang="en-GB" sz="1200" i="1" dirty="0" smtClean="0"/>
              <a:t>(</a:t>
            </a:r>
            <a:r>
              <a:rPr lang="tr-TR" sz="1200" i="1" dirty="0" err="1" smtClean="0"/>
              <a:t>ex</a:t>
            </a:r>
            <a:r>
              <a:rPr lang="en-GB" sz="1200" i="1" dirty="0" smtClean="0"/>
              <a:t>5</a:t>
            </a:r>
            <a:r>
              <a:rPr lang="en-GB" sz="1200" i="1" dirty="0"/>
              <a:t>) Research shows that wolves' habits have changed in recent years.</a:t>
            </a:r>
          </a:p>
          <a:p>
            <a:pPr marL="0" indent="0">
              <a:buNone/>
            </a:pPr>
            <a:endParaRPr lang="tr-TR" sz="1200" dirty="0" smtClean="0"/>
          </a:p>
          <a:p>
            <a:pPr marL="0" indent="0">
              <a:buNone/>
            </a:pPr>
            <a:r>
              <a:rPr lang="tr-TR" sz="1200" dirty="0" smtClean="0"/>
              <a:t>4. </a:t>
            </a:r>
            <a:r>
              <a:rPr lang="en-GB" sz="1200" dirty="0" smtClean="0"/>
              <a:t>If </a:t>
            </a:r>
            <a:r>
              <a:rPr lang="en-GB" sz="1200" dirty="0"/>
              <a:t>two people possess the same item, an apostrophe and s is used after the second name.</a:t>
            </a:r>
          </a:p>
          <a:p>
            <a:pPr marL="0" indent="0">
              <a:buNone/>
            </a:pPr>
            <a:r>
              <a:rPr lang="en-GB" sz="1200" i="1" dirty="0" smtClean="0"/>
              <a:t>(</a:t>
            </a:r>
            <a:r>
              <a:rPr lang="tr-TR" sz="1200" i="1" dirty="0" err="1" smtClean="0"/>
              <a:t>ex</a:t>
            </a:r>
            <a:r>
              <a:rPr lang="en-GB" sz="1200" i="1" dirty="0" smtClean="0"/>
              <a:t>6</a:t>
            </a:r>
            <a:r>
              <a:rPr lang="en-GB" sz="1200" i="1" dirty="0"/>
              <a:t>) </a:t>
            </a:r>
            <a:r>
              <a:rPr lang="en-GB" sz="1200" i="1" dirty="0" err="1"/>
              <a:t>Persson</a:t>
            </a:r>
            <a:r>
              <a:rPr lang="en-GB" sz="1200" i="1" dirty="0"/>
              <a:t> and Lindberg</a:t>
            </a:r>
            <a:r>
              <a:rPr lang="en-GB" sz="1200" b="1" i="1" dirty="0"/>
              <a:t>'s</a:t>
            </a:r>
            <a:r>
              <a:rPr lang="en-GB" sz="1200" i="1" dirty="0"/>
              <a:t> article argues that .......</a:t>
            </a:r>
          </a:p>
          <a:p>
            <a:pPr marL="0" indent="0">
              <a:buNone/>
            </a:pPr>
            <a:endParaRPr lang="tr-TR" sz="1200" dirty="0" smtClean="0"/>
          </a:p>
          <a:p>
            <a:pPr marL="0" indent="0">
              <a:buNone/>
            </a:pPr>
            <a:r>
              <a:rPr lang="tr-TR" sz="1200" b="1" dirty="0" smtClean="0">
                <a:solidFill>
                  <a:srgbClr val="FF0000"/>
                </a:solidFill>
              </a:rPr>
              <a:t>BUT  </a:t>
            </a:r>
            <a:r>
              <a:rPr lang="en-GB" sz="1200" dirty="0" smtClean="0"/>
              <a:t>If </a:t>
            </a:r>
            <a:r>
              <a:rPr lang="en-GB" sz="1200" dirty="0"/>
              <a:t>indicating separate ownership, use an apostrophe and s after both.</a:t>
            </a:r>
          </a:p>
          <a:p>
            <a:pPr marL="0" indent="0">
              <a:buNone/>
            </a:pPr>
            <a:r>
              <a:rPr lang="en-GB" sz="1200" i="1" dirty="0" smtClean="0"/>
              <a:t>(</a:t>
            </a:r>
            <a:r>
              <a:rPr lang="tr-TR" sz="1200" i="1" dirty="0" err="1" smtClean="0"/>
              <a:t>ex</a:t>
            </a:r>
            <a:r>
              <a:rPr lang="en-GB" sz="1200" i="1" dirty="0" smtClean="0"/>
              <a:t>7</a:t>
            </a:r>
            <a:r>
              <a:rPr lang="en-GB" sz="1200" i="1" dirty="0"/>
              <a:t>)</a:t>
            </a:r>
            <a:r>
              <a:rPr lang="en-GB" sz="1200" b="1" i="1" dirty="0"/>
              <a:t> </a:t>
            </a:r>
            <a:r>
              <a:rPr lang="en-GB" sz="1200" i="1" dirty="0" err="1"/>
              <a:t>Persson</a:t>
            </a:r>
            <a:r>
              <a:rPr lang="en-GB" sz="1200" b="1" i="1" dirty="0" err="1"/>
              <a:t>'s</a:t>
            </a:r>
            <a:r>
              <a:rPr lang="en-GB" sz="1200" i="1" dirty="0"/>
              <a:t> and Lindberg</a:t>
            </a:r>
            <a:r>
              <a:rPr lang="en-GB" sz="1200" b="1" i="1" dirty="0"/>
              <a:t>'s</a:t>
            </a:r>
            <a:r>
              <a:rPr lang="en-GB" sz="1200" i="1" dirty="0"/>
              <a:t> articles argue that......</a:t>
            </a:r>
          </a:p>
          <a:p>
            <a:pPr marL="0" indent="0">
              <a:buNone/>
            </a:pPr>
            <a:endParaRPr lang="en-GB" sz="1200" dirty="0"/>
          </a:p>
        </p:txBody>
      </p:sp>
      <p:sp>
        <p:nvSpPr>
          <p:cNvPr id="4" name="Slayt Numarası Yer Tutucusu 3"/>
          <p:cNvSpPr>
            <a:spLocks noGrp="1"/>
          </p:cNvSpPr>
          <p:nvPr>
            <p:ph type="sldNum" sz="quarter" idx="12"/>
          </p:nvPr>
        </p:nvSpPr>
        <p:spPr/>
        <p:txBody>
          <a:bodyPr/>
          <a:lstStyle/>
          <a:p>
            <a:fld id="{F302176B-0E47-46AC-8F43-DAB4B8A37D06}" type="slidenum">
              <a:rPr lang="tr-TR" smtClean="0"/>
              <a:t>11</a:t>
            </a:fld>
            <a:endParaRPr lang="tr-TR"/>
          </a:p>
        </p:txBody>
      </p:sp>
    </p:spTree>
    <p:extLst>
      <p:ext uri="{BB962C8B-B14F-4D97-AF65-F5344CB8AC3E}">
        <p14:creationId xmlns:p14="http://schemas.microsoft.com/office/powerpoint/2010/main" val="71124272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499992" y="5445224"/>
            <a:ext cx="3456384" cy="726976"/>
          </a:xfrm>
        </p:spPr>
        <p:txBody>
          <a:bodyPr>
            <a:normAutofit/>
          </a:bodyPr>
          <a:lstStyle/>
          <a:p>
            <a:pPr algn="r"/>
            <a:r>
              <a:rPr lang="tr-TR" sz="3600" dirty="0" err="1" smtClean="0"/>
              <a:t>Hyphen</a:t>
            </a:r>
            <a:r>
              <a:rPr lang="tr-TR" sz="3600" dirty="0" smtClean="0"/>
              <a:t>   ( - )</a:t>
            </a:r>
            <a:endParaRPr lang="en-GB" sz="3600" dirty="0"/>
          </a:p>
        </p:txBody>
      </p:sp>
      <p:sp>
        <p:nvSpPr>
          <p:cNvPr id="3" name="İçerik Yer Tutucusu 2"/>
          <p:cNvSpPr>
            <a:spLocks noGrp="1"/>
          </p:cNvSpPr>
          <p:nvPr>
            <p:ph idx="1"/>
          </p:nvPr>
        </p:nvSpPr>
        <p:spPr>
          <a:xfrm>
            <a:off x="251520" y="3212976"/>
            <a:ext cx="8784976" cy="504056"/>
          </a:xfrm>
        </p:spPr>
        <p:txBody>
          <a:bodyPr>
            <a:noAutofit/>
          </a:bodyPr>
          <a:lstStyle/>
          <a:p>
            <a:pPr marL="0" indent="0" algn="just">
              <a:buNone/>
            </a:pPr>
            <a:r>
              <a:rPr lang="tr-TR" sz="1200" dirty="0" smtClean="0"/>
              <a:t>1. </a:t>
            </a:r>
            <a:r>
              <a:rPr lang="en-GB" sz="1200" dirty="0" smtClean="0"/>
              <a:t>At </a:t>
            </a:r>
            <a:r>
              <a:rPr lang="en-GB" sz="1200" dirty="0"/>
              <a:t>the end of a line of </a:t>
            </a:r>
            <a:r>
              <a:rPr lang="en-GB" sz="1200" dirty="0" smtClean="0"/>
              <a:t>writing</a:t>
            </a:r>
            <a:r>
              <a:rPr lang="tr-TR" sz="1200" dirty="0" smtClean="0"/>
              <a:t>:</a:t>
            </a:r>
            <a:endParaRPr lang="en-GB" sz="1200" dirty="0"/>
          </a:p>
          <a:p>
            <a:pPr marL="0" lvl="0" indent="0" algn="just">
              <a:buNone/>
            </a:pPr>
            <a:r>
              <a:rPr lang="tr-TR" sz="1200" dirty="0" err="1"/>
              <a:t>If</a:t>
            </a:r>
            <a:r>
              <a:rPr lang="tr-TR" sz="1200" dirty="0"/>
              <a:t> </a:t>
            </a:r>
            <a:r>
              <a:rPr lang="tr-TR" sz="1200" dirty="0" err="1"/>
              <a:t>possible</a:t>
            </a:r>
            <a:r>
              <a:rPr lang="tr-TR" sz="1200" dirty="0"/>
              <a:t>, put </a:t>
            </a:r>
            <a:r>
              <a:rPr lang="tr-TR" sz="1200" dirty="0" err="1"/>
              <a:t>the</a:t>
            </a:r>
            <a:r>
              <a:rPr lang="tr-TR" sz="1200" dirty="0"/>
              <a:t> </a:t>
            </a:r>
            <a:r>
              <a:rPr lang="tr-TR" sz="1200" dirty="0" err="1"/>
              <a:t>hyphen</a:t>
            </a:r>
            <a:r>
              <a:rPr lang="tr-TR" sz="1200" dirty="0"/>
              <a:t> </a:t>
            </a:r>
            <a:r>
              <a:rPr lang="tr-TR" sz="1200" dirty="0" err="1"/>
              <a:t>between</a:t>
            </a:r>
            <a:r>
              <a:rPr lang="tr-TR" sz="1200" dirty="0"/>
              <a:t> </a:t>
            </a:r>
            <a:r>
              <a:rPr lang="tr-TR" sz="1200" dirty="0" err="1"/>
              <a:t>two</a:t>
            </a:r>
            <a:r>
              <a:rPr lang="tr-TR" sz="1200" dirty="0"/>
              <a:t> </a:t>
            </a:r>
            <a:r>
              <a:rPr lang="tr-TR" sz="1200" dirty="0" err="1"/>
              <a:t>parts</a:t>
            </a:r>
            <a:r>
              <a:rPr lang="tr-TR" sz="1200" dirty="0"/>
              <a:t> of a </a:t>
            </a:r>
            <a:r>
              <a:rPr lang="tr-TR" sz="1200" dirty="0" err="1"/>
              <a:t>compound</a:t>
            </a:r>
            <a:r>
              <a:rPr lang="tr-TR" sz="1200" dirty="0"/>
              <a:t> </a:t>
            </a:r>
            <a:r>
              <a:rPr lang="tr-TR" sz="1200" dirty="0" err="1"/>
              <a:t>word</a:t>
            </a:r>
            <a:r>
              <a:rPr lang="tr-TR" sz="1200" dirty="0"/>
              <a:t> (</a:t>
            </a:r>
            <a:r>
              <a:rPr lang="tr-TR" sz="1200" dirty="0" err="1"/>
              <a:t>eg</a:t>
            </a:r>
            <a:r>
              <a:rPr lang="tr-TR" sz="1200" dirty="0"/>
              <a:t>. </a:t>
            </a:r>
            <a:r>
              <a:rPr lang="tr-TR" sz="1200" i="1" dirty="0"/>
              <a:t>motor</a:t>
            </a:r>
            <a:r>
              <a:rPr lang="tr-TR" sz="1200" dirty="0"/>
              <a:t>- at </a:t>
            </a:r>
            <a:r>
              <a:rPr lang="tr-TR" sz="1200" dirty="0" err="1"/>
              <a:t>the</a:t>
            </a:r>
            <a:r>
              <a:rPr lang="tr-TR" sz="1200" dirty="0"/>
              <a:t> </a:t>
            </a:r>
            <a:r>
              <a:rPr lang="tr-TR" sz="1200" dirty="0" err="1"/>
              <a:t>end</a:t>
            </a:r>
            <a:r>
              <a:rPr lang="tr-TR" sz="1200" dirty="0"/>
              <a:t> of </a:t>
            </a:r>
            <a:r>
              <a:rPr lang="tr-TR" sz="1200" dirty="0" err="1"/>
              <a:t>one</a:t>
            </a:r>
            <a:r>
              <a:rPr lang="tr-TR" sz="1200" dirty="0"/>
              <a:t> </a:t>
            </a:r>
            <a:r>
              <a:rPr lang="tr-TR" sz="1200" dirty="0" err="1"/>
              <a:t>line</a:t>
            </a:r>
            <a:r>
              <a:rPr lang="tr-TR" sz="1200" dirty="0"/>
              <a:t> </a:t>
            </a:r>
            <a:r>
              <a:rPr lang="tr-TR" sz="1200" dirty="0" err="1"/>
              <a:t>and</a:t>
            </a:r>
            <a:r>
              <a:rPr lang="tr-TR" sz="1200" dirty="0"/>
              <a:t> </a:t>
            </a:r>
            <a:r>
              <a:rPr lang="tr-TR" sz="1200" i="1" dirty="0" err="1"/>
              <a:t>cycle</a:t>
            </a:r>
            <a:r>
              <a:rPr lang="tr-TR" sz="1200" dirty="0"/>
              <a:t> at </a:t>
            </a:r>
            <a:r>
              <a:rPr lang="tr-TR" sz="1200" dirty="0" err="1"/>
              <a:t>the</a:t>
            </a:r>
            <a:r>
              <a:rPr lang="tr-TR" sz="1200" dirty="0"/>
              <a:t> </a:t>
            </a:r>
            <a:r>
              <a:rPr lang="tr-TR" sz="1200" dirty="0" err="1"/>
              <a:t>beginning</a:t>
            </a:r>
            <a:r>
              <a:rPr lang="tr-TR" sz="1200" dirty="0"/>
              <a:t> of </a:t>
            </a:r>
            <a:r>
              <a:rPr lang="tr-TR" sz="1200" dirty="0" err="1"/>
              <a:t>the</a:t>
            </a:r>
            <a:r>
              <a:rPr lang="tr-TR" sz="1200" dirty="0"/>
              <a:t> </a:t>
            </a:r>
            <a:r>
              <a:rPr lang="tr-TR" sz="1200" dirty="0" err="1"/>
              <a:t>next</a:t>
            </a:r>
            <a:r>
              <a:rPr lang="tr-TR" sz="1200" dirty="0"/>
              <a:t> </a:t>
            </a:r>
            <a:r>
              <a:rPr lang="tr-TR" sz="1200" dirty="0" err="1"/>
              <a:t>one</a:t>
            </a:r>
            <a:r>
              <a:rPr lang="tr-TR" sz="1200" dirty="0" smtClean="0"/>
              <a:t>).</a:t>
            </a:r>
            <a:r>
              <a:rPr lang="tr-TR" sz="1200" dirty="0" err="1" smtClean="0"/>
              <a:t>Otherwise</a:t>
            </a:r>
            <a:r>
              <a:rPr lang="tr-TR" sz="1200" dirty="0"/>
              <a:t>, put </a:t>
            </a:r>
            <a:r>
              <a:rPr lang="tr-TR" sz="1200" dirty="0" err="1"/>
              <a:t>the</a:t>
            </a:r>
            <a:r>
              <a:rPr lang="tr-TR" sz="1200" dirty="0"/>
              <a:t> </a:t>
            </a:r>
            <a:r>
              <a:rPr lang="tr-TR" sz="1200" dirty="0" err="1"/>
              <a:t>hyphen</a:t>
            </a:r>
            <a:r>
              <a:rPr lang="tr-TR" sz="1200" dirty="0"/>
              <a:t> </a:t>
            </a:r>
            <a:r>
              <a:rPr lang="tr-TR" sz="1200" dirty="0" err="1"/>
              <a:t>before</a:t>
            </a:r>
            <a:r>
              <a:rPr lang="tr-TR" sz="1200" dirty="0"/>
              <a:t> a </a:t>
            </a:r>
            <a:r>
              <a:rPr lang="tr-TR" sz="1200" dirty="0" err="1"/>
              <a:t>suffix</a:t>
            </a:r>
            <a:r>
              <a:rPr lang="tr-TR" sz="1200" dirty="0"/>
              <a:t> (</a:t>
            </a:r>
            <a:r>
              <a:rPr lang="tr-TR" sz="1200" i="1" dirty="0" err="1"/>
              <a:t>understand</a:t>
            </a:r>
            <a:r>
              <a:rPr lang="tr-TR" sz="1200" i="1" dirty="0"/>
              <a:t> </a:t>
            </a:r>
            <a:r>
              <a:rPr lang="tr-TR" sz="1200" dirty="0"/>
              <a:t>-</a:t>
            </a:r>
            <a:r>
              <a:rPr lang="tr-TR" sz="1200" i="1" dirty="0" err="1"/>
              <a:t>ably</a:t>
            </a:r>
            <a:r>
              <a:rPr lang="tr-TR" sz="1200" dirty="0"/>
              <a:t>, </a:t>
            </a:r>
            <a:r>
              <a:rPr lang="tr-TR" sz="1200" dirty="0" err="1"/>
              <a:t>instead</a:t>
            </a:r>
            <a:r>
              <a:rPr lang="tr-TR" sz="1200" dirty="0"/>
              <a:t> of </a:t>
            </a:r>
            <a:r>
              <a:rPr lang="tr-TR" sz="1200" i="1" dirty="0" err="1"/>
              <a:t>understa</a:t>
            </a:r>
            <a:r>
              <a:rPr lang="tr-TR" sz="1200" i="1" dirty="0"/>
              <a:t> </a:t>
            </a:r>
            <a:r>
              <a:rPr lang="tr-TR" sz="1200" dirty="0"/>
              <a:t>-</a:t>
            </a:r>
            <a:r>
              <a:rPr lang="tr-TR" sz="1200" i="1" dirty="0" err="1"/>
              <a:t>ndably</a:t>
            </a:r>
            <a:r>
              <a:rPr lang="tr-TR" sz="1200" dirty="0"/>
              <a:t>) </a:t>
            </a:r>
            <a:r>
              <a:rPr lang="tr-TR" sz="1200" dirty="0" err="1"/>
              <a:t>or</a:t>
            </a:r>
            <a:r>
              <a:rPr lang="tr-TR" sz="1200" dirty="0"/>
              <a:t> </a:t>
            </a:r>
            <a:r>
              <a:rPr lang="tr-TR" sz="1200" dirty="0" err="1"/>
              <a:t>after</a:t>
            </a:r>
            <a:r>
              <a:rPr lang="tr-TR" sz="1200" dirty="0"/>
              <a:t> a </a:t>
            </a:r>
            <a:r>
              <a:rPr lang="tr-TR" sz="1200" dirty="0" err="1"/>
              <a:t>prefix</a:t>
            </a:r>
            <a:r>
              <a:rPr lang="tr-TR" sz="1200" dirty="0"/>
              <a:t> (</a:t>
            </a:r>
            <a:r>
              <a:rPr lang="tr-TR" sz="1200" i="1" dirty="0"/>
              <a:t>mono</a:t>
            </a:r>
            <a:r>
              <a:rPr lang="tr-TR" sz="1200" dirty="0"/>
              <a:t>- </a:t>
            </a:r>
            <a:r>
              <a:rPr lang="tr-TR" sz="1200" i="1" dirty="0" err="1"/>
              <a:t>transitive</a:t>
            </a:r>
            <a:r>
              <a:rPr lang="tr-TR" sz="1200" dirty="0"/>
              <a:t>, </a:t>
            </a:r>
            <a:r>
              <a:rPr lang="tr-TR" sz="1200" dirty="0" err="1"/>
              <a:t>instead</a:t>
            </a:r>
            <a:r>
              <a:rPr lang="tr-TR" sz="1200" dirty="0"/>
              <a:t> of </a:t>
            </a:r>
            <a:r>
              <a:rPr lang="tr-TR" sz="1200" i="1" dirty="0" err="1"/>
              <a:t>monot</a:t>
            </a:r>
            <a:r>
              <a:rPr lang="tr-TR" sz="1200" dirty="0"/>
              <a:t>- </a:t>
            </a:r>
            <a:r>
              <a:rPr lang="tr-TR" sz="1200" i="1" dirty="0" err="1"/>
              <a:t>ransitive</a:t>
            </a:r>
            <a:r>
              <a:rPr lang="tr-TR" sz="1200" dirty="0"/>
              <a:t>).</a:t>
            </a:r>
            <a:endParaRPr lang="en-GB" sz="1200" dirty="0"/>
          </a:p>
          <a:p>
            <a:pPr marL="0" lvl="0" indent="0" algn="just">
              <a:buNone/>
            </a:pPr>
            <a:r>
              <a:rPr lang="tr-TR" sz="1200" dirty="0" err="1"/>
              <a:t>Words</a:t>
            </a:r>
            <a:r>
              <a:rPr lang="tr-TR" sz="1200" dirty="0"/>
              <a:t> </a:t>
            </a:r>
            <a:r>
              <a:rPr lang="tr-TR" sz="1200" dirty="0" err="1"/>
              <a:t>that</a:t>
            </a:r>
            <a:r>
              <a:rPr lang="tr-TR" sz="1200" dirty="0"/>
              <a:t> </a:t>
            </a:r>
            <a:r>
              <a:rPr lang="tr-TR" sz="1200" dirty="0" err="1"/>
              <a:t>are</a:t>
            </a:r>
            <a:r>
              <a:rPr lang="tr-TR" sz="1200" dirty="0"/>
              <a:t> not </a:t>
            </a:r>
            <a:r>
              <a:rPr lang="tr-TR" sz="1200" dirty="0" err="1"/>
              <a:t>compounds</a:t>
            </a:r>
            <a:r>
              <a:rPr lang="tr-TR" sz="1200" dirty="0"/>
              <a:t> </a:t>
            </a:r>
            <a:r>
              <a:rPr lang="tr-TR" sz="1200" dirty="0" err="1"/>
              <a:t>and</a:t>
            </a:r>
            <a:r>
              <a:rPr lang="tr-TR" sz="1200" dirty="0"/>
              <a:t> </a:t>
            </a:r>
            <a:r>
              <a:rPr lang="tr-TR" sz="1200" dirty="0" err="1"/>
              <a:t>which</a:t>
            </a:r>
            <a:r>
              <a:rPr lang="tr-TR" sz="1200" dirty="0"/>
              <a:t> do not </a:t>
            </a:r>
            <a:r>
              <a:rPr lang="tr-TR" sz="1200" dirty="0" err="1"/>
              <a:t>contain</a:t>
            </a:r>
            <a:r>
              <a:rPr lang="tr-TR" sz="1200" dirty="0"/>
              <a:t> </a:t>
            </a:r>
            <a:r>
              <a:rPr lang="tr-TR" sz="1200" dirty="0" err="1"/>
              <a:t>affixes</a:t>
            </a:r>
            <a:r>
              <a:rPr lang="tr-TR" sz="1200" dirty="0"/>
              <a:t> </a:t>
            </a:r>
            <a:r>
              <a:rPr lang="tr-TR" sz="1200" dirty="0" err="1"/>
              <a:t>are</a:t>
            </a:r>
            <a:r>
              <a:rPr lang="tr-TR" sz="1200" dirty="0"/>
              <a:t> </a:t>
            </a:r>
            <a:r>
              <a:rPr lang="tr-TR" sz="1200" dirty="0" err="1"/>
              <a:t>normally</a:t>
            </a:r>
            <a:r>
              <a:rPr lang="tr-TR" sz="1200" dirty="0"/>
              <a:t> not </a:t>
            </a:r>
            <a:r>
              <a:rPr lang="tr-TR" sz="1200" dirty="0" err="1"/>
              <a:t>long</a:t>
            </a:r>
            <a:r>
              <a:rPr lang="tr-TR" sz="1200" dirty="0"/>
              <a:t> </a:t>
            </a:r>
            <a:r>
              <a:rPr lang="tr-TR" sz="1200" dirty="0" err="1"/>
              <a:t>enough</a:t>
            </a:r>
            <a:r>
              <a:rPr lang="tr-TR" sz="1200" dirty="0"/>
              <a:t> </a:t>
            </a:r>
            <a:r>
              <a:rPr lang="tr-TR" sz="1200" dirty="0" err="1"/>
              <a:t>to</a:t>
            </a:r>
            <a:r>
              <a:rPr lang="tr-TR" sz="1200" dirty="0"/>
              <a:t> </a:t>
            </a:r>
            <a:r>
              <a:rPr lang="tr-TR" sz="1200" dirty="0" err="1"/>
              <a:t>have</a:t>
            </a:r>
            <a:r>
              <a:rPr lang="tr-TR" sz="1200" dirty="0"/>
              <a:t> </a:t>
            </a:r>
            <a:r>
              <a:rPr lang="tr-TR" sz="1200" dirty="0" err="1"/>
              <a:t>to</a:t>
            </a:r>
            <a:r>
              <a:rPr lang="tr-TR" sz="1200" dirty="0"/>
              <a:t> be </a:t>
            </a:r>
            <a:r>
              <a:rPr lang="tr-TR" sz="1200" dirty="0" err="1"/>
              <a:t>divided</a:t>
            </a:r>
            <a:r>
              <a:rPr lang="tr-TR" sz="1200" dirty="0"/>
              <a:t> at </a:t>
            </a:r>
            <a:r>
              <a:rPr lang="tr-TR" sz="1200" dirty="0" err="1"/>
              <a:t>the</a:t>
            </a:r>
            <a:r>
              <a:rPr lang="tr-TR" sz="1200" dirty="0"/>
              <a:t> </a:t>
            </a:r>
            <a:r>
              <a:rPr lang="tr-TR" sz="1200" dirty="0" err="1"/>
              <a:t>end</a:t>
            </a:r>
            <a:r>
              <a:rPr lang="tr-TR" sz="1200" dirty="0"/>
              <a:t> of a </a:t>
            </a:r>
            <a:r>
              <a:rPr lang="tr-TR" sz="1200" dirty="0" err="1"/>
              <a:t>line</a:t>
            </a:r>
            <a:r>
              <a:rPr lang="tr-TR" sz="1200" dirty="0" smtClean="0"/>
              <a:t>.</a:t>
            </a:r>
          </a:p>
          <a:p>
            <a:pPr marL="0" lvl="0" indent="0" algn="just">
              <a:buNone/>
            </a:pPr>
            <a:endParaRPr lang="tr-TR" sz="400" dirty="0"/>
          </a:p>
          <a:p>
            <a:pPr marL="0" indent="0" algn="just">
              <a:buNone/>
            </a:pPr>
            <a:r>
              <a:rPr lang="tr-TR" sz="1200" dirty="0" smtClean="0"/>
              <a:t>2. </a:t>
            </a:r>
            <a:r>
              <a:rPr lang="en-GB" sz="1200" dirty="0"/>
              <a:t>Compound adjectives are often (but not always) written with a hyphen. A compound adjective is typically an adjective that consists of an adjective + a participle (e.g. </a:t>
            </a:r>
            <a:r>
              <a:rPr lang="en-GB" sz="1200" i="1" dirty="0"/>
              <a:t>long-lasting </a:t>
            </a:r>
            <a:r>
              <a:rPr lang="en-GB" sz="1200" dirty="0"/>
              <a:t>and </a:t>
            </a:r>
            <a:r>
              <a:rPr lang="en-GB" sz="1200" i="1" dirty="0"/>
              <a:t>short-natured</a:t>
            </a:r>
            <a:r>
              <a:rPr lang="en-GB" sz="1200" dirty="0"/>
              <a:t>), a noun + a participle (</a:t>
            </a:r>
            <a:r>
              <a:rPr lang="en-GB" sz="1200" i="1" dirty="0"/>
              <a:t>thought-provoking</a:t>
            </a:r>
            <a:r>
              <a:rPr lang="en-GB" sz="1200" dirty="0"/>
              <a:t> and </a:t>
            </a:r>
            <a:r>
              <a:rPr lang="en-GB" sz="1200" i="1" dirty="0"/>
              <a:t>data-driven</a:t>
            </a:r>
            <a:r>
              <a:rPr lang="en-GB" sz="1200" dirty="0"/>
              <a:t>), or a noun + an adjective (</a:t>
            </a:r>
            <a:r>
              <a:rPr lang="en-GB" sz="1200" i="1" dirty="0"/>
              <a:t>camera-ready</a:t>
            </a:r>
            <a:r>
              <a:rPr lang="en-GB" sz="1200" dirty="0"/>
              <a:t>, </a:t>
            </a:r>
            <a:r>
              <a:rPr lang="en-GB" sz="1200" i="1" dirty="0"/>
              <a:t>lead-free</a:t>
            </a:r>
            <a:r>
              <a:rPr lang="en-GB" sz="1200" dirty="0"/>
              <a:t>).</a:t>
            </a:r>
          </a:p>
          <a:p>
            <a:pPr marL="0" lvl="0" indent="0" algn="just">
              <a:buNone/>
            </a:pPr>
            <a:endParaRPr lang="tr-TR" sz="400" dirty="0" smtClean="0"/>
          </a:p>
          <a:p>
            <a:pPr marL="0" lvl="0" indent="0" algn="just">
              <a:buNone/>
            </a:pPr>
            <a:r>
              <a:rPr lang="tr-TR" sz="1200" dirty="0" smtClean="0"/>
              <a:t>3. </a:t>
            </a:r>
            <a:r>
              <a:rPr lang="tr-TR" sz="1200" dirty="0" err="1"/>
              <a:t>Compound</a:t>
            </a:r>
            <a:r>
              <a:rPr lang="tr-TR" sz="1200" dirty="0"/>
              <a:t> </a:t>
            </a:r>
            <a:r>
              <a:rPr lang="tr-TR" sz="1200" dirty="0" err="1"/>
              <a:t>numbers</a:t>
            </a:r>
            <a:r>
              <a:rPr lang="tr-TR" sz="1200" dirty="0"/>
              <a:t> </a:t>
            </a:r>
            <a:r>
              <a:rPr lang="tr-TR" sz="1200" dirty="0" err="1"/>
              <a:t>less</a:t>
            </a:r>
            <a:r>
              <a:rPr lang="tr-TR" sz="1200" dirty="0"/>
              <a:t> </a:t>
            </a:r>
            <a:r>
              <a:rPr lang="tr-TR" sz="1200" dirty="0" err="1"/>
              <a:t>than</a:t>
            </a:r>
            <a:r>
              <a:rPr lang="tr-TR" sz="1200" dirty="0"/>
              <a:t> 100 </a:t>
            </a:r>
            <a:r>
              <a:rPr lang="tr-TR" sz="1200" dirty="0" err="1"/>
              <a:t>are</a:t>
            </a:r>
            <a:r>
              <a:rPr lang="tr-TR" sz="1200" dirty="0"/>
              <a:t> </a:t>
            </a:r>
            <a:r>
              <a:rPr lang="tr-TR" sz="1200" dirty="0" err="1" smtClean="0"/>
              <a:t>spelt</a:t>
            </a:r>
            <a:r>
              <a:rPr lang="tr-TR" sz="1200" dirty="0" smtClean="0"/>
              <a:t> </a:t>
            </a:r>
            <a:r>
              <a:rPr lang="tr-TR" sz="1200" dirty="0" err="1"/>
              <a:t>with</a:t>
            </a:r>
            <a:r>
              <a:rPr lang="tr-TR" sz="1200" dirty="0"/>
              <a:t> a </a:t>
            </a:r>
            <a:r>
              <a:rPr lang="tr-TR" sz="1200" dirty="0" err="1"/>
              <a:t>hyphen</a:t>
            </a:r>
            <a:r>
              <a:rPr lang="tr-TR" sz="1200" dirty="0"/>
              <a:t> (</a:t>
            </a:r>
            <a:r>
              <a:rPr lang="tr-TR" sz="1200" dirty="0" err="1"/>
              <a:t>e.g</a:t>
            </a:r>
            <a:r>
              <a:rPr lang="tr-TR" sz="1200" dirty="0"/>
              <a:t>. </a:t>
            </a:r>
            <a:r>
              <a:rPr lang="tr-TR" sz="1200" i="1" dirty="0" err="1"/>
              <a:t>seventy-six</a:t>
            </a:r>
            <a:r>
              <a:rPr lang="tr-TR" sz="1200" dirty="0"/>
              <a:t>, </a:t>
            </a:r>
            <a:r>
              <a:rPr lang="tr-TR" sz="1200" i="1" dirty="0" err="1"/>
              <a:t>thirty-five</a:t>
            </a:r>
            <a:r>
              <a:rPr lang="tr-TR" sz="1200" dirty="0"/>
              <a:t>). </a:t>
            </a:r>
            <a:endParaRPr lang="en-GB" sz="1200" dirty="0"/>
          </a:p>
          <a:p>
            <a:pPr marL="0" indent="0" algn="just">
              <a:buNone/>
            </a:pPr>
            <a:endParaRPr lang="tr-TR" sz="400" dirty="0" smtClean="0"/>
          </a:p>
          <a:p>
            <a:pPr marL="0" indent="0" algn="just">
              <a:buNone/>
            </a:pPr>
            <a:r>
              <a:rPr lang="tr-TR" sz="1200" dirty="0" smtClean="0"/>
              <a:t>4. </a:t>
            </a:r>
            <a:r>
              <a:rPr lang="en-GB" sz="1200" dirty="0"/>
              <a:t> Phrasal verbs have no hyphens when they are verbs </a:t>
            </a:r>
            <a:r>
              <a:rPr lang="en-GB" sz="1200" dirty="0" smtClean="0"/>
              <a:t>(</a:t>
            </a:r>
            <a:r>
              <a:rPr lang="tr-TR" sz="1200" dirty="0" smtClean="0"/>
              <a:t>1</a:t>
            </a:r>
            <a:r>
              <a:rPr lang="en-GB" sz="1200" dirty="0" smtClean="0"/>
              <a:t>), </a:t>
            </a:r>
            <a:r>
              <a:rPr lang="en-GB" sz="1200" dirty="0"/>
              <a:t>but when they are used as nouns, they get a hyphen, as in </a:t>
            </a:r>
            <a:r>
              <a:rPr lang="en-GB" sz="1200" dirty="0" smtClean="0"/>
              <a:t>(</a:t>
            </a:r>
            <a:r>
              <a:rPr lang="tr-TR" sz="1200" dirty="0" smtClean="0"/>
              <a:t>2</a:t>
            </a:r>
            <a:r>
              <a:rPr lang="en-GB" sz="1200" dirty="0" smtClean="0"/>
              <a:t>) </a:t>
            </a:r>
            <a:r>
              <a:rPr lang="en-GB" sz="1200" dirty="0"/>
              <a:t>below.</a:t>
            </a:r>
          </a:p>
          <a:p>
            <a:pPr marL="0" indent="0" algn="just">
              <a:buNone/>
            </a:pPr>
            <a:r>
              <a:rPr lang="en-GB" sz="1200" i="1" dirty="0" smtClean="0"/>
              <a:t>(</a:t>
            </a:r>
            <a:r>
              <a:rPr lang="tr-TR" sz="1200" i="1" dirty="0" smtClean="0"/>
              <a:t>ex1</a:t>
            </a:r>
            <a:r>
              <a:rPr lang="en-GB" sz="1200" i="1" dirty="0" smtClean="0"/>
              <a:t>) </a:t>
            </a:r>
            <a:r>
              <a:rPr lang="en-GB" sz="1200" i="1" dirty="0"/>
              <a:t>Long queues started to </a:t>
            </a:r>
            <a:r>
              <a:rPr lang="en-GB" sz="1200" b="1" i="1" dirty="0"/>
              <a:t>build up</a:t>
            </a:r>
            <a:r>
              <a:rPr lang="en-GB" sz="1200" i="1" dirty="0"/>
              <a:t> at these security checkpoints.</a:t>
            </a:r>
          </a:p>
          <a:p>
            <a:pPr marL="0" indent="0" algn="just">
              <a:buNone/>
            </a:pPr>
            <a:r>
              <a:rPr lang="en-GB" sz="1200" i="1" dirty="0" smtClean="0"/>
              <a:t>(</a:t>
            </a:r>
            <a:r>
              <a:rPr lang="tr-TR" sz="1200" i="1" dirty="0" smtClean="0"/>
              <a:t>ex2</a:t>
            </a:r>
            <a:r>
              <a:rPr lang="en-GB" sz="1200" i="1" dirty="0" smtClean="0"/>
              <a:t>) </a:t>
            </a:r>
            <a:r>
              <a:rPr lang="en-GB" sz="1200" i="1" dirty="0"/>
              <a:t>There was a </a:t>
            </a:r>
            <a:r>
              <a:rPr lang="en-GB" sz="1200" b="1" i="1" dirty="0"/>
              <a:t>build-up</a:t>
            </a:r>
            <a:r>
              <a:rPr lang="en-GB" sz="1200" i="1" dirty="0"/>
              <a:t> of fluid in the inner ear, and the doctors drained the fluid out so the child could hear</a:t>
            </a:r>
            <a:r>
              <a:rPr lang="en-GB" sz="1200" i="1" dirty="0" smtClean="0"/>
              <a:t>.</a:t>
            </a:r>
            <a:endParaRPr lang="tr-TR" sz="1200" i="1" dirty="0" smtClean="0"/>
          </a:p>
          <a:p>
            <a:pPr marL="0" indent="0" algn="just">
              <a:buNone/>
            </a:pPr>
            <a:endParaRPr lang="tr-TR" sz="400" dirty="0"/>
          </a:p>
          <a:p>
            <a:pPr marL="0" indent="0" algn="just">
              <a:buNone/>
            </a:pPr>
            <a:r>
              <a:rPr lang="tr-TR" sz="1200" dirty="0" smtClean="0"/>
              <a:t>5. </a:t>
            </a:r>
            <a:r>
              <a:rPr lang="en-GB" sz="1200" dirty="0"/>
              <a:t>We insert a hyphen between a prefix and a number or a proper noun (name):</a:t>
            </a:r>
          </a:p>
          <a:p>
            <a:pPr marL="0" indent="0" algn="just">
              <a:buNone/>
            </a:pPr>
            <a:r>
              <a:rPr lang="en-GB" sz="1200" i="1" dirty="0" smtClean="0"/>
              <a:t>(</a:t>
            </a:r>
            <a:r>
              <a:rPr lang="tr-TR" sz="1200" i="1" dirty="0" smtClean="0"/>
              <a:t>ex3</a:t>
            </a:r>
            <a:r>
              <a:rPr lang="en-GB" sz="1200" i="1" dirty="0" smtClean="0"/>
              <a:t>) </a:t>
            </a:r>
            <a:r>
              <a:rPr lang="en-GB" sz="1200" i="1" dirty="0"/>
              <a:t>This is a </a:t>
            </a:r>
            <a:r>
              <a:rPr lang="en-GB" sz="1200" b="1" i="1" dirty="0"/>
              <a:t>pre-2004</a:t>
            </a:r>
            <a:r>
              <a:rPr lang="en-GB" sz="1200" i="1" dirty="0"/>
              <a:t> phenomenon.</a:t>
            </a:r>
          </a:p>
          <a:p>
            <a:pPr marL="0" indent="0" algn="just">
              <a:buNone/>
            </a:pPr>
            <a:r>
              <a:rPr lang="en-GB" sz="1200" i="1" dirty="0" smtClean="0"/>
              <a:t>(</a:t>
            </a:r>
            <a:r>
              <a:rPr lang="tr-TR" sz="1200" i="1" dirty="0" smtClean="0"/>
              <a:t>ex4</a:t>
            </a:r>
            <a:r>
              <a:rPr lang="en-GB" sz="1200" i="1" dirty="0" smtClean="0"/>
              <a:t>) </a:t>
            </a:r>
            <a:r>
              <a:rPr lang="en-GB" sz="1200" i="1" dirty="0"/>
              <a:t>This would reduce the risk of the further deterioration of Iraq into a </a:t>
            </a:r>
            <a:r>
              <a:rPr lang="en-GB" sz="1200" b="1" i="1" dirty="0"/>
              <a:t>post-Yugoslavia</a:t>
            </a:r>
            <a:r>
              <a:rPr lang="en-GB" sz="1200" i="1" dirty="0"/>
              <a:t> type of situation</a:t>
            </a:r>
            <a:r>
              <a:rPr lang="en-GB" sz="1200" i="1" dirty="0" smtClean="0"/>
              <a:t>.</a:t>
            </a:r>
            <a:endParaRPr lang="tr-TR" sz="1200" i="1" dirty="0" smtClean="0"/>
          </a:p>
          <a:p>
            <a:pPr marL="0" indent="0" algn="just">
              <a:buNone/>
            </a:pPr>
            <a:endParaRPr lang="tr-TR" sz="400" dirty="0"/>
          </a:p>
          <a:p>
            <a:pPr marL="0" indent="0" algn="just">
              <a:buNone/>
            </a:pPr>
            <a:r>
              <a:rPr lang="tr-TR" sz="1200" dirty="0" smtClean="0"/>
              <a:t>6. </a:t>
            </a:r>
            <a:r>
              <a:rPr lang="en-GB" sz="1200" dirty="0"/>
              <a:t>We also include a hyphen in order to avoid words getting mixed up, so, for instance, we write </a:t>
            </a:r>
            <a:r>
              <a:rPr lang="en-GB" sz="1200" i="1" dirty="0"/>
              <a:t>re-cover</a:t>
            </a:r>
            <a:r>
              <a:rPr lang="en-GB" sz="1200" dirty="0"/>
              <a:t>, if we do not mean </a:t>
            </a:r>
            <a:r>
              <a:rPr lang="en-GB" sz="1200" i="1" dirty="0" smtClean="0"/>
              <a:t>recover</a:t>
            </a:r>
            <a:r>
              <a:rPr lang="en-GB" sz="1200" dirty="0" smtClean="0"/>
              <a:t>:</a:t>
            </a:r>
            <a:endParaRPr lang="en-GB" sz="1200" dirty="0"/>
          </a:p>
          <a:p>
            <a:pPr marL="0" indent="0" algn="just">
              <a:buNone/>
            </a:pPr>
            <a:r>
              <a:rPr lang="en-GB" sz="1200" i="1" dirty="0" smtClean="0"/>
              <a:t>(</a:t>
            </a:r>
            <a:r>
              <a:rPr lang="tr-TR" sz="1200" i="1" dirty="0" smtClean="0"/>
              <a:t>ex5</a:t>
            </a:r>
            <a:r>
              <a:rPr lang="en-GB" sz="1200" i="1" dirty="0" smtClean="0"/>
              <a:t>) </a:t>
            </a:r>
            <a:r>
              <a:rPr lang="en-GB" sz="1200" i="1" dirty="0"/>
              <a:t>I would like to know how to </a:t>
            </a:r>
            <a:r>
              <a:rPr lang="en-GB" sz="1200" b="1" i="1" dirty="0"/>
              <a:t>re-cover</a:t>
            </a:r>
            <a:r>
              <a:rPr lang="en-GB" sz="1200" i="1" dirty="0"/>
              <a:t> dining-room chairs.</a:t>
            </a:r>
          </a:p>
          <a:p>
            <a:pPr marL="0" indent="0" algn="just">
              <a:buNone/>
            </a:pPr>
            <a:endParaRPr lang="tr-TR" sz="400" dirty="0" smtClean="0"/>
          </a:p>
          <a:p>
            <a:pPr marL="0" indent="0" algn="just">
              <a:buNone/>
            </a:pPr>
            <a:r>
              <a:rPr lang="tr-TR" sz="1200" dirty="0" smtClean="0"/>
              <a:t>7. </a:t>
            </a:r>
            <a:r>
              <a:rPr lang="en-GB" sz="1200" dirty="0"/>
              <a:t>There are also a number of prefixes that are </a:t>
            </a:r>
            <a:r>
              <a:rPr lang="en-GB" sz="1200" dirty="0" err="1" smtClean="0"/>
              <a:t>supp</a:t>
            </a:r>
            <a:r>
              <a:rPr lang="tr-TR" sz="1200" dirty="0" smtClean="0"/>
              <a:t>o</a:t>
            </a:r>
            <a:r>
              <a:rPr lang="en-GB" sz="1200" dirty="0" err="1" smtClean="0"/>
              <a:t>sed</a:t>
            </a:r>
            <a:r>
              <a:rPr lang="en-GB" sz="1200" dirty="0" smtClean="0"/>
              <a:t> </a:t>
            </a:r>
            <a:r>
              <a:rPr lang="en-GB" sz="1200" dirty="0"/>
              <a:t>to be followed by a hyphen, for instance </a:t>
            </a:r>
            <a:r>
              <a:rPr lang="en-GB" sz="1200" i="1" dirty="0"/>
              <a:t>all</a:t>
            </a:r>
            <a:r>
              <a:rPr lang="en-GB" sz="1200" dirty="0"/>
              <a:t>-, </a:t>
            </a:r>
            <a:r>
              <a:rPr lang="en-GB" sz="1200" i="1" dirty="0"/>
              <a:t>cross</a:t>
            </a:r>
            <a:r>
              <a:rPr lang="en-GB" sz="1200" dirty="0"/>
              <a:t>-, </a:t>
            </a:r>
            <a:r>
              <a:rPr lang="en-GB" sz="1200" i="1" dirty="0"/>
              <a:t>ex</a:t>
            </a:r>
            <a:r>
              <a:rPr lang="en-GB" sz="1200" dirty="0"/>
              <a:t>-, </a:t>
            </a:r>
            <a:r>
              <a:rPr lang="en-GB" sz="1200" i="1" dirty="0"/>
              <a:t>self</a:t>
            </a:r>
            <a:r>
              <a:rPr lang="en-GB" sz="1200" dirty="0"/>
              <a:t>-, </a:t>
            </a:r>
            <a:r>
              <a:rPr lang="en-GB" sz="1200" i="1" dirty="0"/>
              <a:t>half</a:t>
            </a:r>
            <a:r>
              <a:rPr lang="en-GB" sz="1200" dirty="0"/>
              <a:t>-, and anti-</a:t>
            </a:r>
            <a:r>
              <a:rPr lang="en-GB" sz="1200" dirty="0" smtClean="0"/>
              <a:t>,</a:t>
            </a:r>
            <a:endParaRPr lang="tr-TR" sz="1200" dirty="0" smtClean="0"/>
          </a:p>
          <a:p>
            <a:pPr marL="0" indent="0" algn="just">
              <a:buNone/>
            </a:pPr>
            <a:r>
              <a:rPr lang="en-GB" sz="1200" i="1" dirty="0" smtClean="0"/>
              <a:t>(</a:t>
            </a:r>
            <a:r>
              <a:rPr lang="tr-TR" sz="1200" i="1" dirty="0" smtClean="0"/>
              <a:t>ex6</a:t>
            </a:r>
            <a:r>
              <a:rPr lang="en-GB" sz="1200" i="1" dirty="0" smtClean="0"/>
              <a:t>) </a:t>
            </a:r>
            <a:r>
              <a:rPr lang="en-GB" sz="1200" i="1" dirty="0"/>
              <a:t>In principle this could be done by an </a:t>
            </a:r>
            <a:r>
              <a:rPr lang="en-GB" sz="1200" b="1" i="1" dirty="0"/>
              <a:t>all-knowing</a:t>
            </a:r>
            <a:r>
              <a:rPr lang="en-GB" sz="1200" i="1" dirty="0"/>
              <a:t> central planner.</a:t>
            </a:r>
          </a:p>
          <a:p>
            <a:pPr marL="0" indent="0" algn="just">
              <a:buNone/>
            </a:pPr>
            <a:r>
              <a:rPr lang="en-GB" sz="1200" i="1" dirty="0" smtClean="0"/>
              <a:t>(</a:t>
            </a:r>
            <a:r>
              <a:rPr lang="tr-TR" sz="1200" i="1" dirty="0" smtClean="0"/>
              <a:t>ex7</a:t>
            </a:r>
            <a:r>
              <a:rPr lang="en-GB" sz="1200" i="1" dirty="0" smtClean="0"/>
              <a:t>)</a:t>
            </a:r>
            <a:r>
              <a:rPr lang="en-GB" sz="1200" i="1" dirty="0"/>
              <a:t> </a:t>
            </a:r>
            <a:r>
              <a:rPr lang="en-GB" sz="1200" b="1" i="1" dirty="0"/>
              <a:t>Cross-Cultural </a:t>
            </a:r>
            <a:r>
              <a:rPr lang="en-GB" sz="1200" i="1" dirty="0"/>
              <a:t>Research (CCR) publishes peer-reviewed articles that describe </a:t>
            </a:r>
            <a:r>
              <a:rPr lang="en-GB" sz="1200" b="1" i="1" dirty="0"/>
              <a:t>cross-cultural</a:t>
            </a:r>
            <a:r>
              <a:rPr lang="en-GB" sz="1200" i="1" dirty="0"/>
              <a:t> and comparative studies in </a:t>
            </a:r>
            <a:r>
              <a:rPr lang="tr-TR" sz="1200" i="1" dirty="0" smtClean="0"/>
              <a:t>…</a:t>
            </a:r>
            <a:r>
              <a:rPr lang="en-GB" sz="1200" i="1" dirty="0" smtClean="0"/>
              <a:t>.</a:t>
            </a:r>
            <a:endParaRPr lang="en-GB" sz="1200" i="1" dirty="0"/>
          </a:p>
          <a:p>
            <a:pPr marL="0" indent="0" algn="just">
              <a:buNone/>
            </a:pPr>
            <a:r>
              <a:rPr lang="en-GB" sz="1200" i="1" dirty="0" smtClean="0"/>
              <a:t>(</a:t>
            </a:r>
            <a:r>
              <a:rPr lang="tr-TR" sz="1200" i="1" dirty="0" smtClean="0"/>
              <a:t>ex8</a:t>
            </a:r>
            <a:r>
              <a:rPr lang="en-GB" sz="1200" i="1" dirty="0" smtClean="0"/>
              <a:t>) </a:t>
            </a:r>
            <a:r>
              <a:rPr lang="en-GB" sz="1200" i="1" dirty="0"/>
              <a:t>After a year or so, my friend and </a:t>
            </a:r>
            <a:r>
              <a:rPr lang="en-GB" sz="1200" b="1" i="1" dirty="0"/>
              <a:t>ex-colleague</a:t>
            </a:r>
            <a:r>
              <a:rPr lang="en-GB" sz="1200" i="1" dirty="0"/>
              <a:t> John. Murray VII offered help again.</a:t>
            </a:r>
          </a:p>
          <a:p>
            <a:pPr marL="0" indent="0" algn="just">
              <a:buNone/>
            </a:pPr>
            <a:r>
              <a:rPr lang="en-GB" sz="1200" i="1" dirty="0" smtClean="0"/>
              <a:t>(</a:t>
            </a:r>
            <a:r>
              <a:rPr lang="tr-TR" sz="1200" i="1" dirty="0" smtClean="0"/>
              <a:t>ex9</a:t>
            </a:r>
            <a:r>
              <a:rPr lang="en-GB" sz="1200" i="1" dirty="0" smtClean="0"/>
              <a:t>)</a:t>
            </a:r>
            <a:r>
              <a:rPr lang="en-GB" sz="1200" i="1" dirty="0"/>
              <a:t> </a:t>
            </a:r>
            <a:r>
              <a:rPr lang="en-GB" sz="1200" b="1" i="1" dirty="0"/>
              <a:t>Self-esteem</a:t>
            </a:r>
            <a:r>
              <a:rPr lang="en-GB" sz="1200" i="1" dirty="0"/>
              <a:t> has to do with how one sees and experiences oneself.</a:t>
            </a:r>
          </a:p>
          <a:p>
            <a:pPr marL="0" indent="0" algn="just">
              <a:buNone/>
            </a:pPr>
            <a:r>
              <a:rPr lang="en-GB" sz="1200" i="1" dirty="0" smtClean="0"/>
              <a:t>(</a:t>
            </a:r>
            <a:r>
              <a:rPr lang="tr-TR" sz="1200" i="1" dirty="0" smtClean="0"/>
              <a:t>ex10</a:t>
            </a:r>
            <a:r>
              <a:rPr lang="en-GB" sz="1200" i="1" dirty="0" smtClean="0"/>
              <a:t>) </a:t>
            </a:r>
            <a:r>
              <a:rPr lang="en-GB" sz="1200" i="1" dirty="0"/>
              <a:t>There is no way anyone in attendance left this show thinking it was </a:t>
            </a:r>
            <a:r>
              <a:rPr lang="en-GB" sz="1200" b="1" i="1" dirty="0"/>
              <a:t>half-hearted</a:t>
            </a:r>
            <a:r>
              <a:rPr lang="en-GB" sz="1200" i="1" dirty="0"/>
              <a:t>. </a:t>
            </a:r>
          </a:p>
          <a:p>
            <a:pPr marL="0" indent="0" algn="just">
              <a:buNone/>
            </a:pPr>
            <a:r>
              <a:rPr lang="en-GB" sz="1200" i="1" dirty="0" smtClean="0"/>
              <a:t>(</a:t>
            </a:r>
            <a:r>
              <a:rPr lang="tr-TR" sz="1200" i="1" dirty="0" smtClean="0"/>
              <a:t>ex11</a:t>
            </a:r>
            <a:r>
              <a:rPr lang="en-GB" sz="1200" i="1" dirty="0" smtClean="0"/>
              <a:t>) </a:t>
            </a:r>
            <a:r>
              <a:rPr lang="en-GB" sz="1200" i="1" dirty="0"/>
              <a:t>To illustrate what types of behaviour are </a:t>
            </a:r>
            <a:r>
              <a:rPr lang="en-GB" sz="1200" b="1" i="1" dirty="0"/>
              <a:t>anti-social</a:t>
            </a:r>
            <a:r>
              <a:rPr lang="en-GB" sz="1200" i="1" dirty="0"/>
              <a:t>, below are examples of ASB.</a:t>
            </a:r>
          </a:p>
          <a:p>
            <a:pPr marL="0" indent="0" algn="just">
              <a:buNone/>
            </a:pPr>
            <a:endParaRPr lang="en-GB" sz="1200" dirty="0"/>
          </a:p>
          <a:p>
            <a:pPr marL="0" indent="0" algn="just">
              <a:buNone/>
            </a:pPr>
            <a:endParaRPr lang="en-GB" sz="1200" dirty="0"/>
          </a:p>
          <a:p>
            <a:pPr marL="0" indent="0" algn="just">
              <a:buNone/>
            </a:pPr>
            <a:endParaRPr lang="en-GB" sz="1200" dirty="0"/>
          </a:p>
        </p:txBody>
      </p:sp>
      <p:sp>
        <p:nvSpPr>
          <p:cNvPr id="4" name="Slayt Numarası Yer Tutucusu 3"/>
          <p:cNvSpPr>
            <a:spLocks noGrp="1"/>
          </p:cNvSpPr>
          <p:nvPr>
            <p:ph type="sldNum" sz="quarter" idx="12"/>
          </p:nvPr>
        </p:nvSpPr>
        <p:spPr/>
        <p:txBody>
          <a:bodyPr/>
          <a:lstStyle/>
          <a:p>
            <a:fld id="{F302176B-0E47-46AC-8F43-DAB4B8A37D06}" type="slidenum">
              <a:rPr lang="tr-TR" smtClean="0"/>
              <a:t>12</a:t>
            </a:fld>
            <a:endParaRPr lang="tr-TR" dirty="0"/>
          </a:p>
        </p:txBody>
      </p:sp>
    </p:spTree>
    <p:extLst>
      <p:ext uri="{BB962C8B-B14F-4D97-AF65-F5344CB8AC3E}">
        <p14:creationId xmlns:p14="http://schemas.microsoft.com/office/powerpoint/2010/main" val="3708795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err="1" smtClean="0"/>
              <a:t>Brackets</a:t>
            </a:r>
            <a:r>
              <a:rPr lang="tr-TR" sz="3600" dirty="0" smtClean="0"/>
              <a:t>                             ( ), [ ] </a:t>
            </a:r>
            <a:endParaRPr lang="en-GB" sz="3600" dirty="0"/>
          </a:p>
        </p:txBody>
      </p:sp>
      <p:sp>
        <p:nvSpPr>
          <p:cNvPr id="3" name="İçerik Yer Tutucusu 2"/>
          <p:cNvSpPr>
            <a:spLocks noGrp="1"/>
          </p:cNvSpPr>
          <p:nvPr>
            <p:ph idx="1"/>
          </p:nvPr>
        </p:nvSpPr>
        <p:spPr>
          <a:xfrm>
            <a:off x="755576" y="1052736"/>
            <a:ext cx="7543800" cy="3886200"/>
          </a:xfrm>
        </p:spPr>
        <p:txBody>
          <a:bodyPr>
            <a:noAutofit/>
          </a:bodyPr>
          <a:lstStyle/>
          <a:p>
            <a:pPr marL="0" indent="0">
              <a:buNone/>
            </a:pPr>
            <a:r>
              <a:rPr lang="en-GB" sz="1300" b="1" dirty="0" smtClean="0"/>
              <a:t>Round Brackets</a:t>
            </a:r>
            <a:r>
              <a:rPr lang="tr-TR" sz="1300" b="1" dirty="0" smtClean="0"/>
              <a:t> ( )</a:t>
            </a:r>
            <a:endParaRPr lang="en-GB" sz="1300" b="1" dirty="0"/>
          </a:p>
          <a:p>
            <a:pPr marL="0" indent="0">
              <a:buNone/>
            </a:pPr>
            <a:r>
              <a:rPr lang="tr-TR" sz="1300" dirty="0" smtClean="0"/>
              <a:t>1. </a:t>
            </a:r>
            <a:r>
              <a:rPr lang="en-GB" sz="1300" dirty="0" smtClean="0"/>
              <a:t>Round </a:t>
            </a:r>
            <a:r>
              <a:rPr lang="en-GB" sz="1300" dirty="0"/>
              <a:t>brackets (also called parentheses, especially in American English) are mainly used to </a:t>
            </a:r>
            <a:r>
              <a:rPr lang="en-GB" sz="1300" b="1" dirty="0"/>
              <a:t>separate off information that isn’t essential to the meaning </a:t>
            </a:r>
            <a:r>
              <a:rPr lang="en-GB" sz="1300" dirty="0"/>
              <a:t>of the rest of the sentence. If you removed the bracketed material the sentence would still make perfectly good sense. For example:</a:t>
            </a:r>
          </a:p>
          <a:p>
            <a:pPr marL="0" indent="0">
              <a:buNone/>
            </a:pPr>
            <a:r>
              <a:rPr lang="tr-TR" sz="1300" i="1" dirty="0" smtClean="0"/>
              <a:t>(ex1) </a:t>
            </a:r>
            <a:r>
              <a:rPr lang="en-GB" sz="1300" i="1" dirty="0" smtClean="0"/>
              <a:t>Mount </a:t>
            </a:r>
            <a:r>
              <a:rPr lang="en-GB" sz="1300" i="1" dirty="0"/>
              <a:t>Everest (in the Himalayas) is the highest mountain in the world.</a:t>
            </a:r>
            <a:endParaRPr lang="en-GB" sz="1300" dirty="0"/>
          </a:p>
          <a:p>
            <a:pPr marL="0" indent="0">
              <a:buNone/>
            </a:pPr>
            <a:r>
              <a:rPr lang="tr-TR" sz="1300" i="1" dirty="0" smtClean="0"/>
              <a:t>(ex2) </a:t>
            </a:r>
            <a:r>
              <a:rPr lang="en-GB" sz="1300" i="1" dirty="0" smtClean="0"/>
              <a:t>There </a:t>
            </a:r>
            <a:r>
              <a:rPr lang="en-GB" sz="1300" i="1" dirty="0"/>
              <a:t>are several books on the subject (see page 120).</a:t>
            </a:r>
            <a:endParaRPr lang="en-GB" sz="1300" dirty="0"/>
          </a:p>
          <a:p>
            <a:pPr marL="0" indent="0">
              <a:buNone/>
            </a:pPr>
            <a:r>
              <a:rPr lang="tr-TR" sz="1300" i="1" dirty="0" smtClean="0"/>
              <a:t>(ex3) </a:t>
            </a:r>
            <a:r>
              <a:rPr lang="en-GB" sz="1300" i="1" dirty="0" smtClean="0"/>
              <a:t>He </a:t>
            </a:r>
            <a:r>
              <a:rPr lang="en-GB" sz="1300" i="1" dirty="0"/>
              <a:t>coined the term "hypnotism" (from the Greek word </a:t>
            </a:r>
            <a:r>
              <a:rPr lang="en-GB" sz="1300" dirty="0" err="1"/>
              <a:t>hypnos</a:t>
            </a:r>
            <a:r>
              <a:rPr lang="en-GB" sz="1300" i="1" dirty="0"/>
              <a:t> meaning "sleep") and practiced it frequently</a:t>
            </a:r>
            <a:r>
              <a:rPr lang="en-GB" sz="1300" i="1" dirty="0" smtClean="0"/>
              <a:t>.</a:t>
            </a:r>
            <a:endParaRPr lang="tr-TR" sz="1300" i="1" dirty="0" smtClean="0"/>
          </a:p>
          <a:p>
            <a:pPr marL="0" indent="0">
              <a:buNone/>
            </a:pPr>
            <a:endParaRPr lang="en-GB" sz="1300" dirty="0"/>
          </a:p>
          <a:p>
            <a:pPr marL="0" indent="0">
              <a:buNone/>
            </a:pPr>
            <a:r>
              <a:rPr lang="tr-TR" sz="1300" dirty="0" smtClean="0"/>
              <a:t>2. </a:t>
            </a:r>
            <a:r>
              <a:rPr lang="en-GB" sz="1300" dirty="0" smtClean="0"/>
              <a:t>to </a:t>
            </a:r>
            <a:r>
              <a:rPr lang="en-GB" sz="1300" dirty="0"/>
              <a:t>enclose a comment by the person writing:</a:t>
            </a:r>
          </a:p>
          <a:p>
            <a:pPr marL="0" indent="0">
              <a:buNone/>
            </a:pPr>
            <a:r>
              <a:rPr lang="tr-TR" sz="1300" i="1" dirty="0" smtClean="0"/>
              <a:t>(ex4) </a:t>
            </a:r>
            <a:r>
              <a:rPr lang="en-GB" sz="1300" i="1" dirty="0" smtClean="0"/>
              <a:t>He’d </a:t>
            </a:r>
            <a:r>
              <a:rPr lang="en-GB" sz="1300" i="1" dirty="0"/>
              <a:t>clearly had too much to drink (not that I blamed him).</a:t>
            </a:r>
            <a:endParaRPr lang="en-GB" sz="1300" dirty="0"/>
          </a:p>
          <a:p>
            <a:pPr marL="0" indent="0">
              <a:buNone/>
            </a:pPr>
            <a:endParaRPr lang="tr-TR" sz="1300" b="1" dirty="0" smtClean="0"/>
          </a:p>
          <a:p>
            <a:pPr marL="0" indent="0">
              <a:buNone/>
            </a:pPr>
            <a:r>
              <a:rPr lang="en-GB" sz="1300" b="1" dirty="0" smtClean="0"/>
              <a:t>Square Brackets</a:t>
            </a:r>
            <a:r>
              <a:rPr lang="tr-TR" sz="1300" b="1" dirty="0" smtClean="0"/>
              <a:t> [ ]</a:t>
            </a:r>
            <a:endParaRPr lang="en-GB" sz="1300" b="1" dirty="0"/>
          </a:p>
          <a:p>
            <a:pPr marL="0" indent="0">
              <a:buNone/>
            </a:pPr>
            <a:r>
              <a:rPr lang="tr-TR" sz="1300" dirty="0" smtClean="0"/>
              <a:t>1. </a:t>
            </a:r>
            <a:r>
              <a:rPr lang="en-GB" sz="1300" dirty="0" smtClean="0"/>
              <a:t>Square </a:t>
            </a:r>
            <a:r>
              <a:rPr lang="en-GB" sz="1300" dirty="0"/>
              <a:t>brackets (also called </a:t>
            </a:r>
            <a:r>
              <a:rPr lang="en-GB" sz="1300" b="1" dirty="0"/>
              <a:t>brackets</a:t>
            </a:r>
            <a:r>
              <a:rPr lang="en-GB" sz="1300" dirty="0"/>
              <a:t>, especially in American English) are mainly used to enclose words added by someone other than the original writer or speaker, typically in order to clarify the situation:</a:t>
            </a:r>
          </a:p>
          <a:p>
            <a:pPr marL="0" indent="0">
              <a:buNone/>
            </a:pPr>
            <a:r>
              <a:rPr lang="tr-TR" sz="1300" i="1" dirty="0" smtClean="0"/>
              <a:t>(ex1) </a:t>
            </a:r>
            <a:r>
              <a:rPr lang="en-GB" sz="1300" i="1" dirty="0" smtClean="0"/>
              <a:t>He </a:t>
            </a:r>
            <a:r>
              <a:rPr lang="en-GB" sz="1300" i="1" dirty="0"/>
              <a:t>[the police officer] can’t prove they did it.</a:t>
            </a:r>
            <a:endParaRPr lang="en-GB" sz="1300" dirty="0"/>
          </a:p>
          <a:p>
            <a:pPr marL="0" indent="0">
              <a:buNone/>
            </a:pPr>
            <a:endParaRPr lang="tr-TR" sz="1300" dirty="0" smtClean="0"/>
          </a:p>
          <a:p>
            <a:pPr marL="0" indent="0">
              <a:buNone/>
            </a:pPr>
            <a:r>
              <a:rPr lang="tr-TR" sz="1300" dirty="0" smtClean="0"/>
              <a:t>2. </a:t>
            </a:r>
            <a:r>
              <a:rPr lang="en-GB" sz="1300" dirty="0" smtClean="0"/>
              <a:t>If </a:t>
            </a:r>
            <a:r>
              <a:rPr lang="en-GB" sz="1300" dirty="0"/>
              <a:t>parentheses or brackets are used at the end of a sentence, </a:t>
            </a:r>
            <a:r>
              <a:rPr lang="en-GB" sz="1300" b="1" dirty="0"/>
              <a:t>the period should be placed outside</a:t>
            </a:r>
            <a:r>
              <a:rPr lang="en-GB" sz="1300" dirty="0"/>
              <a:t>, as the final punctuation:</a:t>
            </a:r>
          </a:p>
          <a:p>
            <a:pPr marL="0" indent="0">
              <a:buNone/>
            </a:pPr>
            <a:r>
              <a:rPr lang="tr-TR" sz="1300" i="1" dirty="0" smtClean="0"/>
              <a:t>(ex2) </a:t>
            </a:r>
            <a:r>
              <a:rPr lang="en-GB" sz="1300" i="1" dirty="0" smtClean="0"/>
              <a:t>They </a:t>
            </a:r>
            <a:r>
              <a:rPr lang="en-GB" sz="1300" i="1" dirty="0"/>
              <a:t>eventually decided to settle in the United States (Debbie's home).</a:t>
            </a:r>
            <a:endParaRPr lang="en-GB" sz="1300" dirty="0"/>
          </a:p>
          <a:p>
            <a:pPr marL="0" indent="0">
              <a:buNone/>
            </a:pPr>
            <a:r>
              <a:rPr lang="tr-TR" sz="1300" i="1" dirty="0" smtClean="0"/>
              <a:t>(ex3) </a:t>
            </a:r>
            <a:r>
              <a:rPr lang="en-GB" sz="1300" i="1" dirty="0" smtClean="0"/>
              <a:t>Dante </a:t>
            </a:r>
            <a:r>
              <a:rPr lang="en-GB" sz="1300" i="1" dirty="0"/>
              <a:t>testified that it was the last time he saw them [the missing coins].</a:t>
            </a:r>
            <a:endParaRPr lang="en-GB" sz="1300" dirty="0"/>
          </a:p>
          <a:p>
            <a:endParaRPr lang="en-GB" sz="1300" dirty="0"/>
          </a:p>
        </p:txBody>
      </p:sp>
      <p:sp>
        <p:nvSpPr>
          <p:cNvPr id="4" name="Slayt Numarası Yer Tutucusu 3"/>
          <p:cNvSpPr>
            <a:spLocks noGrp="1"/>
          </p:cNvSpPr>
          <p:nvPr>
            <p:ph type="sldNum" sz="quarter" idx="12"/>
          </p:nvPr>
        </p:nvSpPr>
        <p:spPr/>
        <p:txBody>
          <a:bodyPr/>
          <a:lstStyle/>
          <a:p>
            <a:fld id="{F302176B-0E47-46AC-8F43-DAB4B8A37D06}" type="slidenum">
              <a:rPr lang="tr-TR" smtClean="0"/>
              <a:t>13</a:t>
            </a:fld>
            <a:endParaRPr lang="tr-TR"/>
          </a:p>
        </p:txBody>
      </p:sp>
    </p:spTree>
    <p:extLst>
      <p:ext uri="{BB962C8B-B14F-4D97-AF65-F5344CB8AC3E}">
        <p14:creationId xmlns:p14="http://schemas.microsoft.com/office/powerpoint/2010/main" val="254277487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err="1" smtClean="0"/>
              <a:t>Question</a:t>
            </a:r>
            <a:r>
              <a:rPr lang="tr-TR" sz="3600" dirty="0" smtClean="0"/>
              <a:t> </a:t>
            </a:r>
            <a:r>
              <a:rPr lang="tr-TR" sz="3600" dirty="0" err="1" smtClean="0"/>
              <a:t>tag</a:t>
            </a:r>
            <a:r>
              <a:rPr lang="tr-TR" sz="3600" dirty="0" smtClean="0"/>
              <a:t>               ( ? )</a:t>
            </a:r>
            <a:endParaRPr lang="en-GB" sz="3600" dirty="0"/>
          </a:p>
        </p:txBody>
      </p:sp>
      <p:sp>
        <p:nvSpPr>
          <p:cNvPr id="3" name="İçerik Yer Tutucusu 2"/>
          <p:cNvSpPr>
            <a:spLocks noGrp="1"/>
          </p:cNvSpPr>
          <p:nvPr>
            <p:ph idx="1"/>
          </p:nvPr>
        </p:nvSpPr>
        <p:spPr>
          <a:xfrm>
            <a:off x="467544" y="1052736"/>
            <a:ext cx="7992888" cy="3886200"/>
          </a:xfrm>
        </p:spPr>
        <p:txBody>
          <a:bodyPr>
            <a:noAutofit/>
          </a:bodyPr>
          <a:lstStyle/>
          <a:p>
            <a:pPr marL="0" indent="0">
              <a:buNone/>
            </a:pPr>
            <a:r>
              <a:rPr lang="en-GB" sz="1200" dirty="0"/>
              <a:t>1. Use a question mark only after a direct question.</a:t>
            </a:r>
          </a:p>
          <a:p>
            <a:pPr marL="0" indent="0">
              <a:buNone/>
            </a:pPr>
            <a:endParaRPr lang="en-GB" sz="400" dirty="0"/>
          </a:p>
          <a:p>
            <a:pPr marL="0" indent="0">
              <a:buNone/>
            </a:pPr>
            <a:r>
              <a:rPr lang="en-GB" sz="1200" dirty="0"/>
              <a:t>Correct: Will you go with me?</a:t>
            </a:r>
          </a:p>
          <a:p>
            <a:pPr marL="0" indent="0">
              <a:buNone/>
            </a:pPr>
            <a:r>
              <a:rPr lang="en-GB" sz="1200" dirty="0"/>
              <a:t>Incorrect: I'm asking if you will go with me?</a:t>
            </a:r>
          </a:p>
          <a:p>
            <a:pPr marL="0" indent="0">
              <a:buNone/>
            </a:pPr>
            <a:endParaRPr lang="en-GB" sz="400" dirty="0"/>
          </a:p>
          <a:p>
            <a:pPr marL="0" indent="0">
              <a:buNone/>
            </a:pPr>
            <a:r>
              <a:rPr lang="en-GB" sz="1200" dirty="0"/>
              <a:t>2. A question mark replaces a period at the end of a sentence.</a:t>
            </a:r>
          </a:p>
          <a:p>
            <a:pPr marL="0" indent="0">
              <a:buNone/>
            </a:pPr>
            <a:endParaRPr lang="en-GB" sz="400" dirty="0"/>
          </a:p>
          <a:p>
            <a:pPr marL="0" indent="0">
              <a:buNone/>
            </a:pPr>
            <a:r>
              <a:rPr lang="en-GB" sz="1200" dirty="0"/>
              <a:t>Correct: Will you go with me?</a:t>
            </a:r>
          </a:p>
          <a:p>
            <a:pPr marL="0" indent="0">
              <a:buNone/>
            </a:pPr>
            <a:r>
              <a:rPr lang="en-GB" sz="1200" dirty="0"/>
              <a:t>Incorrect: Will you go with me?.</a:t>
            </a:r>
          </a:p>
          <a:p>
            <a:pPr marL="0" indent="0">
              <a:buNone/>
            </a:pPr>
            <a:endParaRPr lang="en-GB" sz="400" dirty="0"/>
          </a:p>
          <a:p>
            <a:pPr marL="0" indent="0">
              <a:buNone/>
            </a:pPr>
            <a:r>
              <a:rPr lang="en-GB" sz="1200" dirty="0"/>
              <a:t>3. </a:t>
            </a:r>
            <a:r>
              <a:rPr lang="tr-TR" sz="1200" dirty="0" smtClean="0"/>
              <a:t>C</a:t>
            </a:r>
            <a:r>
              <a:rPr lang="en-GB" sz="1200" dirty="0" err="1" smtClean="0"/>
              <a:t>apitalize</a:t>
            </a:r>
            <a:r>
              <a:rPr lang="en-GB" sz="1200" dirty="0" smtClean="0"/>
              <a:t> </a:t>
            </a:r>
            <a:r>
              <a:rPr lang="en-GB" sz="1200" dirty="0"/>
              <a:t>the word that follows a question mark.</a:t>
            </a:r>
          </a:p>
          <a:p>
            <a:pPr marL="0" indent="0">
              <a:buNone/>
            </a:pPr>
            <a:endParaRPr lang="en-GB" sz="400" dirty="0"/>
          </a:p>
          <a:p>
            <a:pPr marL="0" indent="0">
              <a:buNone/>
            </a:pPr>
            <a:r>
              <a:rPr lang="en-GB" sz="1200" dirty="0" smtClean="0"/>
              <a:t>Ex</a:t>
            </a:r>
            <a:r>
              <a:rPr lang="tr-TR" sz="1200" dirty="0" smtClean="0"/>
              <a:t>:</a:t>
            </a:r>
            <a:r>
              <a:rPr lang="en-GB" sz="1200" dirty="0" smtClean="0"/>
              <a:t> </a:t>
            </a:r>
            <a:r>
              <a:rPr lang="en-GB" sz="1200" dirty="0"/>
              <a:t>Will you finish your work on </a:t>
            </a:r>
            <a:r>
              <a:rPr lang="en-GB" sz="1200" u="sng" dirty="0"/>
              <a:t>time? It is </a:t>
            </a:r>
            <a:r>
              <a:rPr lang="en-GB" sz="1200" dirty="0"/>
              <a:t>impossible!</a:t>
            </a:r>
          </a:p>
          <a:p>
            <a:pPr marL="0" indent="0">
              <a:buNone/>
            </a:pPr>
            <a:endParaRPr lang="en-GB" sz="400" dirty="0"/>
          </a:p>
          <a:p>
            <a:pPr marL="0" indent="0">
              <a:buNone/>
            </a:pPr>
            <a:r>
              <a:rPr lang="en-GB" sz="1200" dirty="0"/>
              <a:t>4. Avoid the common trap of using question marks with indirect questions, which are statements that contain questions. Use a period after an indirect question.</a:t>
            </a:r>
          </a:p>
          <a:p>
            <a:pPr marL="0" indent="0">
              <a:buNone/>
            </a:pPr>
            <a:endParaRPr lang="en-GB" sz="400" dirty="0"/>
          </a:p>
          <a:p>
            <a:pPr marL="0" indent="0">
              <a:buNone/>
            </a:pPr>
            <a:r>
              <a:rPr lang="en-GB" sz="1200" dirty="0"/>
              <a:t>Incorrect: I wonder if he would go with me?</a:t>
            </a:r>
          </a:p>
          <a:p>
            <a:pPr marL="0" indent="0">
              <a:buNone/>
            </a:pPr>
            <a:r>
              <a:rPr lang="en-GB" sz="1200" dirty="0"/>
              <a:t>Correct: I wonder if he would go with me.  OR  I wonder: Would he go with me?</a:t>
            </a:r>
          </a:p>
          <a:p>
            <a:pPr marL="0" indent="0">
              <a:buNone/>
            </a:pPr>
            <a:endParaRPr lang="en-GB" sz="400" dirty="0"/>
          </a:p>
          <a:p>
            <a:pPr marL="0" indent="0">
              <a:buNone/>
            </a:pPr>
            <a:r>
              <a:rPr lang="en-GB" sz="1200" dirty="0"/>
              <a:t>5. Some sentences are statements—or demands—in the form of a question. They are called rhetorical questions because they don't require or expect an answer. Many should be written without question marks.</a:t>
            </a:r>
          </a:p>
          <a:p>
            <a:pPr marL="0" indent="0">
              <a:buNone/>
            </a:pPr>
            <a:endParaRPr lang="en-GB" sz="400" dirty="0"/>
          </a:p>
          <a:p>
            <a:pPr marL="0" indent="0">
              <a:buNone/>
            </a:pPr>
            <a:r>
              <a:rPr lang="en-GB" sz="1200" dirty="0"/>
              <a:t>Examples:</a:t>
            </a:r>
          </a:p>
          <a:p>
            <a:pPr marL="0" indent="0">
              <a:buNone/>
            </a:pPr>
            <a:r>
              <a:rPr lang="en-GB" sz="1200" dirty="0"/>
              <a:t>Why don't you take a break.</a:t>
            </a:r>
          </a:p>
          <a:p>
            <a:pPr marL="0" indent="0">
              <a:buNone/>
            </a:pPr>
            <a:r>
              <a:rPr lang="en-GB" sz="1200" dirty="0"/>
              <a:t>Would you kids knock it off.</a:t>
            </a:r>
          </a:p>
          <a:p>
            <a:pPr marL="0" indent="0">
              <a:buNone/>
            </a:pPr>
            <a:r>
              <a:rPr lang="en-GB" sz="1200" dirty="0"/>
              <a:t>What wouldn't I do for you!</a:t>
            </a:r>
          </a:p>
        </p:txBody>
      </p:sp>
      <p:sp>
        <p:nvSpPr>
          <p:cNvPr id="4" name="Slayt Numarası Yer Tutucusu 3"/>
          <p:cNvSpPr>
            <a:spLocks noGrp="1"/>
          </p:cNvSpPr>
          <p:nvPr>
            <p:ph type="sldNum" sz="quarter" idx="12"/>
          </p:nvPr>
        </p:nvSpPr>
        <p:spPr/>
        <p:txBody>
          <a:bodyPr/>
          <a:lstStyle/>
          <a:p>
            <a:fld id="{F302176B-0E47-46AC-8F43-DAB4B8A37D06}" type="slidenum">
              <a:rPr lang="tr-TR" smtClean="0"/>
              <a:t>14</a:t>
            </a:fld>
            <a:endParaRPr lang="tr-TR"/>
          </a:p>
        </p:txBody>
      </p:sp>
    </p:spTree>
    <p:extLst>
      <p:ext uri="{BB962C8B-B14F-4D97-AF65-F5344CB8AC3E}">
        <p14:creationId xmlns:p14="http://schemas.microsoft.com/office/powerpoint/2010/main" val="16282714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762000" y="5373216"/>
            <a:ext cx="4962128" cy="798984"/>
          </a:xfrm>
        </p:spPr>
        <p:txBody>
          <a:bodyPr>
            <a:normAutofit fontScale="90000"/>
          </a:bodyPr>
          <a:lstStyle/>
          <a:p>
            <a:r>
              <a:rPr lang="tr-TR" sz="3600" dirty="0" err="1" smtClean="0"/>
              <a:t>Quotation</a:t>
            </a:r>
            <a:r>
              <a:rPr lang="tr-TR" sz="3600" dirty="0" smtClean="0"/>
              <a:t> mark     ½           ( </a:t>
            </a:r>
            <a:r>
              <a:rPr lang="en-GB" sz="3600" dirty="0" smtClean="0"/>
              <a:t>" "</a:t>
            </a:r>
            <a:r>
              <a:rPr lang="tr-TR" sz="3600" dirty="0" smtClean="0"/>
              <a:t> )</a:t>
            </a:r>
            <a:endParaRPr lang="en-GB" sz="3600" dirty="0"/>
          </a:p>
        </p:txBody>
      </p:sp>
      <p:sp>
        <p:nvSpPr>
          <p:cNvPr id="4" name="Slayt Numarası Yer Tutucusu 3"/>
          <p:cNvSpPr>
            <a:spLocks noGrp="1"/>
          </p:cNvSpPr>
          <p:nvPr>
            <p:ph type="sldNum" sz="quarter" idx="12"/>
          </p:nvPr>
        </p:nvSpPr>
        <p:spPr/>
        <p:txBody>
          <a:bodyPr/>
          <a:lstStyle/>
          <a:p>
            <a:fld id="{F302176B-0E47-46AC-8F43-DAB4B8A37D06}" type="slidenum">
              <a:rPr lang="tr-TR" smtClean="0"/>
              <a:t>15</a:t>
            </a:fld>
            <a:endParaRPr lang="tr-TR"/>
          </a:p>
        </p:txBody>
      </p:sp>
      <p:sp>
        <p:nvSpPr>
          <p:cNvPr id="6" name="Metin kutusu 5"/>
          <p:cNvSpPr txBox="1"/>
          <p:nvPr/>
        </p:nvSpPr>
        <p:spPr>
          <a:xfrm>
            <a:off x="683568" y="620688"/>
            <a:ext cx="8136903" cy="3893374"/>
          </a:xfrm>
          <a:prstGeom prst="rect">
            <a:avLst/>
          </a:prstGeom>
          <a:noFill/>
        </p:spPr>
        <p:txBody>
          <a:bodyPr wrap="square" rtlCol="0">
            <a:spAutoFit/>
          </a:bodyPr>
          <a:lstStyle/>
          <a:p>
            <a:r>
              <a:rPr lang="en-GB" sz="1300" dirty="0" smtClean="0"/>
              <a:t>Quotation marks</a:t>
            </a:r>
            <a:r>
              <a:rPr lang="tr-TR" sz="1300" dirty="0" smtClean="0"/>
              <a:t> ( </a:t>
            </a:r>
            <a:r>
              <a:rPr lang="tr-TR" sz="1300" dirty="0" err="1" smtClean="0"/>
              <a:t>called</a:t>
            </a:r>
            <a:r>
              <a:rPr lang="tr-TR" sz="1300" dirty="0" smtClean="0"/>
              <a:t> </a:t>
            </a:r>
            <a:r>
              <a:rPr lang="tr-TR" sz="1300" i="1" dirty="0" err="1" smtClean="0"/>
              <a:t>inverted</a:t>
            </a:r>
            <a:r>
              <a:rPr lang="tr-TR" sz="1300" i="1" dirty="0" smtClean="0"/>
              <a:t> </a:t>
            </a:r>
            <a:r>
              <a:rPr lang="tr-TR" sz="1300" i="1" dirty="0" err="1" smtClean="0"/>
              <a:t>commas</a:t>
            </a:r>
            <a:r>
              <a:rPr lang="tr-TR" sz="1300" i="1" dirty="0" smtClean="0"/>
              <a:t> </a:t>
            </a:r>
            <a:r>
              <a:rPr lang="tr-TR" sz="1300" dirty="0" err="1" smtClean="0"/>
              <a:t>ın</a:t>
            </a:r>
            <a:r>
              <a:rPr lang="tr-TR" sz="1300" dirty="0" smtClean="0"/>
              <a:t> UK)</a:t>
            </a:r>
            <a:r>
              <a:rPr lang="en-GB" sz="1300" dirty="0" smtClean="0"/>
              <a:t> </a:t>
            </a:r>
            <a:r>
              <a:rPr lang="en-GB" sz="1300" dirty="0"/>
              <a:t>show that part of the text is either a person speaking or a quotation. Double quotation marks are used as a rule in the United States, while both single and double quotation marks are used in </a:t>
            </a:r>
            <a:r>
              <a:rPr lang="en-GB" sz="1300" dirty="0" smtClean="0"/>
              <a:t>the</a:t>
            </a:r>
            <a:r>
              <a:rPr lang="tr-TR" sz="1300" dirty="0" smtClean="0"/>
              <a:t> UK. </a:t>
            </a:r>
          </a:p>
          <a:p>
            <a:endParaRPr lang="tr-TR" sz="1300" dirty="0"/>
          </a:p>
          <a:p>
            <a:pPr marL="228600" indent="-228600">
              <a:buAutoNum type="arabicPeriod"/>
            </a:pPr>
            <a:r>
              <a:rPr lang="en-GB" sz="1300" dirty="0" smtClean="0"/>
              <a:t>to </a:t>
            </a:r>
            <a:r>
              <a:rPr lang="en-GB" sz="1300" dirty="0"/>
              <a:t>mark off a word or phrase that’s being discussed, or that’s being directly quoted from somewhere else</a:t>
            </a:r>
            <a:r>
              <a:rPr lang="en-GB" sz="1300" dirty="0" smtClean="0"/>
              <a:t>.</a:t>
            </a:r>
            <a:endParaRPr lang="tr-TR" sz="1300" dirty="0" smtClean="0"/>
          </a:p>
          <a:p>
            <a:r>
              <a:rPr lang="tr-TR" sz="1300" dirty="0" err="1" smtClean="0"/>
              <a:t>Ex</a:t>
            </a:r>
            <a:r>
              <a:rPr lang="tr-TR" sz="1300" dirty="0" smtClean="0"/>
              <a:t>: </a:t>
            </a:r>
            <a:r>
              <a:rPr lang="en-GB" sz="1300" i="1" dirty="0"/>
              <a:t>He called this </a:t>
            </a:r>
            <a:r>
              <a:rPr lang="tr-TR" sz="1300" i="1" dirty="0" err="1" smtClean="0"/>
              <a:t>event</a:t>
            </a:r>
            <a:r>
              <a:rPr lang="en-GB" sz="1300" i="1" dirty="0" smtClean="0"/>
              <a:t> </a:t>
            </a:r>
            <a:r>
              <a:rPr lang="en-GB" sz="1300" i="1" dirty="0"/>
              <a:t>"the memory of water."</a:t>
            </a:r>
            <a:endParaRPr lang="en-GB" sz="1300" dirty="0"/>
          </a:p>
          <a:p>
            <a:endParaRPr lang="tr-TR" sz="1300" dirty="0" smtClean="0"/>
          </a:p>
          <a:p>
            <a:r>
              <a:rPr lang="tr-TR" sz="1300" dirty="0" smtClean="0"/>
              <a:t>2. </a:t>
            </a:r>
            <a:r>
              <a:rPr lang="tr-TR" sz="1300" dirty="0" err="1" smtClean="0"/>
              <a:t>Ironic</a:t>
            </a:r>
            <a:r>
              <a:rPr lang="en-GB" sz="1300" dirty="0"/>
              <a:t> </a:t>
            </a:r>
            <a:r>
              <a:rPr lang="en-GB" sz="1300" dirty="0" smtClean="0"/>
              <a:t>words</a:t>
            </a:r>
            <a:r>
              <a:rPr lang="en-GB" sz="1300" dirty="0"/>
              <a:t>:</a:t>
            </a:r>
          </a:p>
          <a:p>
            <a:r>
              <a:rPr lang="tr-TR" sz="1300" dirty="0" err="1" smtClean="0"/>
              <a:t>Ex</a:t>
            </a:r>
            <a:r>
              <a:rPr lang="tr-TR" sz="1300" dirty="0" smtClean="0"/>
              <a:t>: (1) </a:t>
            </a:r>
            <a:r>
              <a:rPr lang="en-GB" sz="1300" dirty="0" smtClean="0"/>
              <a:t>He </a:t>
            </a:r>
            <a:r>
              <a:rPr lang="en-GB" sz="1300" dirty="0"/>
              <a:t>shared his "wisdom" with me</a:t>
            </a:r>
            <a:r>
              <a:rPr lang="en-GB" sz="1300" dirty="0" smtClean="0"/>
              <a:t>.</a:t>
            </a:r>
            <a:r>
              <a:rPr lang="tr-TR" sz="1300" dirty="0" smtClean="0"/>
              <a:t>   </a:t>
            </a:r>
          </a:p>
          <a:p>
            <a:r>
              <a:rPr lang="tr-TR" sz="1300" dirty="0"/>
              <a:t> </a:t>
            </a:r>
            <a:r>
              <a:rPr lang="tr-TR" sz="1300" dirty="0" smtClean="0"/>
              <a:t>     (2) </a:t>
            </a:r>
            <a:r>
              <a:rPr lang="en-GB" sz="1300" dirty="0" smtClean="0"/>
              <a:t>The </a:t>
            </a:r>
            <a:r>
              <a:rPr lang="en-GB" sz="1300" dirty="0"/>
              <a:t>lunch lady plopped a glob of "food" onto my </a:t>
            </a:r>
            <a:r>
              <a:rPr lang="en-GB" sz="1300" dirty="0" smtClean="0"/>
              <a:t>tray.</a:t>
            </a:r>
            <a:r>
              <a:rPr lang="tr-TR" sz="1300" dirty="0" smtClean="0"/>
              <a:t>  </a:t>
            </a:r>
          </a:p>
          <a:p>
            <a:endParaRPr lang="tr-TR" sz="1300" dirty="0"/>
          </a:p>
          <a:p>
            <a:r>
              <a:rPr lang="tr-TR" sz="1300" dirty="0" smtClean="0"/>
              <a:t>3. </a:t>
            </a:r>
            <a:r>
              <a:rPr lang="en-GB" sz="1300" dirty="0" err="1"/>
              <a:t>Signaling</a:t>
            </a:r>
            <a:r>
              <a:rPr lang="en-GB" sz="1300" dirty="0"/>
              <a:t> unusual </a:t>
            </a:r>
            <a:r>
              <a:rPr lang="en-GB" sz="1300" dirty="0" smtClean="0"/>
              <a:t>usage</a:t>
            </a:r>
            <a:r>
              <a:rPr lang="tr-TR" sz="1300" dirty="0" smtClean="0"/>
              <a:t>: </a:t>
            </a:r>
            <a:r>
              <a:rPr lang="en-GB" sz="1300" dirty="0" smtClean="0"/>
              <a:t>Quotation </a:t>
            </a:r>
            <a:r>
              <a:rPr lang="en-GB" sz="1300" dirty="0"/>
              <a:t>marks are also used to indicate that the writer realizes that a word is not being used in its current commonly accepted sense.</a:t>
            </a:r>
          </a:p>
          <a:p>
            <a:r>
              <a:rPr lang="tr-TR" sz="1300" dirty="0" err="1" smtClean="0"/>
              <a:t>ex</a:t>
            </a:r>
            <a:r>
              <a:rPr lang="tr-TR" sz="1300" dirty="0" smtClean="0"/>
              <a:t>: </a:t>
            </a:r>
            <a:r>
              <a:rPr lang="tr-TR" sz="1300" dirty="0" err="1" smtClean="0"/>
              <a:t>Crystals</a:t>
            </a:r>
            <a:r>
              <a:rPr lang="tr-TR" sz="1300" dirty="0" smtClean="0"/>
              <a:t> </a:t>
            </a:r>
            <a:r>
              <a:rPr lang="en-GB" sz="1300" dirty="0" smtClean="0"/>
              <a:t>somehow </a:t>
            </a:r>
            <a:r>
              <a:rPr lang="en-GB" sz="1300" dirty="0"/>
              <a:t>"know" which shape to grow into</a:t>
            </a:r>
            <a:r>
              <a:rPr lang="en-GB" sz="1300" dirty="0" smtClean="0"/>
              <a:t>.</a:t>
            </a:r>
            <a:endParaRPr lang="tr-TR" sz="1300" dirty="0" smtClean="0"/>
          </a:p>
          <a:p>
            <a:endParaRPr lang="tr-TR" sz="1300" dirty="0"/>
          </a:p>
          <a:p>
            <a:r>
              <a:rPr lang="tr-TR" sz="1300" dirty="0" smtClean="0"/>
              <a:t>4. </a:t>
            </a:r>
            <a:r>
              <a:rPr lang="en-GB" sz="1300" dirty="0"/>
              <a:t>Use–mention </a:t>
            </a:r>
            <a:r>
              <a:rPr lang="en-GB" sz="1300" dirty="0" smtClean="0"/>
              <a:t>distinction</a:t>
            </a:r>
            <a:r>
              <a:rPr lang="tr-TR" sz="1300" dirty="0" smtClean="0"/>
              <a:t>: </a:t>
            </a:r>
            <a:r>
              <a:rPr lang="en-GB" sz="1300" dirty="0" smtClean="0"/>
              <a:t>Using </a:t>
            </a:r>
            <a:r>
              <a:rPr lang="en-GB" sz="1300" dirty="0"/>
              <a:t>either quotation marks </a:t>
            </a:r>
            <a:r>
              <a:rPr lang="en-GB" sz="1300" dirty="0" smtClean="0"/>
              <a:t>or</a:t>
            </a:r>
            <a:r>
              <a:rPr lang="tr-TR" sz="1300" dirty="0" smtClean="0"/>
              <a:t> </a:t>
            </a:r>
            <a:r>
              <a:rPr lang="tr-TR" sz="1300" dirty="0" err="1" smtClean="0"/>
              <a:t>italics</a:t>
            </a:r>
            <a:r>
              <a:rPr lang="en-GB" sz="1300" dirty="0"/>
              <a:t> can emphasize that an instance of a word refers to the word itself, rather than its associated concept.</a:t>
            </a:r>
          </a:p>
          <a:p>
            <a:r>
              <a:rPr lang="tr-TR" sz="1300" dirty="0" err="1" smtClean="0"/>
              <a:t>ex</a:t>
            </a:r>
            <a:r>
              <a:rPr lang="tr-TR" sz="1300" dirty="0" smtClean="0"/>
              <a:t>: </a:t>
            </a:r>
            <a:r>
              <a:rPr lang="en-GB" sz="1300" dirty="0" smtClean="0"/>
              <a:t>Cheese </a:t>
            </a:r>
            <a:r>
              <a:rPr lang="en-GB" sz="1300" dirty="0"/>
              <a:t>is derived from milk</a:t>
            </a:r>
            <a:r>
              <a:rPr lang="en-GB" sz="1300" dirty="0" smtClean="0"/>
              <a:t>.</a:t>
            </a:r>
            <a:r>
              <a:rPr lang="tr-TR" sz="1300" dirty="0" smtClean="0"/>
              <a:t> </a:t>
            </a:r>
            <a:r>
              <a:rPr lang="en-GB" sz="1300" dirty="0" smtClean="0"/>
              <a:t>"</a:t>
            </a:r>
            <a:r>
              <a:rPr lang="en-GB" sz="1300" dirty="0"/>
              <a:t>Cheese" is derived from a word in Old English</a:t>
            </a:r>
            <a:r>
              <a:rPr lang="en-GB" sz="1300" dirty="0" smtClean="0"/>
              <a:t>.</a:t>
            </a:r>
            <a:endParaRPr lang="tr-TR" sz="1300" dirty="0" smtClean="0"/>
          </a:p>
          <a:p>
            <a:endParaRPr lang="tr-TR" sz="1300" dirty="0"/>
          </a:p>
        </p:txBody>
      </p:sp>
    </p:spTree>
    <p:extLst>
      <p:ext uri="{BB962C8B-B14F-4D97-AF65-F5344CB8AC3E}">
        <p14:creationId xmlns:p14="http://schemas.microsoft.com/office/powerpoint/2010/main" val="15265938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762000" y="5373216"/>
            <a:ext cx="5970240" cy="798984"/>
          </a:xfrm>
        </p:spPr>
        <p:txBody>
          <a:bodyPr>
            <a:normAutofit/>
          </a:bodyPr>
          <a:lstStyle/>
          <a:p>
            <a:r>
              <a:rPr lang="tr-TR" sz="3600" dirty="0" err="1"/>
              <a:t>Quotation</a:t>
            </a:r>
            <a:r>
              <a:rPr lang="tr-TR" sz="3600" dirty="0"/>
              <a:t> mark    </a:t>
            </a:r>
            <a:r>
              <a:rPr lang="tr-TR" sz="3600" dirty="0" smtClean="0"/>
              <a:t>2/2           </a:t>
            </a:r>
            <a:r>
              <a:rPr lang="tr-TR" sz="3600" dirty="0"/>
              <a:t>( </a:t>
            </a:r>
            <a:r>
              <a:rPr lang="en-GB" sz="3600" dirty="0"/>
              <a:t>" "</a:t>
            </a:r>
            <a:r>
              <a:rPr lang="tr-TR" sz="3600" dirty="0"/>
              <a:t> )</a:t>
            </a:r>
            <a:endParaRPr lang="en-GB" sz="3600" dirty="0"/>
          </a:p>
        </p:txBody>
      </p:sp>
      <p:sp>
        <p:nvSpPr>
          <p:cNvPr id="3" name="İçerik Yer Tutucusu 2"/>
          <p:cNvSpPr>
            <a:spLocks noGrp="1"/>
          </p:cNvSpPr>
          <p:nvPr>
            <p:ph idx="1"/>
          </p:nvPr>
        </p:nvSpPr>
        <p:spPr>
          <a:xfrm>
            <a:off x="827584" y="908720"/>
            <a:ext cx="7543800" cy="3886200"/>
          </a:xfrm>
        </p:spPr>
        <p:txBody>
          <a:bodyPr>
            <a:noAutofit/>
          </a:bodyPr>
          <a:lstStyle/>
          <a:p>
            <a:pPr marL="0" indent="0">
              <a:buNone/>
            </a:pPr>
            <a:r>
              <a:rPr lang="tr-TR" sz="1300" dirty="0"/>
              <a:t>5. </a:t>
            </a:r>
            <a:r>
              <a:rPr lang="en-GB" sz="1300" dirty="0"/>
              <a:t>Titles of artistic works</a:t>
            </a:r>
            <a:r>
              <a:rPr lang="tr-TR" sz="1300" dirty="0"/>
              <a:t>:  </a:t>
            </a:r>
            <a:r>
              <a:rPr lang="en-GB" sz="1300" dirty="0"/>
              <a:t>Quotation marks, rather than italics, are generally used for the titles of shorter works. Whether these are single or double is again a matter of style; however, many styles, especially for poetry, prefer the use of single quotation marks.</a:t>
            </a:r>
          </a:p>
          <a:p>
            <a:pPr marL="0" indent="0">
              <a:buNone/>
            </a:pPr>
            <a:endParaRPr lang="en-GB" sz="1300" dirty="0"/>
          </a:p>
          <a:p>
            <a:pPr marL="0" indent="0">
              <a:buNone/>
            </a:pPr>
            <a:r>
              <a:rPr lang="en-GB" sz="1300" dirty="0"/>
              <a:t>Short fiction, poetry, etc.: Arthur C. Clarke’s “The Sentinel”</a:t>
            </a:r>
          </a:p>
          <a:p>
            <a:pPr marL="0" indent="0">
              <a:buNone/>
            </a:pPr>
            <a:r>
              <a:rPr lang="en-GB" sz="1300" dirty="0"/>
              <a:t>Book chapters: The first chapter of 3001: The Final Odyssey is “Comet Cowboy”</a:t>
            </a:r>
          </a:p>
          <a:p>
            <a:pPr marL="0" indent="0">
              <a:buNone/>
            </a:pPr>
            <a:r>
              <a:rPr lang="en-GB" sz="1300" dirty="0"/>
              <a:t>Articles in books, magazines, journals, etc.: “Extra-Terrestrial Relays”, Wireless World, October 1945</a:t>
            </a:r>
          </a:p>
          <a:p>
            <a:pPr marL="0" indent="0">
              <a:buNone/>
            </a:pPr>
            <a:r>
              <a:rPr lang="en-GB" sz="1300" dirty="0"/>
              <a:t>Album tracks, singles, etc.: David Bowie’s “Space Oddity”</a:t>
            </a:r>
          </a:p>
          <a:p>
            <a:pPr marL="0" indent="0">
              <a:buNone/>
            </a:pPr>
            <a:endParaRPr lang="tr-TR" sz="1300" dirty="0"/>
          </a:p>
          <a:p>
            <a:pPr marL="0" indent="0">
              <a:buNone/>
            </a:pPr>
            <a:r>
              <a:rPr lang="en-GB" sz="1300" dirty="0"/>
              <a:t>As a rule, </a:t>
            </a:r>
            <a:r>
              <a:rPr lang="en-GB" sz="1300" b="1" dirty="0"/>
              <a:t>a whole publication would be italicised</a:t>
            </a:r>
            <a:r>
              <a:rPr lang="en-GB" sz="1300" dirty="0"/>
              <a:t>, whereas the titles of minor works (such as poems or short stories inside the collection) would be written with quotation marks.</a:t>
            </a:r>
          </a:p>
          <a:p>
            <a:pPr marL="0" indent="0">
              <a:buNone/>
            </a:pPr>
            <a:endParaRPr lang="en-GB" sz="1300" dirty="0"/>
          </a:p>
          <a:p>
            <a:pPr marL="0" indent="0">
              <a:buNone/>
            </a:pPr>
            <a:r>
              <a:rPr lang="en-GB" sz="1300" dirty="0"/>
              <a:t>Shakespeare’s </a:t>
            </a:r>
            <a:r>
              <a:rPr lang="en-GB" sz="1300" i="1" dirty="0"/>
              <a:t>Romeo and Juliet</a:t>
            </a:r>
          </a:p>
          <a:p>
            <a:pPr marL="0" indent="0">
              <a:buNone/>
            </a:pPr>
            <a:r>
              <a:rPr lang="en-GB" sz="1300" dirty="0"/>
              <a:t>Dahl’s “Taste” in </a:t>
            </a:r>
            <a:r>
              <a:rPr lang="en-GB" sz="1300" i="1" dirty="0"/>
              <a:t>Completely Unexpected Tales</a:t>
            </a:r>
            <a:endParaRPr lang="tr-TR" sz="1300" i="1" dirty="0"/>
          </a:p>
          <a:p>
            <a:pPr marL="0" indent="0">
              <a:buNone/>
            </a:pPr>
            <a:endParaRPr lang="tr-TR" sz="1300" i="1" dirty="0"/>
          </a:p>
          <a:p>
            <a:pPr marL="0" indent="0">
              <a:buNone/>
            </a:pPr>
            <a:r>
              <a:rPr lang="tr-TR" sz="1300" i="1" dirty="0"/>
              <a:t>6. </a:t>
            </a:r>
            <a:r>
              <a:rPr lang="en-GB" sz="1300" dirty="0"/>
              <a:t>Nicknames and false </a:t>
            </a:r>
            <a:r>
              <a:rPr lang="en-GB" sz="1300" dirty="0" smtClean="0"/>
              <a:t>titles</a:t>
            </a:r>
            <a:r>
              <a:rPr lang="tr-TR" sz="1300" dirty="0" smtClean="0"/>
              <a:t>:  </a:t>
            </a:r>
            <a:r>
              <a:rPr lang="en-GB" sz="1300" dirty="0" smtClean="0"/>
              <a:t>Quotation </a:t>
            </a:r>
            <a:r>
              <a:rPr lang="en-GB" sz="1300" dirty="0"/>
              <a:t>marks can also offset a nickname embedded in an actual name, or a false or ironic title embedded in an actual title</a:t>
            </a:r>
            <a:r>
              <a:rPr lang="en-GB" sz="1300" i="1" dirty="0" smtClean="0"/>
              <a:t>;</a:t>
            </a:r>
            <a:endParaRPr lang="tr-TR" sz="1300" i="1" dirty="0" smtClean="0"/>
          </a:p>
          <a:p>
            <a:pPr marL="0" indent="0">
              <a:buNone/>
            </a:pPr>
            <a:endParaRPr lang="tr-TR" sz="1300" i="1" dirty="0"/>
          </a:p>
          <a:p>
            <a:pPr marL="0" indent="0">
              <a:buNone/>
            </a:pPr>
            <a:r>
              <a:rPr lang="en-GB" sz="1300" i="1" dirty="0" smtClean="0"/>
              <a:t> </a:t>
            </a:r>
            <a:r>
              <a:rPr lang="en-GB" sz="1300" i="1" dirty="0"/>
              <a:t>for example, Nat "King" Cole, Miles "Tails" </a:t>
            </a:r>
            <a:r>
              <a:rPr lang="en-GB" sz="1300" i="1" dirty="0" err="1"/>
              <a:t>Prower</a:t>
            </a:r>
            <a:r>
              <a:rPr lang="en-GB" sz="1300" i="1" dirty="0"/>
              <a:t>, or John “Hannibal” Smith.</a:t>
            </a:r>
          </a:p>
          <a:p>
            <a:endParaRPr lang="en-GB" sz="1300" dirty="0"/>
          </a:p>
        </p:txBody>
      </p:sp>
      <p:sp>
        <p:nvSpPr>
          <p:cNvPr id="4" name="Slayt Numarası Yer Tutucusu 3"/>
          <p:cNvSpPr>
            <a:spLocks noGrp="1"/>
          </p:cNvSpPr>
          <p:nvPr>
            <p:ph type="sldNum" sz="quarter" idx="12"/>
          </p:nvPr>
        </p:nvSpPr>
        <p:spPr/>
        <p:txBody>
          <a:bodyPr/>
          <a:lstStyle/>
          <a:p>
            <a:fld id="{F302176B-0E47-46AC-8F43-DAB4B8A37D06}" type="slidenum">
              <a:rPr lang="tr-TR" smtClean="0"/>
              <a:t>16</a:t>
            </a:fld>
            <a:endParaRPr lang="tr-TR"/>
          </a:p>
        </p:txBody>
      </p:sp>
    </p:spTree>
    <p:extLst>
      <p:ext uri="{BB962C8B-B14F-4D97-AF65-F5344CB8AC3E}">
        <p14:creationId xmlns:p14="http://schemas.microsoft.com/office/powerpoint/2010/main" val="22471990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762000" y="5445224"/>
            <a:ext cx="6781800" cy="726976"/>
          </a:xfrm>
        </p:spPr>
        <p:txBody>
          <a:bodyPr>
            <a:normAutofit/>
          </a:bodyPr>
          <a:lstStyle/>
          <a:p>
            <a:r>
              <a:rPr lang="tr-TR" sz="3600" dirty="0" err="1" smtClean="0"/>
              <a:t>Tips</a:t>
            </a:r>
            <a:r>
              <a:rPr lang="tr-TR" sz="3600" dirty="0" smtClean="0"/>
              <a:t>  1/3</a:t>
            </a:r>
            <a:endParaRPr lang="en-GB" sz="3600" dirty="0"/>
          </a:p>
        </p:txBody>
      </p:sp>
      <p:sp>
        <p:nvSpPr>
          <p:cNvPr id="4" name="Slayt Numarası Yer Tutucusu 3"/>
          <p:cNvSpPr>
            <a:spLocks noGrp="1"/>
          </p:cNvSpPr>
          <p:nvPr>
            <p:ph type="sldNum" sz="quarter" idx="12"/>
          </p:nvPr>
        </p:nvSpPr>
        <p:spPr/>
        <p:txBody>
          <a:bodyPr/>
          <a:lstStyle/>
          <a:p>
            <a:fld id="{F302176B-0E47-46AC-8F43-DAB4B8A37D06}" type="slidenum">
              <a:rPr lang="tr-TR" smtClean="0"/>
              <a:t>17</a:t>
            </a:fld>
            <a:endParaRPr lang="tr-TR"/>
          </a:p>
        </p:txBody>
      </p:sp>
      <p:sp>
        <p:nvSpPr>
          <p:cNvPr id="5" name="Dikdörtgen 4"/>
          <p:cNvSpPr/>
          <p:nvPr/>
        </p:nvSpPr>
        <p:spPr>
          <a:xfrm>
            <a:off x="539552" y="404664"/>
            <a:ext cx="8208912" cy="5570756"/>
          </a:xfrm>
          <a:prstGeom prst="rect">
            <a:avLst/>
          </a:prstGeom>
        </p:spPr>
        <p:txBody>
          <a:bodyPr wrap="square">
            <a:spAutoFit/>
          </a:bodyPr>
          <a:lstStyle/>
          <a:p>
            <a:r>
              <a:rPr lang="en-GB" sz="1200" dirty="0"/>
              <a:t>- Use commas or </a:t>
            </a:r>
            <a:r>
              <a:rPr lang="en-GB" sz="1200" dirty="0" smtClean="0"/>
              <a:t>semi-colons?</a:t>
            </a:r>
            <a:r>
              <a:rPr lang="tr-TR" sz="1200" dirty="0" smtClean="0"/>
              <a:t>  </a:t>
            </a:r>
            <a:r>
              <a:rPr lang="en-GB" sz="1200" dirty="0" smtClean="0"/>
              <a:t>Use </a:t>
            </a:r>
            <a:r>
              <a:rPr lang="en-GB" sz="1200" dirty="0"/>
              <a:t>commas to separate two or more things in a list. </a:t>
            </a:r>
          </a:p>
          <a:p>
            <a:endParaRPr lang="tr-TR" sz="400" dirty="0" smtClean="0"/>
          </a:p>
          <a:p>
            <a:r>
              <a:rPr lang="en-GB" sz="1200" dirty="0" smtClean="0"/>
              <a:t>Ex</a:t>
            </a:r>
            <a:r>
              <a:rPr lang="en-GB" sz="1200" dirty="0"/>
              <a:t>: London, New York, and Tokyo are some of the largest cities in the world.                                             </a:t>
            </a:r>
          </a:p>
          <a:p>
            <a:endParaRPr lang="tr-TR" sz="400" dirty="0" smtClean="0"/>
          </a:p>
          <a:p>
            <a:endParaRPr lang="tr-TR" sz="400" dirty="0" smtClean="0"/>
          </a:p>
          <a:p>
            <a:r>
              <a:rPr lang="en-GB" sz="1200" dirty="0" smtClean="0"/>
              <a:t>Use </a:t>
            </a:r>
            <a:r>
              <a:rPr lang="en-GB" sz="1200" dirty="0"/>
              <a:t>semi-colons to separate two or more items in a list that already has commas. </a:t>
            </a:r>
          </a:p>
          <a:p>
            <a:r>
              <a:rPr lang="en-GB" sz="1200" dirty="0"/>
              <a:t>Ex: London, England; New York, U.S.A.; and Tokyo, Japan are some of the largest cities in the world.</a:t>
            </a:r>
          </a:p>
          <a:p>
            <a:endParaRPr lang="tr-TR" sz="400" dirty="0" smtClean="0"/>
          </a:p>
          <a:p>
            <a:endParaRPr lang="tr-TR" sz="400" dirty="0" smtClean="0"/>
          </a:p>
          <a:p>
            <a:r>
              <a:rPr lang="en-GB" sz="1200" dirty="0" smtClean="0"/>
              <a:t>- </a:t>
            </a:r>
            <a:r>
              <a:rPr lang="en-GB" sz="1200" dirty="0"/>
              <a:t>Double or single quotation marks to enclose quotes?</a:t>
            </a:r>
          </a:p>
          <a:p>
            <a:endParaRPr lang="en-GB" sz="1200" dirty="0"/>
          </a:p>
          <a:p>
            <a:r>
              <a:rPr lang="en-GB" sz="1200" dirty="0"/>
              <a:t>Use double quotation marks to enclose direct quotes:                          </a:t>
            </a:r>
          </a:p>
          <a:p>
            <a:r>
              <a:rPr lang="en-GB" sz="1200" dirty="0" smtClean="0"/>
              <a:t>Ex</a:t>
            </a:r>
            <a:r>
              <a:rPr lang="tr-TR" sz="1200" dirty="0" smtClean="0"/>
              <a:t> </a:t>
            </a:r>
            <a:r>
              <a:rPr lang="en-GB" sz="1200" dirty="0" smtClean="0"/>
              <a:t>:"</a:t>
            </a:r>
            <a:r>
              <a:rPr lang="en-GB" sz="1200" dirty="0"/>
              <a:t>We were just entering the building when someone called us from behind,” explained Sarah; </a:t>
            </a:r>
          </a:p>
          <a:p>
            <a:endParaRPr lang="en-GB" sz="800" dirty="0"/>
          </a:p>
          <a:p>
            <a:r>
              <a:rPr lang="en-GB" sz="1200" dirty="0"/>
              <a:t>Use single quotation marks to enclose a quotation within a quotation:</a:t>
            </a:r>
          </a:p>
          <a:p>
            <a:r>
              <a:rPr lang="en-GB" sz="1200" dirty="0"/>
              <a:t>Ex: “We were just entering the building when someone yelled ‘Stop!’ from behind,” explained Sarah.</a:t>
            </a:r>
          </a:p>
          <a:p>
            <a:endParaRPr lang="tr-TR" sz="400" dirty="0" smtClean="0"/>
          </a:p>
          <a:p>
            <a:endParaRPr lang="en-GB" sz="400" dirty="0"/>
          </a:p>
          <a:p>
            <a:r>
              <a:rPr lang="en-GB" sz="1200" dirty="0"/>
              <a:t>-Comma before “and”</a:t>
            </a:r>
          </a:p>
          <a:p>
            <a:endParaRPr lang="en-GB" sz="1200" dirty="0"/>
          </a:p>
          <a:p>
            <a:r>
              <a:rPr lang="en-GB" sz="1200" dirty="0"/>
              <a:t>When using commas to separate items in a list, place a comma before “and” that precedes the last separate item in the list. For example:</a:t>
            </a:r>
          </a:p>
          <a:p>
            <a:endParaRPr lang="en-GB" sz="1200" dirty="0"/>
          </a:p>
          <a:p>
            <a:r>
              <a:rPr lang="en-GB" sz="1200" dirty="0"/>
              <a:t>The menu included a large variety of vegetables – green beans, cabbage, tomatoes, peas, eggplant, and spinach.   </a:t>
            </a:r>
          </a:p>
          <a:p>
            <a:endParaRPr lang="en-GB" sz="1200" dirty="0"/>
          </a:p>
          <a:p>
            <a:r>
              <a:rPr lang="en-GB" sz="1200" dirty="0"/>
              <a:t>Some writers disagree on the use of the comma before “and”. However, this method creates ambiguity. For example:</a:t>
            </a:r>
          </a:p>
          <a:p>
            <a:endParaRPr lang="en-GB" sz="1200" dirty="0"/>
          </a:p>
          <a:p>
            <a:r>
              <a:rPr lang="en-GB" sz="1200" dirty="0"/>
              <a:t>The menu included a large variety of vegetables – green beans, cabbage, tomatoes, peas, eggplant and spinach.   </a:t>
            </a:r>
          </a:p>
          <a:p>
            <a:endParaRPr lang="en-GB" sz="1200" dirty="0"/>
          </a:p>
          <a:p>
            <a:r>
              <a:rPr lang="en-GB" sz="1200" dirty="0"/>
              <a:t>In this example, the comma has not been used. It ends with “….eggplant and spinach”. This can be misinterpreted to mean that “eggplant and spinach” is one dish on the menu; while in fact, “eggplant” and “spinach” are two separate items.</a:t>
            </a:r>
          </a:p>
          <a:p>
            <a:endParaRPr lang="en-GB" sz="1200" dirty="0"/>
          </a:p>
          <a:p>
            <a:r>
              <a:rPr lang="en-GB" sz="1200" dirty="0"/>
              <a:t>Hence, to avoid ambiguity, it is always better to use a comma to separate items in a list. </a:t>
            </a:r>
          </a:p>
          <a:p>
            <a:endParaRPr lang="en-GB" sz="1200" dirty="0"/>
          </a:p>
        </p:txBody>
      </p:sp>
    </p:spTree>
    <p:extLst>
      <p:ext uri="{BB962C8B-B14F-4D97-AF65-F5344CB8AC3E}">
        <p14:creationId xmlns:p14="http://schemas.microsoft.com/office/powerpoint/2010/main" val="15455768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762000" y="5805264"/>
            <a:ext cx="6781800" cy="366936"/>
          </a:xfrm>
        </p:spPr>
        <p:txBody>
          <a:bodyPr>
            <a:noAutofit/>
          </a:bodyPr>
          <a:lstStyle/>
          <a:p>
            <a:r>
              <a:rPr lang="tr-TR" sz="3600" dirty="0" err="1" smtClean="0"/>
              <a:t>Tips</a:t>
            </a:r>
            <a:r>
              <a:rPr lang="tr-TR" sz="3600" dirty="0" smtClean="0"/>
              <a:t>  2/3 </a:t>
            </a:r>
            <a:endParaRPr lang="en-GB" sz="3600" dirty="0"/>
          </a:p>
        </p:txBody>
      </p:sp>
      <p:sp>
        <p:nvSpPr>
          <p:cNvPr id="4" name="Slayt Numarası Yer Tutucusu 3"/>
          <p:cNvSpPr>
            <a:spLocks noGrp="1"/>
          </p:cNvSpPr>
          <p:nvPr>
            <p:ph type="sldNum" sz="quarter" idx="12"/>
          </p:nvPr>
        </p:nvSpPr>
        <p:spPr/>
        <p:txBody>
          <a:bodyPr/>
          <a:lstStyle/>
          <a:p>
            <a:fld id="{F302176B-0E47-46AC-8F43-DAB4B8A37D06}" type="slidenum">
              <a:rPr lang="tr-TR" smtClean="0"/>
              <a:t>18</a:t>
            </a:fld>
            <a:endParaRPr lang="tr-TR"/>
          </a:p>
        </p:txBody>
      </p:sp>
      <p:sp>
        <p:nvSpPr>
          <p:cNvPr id="5" name="Dikdörtgen 4"/>
          <p:cNvSpPr/>
          <p:nvPr/>
        </p:nvSpPr>
        <p:spPr>
          <a:xfrm>
            <a:off x="753294" y="548680"/>
            <a:ext cx="7560840" cy="4524315"/>
          </a:xfrm>
          <a:prstGeom prst="rect">
            <a:avLst/>
          </a:prstGeom>
        </p:spPr>
        <p:txBody>
          <a:bodyPr wrap="square">
            <a:spAutoFit/>
          </a:bodyPr>
          <a:lstStyle/>
          <a:p>
            <a:r>
              <a:rPr lang="en-GB" sz="1200" dirty="0"/>
              <a:t>- Commas with an appositive</a:t>
            </a:r>
          </a:p>
          <a:p>
            <a:endParaRPr lang="en-GB" sz="1200" dirty="0"/>
          </a:p>
          <a:p>
            <a:r>
              <a:rPr lang="en-GB" sz="1200" dirty="0"/>
              <a:t>Place commas around the appositive only if the information given is not essential. If the information is essential, do not place the commas. For example:</a:t>
            </a:r>
          </a:p>
          <a:p>
            <a:endParaRPr lang="en-GB" sz="1200" dirty="0"/>
          </a:p>
          <a:p>
            <a:r>
              <a:rPr lang="en-GB" sz="1200" dirty="0"/>
              <a:t>Her husband, John, is very intelligent.</a:t>
            </a:r>
          </a:p>
          <a:p>
            <a:endParaRPr lang="en-GB" sz="1200" dirty="0"/>
          </a:p>
          <a:p>
            <a:r>
              <a:rPr lang="en-GB" sz="1200" dirty="0"/>
              <a:t>(Here commas are used before and after John because it is assumed that she has only one husband. Hence, if the word John was removed, the meaning would not change.)</a:t>
            </a:r>
          </a:p>
          <a:p>
            <a:endParaRPr lang="en-GB" sz="1200" dirty="0"/>
          </a:p>
          <a:p>
            <a:r>
              <a:rPr lang="en-GB" sz="1200" dirty="0"/>
              <a:t>Her friend Steve lives in France.</a:t>
            </a:r>
          </a:p>
          <a:p>
            <a:endParaRPr lang="en-GB" sz="1200" dirty="0"/>
          </a:p>
          <a:p>
            <a:r>
              <a:rPr lang="en-GB" sz="1200" dirty="0"/>
              <a:t>(Here commas are not used because Steve is essential information telling us which friend lives in France.)</a:t>
            </a:r>
          </a:p>
          <a:p>
            <a:endParaRPr lang="en-GB" sz="1200" dirty="0"/>
          </a:p>
          <a:p>
            <a:r>
              <a:rPr lang="en-GB" sz="1200" dirty="0"/>
              <a:t>Periods/full stops are not used for </a:t>
            </a:r>
          </a:p>
          <a:p>
            <a:endParaRPr lang="en-GB" sz="1200" dirty="0"/>
          </a:p>
          <a:p>
            <a:r>
              <a:rPr lang="en-GB" sz="1200" dirty="0"/>
              <a:t>• Abbreviations in upper case/capital letters (examples: UNESCO, CNN)</a:t>
            </a:r>
          </a:p>
          <a:p>
            <a:r>
              <a:rPr lang="en-GB" sz="1200" dirty="0"/>
              <a:t>• Abbreviations of countries (examples: USA, UK)</a:t>
            </a:r>
          </a:p>
          <a:p>
            <a:r>
              <a:rPr lang="en-GB" sz="1200" dirty="0"/>
              <a:t>• Abbreviations of compass directions (examples: NW, SSE)</a:t>
            </a:r>
          </a:p>
          <a:p>
            <a:r>
              <a:rPr lang="en-GB" sz="1200" dirty="0"/>
              <a:t>• Metric abbreviations (examples: kg, cm</a:t>
            </a:r>
            <a:r>
              <a:rPr lang="en-GB" sz="1200" dirty="0" smtClean="0"/>
              <a:t>)</a:t>
            </a:r>
            <a:endParaRPr lang="tr-TR" sz="1200" dirty="0" smtClean="0"/>
          </a:p>
          <a:p>
            <a:endParaRPr lang="tr-TR" sz="1200" dirty="0"/>
          </a:p>
          <a:p>
            <a:r>
              <a:rPr lang="en-GB" sz="1200" dirty="0"/>
              <a:t>- Exclamation marks are for emotions and No emotions are involved in formal writing; therefore, do not use exclamation marks in formal writing.</a:t>
            </a:r>
          </a:p>
          <a:p>
            <a:endParaRPr lang="en-GB" sz="1200" dirty="0"/>
          </a:p>
        </p:txBody>
      </p:sp>
    </p:spTree>
    <p:extLst>
      <p:ext uri="{BB962C8B-B14F-4D97-AF65-F5344CB8AC3E}">
        <p14:creationId xmlns:p14="http://schemas.microsoft.com/office/powerpoint/2010/main" val="2986271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762000" y="5264632"/>
            <a:ext cx="6781800" cy="907568"/>
          </a:xfrm>
        </p:spPr>
        <p:txBody>
          <a:bodyPr>
            <a:normAutofit/>
          </a:bodyPr>
          <a:lstStyle/>
          <a:p>
            <a:r>
              <a:rPr lang="tr-TR" sz="3600" dirty="0" err="1" smtClean="0"/>
              <a:t>Tips</a:t>
            </a:r>
            <a:r>
              <a:rPr lang="tr-TR" sz="3600" dirty="0" smtClean="0"/>
              <a:t>   3/3</a:t>
            </a:r>
            <a:endParaRPr lang="en-GB" sz="3600" dirty="0"/>
          </a:p>
        </p:txBody>
      </p:sp>
      <p:sp>
        <p:nvSpPr>
          <p:cNvPr id="4" name="Slayt Numarası Yer Tutucusu 3"/>
          <p:cNvSpPr>
            <a:spLocks noGrp="1"/>
          </p:cNvSpPr>
          <p:nvPr>
            <p:ph type="sldNum" sz="quarter" idx="12"/>
          </p:nvPr>
        </p:nvSpPr>
        <p:spPr/>
        <p:txBody>
          <a:bodyPr/>
          <a:lstStyle/>
          <a:p>
            <a:fld id="{F302176B-0E47-46AC-8F43-DAB4B8A37D06}" type="slidenum">
              <a:rPr lang="tr-TR" smtClean="0"/>
              <a:t>19</a:t>
            </a:fld>
            <a:endParaRPr lang="tr-TR"/>
          </a:p>
        </p:txBody>
      </p:sp>
      <p:sp>
        <p:nvSpPr>
          <p:cNvPr id="5" name="Dikdörtgen 4"/>
          <p:cNvSpPr/>
          <p:nvPr/>
        </p:nvSpPr>
        <p:spPr>
          <a:xfrm>
            <a:off x="539552" y="476672"/>
            <a:ext cx="8208912" cy="5078313"/>
          </a:xfrm>
          <a:prstGeom prst="rect">
            <a:avLst/>
          </a:prstGeom>
        </p:spPr>
        <p:txBody>
          <a:bodyPr wrap="square">
            <a:spAutoFit/>
          </a:bodyPr>
          <a:lstStyle/>
          <a:p>
            <a:r>
              <a:rPr lang="tr-TR" sz="1200" dirty="0" smtClean="0"/>
              <a:t>- </a:t>
            </a:r>
            <a:r>
              <a:rPr lang="en-GB" sz="1200" dirty="0" smtClean="0"/>
              <a:t>A </a:t>
            </a:r>
            <a:r>
              <a:rPr lang="en-GB" sz="1200" dirty="0"/>
              <a:t>compound adjective is hyphenated if it precedes the noun it modifies. </a:t>
            </a:r>
          </a:p>
          <a:p>
            <a:r>
              <a:rPr lang="tr-TR" sz="1200" dirty="0" err="1" smtClean="0"/>
              <a:t>Ex</a:t>
            </a:r>
            <a:r>
              <a:rPr lang="tr-TR" sz="1200" dirty="0" smtClean="0"/>
              <a:t>: </a:t>
            </a:r>
            <a:r>
              <a:rPr lang="en-GB" sz="1200" dirty="0" smtClean="0"/>
              <a:t>broad-shouldered </a:t>
            </a:r>
            <a:r>
              <a:rPr lang="en-GB" sz="1200" dirty="0"/>
              <a:t>man, </a:t>
            </a:r>
            <a:r>
              <a:rPr lang="en-GB" sz="1200" dirty="0" smtClean="0"/>
              <a:t>or</a:t>
            </a:r>
            <a:r>
              <a:rPr lang="tr-TR" sz="1200" dirty="0" smtClean="0"/>
              <a:t>  t</a:t>
            </a:r>
            <a:r>
              <a:rPr lang="en-GB" sz="1200" dirty="0" err="1" smtClean="0"/>
              <a:t>hree</a:t>
            </a:r>
            <a:r>
              <a:rPr lang="en-GB" sz="1200" dirty="0" smtClean="0"/>
              <a:t>-legged </a:t>
            </a:r>
            <a:r>
              <a:rPr lang="en-GB" sz="1200" dirty="0"/>
              <a:t>stool. </a:t>
            </a:r>
          </a:p>
          <a:p>
            <a:endParaRPr lang="en-GB" sz="1200" dirty="0"/>
          </a:p>
          <a:p>
            <a:r>
              <a:rPr lang="en-GB" sz="1200" dirty="0"/>
              <a:t>This is done to differentiate a compound adjective from two adjacent adjectives. But a hyphen is not used when the same two words appear after the noun. For example (using the same examples as above):</a:t>
            </a:r>
          </a:p>
          <a:p>
            <a:endParaRPr lang="en-GB" sz="1200" dirty="0"/>
          </a:p>
          <a:p>
            <a:r>
              <a:rPr lang="en-GB" sz="1200" dirty="0"/>
              <a:t>The man was broad shouldered, </a:t>
            </a:r>
            <a:r>
              <a:rPr lang="en-GB" sz="1200" dirty="0" smtClean="0"/>
              <a:t>and</a:t>
            </a:r>
            <a:r>
              <a:rPr lang="tr-TR" sz="1200" dirty="0" smtClean="0"/>
              <a:t>   </a:t>
            </a:r>
            <a:r>
              <a:rPr lang="en-GB" sz="1200" dirty="0" smtClean="0"/>
              <a:t>The </a:t>
            </a:r>
            <a:r>
              <a:rPr lang="en-GB" sz="1200" dirty="0"/>
              <a:t>stool was three legged.</a:t>
            </a:r>
          </a:p>
          <a:p>
            <a:endParaRPr lang="en-GB" sz="1200" dirty="0"/>
          </a:p>
          <a:p>
            <a:r>
              <a:rPr lang="tr-TR" sz="1200" dirty="0" smtClean="0"/>
              <a:t>-</a:t>
            </a:r>
            <a:r>
              <a:rPr lang="en-GB" sz="1200" dirty="0" smtClean="0"/>
              <a:t> </a:t>
            </a:r>
            <a:r>
              <a:rPr lang="en-GB" sz="1200" dirty="0"/>
              <a:t>Capitalization of person’s title or rank</a:t>
            </a:r>
          </a:p>
          <a:p>
            <a:endParaRPr lang="en-GB" sz="1200" dirty="0"/>
          </a:p>
          <a:p>
            <a:r>
              <a:rPr lang="en-GB" sz="1200" dirty="0"/>
              <a:t>Do not capitalize the title or rank of a person when it follows the name. Capitalize only when it precedes a name. </a:t>
            </a:r>
          </a:p>
          <a:p>
            <a:r>
              <a:rPr lang="en-GB" sz="1200" dirty="0"/>
              <a:t>Ex: John Doe, colonel in the army, was the chief guest at the function. BUT Colonel John Doe was the chief guest at the function.</a:t>
            </a:r>
          </a:p>
          <a:p>
            <a:endParaRPr lang="en-GB" sz="1200" dirty="0"/>
          </a:p>
          <a:p>
            <a:r>
              <a:rPr lang="tr-TR" sz="1200" dirty="0" smtClean="0"/>
              <a:t>-</a:t>
            </a:r>
            <a:r>
              <a:rPr lang="en-GB" sz="1200" dirty="0" smtClean="0"/>
              <a:t>Capitalize </a:t>
            </a:r>
            <a:r>
              <a:rPr lang="en-GB" sz="1200" dirty="0"/>
              <a:t>points of the compass (north, south, eastern, western, </a:t>
            </a:r>
            <a:r>
              <a:rPr lang="en-GB" sz="1200" dirty="0" err="1"/>
              <a:t>etc</a:t>
            </a:r>
            <a:r>
              <a:rPr lang="en-GB" sz="1200" dirty="0"/>
              <a:t>) only when they designate geographical parts of a region, and NOT when used to indicate parts of regions.  </a:t>
            </a:r>
          </a:p>
          <a:p>
            <a:r>
              <a:rPr lang="tr-TR" sz="1200" dirty="0" err="1" smtClean="0"/>
              <a:t>Ex</a:t>
            </a:r>
            <a:r>
              <a:rPr lang="en-GB" sz="1200" dirty="0" smtClean="0"/>
              <a:t>: </a:t>
            </a:r>
            <a:r>
              <a:rPr lang="en-GB" sz="1200" dirty="0"/>
              <a:t>Western Hemisphere, but western United States.</a:t>
            </a:r>
          </a:p>
          <a:p>
            <a:endParaRPr lang="en-GB" sz="1200" dirty="0"/>
          </a:p>
          <a:p>
            <a:r>
              <a:rPr lang="en-GB" sz="1200" dirty="0" smtClean="0"/>
              <a:t>- </a:t>
            </a:r>
            <a:r>
              <a:rPr lang="en-GB" sz="1200" dirty="0"/>
              <a:t>Capitalize all academic titles when preceding a name. For example: Doctor Jones, Professor Smith, Judge Fitzgerald.     BUT Do NOT capitalize them when they stand alone (i.e. without a person’s name). For example: doctor, professor, judge, etc.</a:t>
            </a:r>
          </a:p>
          <a:p>
            <a:endParaRPr lang="en-GB" sz="1200" dirty="0"/>
          </a:p>
          <a:p>
            <a:r>
              <a:rPr lang="en-GB" sz="1200" dirty="0"/>
              <a:t>- Do not capitalize quotations resumed within a sentence. </a:t>
            </a:r>
            <a:r>
              <a:rPr lang="en-GB" sz="1200" dirty="0" err="1" smtClean="0"/>
              <a:t>Capit</a:t>
            </a:r>
            <a:r>
              <a:rPr lang="tr-TR" sz="1200" dirty="0"/>
              <a:t>a</a:t>
            </a:r>
            <a:r>
              <a:rPr lang="en-GB" sz="1200" dirty="0" smtClean="0"/>
              <a:t>l</a:t>
            </a:r>
            <a:r>
              <a:rPr lang="tr-TR" sz="1200" dirty="0" smtClean="0"/>
              <a:t>i</a:t>
            </a:r>
            <a:r>
              <a:rPr lang="en-GB" sz="1200" dirty="0" err="1" smtClean="0"/>
              <a:t>ze</a:t>
            </a:r>
            <a:r>
              <a:rPr lang="en-GB" sz="1200" dirty="0" smtClean="0"/>
              <a:t> </a:t>
            </a:r>
            <a:r>
              <a:rPr lang="en-GB" sz="1200" dirty="0"/>
              <a:t>only if they are full sentences.</a:t>
            </a:r>
          </a:p>
          <a:p>
            <a:r>
              <a:rPr lang="en-GB" sz="1200" dirty="0"/>
              <a:t>or example: “she is not going,” he said, “because she has an assignment to complete.” BUT "She is not going because she has an assignment to complete", he said. </a:t>
            </a:r>
          </a:p>
          <a:p>
            <a:endParaRPr lang="en-GB" sz="1200" dirty="0"/>
          </a:p>
          <a:p>
            <a:pPr marL="171450" indent="-171450">
              <a:buFontTx/>
              <a:buChar char="-"/>
            </a:pPr>
            <a:r>
              <a:rPr lang="en-GB" sz="1200" dirty="0" smtClean="0"/>
              <a:t>Always </a:t>
            </a:r>
            <a:r>
              <a:rPr lang="en-GB" sz="1200" dirty="0"/>
              <a:t>capitalize an independent question within a sentence. </a:t>
            </a:r>
            <a:endParaRPr lang="tr-TR" sz="1200" dirty="0" smtClean="0"/>
          </a:p>
          <a:p>
            <a:r>
              <a:rPr lang="tr-TR" sz="1200" dirty="0" err="1" smtClean="0"/>
              <a:t>Ex</a:t>
            </a:r>
            <a:r>
              <a:rPr lang="tr-TR" sz="1200" dirty="0" smtClean="0"/>
              <a:t>: </a:t>
            </a:r>
            <a:r>
              <a:rPr lang="en-GB" sz="1200" dirty="0" smtClean="0"/>
              <a:t>The </a:t>
            </a:r>
            <a:r>
              <a:rPr lang="en-GB" sz="1200" dirty="0"/>
              <a:t>question is, Who is the protagonist of the story?                                             </a:t>
            </a:r>
          </a:p>
          <a:p>
            <a:endParaRPr lang="en-GB" sz="1200" dirty="0"/>
          </a:p>
        </p:txBody>
      </p:sp>
    </p:spTree>
    <p:extLst>
      <p:ext uri="{BB962C8B-B14F-4D97-AF65-F5344CB8AC3E}">
        <p14:creationId xmlns:p14="http://schemas.microsoft.com/office/powerpoint/2010/main" val="12882754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2"/>
          </p:nvPr>
        </p:nvSpPr>
        <p:spPr/>
        <p:txBody>
          <a:bodyPr/>
          <a:lstStyle/>
          <a:p>
            <a:fld id="{F302176B-0E47-46AC-8F43-DAB4B8A37D06}" type="slidenum">
              <a:rPr lang="tr-TR" smtClean="0"/>
              <a:t>2</a:t>
            </a:fld>
            <a:endParaRPr lang="tr-TR"/>
          </a:p>
        </p:txBody>
      </p:sp>
      <p:sp>
        <p:nvSpPr>
          <p:cNvPr id="8" name="Metin kutusu 7"/>
          <p:cNvSpPr txBox="1"/>
          <p:nvPr/>
        </p:nvSpPr>
        <p:spPr>
          <a:xfrm>
            <a:off x="2699792" y="1124744"/>
            <a:ext cx="2932213" cy="3416320"/>
          </a:xfrm>
          <a:prstGeom prst="rect">
            <a:avLst/>
          </a:prstGeom>
          <a:noFill/>
        </p:spPr>
        <p:txBody>
          <a:bodyPr wrap="none" rtlCol="0">
            <a:spAutoFit/>
          </a:bodyPr>
          <a:lstStyle/>
          <a:p>
            <a:pPr marL="342900" indent="-342900">
              <a:buAutoNum type="arabicPeriod"/>
            </a:pPr>
            <a:r>
              <a:rPr lang="tr-TR" sz="2400" dirty="0" err="1" smtClean="0">
                <a:latin typeface="Bookman Old Style" panose="02050604050505020204" pitchFamily="18" charset="0"/>
              </a:rPr>
              <a:t>Capitalisation</a:t>
            </a:r>
            <a:endParaRPr lang="tr-TR" sz="2400" dirty="0" smtClean="0">
              <a:latin typeface="Bookman Old Style" panose="02050604050505020204" pitchFamily="18" charset="0"/>
            </a:endParaRPr>
          </a:p>
          <a:p>
            <a:pPr marL="342900" indent="-342900">
              <a:buAutoNum type="arabicPeriod"/>
            </a:pPr>
            <a:r>
              <a:rPr lang="tr-TR" sz="2400" dirty="0" err="1" smtClean="0">
                <a:latin typeface="Bookman Old Style" panose="02050604050505020204" pitchFamily="18" charset="0"/>
              </a:rPr>
              <a:t>Comma</a:t>
            </a:r>
            <a:endParaRPr lang="tr-TR" sz="2400" dirty="0" smtClean="0">
              <a:latin typeface="Bookman Old Style" panose="02050604050505020204" pitchFamily="18" charset="0"/>
            </a:endParaRPr>
          </a:p>
          <a:p>
            <a:pPr marL="342900" indent="-342900">
              <a:buAutoNum type="arabicPeriod"/>
            </a:pPr>
            <a:r>
              <a:rPr lang="tr-TR" sz="2400" dirty="0" err="1" smtClean="0">
                <a:latin typeface="Bookman Old Style" panose="02050604050505020204" pitchFamily="18" charset="0"/>
              </a:rPr>
              <a:t>Semicolon</a:t>
            </a:r>
            <a:r>
              <a:rPr lang="tr-TR" sz="2400" dirty="0" smtClean="0">
                <a:latin typeface="Bookman Old Style" panose="02050604050505020204" pitchFamily="18" charset="0"/>
              </a:rPr>
              <a:t> </a:t>
            </a:r>
          </a:p>
          <a:p>
            <a:pPr marL="342900" indent="-342900">
              <a:buAutoNum type="arabicPeriod"/>
            </a:pPr>
            <a:r>
              <a:rPr lang="tr-TR" sz="2400" dirty="0" err="1" smtClean="0">
                <a:latin typeface="Bookman Old Style" panose="02050604050505020204" pitchFamily="18" charset="0"/>
              </a:rPr>
              <a:t>Colon</a:t>
            </a:r>
            <a:r>
              <a:rPr lang="tr-TR" sz="2400" dirty="0" smtClean="0">
                <a:latin typeface="Bookman Old Style" panose="02050604050505020204" pitchFamily="18" charset="0"/>
              </a:rPr>
              <a:t> </a:t>
            </a:r>
          </a:p>
          <a:p>
            <a:pPr marL="342900" indent="-342900">
              <a:buAutoNum type="arabicPeriod"/>
            </a:pPr>
            <a:r>
              <a:rPr lang="tr-TR" sz="2400" dirty="0" err="1" smtClean="0">
                <a:latin typeface="Bookman Old Style" panose="02050604050505020204" pitchFamily="18" charset="0"/>
              </a:rPr>
              <a:t>Apostrophe</a:t>
            </a:r>
            <a:endParaRPr lang="tr-TR" sz="2400" dirty="0" smtClean="0">
              <a:latin typeface="Bookman Old Style" panose="02050604050505020204" pitchFamily="18" charset="0"/>
            </a:endParaRPr>
          </a:p>
          <a:p>
            <a:pPr marL="342900" indent="-342900">
              <a:buAutoNum type="arabicPeriod"/>
            </a:pPr>
            <a:r>
              <a:rPr lang="tr-TR" sz="2400" dirty="0" err="1" smtClean="0">
                <a:latin typeface="Bookman Old Style" panose="02050604050505020204" pitchFamily="18" charset="0"/>
              </a:rPr>
              <a:t>Hypen</a:t>
            </a:r>
            <a:r>
              <a:rPr lang="tr-TR" sz="2400" dirty="0" smtClean="0">
                <a:latin typeface="Bookman Old Style" panose="02050604050505020204" pitchFamily="18" charset="0"/>
              </a:rPr>
              <a:t> </a:t>
            </a:r>
          </a:p>
          <a:p>
            <a:pPr marL="342900" indent="-342900">
              <a:buAutoNum type="arabicPeriod"/>
            </a:pPr>
            <a:r>
              <a:rPr lang="tr-TR" sz="2400" dirty="0" err="1" smtClean="0">
                <a:latin typeface="Bookman Old Style" panose="02050604050505020204" pitchFamily="18" charset="0"/>
              </a:rPr>
              <a:t>Bracket</a:t>
            </a:r>
            <a:endParaRPr lang="tr-TR" sz="2400" dirty="0" smtClean="0">
              <a:latin typeface="Bookman Old Style" panose="02050604050505020204" pitchFamily="18" charset="0"/>
            </a:endParaRPr>
          </a:p>
          <a:p>
            <a:pPr marL="342900" indent="-342900">
              <a:buAutoNum type="arabicPeriod"/>
            </a:pPr>
            <a:r>
              <a:rPr lang="tr-TR" sz="2400" dirty="0" err="1" smtClean="0">
                <a:latin typeface="Bookman Old Style" panose="02050604050505020204" pitchFamily="18" charset="0"/>
              </a:rPr>
              <a:t>Question</a:t>
            </a:r>
            <a:r>
              <a:rPr lang="tr-TR" sz="2400" dirty="0" smtClean="0">
                <a:latin typeface="Bookman Old Style" panose="02050604050505020204" pitchFamily="18" charset="0"/>
              </a:rPr>
              <a:t> </a:t>
            </a:r>
            <a:r>
              <a:rPr lang="tr-TR" sz="2400" dirty="0" err="1" smtClean="0">
                <a:latin typeface="Bookman Old Style" panose="02050604050505020204" pitchFamily="18" charset="0"/>
              </a:rPr>
              <a:t>tag</a:t>
            </a:r>
            <a:endParaRPr lang="tr-TR" sz="2400" dirty="0" smtClean="0">
              <a:latin typeface="Bookman Old Style" panose="02050604050505020204" pitchFamily="18" charset="0"/>
            </a:endParaRPr>
          </a:p>
          <a:p>
            <a:pPr marL="342900" indent="-342900">
              <a:buAutoNum type="arabicPeriod"/>
            </a:pPr>
            <a:r>
              <a:rPr lang="tr-TR" sz="2400" dirty="0" err="1" smtClean="0">
                <a:latin typeface="Bookman Old Style" panose="02050604050505020204" pitchFamily="18" charset="0"/>
              </a:rPr>
              <a:t>Quotation</a:t>
            </a:r>
            <a:r>
              <a:rPr lang="tr-TR" sz="2400" dirty="0" smtClean="0">
                <a:latin typeface="Bookman Old Style" panose="02050604050505020204" pitchFamily="18" charset="0"/>
              </a:rPr>
              <a:t> mark</a:t>
            </a:r>
          </a:p>
        </p:txBody>
      </p:sp>
      <p:sp>
        <p:nvSpPr>
          <p:cNvPr id="9" name="Başlık 1"/>
          <p:cNvSpPr>
            <a:spLocks noGrp="1"/>
          </p:cNvSpPr>
          <p:nvPr>
            <p:ph type="title"/>
          </p:nvPr>
        </p:nvSpPr>
        <p:spPr>
          <a:xfrm>
            <a:off x="762000" y="5013176"/>
            <a:ext cx="6781800" cy="1159024"/>
          </a:xfrm>
        </p:spPr>
        <p:txBody>
          <a:bodyPr>
            <a:normAutofit/>
          </a:bodyPr>
          <a:lstStyle/>
          <a:p>
            <a:r>
              <a:rPr lang="tr-TR" sz="3600" dirty="0" smtClean="0">
                <a:solidFill>
                  <a:schemeClr val="tx1"/>
                </a:solidFill>
              </a:rPr>
              <a:t>OUTLINE</a:t>
            </a:r>
            <a:endParaRPr lang="en-GB" sz="3600" dirty="0">
              <a:solidFill>
                <a:schemeClr val="tx1"/>
              </a:solidFill>
            </a:endParaRPr>
          </a:p>
        </p:txBody>
      </p:sp>
    </p:spTree>
    <p:extLst>
      <p:ext uri="{BB962C8B-B14F-4D97-AF65-F5344CB8AC3E}">
        <p14:creationId xmlns:p14="http://schemas.microsoft.com/office/powerpoint/2010/main" val="93629682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1331640" y="3140968"/>
            <a:ext cx="6351547" cy="830997"/>
          </a:xfrm>
          <a:prstGeom prst="rect">
            <a:avLst/>
          </a:prstGeom>
          <a:noFill/>
        </p:spPr>
        <p:txBody>
          <a:bodyPr wrap="none" rtlCol="0">
            <a:spAutoFit/>
          </a:bodyPr>
          <a:lstStyle/>
          <a:p>
            <a:r>
              <a:rPr lang="tr-TR" sz="4800" b="1" dirty="0" err="1" smtClean="0"/>
              <a:t>Thank</a:t>
            </a:r>
            <a:r>
              <a:rPr lang="tr-TR" sz="4800" b="1" dirty="0" smtClean="0"/>
              <a:t> </a:t>
            </a:r>
            <a:r>
              <a:rPr lang="tr-TR" sz="4800" b="1" dirty="0" err="1" smtClean="0"/>
              <a:t>you</a:t>
            </a:r>
            <a:r>
              <a:rPr lang="tr-TR" sz="4800" b="1" dirty="0" smtClean="0"/>
              <a:t> </a:t>
            </a:r>
            <a:r>
              <a:rPr lang="tr-TR" sz="4800" b="1" dirty="0" err="1" smtClean="0"/>
              <a:t>for</a:t>
            </a:r>
            <a:r>
              <a:rPr lang="tr-TR" sz="4800" b="1" dirty="0" smtClean="0"/>
              <a:t> </a:t>
            </a:r>
            <a:r>
              <a:rPr lang="tr-TR" sz="4800" b="1" dirty="0" err="1" smtClean="0"/>
              <a:t>listening</a:t>
            </a:r>
            <a:endParaRPr lang="en-GB" sz="4800" b="1" dirty="0"/>
          </a:p>
        </p:txBody>
      </p:sp>
    </p:spTree>
    <p:extLst>
      <p:ext uri="{BB962C8B-B14F-4D97-AF65-F5344CB8AC3E}">
        <p14:creationId xmlns:p14="http://schemas.microsoft.com/office/powerpoint/2010/main" val="25997755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762000" y="5445224"/>
            <a:ext cx="6781800" cy="726976"/>
          </a:xfrm>
        </p:spPr>
        <p:txBody>
          <a:bodyPr>
            <a:normAutofit/>
          </a:bodyPr>
          <a:lstStyle/>
          <a:p>
            <a:r>
              <a:rPr lang="tr-TR" sz="3600" dirty="0" err="1" smtClean="0"/>
              <a:t>Importance</a:t>
            </a:r>
            <a:r>
              <a:rPr lang="tr-TR" sz="3600" dirty="0" smtClean="0"/>
              <a:t> of </a:t>
            </a:r>
            <a:r>
              <a:rPr lang="tr-TR" sz="3600" dirty="0" err="1" smtClean="0"/>
              <a:t>punctuation</a:t>
            </a:r>
            <a:endParaRPr lang="en-GB" sz="3600" dirty="0"/>
          </a:p>
        </p:txBody>
      </p:sp>
      <p:sp>
        <p:nvSpPr>
          <p:cNvPr id="3" name="İçerik Yer Tutucusu 2"/>
          <p:cNvSpPr>
            <a:spLocks noGrp="1"/>
          </p:cNvSpPr>
          <p:nvPr>
            <p:ph idx="1"/>
          </p:nvPr>
        </p:nvSpPr>
        <p:spPr/>
        <p:txBody>
          <a:bodyPr>
            <a:normAutofit/>
          </a:bodyPr>
          <a:lstStyle/>
          <a:p>
            <a:pPr marL="0" indent="0">
              <a:buNone/>
            </a:pPr>
            <a:r>
              <a:rPr lang="en-GB" sz="1400" dirty="0"/>
              <a:t>The problem with poor punctuation is that it makes life difficult for the reader who needs to read and understand what you've written</a:t>
            </a:r>
            <a:r>
              <a:rPr lang="en-GB" sz="1400" dirty="0" smtClean="0"/>
              <a:t>.</a:t>
            </a:r>
            <a:endParaRPr lang="tr-TR" sz="1400" dirty="0" smtClean="0"/>
          </a:p>
          <a:p>
            <a:pPr marL="0" indent="0">
              <a:buNone/>
            </a:pPr>
            <a:endParaRPr lang="tr-TR" sz="1400" dirty="0" smtClean="0"/>
          </a:p>
          <a:p>
            <a:pPr marL="0" indent="0">
              <a:buNone/>
            </a:pPr>
            <a:r>
              <a:rPr lang="tr-TR" sz="1400" dirty="0" err="1" smtClean="0"/>
              <a:t>Ex</a:t>
            </a:r>
            <a:r>
              <a:rPr lang="tr-TR" sz="1400" dirty="0" smtClean="0"/>
              <a:t>:	</a:t>
            </a:r>
            <a:r>
              <a:rPr lang="en-GB" sz="1400" dirty="0" smtClean="0"/>
              <a:t>Let </a:t>
            </a:r>
            <a:r>
              <a:rPr lang="en-GB" sz="1400" dirty="0"/>
              <a:t>us eat Grandma. </a:t>
            </a:r>
            <a:r>
              <a:rPr lang="tr-TR" sz="1400" b="1" dirty="0" smtClean="0">
                <a:solidFill>
                  <a:srgbClr val="FF0000"/>
                </a:solidFill>
              </a:rPr>
              <a:t>OR</a:t>
            </a:r>
            <a:r>
              <a:rPr lang="tr-TR" sz="1400" dirty="0" smtClean="0"/>
              <a:t>  </a:t>
            </a:r>
            <a:r>
              <a:rPr lang="en-GB" sz="1400" dirty="0" smtClean="0"/>
              <a:t>Let </a:t>
            </a:r>
            <a:r>
              <a:rPr lang="en-GB" sz="1400" dirty="0"/>
              <a:t>us eat, Grandma</a:t>
            </a:r>
            <a:r>
              <a:rPr lang="en-GB" sz="1400" dirty="0" smtClean="0"/>
              <a:t>.</a:t>
            </a:r>
            <a:endParaRPr lang="tr-TR" sz="1400" dirty="0" smtClean="0"/>
          </a:p>
          <a:p>
            <a:pPr marL="0" indent="0">
              <a:buNone/>
            </a:pPr>
            <a:r>
              <a:rPr lang="tr-TR" sz="1400" i="1" dirty="0" smtClean="0"/>
              <a:t>	</a:t>
            </a:r>
            <a:r>
              <a:rPr lang="en-GB" sz="1400" dirty="0" smtClean="0"/>
              <a:t>Don’t stop</a:t>
            </a:r>
            <a:r>
              <a:rPr lang="tr-TR" sz="1400" dirty="0" smtClean="0"/>
              <a:t>   </a:t>
            </a:r>
            <a:r>
              <a:rPr lang="tr-TR" sz="1400" b="1" dirty="0" smtClean="0">
                <a:solidFill>
                  <a:srgbClr val="FF0000"/>
                </a:solidFill>
              </a:rPr>
              <a:t>OR</a:t>
            </a:r>
            <a:r>
              <a:rPr lang="tr-TR" sz="1400" dirty="0" smtClean="0"/>
              <a:t>    </a:t>
            </a:r>
            <a:r>
              <a:rPr lang="en-GB" sz="1400" dirty="0" smtClean="0"/>
              <a:t>Don’t</a:t>
            </a:r>
            <a:r>
              <a:rPr lang="en-GB" sz="1400" dirty="0"/>
              <a:t>, stop</a:t>
            </a:r>
            <a:r>
              <a:rPr lang="en-GB" sz="1400" dirty="0" smtClean="0"/>
              <a:t>.</a:t>
            </a:r>
            <a:endParaRPr lang="tr-TR" sz="1400" dirty="0" smtClean="0"/>
          </a:p>
          <a:p>
            <a:pPr marL="0" indent="0">
              <a:buNone/>
            </a:pPr>
            <a:r>
              <a:rPr lang="tr-TR" sz="1400" dirty="0" smtClean="0"/>
              <a:t>	I </a:t>
            </a:r>
            <a:r>
              <a:rPr lang="tr-TR" sz="1400" dirty="0" err="1" smtClean="0"/>
              <a:t>climbed</a:t>
            </a:r>
            <a:r>
              <a:rPr lang="tr-TR" sz="1400" dirty="0" smtClean="0"/>
              <a:t> Everest, </a:t>
            </a:r>
            <a:r>
              <a:rPr lang="tr-TR" sz="1400" dirty="0" err="1" smtClean="0"/>
              <a:t>which</a:t>
            </a:r>
            <a:r>
              <a:rPr lang="tr-TR" sz="1400" dirty="0" smtClean="0"/>
              <a:t> is a </a:t>
            </a:r>
            <a:r>
              <a:rPr lang="tr-TR" sz="1400" dirty="0" err="1" smtClean="0"/>
              <a:t>tough</a:t>
            </a:r>
            <a:r>
              <a:rPr lang="tr-TR" sz="1400" dirty="0" smtClean="0"/>
              <a:t> </a:t>
            </a:r>
            <a:r>
              <a:rPr lang="tr-TR" sz="1400" dirty="0" err="1" smtClean="0"/>
              <a:t>work</a:t>
            </a:r>
            <a:r>
              <a:rPr lang="tr-TR" sz="1400" dirty="0" smtClean="0"/>
              <a:t>.</a:t>
            </a:r>
          </a:p>
          <a:p>
            <a:pPr marL="0" indent="0">
              <a:buNone/>
            </a:pPr>
            <a:r>
              <a:rPr lang="tr-TR" sz="1400" dirty="0" smtClean="0"/>
              <a:t>	I </a:t>
            </a:r>
            <a:r>
              <a:rPr lang="tr-TR" sz="1400" dirty="0" err="1" smtClean="0"/>
              <a:t>climbed</a:t>
            </a:r>
            <a:r>
              <a:rPr lang="tr-TR" sz="1400" dirty="0" smtClean="0"/>
              <a:t> Everest </a:t>
            </a:r>
            <a:r>
              <a:rPr lang="tr-TR" sz="1400" dirty="0" err="1" smtClean="0"/>
              <a:t>which</a:t>
            </a:r>
            <a:r>
              <a:rPr lang="tr-TR" sz="1400" dirty="0" smtClean="0"/>
              <a:t> is a </a:t>
            </a:r>
            <a:r>
              <a:rPr lang="tr-TR" sz="1400" dirty="0" err="1" smtClean="0"/>
              <a:t>tough</a:t>
            </a:r>
            <a:r>
              <a:rPr lang="tr-TR" sz="1400" dirty="0" smtClean="0"/>
              <a:t> </a:t>
            </a:r>
            <a:r>
              <a:rPr lang="tr-TR" sz="1400" dirty="0" err="1" smtClean="0"/>
              <a:t>work</a:t>
            </a:r>
            <a:r>
              <a:rPr lang="tr-TR" sz="1400" dirty="0" smtClean="0"/>
              <a:t>*.</a:t>
            </a:r>
            <a:endParaRPr lang="en-GB" sz="1400" dirty="0"/>
          </a:p>
          <a:p>
            <a:pPr marL="0" indent="0">
              <a:buNone/>
            </a:pPr>
            <a:r>
              <a:rPr lang="tr-TR" sz="1400" i="1" dirty="0" smtClean="0"/>
              <a:t>	</a:t>
            </a:r>
            <a:endParaRPr lang="en-GB" sz="1400" dirty="0"/>
          </a:p>
          <a:p>
            <a:pPr marL="0" indent="0">
              <a:buNone/>
            </a:pPr>
            <a:endParaRPr lang="en-GB" sz="1400" dirty="0"/>
          </a:p>
          <a:p>
            <a:pPr marL="0" indent="0">
              <a:buNone/>
            </a:pPr>
            <a:r>
              <a:rPr lang="en-GB" sz="1400" dirty="0"/>
              <a:t/>
            </a:r>
            <a:br>
              <a:rPr lang="en-GB" sz="1400" dirty="0"/>
            </a:br>
            <a:r>
              <a:rPr lang="tr-TR" sz="1400" dirty="0" smtClean="0"/>
              <a:t>     	</a:t>
            </a:r>
            <a:endParaRPr lang="en-GB" sz="1400" dirty="0"/>
          </a:p>
        </p:txBody>
      </p:sp>
      <p:sp>
        <p:nvSpPr>
          <p:cNvPr id="4" name="Slayt Numarası Yer Tutucusu 3"/>
          <p:cNvSpPr>
            <a:spLocks noGrp="1"/>
          </p:cNvSpPr>
          <p:nvPr>
            <p:ph type="sldNum" sz="quarter" idx="12"/>
          </p:nvPr>
        </p:nvSpPr>
        <p:spPr/>
        <p:txBody>
          <a:bodyPr/>
          <a:lstStyle/>
          <a:p>
            <a:fld id="{F302176B-0E47-46AC-8F43-DAB4B8A37D06}" type="slidenum">
              <a:rPr lang="tr-TR" smtClean="0"/>
              <a:t>3</a:t>
            </a:fld>
            <a:endParaRPr lang="tr-TR"/>
          </a:p>
        </p:txBody>
      </p:sp>
    </p:spTree>
    <p:extLst>
      <p:ext uri="{BB962C8B-B14F-4D97-AF65-F5344CB8AC3E}">
        <p14:creationId xmlns:p14="http://schemas.microsoft.com/office/powerpoint/2010/main" val="108864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762000" y="5301208"/>
            <a:ext cx="6781800" cy="870992"/>
          </a:xfrm>
        </p:spPr>
        <p:txBody>
          <a:bodyPr>
            <a:normAutofit fontScale="90000"/>
          </a:bodyPr>
          <a:lstStyle/>
          <a:p>
            <a:r>
              <a:rPr lang="tr-TR" dirty="0" smtClean="0"/>
              <a:t> </a:t>
            </a:r>
            <a:r>
              <a:rPr lang="tr-TR" sz="3600" dirty="0" err="1" smtClean="0"/>
              <a:t>Differences</a:t>
            </a:r>
            <a:r>
              <a:rPr lang="tr-TR" sz="3600" dirty="0" smtClean="0"/>
              <a:t> </a:t>
            </a:r>
            <a:r>
              <a:rPr lang="tr-TR" sz="3600" dirty="0" err="1" smtClean="0"/>
              <a:t>between</a:t>
            </a:r>
            <a:r>
              <a:rPr lang="tr-TR" sz="3600" dirty="0" smtClean="0"/>
              <a:t> BE </a:t>
            </a:r>
            <a:r>
              <a:rPr lang="tr-TR" sz="3600" dirty="0" err="1" smtClean="0"/>
              <a:t>and</a:t>
            </a:r>
            <a:r>
              <a:rPr lang="tr-TR" sz="3600" dirty="0" smtClean="0"/>
              <a:t> AE</a:t>
            </a:r>
            <a:endParaRPr lang="en-GB" sz="3600" dirty="0"/>
          </a:p>
        </p:txBody>
      </p:sp>
      <p:graphicFrame>
        <p:nvGraphicFramePr>
          <p:cNvPr id="5" name="İçerik Yer Tutucusu 4"/>
          <p:cNvGraphicFramePr>
            <a:graphicFrameLocks noGrp="1"/>
          </p:cNvGraphicFramePr>
          <p:nvPr>
            <p:ph idx="1"/>
            <p:extLst>
              <p:ext uri="{D42A27DB-BD31-4B8C-83A1-F6EECF244321}">
                <p14:modId xmlns:p14="http://schemas.microsoft.com/office/powerpoint/2010/main" val="198052999"/>
              </p:ext>
            </p:extLst>
          </p:nvPr>
        </p:nvGraphicFramePr>
        <p:xfrm>
          <a:off x="1691680" y="1484784"/>
          <a:ext cx="4874915" cy="1624936"/>
        </p:xfrm>
        <a:graphic>
          <a:graphicData uri="http://schemas.openxmlformats.org/drawingml/2006/table">
            <a:tbl>
              <a:tblPr firstRow="1" firstCol="1" bandRow="1">
                <a:tableStyleId>{5C22544A-7EE6-4342-B048-85BDC9FD1C3A}</a:tableStyleId>
              </a:tblPr>
              <a:tblGrid>
                <a:gridCol w="724805"/>
                <a:gridCol w="2264019"/>
                <a:gridCol w="1886091"/>
              </a:tblGrid>
              <a:tr h="406234">
                <a:tc>
                  <a:txBody>
                    <a:bodyPr/>
                    <a:lstStyle/>
                    <a:p>
                      <a:pPr>
                        <a:lnSpc>
                          <a:spcPct val="115000"/>
                        </a:lnSpc>
                        <a:spcAft>
                          <a:spcPts val="0"/>
                        </a:spcAft>
                      </a:pPr>
                      <a:r>
                        <a:rPr lang="en-GB" sz="1100" dirty="0">
                          <a:effectLst/>
                        </a:rPr>
                        <a:t> </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0"/>
                        </a:spcAft>
                      </a:pPr>
                      <a:endParaRPr lang="tr-TR" sz="100" dirty="0" smtClean="0">
                        <a:effectLst/>
                      </a:endParaRPr>
                    </a:p>
                    <a:p>
                      <a:pPr algn="ctr">
                        <a:lnSpc>
                          <a:spcPct val="115000"/>
                        </a:lnSpc>
                        <a:spcAft>
                          <a:spcPts val="0"/>
                        </a:spcAft>
                      </a:pPr>
                      <a:endParaRPr lang="tr-TR" sz="100" dirty="0" smtClean="0">
                        <a:effectLst/>
                      </a:endParaRPr>
                    </a:p>
                    <a:p>
                      <a:pPr algn="ctr">
                        <a:lnSpc>
                          <a:spcPct val="115000"/>
                        </a:lnSpc>
                        <a:spcAft>
                          <a:spcPts val="0"/>
                        </a:spcAft>
                      </a:pPr>
                      <a:endParaRPr lang="tr-TR" sz="100" dirty="0" smtClean="0">
                        <a:effectLst/>
                      </a:endParaRPr>
                    </a:p>
                    <a:p>
                      <a:pPr algn="ctr">
                        <a:lnSpc>
                          <a:spcPct val="115000"/>
                        </a:lnSpc>
                        <a:spcAft>
                          <a:spcPts val="0"/>
                        </a:spcAft>
                      </a:pPr>
                      <a:endParaRPr lang="tr-TR" sz="100" dirty="0" smtClean="0">
                        <a:effectLst/>
                      </a:endParaRPr>
                    </a:p>
                    <a:p>
                      <a:pPr algn="ctr">
                        <a:lnSpc>
                          <a:spcPct val="115000"/>
                        </a:lnSpc>
                        <a:spcAft>
                          <a:spcPts val="0"/>
                        </a:spcAft>
                      </a:pPr>
                      <a:endParaRPr lang="tr-TR" sz="100" dirty="0" smtClean="0">
                        <a:effectLst/>
                      </a:endParaRPr>
                    </a:p>
                    <a:p>
                      <a:pPr algn="ctr">
                        <a:lnSpc>
                          <a:spcPct val="115000"/>
                        </a:lnSpc>
                        <a:spcAft>
                          <a:spcPts val="0"/>
                        </a:spcAft>
                      </a:pPr>
                      <a:r>
                        <a:rPr lang="en-GB" sz="1100" dirty="0" smtClean="0">
                          <a:effectLst/>
                        </a:rPr>
                        <a:t>British </a:t>
                      </a:r>
                      <a:r>
                        <a:rPr lang="en-GB" sz="1100" dirty="0">
                          <a:effectLst/>
                        </a:rPr>
                        <a:t>English</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0"/>
                        </a:spcAft>
                      </a:pPr>
                      <a:endParaRPr lang="tr-TR" sz="100" dirty="0" smtClean="0">
                        <a:effectLst/>
                      </a:endParaRPr>
                    </a:p>
                    <a:p>
                      <a:pPr algn="ctr">
                        <a:lnSpc>
                          <a:spcPct val="115000"/>
                        </a:lnSpc>
                        <a:spcAft>
                          <a:spcPts val="0"/>
                        </a:spcAft>
                      </a:pPr>
                      <a:endParaRPr lang="tr-TR" sz="100" dirty="0" smtClean="0">
                        <a:effectLst/>
                      </a:endParaRPr>
                    </a:p>
                    <a:p>
                      <a:pPr algn="ctr">
                        <a:lnSpc>
                          <a:spcPct val="115000"/>
                        </a:lnSpc>
                        <a:spcAft>
                          <a:spcPts val="0"/>
                        </a:spcAft>
                      </a:pPr>
                      <a:endParaRPr lang="tr-TR" sz="100" dirty="0" smtClean="0">
                        <a:effectLst/>
                      </a:endParaRPr>
                    </a:p>
                    <a:p>
                      <a:pPr algn="ctr">
                        <a:lnSpc>
                          <a:spcPct val="115000"/>
                        </a:lnSpc>
                        <a:spcAft>
                          <a:spcPts val="0"/>
                        </a:spcAft>
                      </a:pPr>
                      <a:endParaRPr lang="tr-TR" sz="100" dirty="0" smtClean="0">
                        <a:effectLst/>
                      </a:endParaRPr>
                    </a:p>
                    <a:p>
                      <a:pPr algn="ctr">
                        <a:lnSpc>
                          <a:spcPct val="115000"/>
                        </a:lnSpc>
                        <a:spcAft>
                          <a:spcPts val="0"/>
                        </a:spcAft>
                      </a:pPr>
                      <a:endParaRPr lang="tr-TR" sz="100" dirty="0" smtClean="0">
                        <a:effectLst/>
                      </a:endParaRPr>
                    </a:p>
                    <a:p>
                      <a:pPr algn="ctr">
                        <a:lnSpc>
                          <a:spcPct val="115000"/>
                        </a:lnSpc>
                        <a:spcAft>
                          <a:spcPts val="0"/>
                        </a:spcAft>
                      </a:pPr>
                      <a:r>
                        <a:rPr lang="en-GB" sz="1100" dirty="0" smtClean="0">
                          <a:effectLst/>
                        </a:rPr>
                        <a:t>American </a:t>
                      </a:r>
                      <a:r>
                        <a:rPr lang="en-GB" sz="1100" dirty="0">
                          <a:effectLst/>
                        </a:rPr>
                        <a:t>English</a:t>
                      </a:r>
                      <a:endParaRPr lang="en-GB" sz="1100" dirty="0">
                        <a:effectLst/>
                        <a:latin typeface="Calibri"/>
                        <a:ea typeface="Calibri"/>
                        <a:cs typeface="Times New Roman"/>
                      </a:endParaRPr>
                    </a:p>
                  </a:txBody>
                  <a:tcPr marL="68580" marR="68580" marT="0" marB="0"/>
                </a:tc>
              </a:tr>
              <a:tr h="406234">
                <a:tc>
                  <a:txBody>
                    <a:bodyPr/>
                    <a:lstStyle/>
                    <a:p>
                      <a:pPr algn="ctr">
                        <a:lnSpc>
                          <a:spcPct val="115000"/>
                        </a:lnSpc>
                        <a:spcAft>
                          <a:spcPts val="0"/>
                        </a:spcAft>
                      </a:pPr>
                      <a:r>
                        <a:rPr lang="en-GB" sz="1100" dirty="0">
                          <a:effectLst/>
                        </a:rPr>
                        <a:t>.</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100" dirty="0">
                          <a:effectLst/>
                        </a:rPr>
                        <a:t>Full stop</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100">
                          <a:effectLst/>
                        </a:rPr>
                        <a:t>Period</a:t>
                      </a:r>
                      <a:endParaRPr lang="en-GB" sz="1100">
                        <a:effectLst/>
                        <a:latin typeface="Calibri"/>
                        <a:ea typeface="Calibri"/>
                        <a:cs typeface="Times New Roman"/>
                      </a:endParaRPr>
                    </a:p>
                  </a:txBody>
                  <a:tcPr marL="68580" marR="68580" marT="0" marB="0"/>
                </a:tc>
              </a:tr>
              <a:tr h="406234">
                <a:tc>
                  <a:txBody>
                    <a:bodyPr/>
                    <a:lstStyle/>
                    <a:p>
                      <a:pPr algn="ctr">
                        <a:lnSpc>
                          <a:spcPct val="115000"/>
                        </a:lnSpc>
                        <a:spcAft>
                          <a:spcPts val="0"/>
                        </a:spcAft>
                      </a:pPr>
                      <a:endParaRPr lang="tr-TR" sz="100" dirty="0" smtClean="0">
                        <a:effectLst/>
                      </a:endParaRPr>
                    </a:p>
                    <a:p>
                      <a:pPr algn="ctr">
                        <a:lnSpc>
                          <a:spcPct val="115000"/>
                        </a:lnSpc>
                        <a:spcAft>
                          <a:spcPts val="0"/>
                        </a:spcAft>
                      </a:pPr>
                      <a:endParaRPr lang="tr-TR" sz="100" dirty="0" smtClean="0">
                        <a:effectLst/>
                      </a:endParaRPr>
                    </a:p>
                    <a:p>
                      <a:pPr algn="ctr">
                        <a:lnSpc>
                          <a:spcPct val="115000"/>
                        </a:lnSpc>
                        <a:spcAft>
                          <a:spcPts val="0"/>
                        </a:spcAft>
                      </a:pPr>
                      <a:endParaRPr lang="tr-TR" sz="100" dirty="0" smtClean="0">
                        <a:effectLst/>
                      </a:endParaRPr>
                    </a:p>
                    <a:p>
                      <a:pPr algn="ctr">
                        <a:lnSpc>
                          <a:spcPct val="115000"/>
                        </a:lnSpc>
                        <a:spcAft>
                          <a:spcPts val="0"/>
                        </a:spcAft>
                      </a:pPr>
                      <a:endParaRPr lang="tr-TR" sz="100" dirty="0" smtClean="0">
                        <a:effectLst/>
                      </a:endParaRPr>
                    </a:p>
                    <a:p>
                      <a:pPr algn="ctr">
                        <a:lnSpc>
                          <a:spcPct val="115000"/>
                        </a:lnSpc>
                        <a:spcAft>
                          <a:spcPts val="0"/>
                        </a:spcAft>
                      </a:pPr>
                      <a:r>
                        <a:rPr lang="en-GB" sz="1100" dirty="0" smtClean="0">
                          <a:effectLst/>
                        </a:rPr>
                        <a:t>!</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100" dirty="0">
                          <a:effectLst/>
                        </a:rPr>
                        <a:t>Exclamation mark</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100" dirty="0">
                          <a:effectLst/>
                        </a:rPr>
                        <a:t>Exclamation point</a:t>
                      </a:r>
                      <a:endParaRPr lang="en-GB" sz="1100" dirty="0">
                        <a:effectLst/>
                        <a:latin typeface="Calibri"/>
                        <a:ea typeface="Calibri"/>
                        <a:cs typeface="Times New Roman"/>
                      </a:endParaRPr>
                    </a:p>
                  </a:txBody>
                  <a:tcPr marL="68580" marR="68580" marT="0" marB="0"/>
                </a:tc>
              </a:tr>
              <a:tr h="406234">
                <a:tc>
                  <a:txBody>
                    <a:bodyPr/>
                    <a:lstStyle/>
                    <a:p>
                      <a:pPr algn="ctr">
                        <a:lnSpc>
                          <a:spcPct val="115000"/>
                        </a:lnSpc>
                        <a:spcAft>
                          <a:spcPts val="0"/>
                        </a:spcAft>
                      </a:pPr>
                      <a:endParaRPr lang="tr-TR" sz="100" dirty="0" smtClean="0">
                        <a:effectLst/>
                      </a:endParaRPr>
                    </a:p>
                    <a:p>
                      <a:pPr algn="ctr">
                        <a:lnSpc>
                          <a:spcPct val="115000"/>
                        </a:lnSpc>
                        <a:spcAft>
                          <a:spcPts val="0"/>
                        </a:spcAft>
                      </a:pPr>
                      <a:endParaRPr lang="tr-TR" sz="100" dirty="0" smtClean="0">
                        <a:effectLst/>
                      </a:endParaRPr>
                    </a:p>
                    <a:p>
                      <a:pPr algn="ctr">
                        <a:lnSpc>
                          <a:spcPct val="115000"/>
                        </a:lnSpc>
                        <a:spcAft>
                          <a:spcPts val="0"/>
                        </a:spcAft>
                      </a:pPr>
                      <a:endParaRPr lang="tr-TR" sz="100" dirty="0" smtClean="0">
                        <a:effectLst/>
                      </a:endParaRPr>
                    </a:p>
                    <a:p>
                      <a:pPr algn="ctr">
                        <a:lnSpc>
                          <a:spcPct val="115000"/>
                        </a:lnSpc>
                        <a:spcAft>
                          <a:spcPts val="0"/>
                        </a:spcAft>
                      </a:pPr>
                      <a:endParaRPr lang="tr-TR" sz="100" dirty="0" smtClean="0">
                        <a:effectLst/>
                      </a:endParaRPr>
                    </a:p>
                    <a:p>
                      <a:pPr algn="ctr">
                        <a:lnSpc>
                          <a:spcPct val="115000"/>
                        </a:lnSpc>
                        <a:spcAft>
                          <a:spcPts val="0"/>
                        </a:spcAft>
                      </a:pPr>
                      <a:endParaRPr lang="tr-TR" sz="100" dirty="0" smtClean="0">
                        <a:effectLst/>
                      </a:endParaRPr>
                    </a:p>
                    <a:p>
                      <a:pPr algn="ctr">
                        <a:lnSpc>
                          <a:spcPct val="115000"/>
                        </a:lnSpc>
                        <a:spcAft>
                          <a:spcPts val="0"/>
                        </a:spcAft>
                      </a:pPr>
                      <a:r>
                        <a:rPr lang="en-GB" sz="1100" dirty="0" smtClean="0">
                          <a:effectLst/>
                        </a:rPr>
                        <a:t>“</a:t>
                      </a:r>
                      <a:r>
                        <a:rPr lang="tr-TR" sz="1100" dirty="0" smtClean="0">
                          <a:effectLst/>
                        </a:rPr>
                        <a:t> </a:t>
                      </a:r>
                      <a:r>
                        <a:rPr lang="en-GB" sz="1100" dirty="0" smtClean="0">
                          <a:effectLst/>
                        </a:rPr>
                        <a:t>”</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100">
                          <a:effectLst/>
                        </a:rPr>
                        <a:t>Inverted commas</a:t>
                      </a:r>
                      <a:endParaRPr lang="en-GB" sz="1100">
                        <a:effectLst/>
                        <a:latin typeface="Calibri"/>
                        <a:ea typeface="Calibri"/>
                        <a:cs typeface="Times New Roman"/>
                      </a:endParaRPr>
                    </a:p>
                  </a:txBody>
                  <a:tcPr marL="68580" marR="68580" marT="0" marB="0"/>
                </a:tc>
                <a:tc>
                  <a:txBody>
                    <a:bodyPr/>
                    <a:lstStyle/>
                    <a:p>
                      <a:pPr algn="ctr">
                        <a:lnSpc>
                          <a:spcPct val="115000"/>
                        </a:lnSpc>
                        <a:spcAft>
                          <a:spcPts val="0"/>
                        </a:spcAft>
                      </a:pPr>
                      <a:r>
                        <a:rPr lang="tr-TR" sz="1100" dirty="0" err="1" smtClean="0">
                          <a:effectLst/>
                        </a:rPr>
                        <a:t>Quotation</a:t>
                      </a:r>
                      <a:r>
                        <a:rPr lang="tr-TR" sz="1100" smtClean="0">
                          <a:effectLst/>
                        </a:rPr>
                        <a:t> mark</a:t>
                      </a:r>
                      <a:endParaRPr lang="en-GB" sz="1100" dirty="0">
                        <a:effectLst/>
                        <a:latin typeface="Calibri"/>
                        <a:ea typeface="Calibri"/>
                        <a:cs typeface="Times New Roman"/>
                      </a:endParaRPr>
                    </a:p>
                  </a:txBody>
                  <a:tcPr marL="68580" marR="68580" marT="0" marB="0"/>
                </a:tc>
              </a:tr>
            </a:tbl>
          </a:graphicData>
        </a:graphic>
      </p:graphicFrame>
      <p:sp>
        <p:nvSpPr>
          <p:cNvPr id="4" name="Slayt Numarası Yer Tutucusu 3"/>
          <p:cNvSpPr>
            <a:spLocks noGrp="1"/>
          </p:cNvSpPr>
          <p:nvPr>
            <p:ph type="sldNum" sz="quarter" idx="12"/>
          </p:nvPr>
        </p:nvSpPr>
        <p:spPr/>
        <p:txBody>
          <a:bodyPr/>
          <a:lstStyle/>
          <a:p>
            <a:fld id="{F302176B-0E47-46AC-8F43-DAB4B8A37D06}" type="slidenum">
              <a:rPr lang="tr-TR" smtClean="0"/>
              <a:t>4</a:t>
            </a:fld>
            <a:endParaRPr lang="tr-TR"/>
          </a:p>
        </p:txBody>
      </p:sp>
    </p:spTree>
    <p:extLst>
      <p:ext uri="{BB962C8B-B14F-4D97-AF65-F5344CB8AC3E}">
        <p14:creationId xmlns:p14="http://schemas.microsoft.com/office/powerpoint/2010/main" val="6637682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2"/>
          </p:nvPr>
        </p:nvSpPr>
        <p:spPr/>
        <p:txBody>
          <a:bodyPr/>
          <a:lstStyle/>
          <a:p>
            <a:fld id="{F302176B-0E47-46AC-8F43-DAB4B8A37D06}" type="slidenum">
              <a:rPr lang="tr-TR" smtClean="0"/>
              <a:t>5</a:t>
            </a:fld>
            <a:endParaRPr lang="tr-TR"/>
          </a:p>
        </p:txBody>
      </p:sp>
      <p:sp>
        <p:nvSpPr>
          <p:cNvPr id="5" name="Metin kutusu 4"/>
          <p:cNvSpPr txBox="1"/>
          <p:nvPr/>
        </p:nvSpPr>
        <p:spPr>
          <a:xfrm>
            <a:off x="971600" y="5373216"/>
            <a:ext cx="3384376" cy="646331"/>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tr-TR" sz="3600" b="1" dirty="0" err="1" smtClean="0">
                <a:latin typeface="Baskerville Old Face" panose="02020602080505020303" pitchFamily="18" charset="0"/>
              </a:rPr>
              <a:t>Why</a:t>
            </a:r>
            <a:r>
              <a:rPr lang="tr-TR" sz="3600" b="1" dirty="0" smtClean="0">
                <a:latin typeface="Baskerville Old Face" panose="02020602080505020303" pitchFamily="18" charset="0"/>
              </a:rPr>
              <a:t> </a:t>
            </a:r>
            <a:r>
              <a:rPr lang="tr-TR" sz="3600" b="1" dirty="0" err="1" smtClean="0">
                <a:latin typeface="Baskerville Old Face" panose="02020602080505020303" pitchFamily="18" charset="0"/>
              </a:rPr>
              <a:t>to</a:t>
            </a:r>
            <a:r>
              <a:rPr lang="tr-TR" sz="3600" b="1" dirty="0" smtClean="0">
                <a:latin typeface="Baskerville Old Face" panose="02020602080505020303" pitchFamily="18" charset="0"/>
              </a:rPr>
              <a:t> </a:t>
            </a:r>
            <a:r>
              <a:rPr lang="tr-TR" sz="3600" b="1" dirty="0" err="1" smtClean="0">
                <a:latin typeface="Baskerville Old Face" panose="02020602080505020303" pitchFamily="18" charset="0"/>
              </a:rPr>
              <a:t>avoid</a:t>
            </a:r>
            <a:r>
              <a:rPr lang="tr-TR" sz="3600" b="1" dirty="0" smtClean="0">
                <a:latin typeface="Baskerville Old Face" panose="02020602080505020303" pitchFamily="18" charset="0"/>
              </a:rPr>
              <a:t> it?</a:t>
            </a:r>
            <a:endParaRPr lang="tr-TR" sz="3600" b="1" dirty="0">
              <a:latin typeface="Baskerville Old Face" panose="02020602080505020303" pitchFamily="18" charset="0"/>
            </a:endParaRPr>
          </a:p>
        </p:txBody>
      </p:sp>
      <p:sp>
        <p:nvSpPr>
          <p:cNvPr id="6" name="Metin kutusu 5"/>
          <p:cNvSpPr txBox="1"/>
          <p:nvPr/>
        </p:nvSpPr>
        <p:spPr>
          <a:xfrm>
            <a:off x="971600" y="654961"/>
            <a:ext cx="3063252" cy="307777"/>
          </a:xfrm>
          <a:prstGeom prst="rect">
            <a:avLst/>
          </a:prstGeom>
          <a:noFill/>
        </p:spPr>
        <p:txBody>
          <a:bodyPr wrap="square" rtlCol="0">
            <a:spAutoFit/>
          </a:bodyPr>
          <a:lstStyle/>
          <a:p>
            <a:r>
              <a:rPr lang="tr-TR" sz="1400" b="1" dirty="0" smtClean="0">
                <a:solidFill>
                  <a:srgbClr val="002060"/>
                </a:solidFill>
                <a:latin typeface="Baskerville Old Face" panose="02020602080505020303" pitchFamily="18" charset="0"/>
              </a:rPr>
              <a:t>A </a:t>
            </a:r>
            <a:r>
              <a:rPr lang="tr-TR" sz="1400" b="1" dirty="0" err="1" smtClean="0">
                <a:solidFill>
                  <a:srgbClr val="002060"/>
                </a:solidFill>
                <a:latin typeface="Baskerville Old Face" panose="02020602080505020303" pitchFamily="18" charset="0"/>
              </a:rPr>
              <a:t>manuscript</a:t>
            </a:r>
            <a:r>
              <a:rPr lang="tr-TR" sz="1400" b="1" dirty="0" smtClean="0">
                <a:solidFill>
                  <a:srgbClr val="002060"/>
                </a:solidFill>
                <a:latin typeface="Baskerville Old Face" panose="02020602080505020303" pitchFamily="18" charset="0"/>
              </a:rPr>
              <a:t> </a:t>
            </a:r>
            <a:r>
              <a:rPr lang="tr-TR" sz="1400" b="1" dirty="0" err="1" smtClean="0">
                <a:solidFill>
                  <a:srgbClr val="002060"/>
                </a:solidFill>
                <a:latin typeface="Baskerville Old Face" panose="02020602080505020303" pitchFamily="18" charset="0"/>
              </a:rPr>
              <a:t>with</a:t>
            </a:r>
            <a:r>
              <a:rPr lang="tr-TR" sz="1400" b="1" dirty="0" smtClean="0">
                <a:solidFill>
                  <a:srgbClr val="002060"/>
                </a:solidFill>
                <a:latin typeface="Baskerville Old Face" panose="02020602080505020303" pitchFamily="18" charset="0"/>
              </a:rPr>
              <a:t> </a:t>
            </a:r>
            <a:r>
              <a:rPr lang="tr-TR" sz="1400" b="1" dirty="0" err="1" smtClean="0">
                <a:solidFill>
                  <a:srgbClr val="002060"/>
                </a:solidFill>
                <a:latin typeface="Baskerville Old Face" panose="02020602080505020303" pitchFamily="18" charset="0"/>
              </a:rPr>
              <a:t>Sloppy</a:t>
            </a:r>
            <a:r>
              <a:rPr lang="tr-TR" sz="1400" b="1" dirty="0" smtClean="0">
                <a:solidFill>
                  <a:srgbClr val="002060"/>
                </a:solidFill>
                <a:latin typeface="Baskerville Old Face" panose="02020602080505020303" pitchFamily="18" charset="0"/>
              </a:rPr>
              <a:t> </a:t>
            </a:r>
            <a:r>
              <a:rPr lang="tr-TR" sz="1400" b="1" dirty="0" err="1" smtClean="0">
                <a:solidFill>
                  <a:srgbClr val="002060"/>
                </a:solidFill>
                <a:latin typeface="Baskerville Old Face" panose="02020602080505020303" pitchFamily="18" charset="0"/>
              </a:rPr>
              <a:t>Punctuation</a:t>
            </a:r>
            <a:endParaRPr lang="tr-TR" sz="1400" b="1" dirty="0">
              <a:solidFill>
                <a:srgbClr val="002060"/>
              </a:solidFill>
              <a:latin typeface="Baskerville Old Face" panose="02020602080505020303" pitchFamily="18" charset="0"/>
            </a:endParaRPr>
          </a:p>
        </p:txBody>
      </p:sp>
      <p:sp>
        <p:nvSpPr>
          <p:cNvPr id="7" name="Aşağı Ok 6"/>
          <p:cNvSpPr/>
          <p:nvPr/>
        </p:nvSpPr>
        <p:spPr>
          <a:xfrm>
            <a:off x="2435589" y="1040841"/>
            <a:ext cx="288032"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8" name="Metin kutusu 7"/>
          <p:cNvSpPr txBox="1"/>
          <p:nvPr/>
        </p:nvSpPr>
        <p:spPr>
          <a:xfrm>
            <a:off x="704209" y="2100603"/>
            <a:ext cx="3462760" cy="307777"/>
          </a:xfrm>
          <a:prstGeom prst="rect">
            <a:avLst/>
          </a:prstGeom>
          <a:noFill/>
        </p:spPr>
        <p:txBody>
          <a:bodyPr wrap="square" rtlCol="0">
            <a:spAutoFit/>
          </a:bodyPr>
          <a:lstStyle/>
          <a:p>
            <a:r>
              <a:rPr lang="tr-TR" sz="1400" b="1" dirty="0" err="1" smtClean="0">
                <a:solidFill>
                  <a:srgbClr val="002060"/>
                </a:solidFill>
                <a:latin typeface="Baskerville Old Face" panose="02020602080505020303" pitchFamily="18" charset="0"/>
              </a:rPr>
              <a:t>Bored</a:t>
            </a:r>
            <a:r>
              <a:rPr lang="tr-TR" sz="1400" b="1" dirty="0" smtClean="0">
                <a:solidFill>
                  <a:srgbClr val="002060"/>
                </a:solidFill>
                <a:latin typeface="Baskerville Old Face" panose="02020602080505020303" pitchFamily="18" charset="0"/>
              </a:rPr>
              <a:t> </a:t>
            </a:r>
            <a:r>
              <a:rPr lang="tr-TR" sz="1400" b="1" dirty="0" err="1" smtClean="0">
                <a:solidFill>
                  <a:srgbClr val="002060"/>
                </a:solidFill>
                <a:latin typeface="Baskerville Old Face" panose="02020602080505020303" pitchFamily="18" charset="0"/>
              </a:rPr>
              <a:t>audience</a:t>
            </a:r>
            <a:r>
              <a:rPr lang="tr-TR" sz="1400" b="1" dirty="0" smtClean="0">
                <a:solidFill>
                  <a:srgbClr val="002060"/>
                </a:solidFill>
                <a:latin typeface="Baskerville Old Face" panose="02020602080505020303" pitchFamily="18" charset="0"/>
              </a:rPr>
              <a:t> as </a:t>
            </a:r>
            <a:r>
              <a:rPr lang="tr-TR" sz="1400" b="1" dirty="0" err="1" smtClean="0">
                <a:solidFill>
                  <a:srgbClr val="002060"/>
                </a:solidFill>
                <a:latin typeface="Baskerville Old Face" panose="02020602080505020303" pitchFamily="18" charset="0"/>
              </a:rPr>
              <a:t>well</a:t>
            </a:r>
            <a:r>
              <a:rPr lang="tr-TR" sz="1400" b="1" dirty="0" smtClean="0">
                <a:solidFill>
                  <a:srgbClr val="002060"/>
                </a:solidFill>
                <a:latin typeface="Baskerville Old Face" panose="02020602080505020303" pitchFamily="18" charset="0"/>
              </a:rPr>
              <a:t> as </a:t>
            </a:r>
            <a:r>
              <a:rPr lang="tr-TR" sz="1400" b="1" dirty="0" err="1" smtClean="0">
                <a:solidFill>
                  <a:srgbClr val="002060"/>
                </a:solidFill>
                <a:latin typeface="Baskerville Old Face" panose="02020602080505020303" pitchFamily="18" charset="0"/>
              </a:rPr>
              <a:t>editors</a:t>
            </a:r>
            <a:r>
              <a:rPr lang="tr-TR" sz="1400" b="1" dirty="0" smtClean="0">
                <a:solidFill>
                  <a:srgbClr val="002060"/>
                </a:solidFill>
                <a:latin typeface="Baskerville Old Face" panose="02020602080505020303" pitchFamily="18" charset="0"/>
              </a:rPr>
              <a:t> &amp; </a:t>
            </a:r>
            <a:r>
              <a:rPr lang="tr-TR" sz="1400" b="1" dirty="0" err="1" smtClean="0">
                <a:solidFill>
                  <a:srgbClr val="002060"/>
                </a:solidFill>
                <a:latin typeface="Baskerville Old Face" panose="02020602080505020303" pitchFamily="18" charset="0"/>
              </a:rPr>
              <a:t>reviewers</a:t>
            </a:r>
            <a:r>
              <a:rPr lang="tr-TR" sz="1400" b="1" dirty="0" smtClean="0">
                <a:solidFill>
                  <a:srgbClr val="002060"/>
                </a:solidFill>
                <a:latin typeface="Baskerville Old Face" panose="02020602080505020303" pitchFamily="18" charset="0"/>
              </a:rPr>
              <a:t> </a:t>
            </a:r>
            <a:endParaRPr lang="tr-TR" sz="1400" b="1" dirty="0">
              <a:solidFill>
                <a:srgbClr val="002060"/>
              </a:solidFill>
              <a:latin typeface="Baskerville Old Face" panose="02020602080505020303" pitchFamily="18" charset="0"/>
            </a:endParaRPr>
          </a:p>
        </p:txBody>
      </p:sp>
      <p:sp>
        <p:nvSpPr>
          <p:cNvPr id="9" name="Aşağı Ok 8"/>
          <p:cNvSpPr/>
          <p:nvPr/>
        </p:nvSpPr>
        <p:spPr>
          <a:xfrm>
            <a:off x="2435589" y="1804642"/>
            <a:ext cx="288032"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0" name="Metin kutusu 9"/>
          <p:cNvSpPr txBox="1"/>
          <p:nvPr/>
        </p:nvSpPr>
        <p:spPr>
          <a:xfrm>
            <a:off x="1124357" y="1343234"/>
            <a:ext cx="2295516" cy="307777"/>
          </a:xfrm>
          <a:prstGeom prst="rect">
            <a:avLst/>
          </a:prstGeom>
          <a:noFill/>
        </p:spPr>
        <p:txBody>
          <a:bodyPr wrap="square" rtlCol="0">
            <a:spAutoFit/>
          </a:bodyPr>
          <a:lstStyle/>
          <a:p>
            <a:r>
              <a:rPr lang="tr-TR" sz="1400" b="1" dirty="0" smtClean="0">
                <a:solidFill>
                  <a:srgbClr val="002060"/>
                </a:solidFill>
                <a:latin typeface="Baskerville Old Face" panose="02020602080505020303" pitchFamily="18" charset="0"/>
              </a:rPr>
              <a:t>Hard </a:t>
            </a:r>
            <a:r>
              <a:rPr lang="tr-TR" sz="1400" b="1" dirty="0" err="1" smtClean="0">
                <a:solidFill>
                  <a:srgbClr val="002060"/>
                </a:solidFill>
                <a:latin typeface="Baskerville Old Face" panose="02020602080505020303" pitchFamily="18" charset="0"/>
              </a:rPr>
              <a:t>to</a:t>
            </a:r>
            <a:r>
              <a:rPr lang="tr-TR" sz="1400" b="1" dirty="0" smtClean="0">
                <a:solidFill>
                  <a:srgbClr val="002060"/>
                </a:solidFill>
                <a:latin typeface="Baskerville Old Face" panose="02020602080505020303" pitchFamily="18" charset="0"/>
              </a:rPr>
              <a:t> </a:t>
            </a:r>
            <a:r>
              <a:rPr lang="tr-TR" sz="1400" b="1" dirty="0" err="1" smtClean="0">
                <a:solidFill>
                  <a:srgbClr val="002060"/>
                </a:solidFill>
                <a:latin typeface="Baskerville Old Face" panose="02020602080505020303" pitchFamily="18" charset="0"/>
              </a:rPr>
              <a:t>decode</a:t>
            </a:r>
            <a:r>
              <a:rPr lang="tr-TR" sz="1400" b="1" dirty="0" smtClean="0">
                <a:solidFill>
                  <a:srgbClr val="002060"/>
                </a:solidFill>
                <a:latin typeface="Baskerville Old Face" panose="02020602080505020303" pitchFamily="18" charset="0"/>
              </a:rPr>
              <a:t> </a:t>
            </a:r>
            <a:r>
              <a:rPr lang="tr-TR" sz="1400" b="1" dirty="0" err="1" smtClean="0">
                <a:solidFill>
                  <a:srgbClr val="002060"/>
                </a:solidFill>
                <a:latin typeface="Baskerville Old Face" panose="02020602080505020303" pitchFamily="18" charset="0"/>
              </a:rPr>
              <a:t>the</a:t>
            </a:r>
            <a:r>
              <a:rPr lang="tr-TR" sz="1400" b="1" dirty="0" smtClean="0">
                <a:solidFill>
                  <a:srgbClr val="002060"/>
                </a:solidFill>
                <a:latin typeface="Baskerville Old Face" panose="02020602080505020303" pitchFamily="18" charset="0"/>
              </a:rPr>
              <a:t> </a:t>
            </a:r>
            <a:r>
              <a:rPr lang="tr-TR" sz="1400" b="1" dirty="0" err="1" smtClean="0">
                <a:solidFill>
                  <a:srgbClr val="002060"/>
                </a:solidFill>
                <a:latin typeface="Baskerville Old Face" panose="02020602080505020303" pitchFamily="18" charset="0"/>
              </a:rPr>
              <a:t>meaning</a:t>
            </a:r>
            <a:endParaRPr lang="tr-TR" sz="1400" b="1" dirty="0">
              <a:solidFill>
                <a:srgbClr val="002060"/>
              </a:solidFill>
              <a:latin typeface="Baskerville Old Face" panose="02020602080505020303" pitchFamily="18" charset="0"/>
            </a:endParaRPr>
          </a:p>
        </p:txBody>
      </p:sp>
      <p:sp>
        <p:nvSpPr>
          <p:cNvPr id="11" name="Aşağı Ok 10"/>
          <p:cNvSpPr/>
          <p:nvPr/>
        </p:nvSpPr>
        <p:spPr>
          <a:xfrm>
            <a:off x="2435589" y="2553009"/>
            <a:ext cx="288032"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2" name="Aşağı Ok 11"/>
          <p:cNvSpPr/>
          <p:nvPr/>
        </p:nvSpPr>
        <p:spPr>
          <a:xfrm>
            <a:off x="2418192" y="3319633"/>
            <a:ext cx="288032"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3" name="Metin kutusu 12"/>
          <p:cNvSpPr txBox="1"/>
          <p:nvPr/>
        </p:nvSpPr>
        <p:spPr>
          <a:xfrm>
            <a:off x="1661503" y="2843408"/>
            <a:ext cx="1686361" cy="307777"/>
          </a:xfrm>
          <a:prstGeom prst="rect">
            <a:avLst/>
          </a:prstGeom>
          <a:noFill/>
        </p:spPr>
        <p:txBody>
          <a:bodyPr wrap="square" rtlCol="0">
            <a:spAutoFit/>
          </a:bodyPr>
          <a:lstStyle/>
          <a:p>
            <a:r>
              <a:rPr lang="tr-TR" sz="1400" b="1" dirty="0" err="1" smtClean="0">
                <a:solidFill>
                  <a:srgbClr val="002060"/>
                </a:solidFill>
                <a:latin typeface="Baskerville Old Face" panose="02020602080505020303" pitchFamily="18" charset="0"/>
              </a:rPr>
              <a:t>Ineffectual</a:t>
            </a:r>
            <a:r>
              <a:rPr lang="tr-TR" sz="1400" b="1" dirty="0" smtClean="0">
                <a:solidFill>
                  <a:srgbClr val="002060"/>
                </a:solidFill>
                <a:latin typeface="Baskerville Old Face" panose="02020602080505020303" pitchFamily="18" charset="0"/>
              </a:rPr>
              <a:t> </a:t>
            </a:r>
            <a:r>
              <a:rPr lang="tr-TR" sz="1400" b="1" dirty="0" err="1" smtClean="0">
                <a:solidFill>
                  <a:srgbClr val="002060"/>
                </a:solidFill>
                <a:latin typeface="Baskerville Old Face" panose="02020602080505020303" pitchFamily="18" charset="0"/>
              </a:rPr>
              <a:t>writing</a:t>
            </a:r>
            <a:r>
              <a:rPr lang="tr-TR" sz="1400" b="1" dirty="0" smtClean="0">
                <a:solidFill>
                  <a:srgbClr val="002060"/>
                </a:solidFill>
                <a:latin typeface="Baskerville Old Face" panose="02020602080505020303" pitchFamily="18" charset="0"/>
              </a:rPr>
              <a:t> </a:t>
            </a:r>
            <a:endParaRPr lang="tr-TR" sz="1400" b="1" dirty="0">
              <a:solidFill>
                <a:srgbClr val="002060"/>
              </a:solidFill>
              <a:latin typeface="Baskerville Old Face" panose="02020602080505020303" pitchFamily="18" charset="0"/>
            </a:endParaRPr>
          </a:p>
        </p:txBody>
      </p:sp>
      <p:sp>
        <p:nvSpPr>
          <p:cNvPr id="14" name="Metin kutusu 13"/>
          <p:cNvSpPr txBox="1"/>
          <p:nvPr/>
        </p:nvSpPr>
        <p:spPr>
          <a:xfrm>
            <a:off x="1401997" y="3646184"/>
            <a:ext cx="2320420" cy="307777"/>
          </a:xfrm>
          <a:prstGeom prst="rect">
            <a:avLst/>
          </a:prstGeom>
          <a:noFill/>
        </p:spPr>
        <p:txBody>
          <a:bodyPr wrap="square" rtlCol="0">
            <a:spAutoFit/>
          </a:bodyPr>
          <a:lstStyle/>
          <a:p>
            <a:r>
              <a:rPr lang="tr-TR" sz="1400" b="1" dirty="0" err="1" smtClean="0">
                <a:solidFill>
                  <a:srgbClr val="002060"/>
                </a:solidFill>
                <a:latin typeface="Baskerville Old Face" panose="02020602080505020303" pitchFamily="18" charset="0"/>
              </a:rPr>
              <a:t>Lack</a:t>
            </a:r>
            <a:r>
              <a:rPr lang="tr-TR" sz="1400" b="1" dirty="0" smtClean="0">
                <a:solidFill>
                  <a:srgbClr val="002060"/>
                </a:solidFill>
                <a:latin typeface="Baskerville Old Face" panose="02020602080505020303" pitchFamily="18" charset="0"/>
              </a:rPr>
              <a:t> of </a:t>
            </a:r>
            <a:r>
              <a:rPr lang="tr-TR" sz="1400" b="1" dirty="0" err="1" smtClean="0">
                <a:solidFill>
                  <a:srgbClr val="002060"/>
                </a:solidFill>
                <a:latin typeface="Baskerville Old Face" panose="02020602080505020303" pitchFamily="18" charset="0"/>
              </a:rPr>
              <a:t>persuasiveness</a:t>
            </a:r>
            <a:endParaRPr lang="tr-TR" sz="1400" b="1" dirty="0">
              <a:solidFill>
                <a:srgbClr val="002060"/>
              </a:solidFill>
              <a:latin typeface="Baskerville Old Face" panose="02020602080505020303" pitchFamily="18" charset="0"/>
            </a:endParaRPr>
          </a:p>
        </p:txBody>
      </p:sp>
      <p:pic>
        <p:nvPicPr>
          <p:cNvPr id="15" name="Picture 6" descr="mission failed ile ilgili gÃ¶rsel sonucu"/>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92280" y="5085184"/>
            <a:ext cx="936104" cy="936104"/>
          </a:xfrm>
          <a:prstGeom prst="rect">
            <a:avLst/>
          </a:prstGeom>
          <a:noFill/>
          <a:extLst>
            <a:ext uri="{909E8E84-426E-40DD-AFC4-6F175D3DCCD1}">
              <a14:hiddenFill xmlns:a14="http://schemas.microsoft.com/office/drawing/2010/main">
                <a:solidFill>
                  <a:srgbClr val="FFFFFF"/>
                </a:solidFill>
              </a14:hiddenFill>
            </a:ext>
          </a:extLst>
        </p:spPr>
      </p:pic>
      <p:sp>
        <p:nvSpPr>
          <p:cNvPr id="16" name="Aşağı Ok 15"/>
          <p:cNvSpPr/>
          <p:nvPr/>
        </p:nvSpPr>
        <p:spPr>
          <a:xfrm>
            <a:off x="2435589" y="4044443"/>
            <a:ext cx="288032"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7" name="Metin kutusu 16"/>
          <p:cNvSpPr txBox="1"/>
          <p:nvPr/>
        </p:nvSpPr>
        <p:spPr>
          <a:xfrm>
            <a:off x="1401997" y="4437112"/>
            <a:ext cx="2632855" cy="307777"/>
          </a:xfrm>
          <a:prstGeom prst="rect">
            <a:avLst/>
          </a:prstGeom>
          <a:noFill/>
        </p:spPr>
        <p:txBody>
          <a:bodyPr wrap="square" rtlCol="0">
            <a:spAutoFit/>
          </a:bodyPr>
          <a:lstStyle/>
          <a:p>
            <a:r>
              <a:rPr lang="tr-TR" sz="1400" b="1" dirty="0" err="1" smtClean="0">
                <a:solidFill>
                  <a:srgbClr val="002060"/>
                </a:solidFill>
                <a:latin typeface="Baskerville Old Face" panose="02020602080505020303" pitchFamily="18" charset="0"/>
              </a:rPr>
              <a:t>Need</a:t>
            </a:r>
            <a:r>
              <a:rPr lang="tr-TR" sz="1400" b="1" dirty="0" smtClean="0">
                <a:solidFill>
                  <a:srgbClr val="002060"/>
                </a:solidFill>
                <a:latin typeface="Baskerville Old Face" panose="02020602080505020303" pitchFamily="18" charset="0"/>
              </a:rPr>
              <a:t> </a:t>
            </a:r>
            <a:r>
              <a:rPr lang="tr-TR" sz="1400" b="1" dirty="0" err="1" smtClean="0">
                <a:solidFill>
                  <a:srgbClr val="002060"/>
                </a:solidFill>
                <a:latin typeface="Baskerville Old Face" panose="02020602080505020303" pitchFamily="18" charset="0"/>
              </a:rPr>
              <a:t>for</a:t>
            </a:r>
            <a:r>
              <a:rPr lang="tr-TR" sz="1400" b="1" dirty="0" smtClean="0">
                <a:solidFill>
                  <a:srgbClr val="002060"/>
                </a:solidFill>
                <a:latin typeface="Baskerville Old Face" panose="02020602080505020303" pitchFamily="18" charset="0"/>
              </a:rPr>
              <a:t> </a:t>
            </a:r>
            <a:r>
              <a:rPr lang="tr-TR" sz="1400" b="1" dirty="0" err="1" smtClean="0">
                <a:solidFill>
                  <a:srgbClr val="002060"/>
                </a:solidFill>
                <a:latin typeface="Baskerville Old Face" panose="02020602080505020303" pitchFamily="18" charset="0"/>
              </a:rPr>
              <a:t>language</a:t>
            </a:r>
            <a:r>
              <a:rPr lang="tr-TR" sz="1400" b="1" dirty="0" smtClean="0">
                <a:solidFill>
                  <a:srgbClr val="002060"/>
                </a:solidFill>
                <a:latin typeface="Baskerville Old Face" panose="02020602080505020303" pitchFamily="18" charset="0"/>
              </a:rPr>
              <a:t> </a:t>
            </a:r>
            <a:r>
              <a:rPr lang="tr-TR" sz="1400" b="1" dirty="0" err="1" smtClean="0">
                <a:solidFill>
                  <a:srgbClr val="002060"/>
                </a:solidFill>
                <a:latin typeface="Baskerville Old Face" panose="02020602080505020303" pitchFamily="18" charset="0"/>
              </a:rPr>
              <a:t>revision</a:t>
            </a:r>
            <a:endParaRPr lang="tr-TR" sz="1400" b="1" dirty="0">
              <a:solidFill>
                <a:srgbClr val="002060"/>
              </a:solidFill>
              <a:latin typeface="Baskerville Old Face" panose="02020602080505020303" pitchFamily="18" charset="0"/>
            </a:endParaRPr>
          </a:p>
        </p:txBody>
      </p:sp>
      <p:sp>
        <p:nvSpPr>
          <p:cNvPr id="18" name="Metin kutusu 17"/>
          <p:cNvSpPr txBox="1"/>
          <p:nvPr/>
        </p:nvSpPr>
        <p:spPr>
          <a:xfrm>
            <a:off x="5148064" y="783308"/>
            <a:ext cx="3063252" cy="307777"/>
          </a:xfrm>
          <a:prstGeom prst="rect">
            <a:avLst/>
          </a:prstGeom>
          <a:noFill/>
        </p:spPr>
        <p:txBody>
          <a:bodyPr wrap="square" rtlCol="0">
            <a:spAutoFit/>
          </a:bodyPr>
          <a:lstStyle/>
          <a:p>
            <a:r>
              <a:rPr lang="tr-TR" sz="1400" b="1" dirty="0" smtClean="0">
                <a:solidFill>
                  <a:srgbClr val="002060"/>
                </a:solidFill>
                <a:latin typeface="Baskerville Old Face" panose="02020602080505020303" pitchFamily="18" charset="0"/>
              </a:rPr>
              <a:t>A </a:t>
            </a:r>
            <a:r>
              <a:rPr lang="tr-TR" sz="1400" b="1" dirty="0" err="1" smtClean="0">
                <a:solidFill>
                  <a:srgbClr val="002060"/>
                </a:solidFill>
                <a:latin typeface="Baskerville Old Face" panose="02020602080505020303" pitchFamily="18" charset="0"/>
              </a:rPr>
              <a:t>manuscript</a:t>
            </a:r>
            <a:r>
              <a:rPr lang="tr-TR" sz="1400" b="1" dirty="0" smtClean="0">
                <a:solidFill>
                  <a:srgbClr val="002060"/>
                </a:solidFill>
                <a:latin typeface="Baskerville Old Face" panose="02020602080505020303" pitchFamily="18" charset="0"/>
              </a:rPr>
              <a:t> </a:t>
            </a:r>
            <a:r>
              <a:rPr lang="tr-TR" sz="1400" b="1" dirty="0" err="1" smtClean="0">
                <a:solidFill>
                  <a:srgbClr val="002060"/>
                </a:solidFill>
                <a:latin typeface="Baskerville Old Face" panose="02020602080505020303" pitchFamily="18" charset="0"/>
              </a:rPr>
              <a:t>with</a:t>
            </a:r>
            <a:r>
              <a:rPr lang="tr-TR" sz="1400" b="1" dirty="0" smtClean="0">
                <a:solidFill>
                  <a:srgbClr val="002060"/>
                </a:solidFill>
                <a:latin typeface="Baskerville Old Face" panose="02020602080505020303" pitchFamily="18" charset="0"/>
              </a:rPr>
              <a:t> </a:t>
            </a:r>
            <a:r>
              <a:rPr lang="tr-TR" sz="1400" b="1" dirty="0" err="1" smtClean="0">
                <a:solidFill>
                  <a:srgbClr val="002060"/>
                </a:solidFill>
                <a:latin typeface="Baskerville Old Face" panose="02020602080505020303" pitchFamily="18" charset="0"/>
              </a:rPr>
              <a:t>Sloppy</a:t>
            </a:r>
            <a:r>
              <a:rPr lang="tr-TR" sz="1400" b="1" dirty="0" smtClean="0">
                <a:solidFill>
                  <a:srgbClr val="002060"/>
                </a:solidFill>
                <a:latin typeface="Baskerville Old Face" panose="02020602080505020303" pitchFamily="18" charset="0"/>
              </a:rPr>
              <a:t> </a:t>
            </a:r>
            <a:r>
              <a:rPr lang="tr-TR" sz="1400" b="1" dirty="0" err="1" smtClean="0">
                <a:solidFill>
                  <a:srgbClr val="002060"/>
                </a:solidFill>
                <a:latin typeface="Baskerville Old Face" panose="02020602080505020303" pitchFamily="18" charset="0"/>
              </a:rPr>
              <a:t>Punctuation</a:t>
            </a:r>
            <a:endParaRPr lang="tr-TR" sz="1400" b="1" dirty="0">
              <a:solidFill>
                <a:srgbClr val="002060"/>
              </a:solidFill>
              <a:latin typeface="Baskerville Old Face" panose="02020602080505020303" pitchFamily="18" charset="0"/>
            </a:endParaRPr>
          </a:p>
        </p:txBody>
      </p:sp>
      <p:sp>
        <p:nvSpPr>
          <p:cNvPr id="19" name="Aşağı Ok 18"/>
          <p:cNvSpPr/>
          <p:nvPr/>
        </p:nvSpPr>
        <p:spPr>
          <a:xfrm>
            <a:off x="6612053" y="1169188"/>
            <a:ext cx="288032"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0" name="Metin kutusu 19"/>
          <p:cNvSpPr txBox="1"/>
          <p:nvPr/>
        </p:nvSpPr>
        <p:spPr>
          <a:xfrm>
            <a:off x="4880673" y="2228950"/>
            <a:ext cx="3462760" cy="307777"/>
          </a:xfrm>
          <a:prstGeom prst="rect">
            <a:avLst/>
          </a:prstGeom>
          <a:noFill/>
        </p:spPr>
        <p:txBody>
          <a:bodyPr wrap="square" rtlCol="0">
            <a:spAutoFit/>
          </a:bodyPr>
          <a:lstStyle/>
          <a:p>
            <a:r>
              <a:rPr lang="tr-TR" sz="1400" b="1" dirty="0" err="1" smtClean="0">
                <a:solidFill>
                  <a:srgbClr val="002060"/>
                </a:solidFill>
                <a:latin typeface="Baskerville Old Face" panose="02020602080505020303" pitchFamily="18" charset="0"/>
              </a:rPr>
              <a:t>Bored</a:t>
            </a:r>
            <a:r>
              <a:rPr lang="tr-TR" sz="1400" b="1" dirty="0" smtClean="0">
                <a:solidFill>
                  <a:srgbClr val="002060"/>
                </a:solidFill>
                <a:latin typeface="Baskerville Old Face" panose="02020602080505020303" pitchFamily="18" charset="0"/>
              </a:rPr>
              <a:t> </a:t>
            </a:r>
            <a:r>
              <a:rPr lang="tr-TR" sz="1400" b="1" dirty="0" err="1" smtClean="0">
                <a:solidFill>
                  <a:srgbClr val="002060"/>
                </a:solidFill>
                <a:latin typeface="Baskerville Old Face" panose="02020602080505020303" pitchFamily="18" charset="0"/>
              </a:rPr>
              <a:t>audience</a:t>
            </a:r>
            <a:r>
              <a:rPr lang="tr-TR" sz="1400" b="1" dirty="0" smtClean="0">
                <a:solidFill>
                  <a:srgbClr val="002060"/>
                </a:solidFill>
                <a:latin typeface="Baskerville Old Face" panose="02020602080505020303" pitchFamily="18" charset="0"/>
              </a:rPr>
              <a:t> as </a:t>
            </a:r>
            <a:r>
              <a:rPr lang="tr-TR" sz="1400" b="1" dirty="0" err="1" smtClean="0">
                <a:solidFill>
                  <a:srgbClr val="002060"/>
                </a:solidFill>
                <a:latin typeface="Baskerville Old Face" panose="02020602080505020303" pitchFamily="18" charset="0"/>
              </a:rPr>
              <a:t>well</a:t>
            </a:r>
            <a:r>
              <a:rPr lang="tr-TR" sz="1400" b="1" dirty="0" smtClean="0">
                <a:solidFill>
                  <a:srgbClr val="002060"/>
                </a:solidFill>
                <a:latin typeface="Baskerville Old Face" panose="02020602080505020303" pitchFamily="18" charset="0"/>
              </a:rPr>
              <a:t> as </a:t>
            </a:r>
            <a:r>
              <a:rPr lang="tr-TR" sz="1400" b="1" dirty="0" err="1" smtClean="0">
                <a:solidFill>
                  <a:srgbClr val="002060"/>
                </a:solidFill>
                <a:latin typeface="Baskerville Old Face" panose="02020602080505020303" pitchFamily="18" charset="0"/>
              </a:rPr>
              <a:t>editors</a:t>
            </a:r>
            <a:r>
              <a:rPr lang="tr-TR" sz="1400" b="1" dirty="0" smtClean="0">
                <a:solidFill>
                  <a:srgbClr val="002060"/>
                </a:solidFill>
                <a:latin typeface="Baskerville Old Face" panose="02020602080505020303" pitchFamily="18" charset="0"/>
              </a:rPr>
              <a:t> &amp; </a:t>
            </a:r>
            <a:r>
              <a:rPr lang="tr-TR" sz="1400" b="1" dirty="0" err="1" smtClean="0">
                <a:solidFill>
                  <a:srgbClr val="002060"/>
                </a:solidFill>
                <a:latin typeface="Baskerville Old Face" panose="02020602080505020303" pitchFamily="18" charset="0"/>
              </a:rPr>
              <a:t>reviewers</a:t>
            </a:r>
            <a:r>
              <a:rPr lang="tr-TR" sz="1400" b="1" dirty="0" smtClean="0">
                <a:solidFill>
                  <a:srgbClr val="002060"/>
                </a:solidFill>
                <a:latin typeface="Baskerville Old Face" panose="02020602080505020303" pitchFamily="18" charset="0"/>
              </a:rPr>
              <a:t> </a:t>
            </a:r>
            <a:endParaRPr lang="tr-TR" sz="1400" b="1" dirty="0">
              <a:solidFill>
                <a:srgbClr val="002060"/>
              </a:solidFill>
              <a:latin typeface="Baskerville Old Face" panose="02020602080505020303" pitchFamily="18" charset="0"/>
            </a:endParaRPr>
          </a:p>
        </p:txBody>
      </p:sp>
      <p:sp>
        <p:nvSpPr>
          <p:cNvPr id="21" name="Aşağı Ok 20"/>
          <p:cNvSpPr/>
          <p:nvPr/>
        </p:nvSpPr>
        <p:spPr>
          <a:xfrm>
            <a:off x="6612053" y="1932989"/>
            <a:ext cx="288032"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2" name="Metin kutusu 21"/>
          <p:cNvSpPr txBox="1"/>
          <p:nvPr/>
        </p:nvSpPr>
        <p:spPr>
          <a:xfrm>
            <a:off x="5300821" y="1471581"/>
            <a:ext cx="2295516" cy="307777"/>
          </a:xfrm>
          <a:prstGeom prst="rect">
            <a:avLst/>
          </a:prstGeom>
          <a:noFill/>
        </p:spPr>
        <p:txBody>
          <a:bodyPr wrap="square" rtlCol="0">
            <a:spAutoFit/>
          </a:bodyPr>
          <a:lstStyle/>
          <a:p>
            <a:r>
              <a:rPr lang="tr-TR" sz="1400" b="1" dirty="0" smtClean="0">
                <a:solidFill>
                  <a:srgbClr val="002060"/>
                </a:solidFill>
                <a:latin typeface="Baskerville Old Face" panose="02020602080505020303" pitchFamily="18" charset="0"/>
              </a:rPr>
              <a:t>Hard </a:t>
            </a:r>
            <a:r>
              <a:rPr lang="tr-TR" sz="1400" b="1" dirty="0" err="1" smtClean="0">
                <a:solidFill>
                  <a:srgbClr val="002060"/>
                </a:solidFill>
                <a:latin typeface="Baskerville Old Face" panose="02020602080505020303" pitchFamily="18" charset="0"/>
              </a:rPr>
              <a:t>to</a:t>
            </a:r>
            <a:r>
              <a:rPr lang="tr-TR" sz="1400" b="1" dirty="0" smtClean="0">
                <a:solidFill>
                  <a:srgbClr val="002060"/>
                </a:solidFill>
                <a:latin typeface="Baskerville Old Face" panose="02020602080505020303" pitchFamily="18" charset="0"/>
              </a:rPr>
              <a:t> </a:t>
            </a:r>
            <a:r>
              <a:rPr lang="tr-TR" sz="1400" b="1" dirty="0" err="1" smtClean="0">
                <a:solidFill>
                  <a:srgbClr val="002060"/>
                </a:solidFill>
                <a:latin typeface="Baskerville Old Face" panose="02020602080505020303" pitchFamily="18" charset="0"/>
              </a:rPr>
              <a:t>decode</a:t>
            </a:r>
            <a:r>
              <a:rPr lang="tr-TR" sz="1400" b="1" dirty="0" smtClean="0">
                <a:solidFill>
                  <a:srgbClr val="002060"/>
                </a:solidFill>
                <a:latin typeface="Baskerville Old Face" panose="02020602080505020303" pitchFamily="18" charset="0"/>
              </a:rPr>
              <a:t> </a:t>
            </a:r>
            <a:r>
              <a:rPr lang="tr-TR" sz="1400" b="1" dirty="0" err="1" smtClean="0">
                <a:solidFill>
                  <a:srgbClr val="002060"/>
                </a:solidFill>
                <a:latin typeface="Baskerville Old Face" panose="02020602080505020303" pitchFamily="18" charset="0"/>
              </a:rPr>
              <a:t>the</a:t>
            </a:r>
            <a:r>
              <a:rPr lang="tr-TR" sz="1400" b="1" dirty="0" smtClean="0">
                <a:solidFill>
                  <a:srgbClr val="002060"/>
                </a:solidFill>
                <a:latin typeface="Baskerville Old Face" panose="02020602080505020303" pitchFamily="18" charset="0"/>
              </a:rPr>
              <a:t> </a:t>
            </a:r>
            <a:r>
              <a:rPr lang="tr-TR" sz="1400" b="1" dirty="0" err="1" smtClean="0">
                <a:solidFill>
                  <a:srgbClr val="002060"/>
                </a:solidFill>
                <a:latin typeface="Baskerville Old Face" panose="02020602080505020303" pitchFamily="18" charset="0"/>
              </a:rPr>
              <a:t>meaning</a:t>
            </a:r>
            <a:endParaRPr lang="tr-TR" sz="1400" b="1" dirty="0">
              <a:solidFill>
                <a:srgbClr val="002060"/>
              </a:solidFill>
              <a:latin typeface="Baskerville Old Face" panose="02020602080505020303" pitchFamily="18" charset="0"/>
            </a:endParaRPr>
          </a:p>
        </p:txBody>
      </p:sp>
      <p:sp>
        <p:nvSpPr>
          <p:cNvPr id="23" name="Aşağı Ok 22"/>
          <p:cNvSpPr/>
          <p:nvPr/>
        </p:nvSpPr>
        <p:spPr>
          <a:xfrm>
            <a:off x="6612053" y="2681356"/>
            <a:ext cx="288032"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4" name="Aşağı Ok 23"/>
          <p:cNvSpPr/>
          <p:nvPr/>
        </p:nvSpPr>
        <p:spPr>
          <a:xfrm>
            <a:off x="6594656" y="3447980"/>
            <a:ext cx="288032"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5" name="Metin kutusu 24"/>
          <p:cNvSpPr txBox="1"/>
          <p:nvPr/>
        </p:nvSpPr>
        <p:spPr>
          <a:xfrm>
            <a:off x="5837967" y="2971755"/>
            <a:ext cx="1686361" cy="307777"/>
          </a:xfrm>
          <a:prstGeom prst="rect">
            <a:avLst/>
          </a:prstGeom>
          <a:noFill/>
        </p:spPr>
        <p:txBody>
          <a:bodyPr wrap="square" rtlCol="0">
            <a:spAutoFit/>
          </a:bodyPr>
          <a:lstStyle/>
          <a:p>
            <a:r>
              <a:rPr lang="tr-TR" sz="1400" b="1" dirty="0" err="1" smtClean="0">
                <a:solidFill>
                  <a:srgbClr val="002060"/>
                </a:solidFill>
                <a:latin typeface="Baskerville Old Face" panose="02020602080505020303" pitchFamily="18" charset="0"/>
              </a:rPr>
              <a:t>Ineffectual</a:t>
            </a:r>
            <a:r>
              <a:rPr lang="tr-TR" sz="1400" b="1" dirty="0" smtClean="0">
                <a:solidFill>
                  <a:srgbClr val="002060"/>
                </a:solidFill>
                <a:latin typeface="Baskerville Old Face" panose="02020602080505020303" pitchFamily="18" charset="0"/>
              </a:rPr>
              <a:t> </a:t>
            </a:r>
            <a:r>
              <a:rPr lang="tr-TR" sz="1400" b="1" dirty="0" err="1" smtClean="0">
                <a:solidFill>
                  <a:srgbClr val="002060"/>
                </a:solidFill>
                <a:latin typeface="Baskerville Old Face" panose="02020602080505020303" pitchFamily="18" charset="0"/>
              </a:rPr>
              <a:t>writing</a:t>
            </a:r>
            <a:r>
              <a:rPr lang="tr-TR" sz="1400" b="1" dirty="0" smtClean="0">
                <a:solidFill>
                  <a:srgbClr val="002060"/>
                </a:solidFill>
                <a:latin typeface="Baskerville Old Face" panose="02020602080505020303" pitchFamily="18" charset="0"/>
              </a:rPr>
              <a:t> </a:t>
            </a:r>
            <a:endParaRPr lang="tr-TR" sz="1400" b="1" dirty="0">
              <a:solidFill>
                <a:srgbClr val="002060"/>
              </a:solidFill>
              <a:latin typeface="Baskerville Old Face" panose="02020602080505020303" pitchFamily="18" charset="0"/>
            </a:endParaRPr>
          </a:p>
        </p:txBody>
      </p:sp>
      <p:sp>
        <p:nvSpPr>
          <p:cNvPr id="26" name="Metin kutusu 25"/>
          <p:cNvSpPr txBox="1"/>
          <p:nvPr/>
        </p:nvSpPr>
        <p:spPr>
          <a:xfrm>
            <a:off x="5837967" y="3814133"/>
            <a:ext cx="2046401" cy="307777"/>
          </a:xfrm>
          <a:prstGeom prst="rect">
            <a:avLst/>
          </a:prstGeom>
          <a:noFill/>
        </p:spPr>
        <p:txBody>
          <a:bodyPr wrap="square" rtlCol="0">
            <a:spAutoFit/>
          </a:bodyPr>
          <a:lstStyle/>
          <a:p>
            <a:r>
              <a:rPr lang="tr-TR" sz="1400" b="1" dirty="0" err="1" smtClean="0">
                <a:solidFill>
                  <a:srgbClr val="002060"/>
                </a:solidFill>
                <a:latin typeface="Baskerville Old Face" panose="02020602080505020303" pitchFamily="18" charset="0"/>
              </a:rPr>
              <a:t>Low</a:t>
            </a:r>
            <a:r>
              <a:rPr lang="tr-TR" sz="1400" b="1" dirty="0" smtClean="0">
                <a:solidFill>
                  <a:srgbClr val="002060"/>
                </a:solidFill>
                <a:latin typeface="Baskerville Old Face" panose="02020602080505020303" pitchFamily="18" charset="0"/>
              </a:rPr>
              <a:t> </a:t>
            </a:r>
            <a:r>
              <a:rPr lang="tr-TR" sz="1400" b="1" dirty="0" err="1" smtClean="0">
                <a:solidFill>
                  <a:srgbClr val="002060"/>
                </a:solidFill>
                <a:latin typeface="Baskerville Old Face" panose="02020602080505020303" pitchFamily="18" charset="0"/>
              </a:rPr>
              <a:t>scores</a:t>
            </a:r>
            <a:r>
              <a:rPr lang="tr-TR" sz="1400" b="1" dirty="0" smtClean="0">
                <a:solidFill>
                  <a:srgbClr val="002060"/>
                </a:solidFill>
                <a:latin typeface="Baskerville Old Face" panose="02020602080505020303" pitchFamily="18" charset="0"/>
              </a:rPr>
              <a:t> in </a:t>
            </a:r>
            <a:r>
              <a:rPr lang="tr-TR" sz="1400" b="1" dirty="0" err="1" smtClean="0">
                <a:solidFill>
                  <a:srgbClr val="002060"/>
                </a:solidFill>
                <a:latin typeface="Baskerville Old Face" panose="02020602080505020303" pitchFamily="18" charset="0"/>
              </a:rPr>
              <a:t>the</a:t>
            </a:r>
            <a:r>
              <a:rPr lang="tr-TR" sz="1400" b="1" dirty="0" smtClean="0">
                <a:solidFill>
                  <a:srgbClr val="002060"/>
                </a:solidFill>
                <a:latin typeface="Baskerville Old Face" panose="02020602080505020303" pitchFamily="18" charset="0"/>
              </a:rPr>
              <a:t> </a:t>
            </a:r>
            <a:r>
              <a:rPr lang="tr-TR" sz="1400" b="1" dirty="0" err="1" smtClean="0">
                <a:solidFill>
                  <a:srgbClr val="002060"/>
                </a:solidFill>
                <a:latin typeface="Baskerville Old Face" panose="02020602080505020303" pitchFamily="18" charset="0"/>
              </a:rPr>
              <a:t>exams</a:t>
            </a:r>
            <a:endParaRPr lang="tr-TR" sz="1400" b="1" dirty="0">
              <a:solidFill>
                <a:srgbClr val="002060"/>
              </a:solidFill>
              <a:latin typeface="Baskerville Old Face" panose="02020602080505020303" pitchFamily="18" charset="0"/>
            </a:endParaRPr>
          </a:p>
        </p:txBody>
      </p:sp>
    </p:spTree>
    <p:extLst>
      <p:ext uri="{BB962C8B-B14F-4D97-AF65-F5344CB8AC3E}">
        <p14:creationId xmlns:p14="http://schemas.microsoft.com/office/powerpoint/2010/main" val="7948774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762000" y="5445224"/>
            <a:ext cx="6781800" cy="726976"/>
          </a:xfrm>
        </p:spPr>
        <p:txBody>
          <a:bodyPr>
            <a:normAutofit/>
          </a:bodyPr>
          <a:lstStyle/>
          <a:p>
            <a:r>
              <a:rPr lang="tr-TR" sz="3600" dirty="0" err="1" smtClean="0">
                <a:solidFill>
                  <a:schemeClr val="tx1"/>
                </a:solidFill>
              </a:rPr>
              <a:t>Capitalisation</a:t>
            </a:r>
            <a:r>
              <a:rPr lang="tr-TR" sz="3600" dirty="0" smtClean="0">
                <a:solidFill>
                  <a:schemeClr val="tx1"/>
                </a:solidFill>
              </a:rPr>
              <a:t>               ABCD…</a:t>
            </a:r>
            <a:endParaRPr lang="en-GB" sz="3600" dirty="0">
              <a:solidFill>
                <a:schemeClr val="tx1"/>
              </a:solidFill>
            </a:endParaRPr>
          </a:p>
        </p:txBody>
      </p:sp>
      <p:sp>
        <p:nvSpPr>
          <p:cNvPr id="3" name="İçerik Yer Tutucusu 2"/>
          <p:cNvSpPr>
            <a:spLocks noGrp="1"/>
          </p:cNvSpPr>
          <p:nvPr>
            <p:ph idx="1"/>
          </p:nvPr>
        </p:nvSpPr>
        <p:spPr>
          <a:xfrm>
            <a:off x="539552" y="3068960"/>
            <a:ext cx="7992888" cy="288032"/>
          </a:xfrm>
        </p:spPr>
        <p:txBody>
          <a:bodyPr>
            <a:noAutofit/>
          </a:bodyPr>
          <a:lstStyle/>
          <a:p>
            <a:pPr marL="0" indent="0">
              <a:buNone/>
            </a:pPr>
            <a:r>
              <a:rPr lang="tr-TR" sz="1200" dirty="0" smtClean="0">
                <a:solidFill>
                  <a:schemeClr val="tx1"/>
                </a:solidFill>
              </a:rPr>
              <a:t>1. T</a:t>
            </a:r>
            <a:r>
              <a:rPr lang="en-GB" sz="1200" dirty="0" smtClean="0">
                <a:solidFill>
                  <a:schemeClr val="tx1"/>
                </a:solidFill>
              </a:rPr>
              <a:t>he </a:t>
            </a:r>
            <a:r>
              <a:rPr lang="en-GB" sz="1200" dirty="0">
                <a:solidFill>
                  <a:schemeClr val="tx1"/>
                </a:solidFill>
              </a:rPr>
              <a:t>first word </a:t>
            </a:r>
            <a:r>
              <a:rPr lang="tr-TR" sz="1200" dirty="0" err="1" smtClean="0">
                <a:solidFill>
                  <a:schemeClr val="tx1"/>
                </a:solidFill>
              </a:rPr>
              <a:t>after</a:t>
            </a:r>
            <a:r>
              <a:rPr lang="tr-TR" sz="1200" dirty="0" smtClean="0">
                <a:solidFill>
                  <a:schemeClr val="tx1"/>
                </a:solidFill>
              </a:rPr>
              <a:t> </a:t>
            </a:r>
            <a:r>
              <a:rPr lang="tr-TR" sz="1200" dirty="0" err="1" smtClean="0">
                <a:solidFill>
                  <a:schemeClr val="tx1"/>
                </a:solidFill>
              </a:rPr>
              <a:t>full</a:t>
            </a:r>
            <a:r>
              <a:rPr lang="tr-TR" sz="1200" dirty="0" smtClean="0">
                <a:solidFill>
                  <a:schemeClr val="tx1"/>
                </a:solidFill>
              </a:rPr>
              <a:t> stop </a:t>
            </a:r>
            <a:r>
              <a:rPr lang="tr-TR" sz="1200" dirty="0" err="1" smtClean="0">
                <a:solidFill>
                  <a:schemeClr val="tx1"/>
                </a:solidFill>
              </a:rPr>
              <a:t>and</a:t>
            </a:r>
            <a:r>
              <a:rPr lang="tr-TR" sz="1200" dirty="0" smtClean="0">
                <a:solidFill>
                  <a:schemeClr val="tx1"/>
                </a:solidFill>
              </a:rPr>
              <a:t> </a:t>
            </a:r>
            <a:r>
              <a:rPr lang="en-GB" sz="1200" dirty="0" smtClean="0">
                <a:solidFill>
                  <a:schemeClr val="tx1"/>
                </a:solidFill>
              </a:rPr>
              <a:t>of </a:t>
            </a:r>
            <a:r>
              <a:rPr lang="en-GB" sz="1200" dirty="0">
                <a:solidFill>
                  <a:schemeClr val="tx1"/>
                </a:solidFill>
              </a:rPr>
              <a:t>every </a:t>
            </a:r>
            <a:r>
              <a:rPr lang="en-GB" sz="1200" dirty="0" smtClean="0">
                <a:solidFill>
                  <a:schemeClr val="tx1"/>
                </a:solidFill>
              </a:rPr>
              <a:t>sentence.</a:t>
            </a:r>
            <a:r>
              <a:rPr lang="tr-TR" sz="1200" dirty="0" smtClean="0">
                <a:solidFill>
                  <a:schemeClr val="tx1"/>
                </a:solidFill>
              </a:rPr>
              <a:t>	</a:t>
            </a:r>
            <a:r>
              <a:rPr lang="tr-TR" sz="1200" dirty="0">
                <a:solidFill>
                  <a:schemeClr val="tx1"/>
                </a:solidFill>
              </a:rPr>
              <a:t> </a:t>
            </a:r>
            <a:r>
              <a:rPr lang="tr-TR" sz="1200" dirty="0" smtClean="0">
                <a:solidFill>
                  <a:schemeClr val="tx1"/>
                </a:solidFill>
              </a:rPr>
              <a:t>          ex1. </a:t>
            </a:r>
            <a:r>
              <a:rPr lang="tr-TR" sz="1200" i="1" dirty="0" err="1" smtClean="0">
                <a:solidFill>
                  <a:schemeClr val="tx1"/>
                </a:solidFill>
              </a:rPr>
              <a:t>The</a:t>
            </a:r>
            <a:r>
              <a:rPr lang="tr-TR" sz="1200" i="1" dirty="0" smtClean="0">
                <a:solidFill>
                  <a:schemeClr val="tx1"/>
                </a:solidFill>
              </a:rPr>
              <a:t> problem </a:t>
            </a:r>
            <a:r>
              <a:rPr lang="tr-TR" sz="1200" i="1" dirty="0" err="1" smtClean="0">
                <a:solidFill>
                  <a:schemeClr val="tx1"/>
                </a:solidFill>
              </a:rPr>
              <a:t>was</a:t>
            </a:r>
            <a:r>
              <a:rPr lang="tr-TR" sz="1200" i="1" dirty="0" smtClean="0">
                <a:solidFill>
                  <a:schemeClr val="tx1"/>
                </a:solidFill>
              </a:rPr>
              <a:t> </a:t>
            </a:r>
            <a:r>
              <a:rPr lang="tr-TR" sz="1200" i="1" dirty="0" err="1" smtClean="0">
                <a:solidFill>
                  <a:schemeClr val="tx1"/>
                </a:solidFill>
              </a:rPr>
              <a:t>always</a:t>
            </a:r>
            <a:r>
              <a:rPr lang="tr-TR" sz="1200" i="1" dirty="0" smtClean="0">
                <a:solidFill>
                  <a:schemeClr val="tx1"/>
                </a:solidFill>
              </a:rPr>
              <a:t> </a:t>
            </a:r>
            <a:r>
              <a:rPr lang="tr-TR" sz="1200" i="1" dirty="0" err="1" smtClean="0">
                <a:solidFill>
                  <a:schemeClr val="tx1"/>
                </a:solidFill>
              </a:rPr>
              <a:t>there</a:t>
            </a:r>
            <a:r>
              <a:rPr lang="tr-TR" sz="1200" i="1" dirty="0" smtClean="0">
                <a:solidFill>
                  <a:schemeClr val="tx1"/>
                </a:solidFill>
              </a:rPr>
              <a:t>. </a:t>
            </a:r>
            <a:r>
              <a:rPr lang="tr-TR" sz="1200" i="1" dirty="0" err="1" smtClean="0">
                <a:solidFill>
                  <a:schemeClr val="tx1"/>
                </a:solidFill>
              </a:rPr>
              <a:t>It</a:t>
            </a:r>
            <a:r>
              <a:rPr lang="tr-TR" sz="1200" i="1" dirty="0" smtClean="0">
                <a:solidFill>
                  <a:schemeClr val="tx1"/>
                </a:solidFill>
              </a:rPr>
              <a:t> </a:t>
            </a:r>
            <a:r>
              <a:rPr lang="tr-TR" sz="1200" i="1" dirty="0" err="1" smtClean="0">
                <a:solidFill>
                  <a:schemeClr val="tx1"/>
                </a:solidFill>
              </a:rPr>
              <a:t>never</a:t>
            </a:r>
            <a:r>
              <a:rPr lang="tr-TR" sz="1200" i="1" dirty="0" smtClean="0">
                <a:solidFill>
                  <a:schemeClr val="tx1"/>
                </a:solidFill>
              </a:rPr>
              <a:t> </a:t>
            </a:r>
            <a:r>
              <a:rPr lang="tr-TR" sz="1200" i="1" dirty="0" err="1" smtClean="0">
                <a:solidFill>
                  <a:schemeClr val="tx1"/>
                </a:solidFill>
              </a:rPr>
              <a:t>disappeared</a:t>
            </a:r>
            <a:r>
              <a:rPr lang="tr-TR" sz="1200" i="1" dirty="0" smtClean="0">
                <a:solidFill>
                  <a:schemeClr val="tx1"/>
                </a:solidFill>
              </a:rPr>
              <a:t>. </a:t>
            </a:r>
          </a:p>
          <a:p>
            <a:pPr marL="0" indent="0">
              <a:buNone/>
            </a:pPr>
            <a:endParaRPr lang="tr-TR" sz="400" dirty="0" smtClean="0">
              <a:solidFill>
                <a:schemeClr val="tx1"/>
              </a:solidFill>
            </a:endParaRPr>
          </a:p>
          <a:p>
            <a:pPr marL="0" indent="0">
              <a:buNone/>
            </a:pPr>
            <a:r>
              <a:rPr lang="tr-TR" sz="1200" dirty="0" smtClean="0">
                <a:solidFill>
                  <a:schemeClr val="tx1"/>
                </a:solidFill>
              </a:rPr>
              <a:t>2. D</a:t>
            </a:r>
            <a:r>
              <a:rPr lang="en-GB" sz="1200" dirty="0" err="1" smtClean="0">
                <a:solidFill>
                  <a:schemeClr val="tx1"/>
                </a:solidFill>
              </a:rPr>
              <a:t>ays</a:t>
            </a:r>
            <a:r>
              <a:rPr lang="en-GB" sz="1200" dirty="0" smtClean="0">
                <a:solidFill>
                  <a:schemeClr val="tx1"/>
                </a:solidFill>
              </a:rPr>
              <a:t> </a:t>
            </a:r>
            <a:r>
              <a:rPr lang="en-GB" sz="1200" dirty="0">
                <a:solidFill>
                  <a:schemeClr val="tx1"/>
                </a:solidFill>
              </a:rPr>
              <a:t>of the week (Tuesday) and months of the year (April</a:t>
            </a:r>
            <a:r>
              <a:rPr lang="en-GB" sz="1200" dirty="0" smtClean="0">
                <a:solidFill>
                  <a:schemeClr val="tx1"/>
                </a:solidFill>
              </a:rPr>
              <a:t>).</a:t>
            </a:r>
            <a:r>
              <a:rPr lang="tr-TR" sz="1200" dirty="0" smtClean="0">
                <a:solidFill>
                  <a:schemeClr val="tx1"/>
                </a:solidFill>
              </a:rPr>
              <a:t>       ex2. </a:t>
            </a:r>
            <a:r>
              <a:rPr lang="tr-TR" sz="1200" i="1" dirty="0" err="1" smtClean="0">
                <a:solidFill>
                  <a:schemeClr val="tx1"/>
                </a:solidFill>
              </a:rPr>
              <a:t>She</a:t>
            </a:r>
            <a:r>
              <a:rPr lang="tr-TR" sz="1200" i="1" dirty="0" smtClean="0">
                <a:solidFill>
                  <a:schemeClr val="tx1"/>
                </a:solidFill>
              </a:rPr>
              <a:t> </a:t>
            </a:r>
            <a:r>
              <a:rPr lang="tr-TR" sz="1200" i="1" dirty="0" err="1" smtClean="0">
                <a:solidFill>
                  <a:schemeClr val="tx1"/>
                </a:solidFill>
              </a:rPr>
              <a:t>will</a:t>
            </a:r>
            <a:r>
              <a:rPr lang="tr-TR" sz="1200" i="1" dirty="0" smtClean="0">
                <a:solidFill>
                  <a:schemeClr val="tx1"/>
                </a:solidFill>
              </a:rPr>
              <a:t> </a:t>
            </a:r>
            <a:r>
              <a:rPr lang="tr-TR" sz="1200" i="1" dirty="0" err="1" smtClean="0">
                <a:solidFill>
                  <a:schemeClr val="tx1"/>
                </a:solidFill>
              </a:rPr>
              <a:t>come</a:t>
            </a:r>
            <a:r>
              <a:rPr lang="tr-TR" sz="1200" i="1" dirty="0" smtClean="0">
                <a:solidFill>
                  <a:schemeClr val="tx1"/>
                </a:solidFill>
              </a:rPr>
              <a:t> on </a:t>
            </a:r>
            <a:r>
              <a:rPr lang="tr-TR" sz="1200" i="1" dirty="0" err="1" smtClean="0">
                <a:solidFill>
                  <a:schemeClr val="tx1"/>
                </a:solidFill>
              </a:rPr>
              <a:t>the</a:t>
            </a:r>
            <a:r>
              <a:rPr lang="tr-TR" sz="1200" i="1" dirty="0" smtClean="0">
                <a:solidFill>
                  <a:schemeClr val="tx1"/>
                </a:solidFill>
              </a:rPr>
              <a:t> </a:t>
            </a:r>
            <a:r>
              <a:rPr lang="tr-TR" sz="1200" i="1" dirty="0" err="1" smtClean="0">
                <a:solidFill>
                  <a:schemeClr val="tx1"/>
                </a:solidFill>
              </a:rPr>
              <a:t>first</a:t>
            </a:r>
            <a:r>
              <a:rPr lang="tr-TR" sz="1200" i="1" dirty="0" smtClean="0">
                <a:solidFill>
                  <a:schemeClr val="tx1"/>
                </a:solidFill>
              </a:rPr>
              <a:t> </a:t>
            </a:r>
            <a:r>
              <a:rPr lang="tr-TR" sz="1200" dirty="0" err="1" smtClean="0">
                <a:solidFill>
                  <a:schemeClr val="tx1"/>
                </a:solidFill>
              </a:rPr>
              <a:t>Tuesday</a:t>
            </a:r>
            <a:r>
              <a:rPr lang="tr-TR" sz="1200" dirty="0" smtClean="0">
                <a:solidFill>
                  <a:schemeClr val="tx1"/>
                </a:solidFill>
              </a:rPr>
              <a:t> of April. </a:t>
            </a:r>
          </a:p>
          <a:p>
            <a:pPr marL="0" indent="0">
              <a:buNone/>
            </a:pPr>
            <a:endParaRPr lang="tr-TR" sz="400" dirty="0" smtClean="0">
              <a:solidFill>
                <a:schemeClr val="tx1"/>
              </a:solidFill>
            </a:endParaRPr>
          </a:p>
          <a:p>
            <a:pPr marL="0" indent="0">
              <a:buNone/>
            </a:pPr>
            <a:r>
              <a:rPr lang="tr-TR" sz="1200" dirty="0" smtClean="0">
                <a:solidFill>
                  <a:schemeClr val="tx1"/>
                </a:solidFill>
              </a:rPr>
              <a:t>3.</a:t>
            </a:r>
            <a:r>
              <a:rPr lang="en-GB" sz="1200" dirty="0" smtClean="0">
                <a:solidFill>
                  <a:schemeClr val="tx1"/>
                </a:solidFill>
              </a:rPr>
              <a:t> </a:t>
            </a:r>
            <a:r>
              <a:rPr lang="tr-TR" sz="1200" dirty="0" smtClean="0">
                <a:solidFill>
                  <a:schemeClr val="tx1"/>
                </a:solidFill>
              </a:rPr>
              <a:t>T</a:t>
            </a:r>
            <a:r>
              <a:rPr lang="en-GB" sz="1200" dirty="0" smtClean="0">
                <a:solidFill>
                  <a:schemeClr val="tx1"/>
                </a:solidFill>
              </a:rPr>
              <a:t>he </a:t>
            </a:r>
            <a:r>
              <a:rPr lang="en-GB" sz="1200" dirty="0">
                <a:solidFill>
                  <a:schemeClr val="tx1"/>
                </a:solidFill>
              </a:rPr>
              <a:t>first letter (only) of the names of people and places </a:t>
            </a:r>
            <a:endParaRPr lang="tr-TR" sz="1200" dirty="0" smtClean="0">
              <a:solidFill>
                <a:schemeClr val="tx1"/>
              </a:solidFill>
            </a:endParaRPr>
          </a:p>
          <a:p>
            <a:pPr marL="0" indent="0">
              <a:buNone/>
            </a:pPr>
            <a:r>
              <a:rPr lang="tr-TR" sz="1200" dirty="0" smtClean="0">
                <a:solidFill>
                  <a:schemeClr val="tx1"/>
                </a:solidFill>
              </a:rPr>
              <a:t>ex3. </a:t>
            </a:r>
            <a:r>
              <a:rPr lang="tr-TR" sz="1200" i="1" dirty="0" err="1" smtClean="0">
                <a:solidFill>
                  <a:schemeClr val="tx1"/>
                </a:solidFill>
              </a:rPr>
              <a:t>Where</a:t>
            </a:r>
            <a:r>
              <a:rPr lang="tr-TR" sz="1200" i="1" dirty="0" smtClean="0">
                <a:solidFill>
                  <a:schemeClr val="tx1"/>
                </a:solidFill>
              </a:rPr>
              <a:t> </a:t>
            </a:r>
            <a:r>
              <a:rPr lang="tr-TR" sz="1200" i="1" dirty="0" err="1" smtClean="0">
                <a:solidFill>
                  <a:schemeClr val="tx1"/>
                </a:solidFill>
              </a:rPr>
              <a:t>are</a:t>
            </a:r>
            <a:r>
              <a:rPr lang="tr-TR" sz="1200" i="1" dirty="0" smtClean="0">
                <a:solidFill>
                  <a:schemeClr val="tx1"/>
                </a:solidFill>
              </a:rPr>
              <a:t> </a:t>
            </a:r>
            <a:r>
              <a:rPr lang="tr-TR" sz="1200" i="1" dirty="0" err="1" smtClean="0">
                <a:solidFill>
                  <a:schemeClr val="tx1"/>
                </a:solidFill>
              </a:rPr>
              <a:t>you</a:t>
            </a:r>
            <a:r>
              <a:rPr lang="tr-TR" sz="1200" i="1" dirty="0" smtClean="0">
                <a:solidFill>
                  <a:schemeClr val="tx1"/>
                </a:solidFill>
              </a:rPr>
              <a:t> </a:t>
            </a:r>
            <a:r>
              <a:rPr lang="tr-TR" sz="1200" i="1" dirty="0" err="1" smtClean="0">
                <a:solidFill>
                  <a:schemeClr val="tx1"/>
                </a:solidFill>
              </a:rPr>
              <a:t>Mr</a:t>
            </a:r>
            <a:r>
              <a:rPr lang="tr-TR" sz="1200" i="1" dirty="0" smtClean="0">
                <a:solidFill>
                  <a:schemeClr val="tx1"/>
                </a:solidFill>
              </a:rPr>
              <a:t>. </a:t>
            </a:r>
            <a:r>
              <a:rPr lang="tr-TR" sz="1200" i="1" dirty="0" err="1" smtClean="0">
                <a:solidFill>
                  <a:schemeClr val="tx1"/>
                </a:solidFill>
              </a:rPr>
              <a:t>Jones</a:t>
            </a:r>
            <a:r>
              <a:rPr lang="tr-TR" sz="1200" i="1" dirty="0" smtClean="0">
                <a:solidFill>
                  <a:schemeClr val="tx1"/>
                </a:solidFill>
              </a:rPr>
              <a:t>?                       </a:t>
            </a:r>
            <a:r>
              <a:rPr lang="tr-TR" sz="1200" i="1" dirty="0" err="1" smtClean="0">
                <a:solidFill>
                  <a:schemeClr val="tx1"/>
                </a:solidFill>
              </a:rPr>
              <a:t>The</a:t>
            </a:r>
            <a:r>
              <a:rPr lang="tr-TR" sz="1200" i="1" dirty="0" smtClean="0">
                <a:solidFill>
                  <a:schemeClr val="tx1"/>
                </a:solidFill>
              </a:rPr>
              <a:t> </a:t>
            </a:r>
            <a:r>
              <a:rPr lang="tr-TR" sz="1200" i="1" dirty="0" err="1" smtClean="0">
                <a:solidFill>
                  <a:schemeClr val="tx1"/>
                </a:solidFill>
              </a:rPr>
              <a:t>Nile</a:t>
            </a:r>
            <a:r>
              <a:rPr lang="tr-TR" sz="1200" i="1" dirty="0" smtClean="0">
                <a:solidFill>
                  <a:schemeClr val="tx1"/>
                </a:solidFill>
              </a:rPr>
              <a:t> is </a:t>
            </a:r>
            <a:r>
              <a:rPr lang="tr-TR" sz="1200" i="1" dirty="0" err="1" smtClean="0">
                <a:solidFill>
                  <a:schemeClr val="tx1"/>
                </a:solidFill>
              </a:rPr>
              <a:t>the</a:t>
            </a:r>
            <a:r>
              <a:rPr lang="tr-TR" sz="1200" i="1" dirty="0" smtClean="0">
                <a:solidFill>
                  <a:schemeClr val="tx1"/>
                </a:solidFill>
              </a:rPr>
              <a:t> </a:t>
            </a:r>
            <a:r>
              <a:rPr lang="tr-TR" sz="1200" i="1" dirty="0" err="1" smtClean="0">
                <a:solidFill>
                  <a:schemeClr val="tx1"/>
                </a:solidFill>
              </a:rPr>
              <a:t>longest</a:t>
            </a:r>
            <a:r>
              <a:rPr lang="tr-TR" sz="1200" i="1" dirty="0" smtClean="0">
                <a:solidFill>
                  <a:schemeClr val="tx1"/>
                </a:solidFill>
              </a:rPr>
              <a:t> </a:t>
            </a:r>
            <a:r>
              <a:rPr lang="tr-TR" sz="1200" i="1" dirty="0" err="1" smtClean="0">
                <a:solidFill>
                  <a:schemeClr val="tx1"/>
                </a:solidFill>
              </a:rPr>
              <a:t>river</a:t>
            </a:r>
            <a:r>
              <a:rPr lang="tr-TR" sz="1200" i="1" dirty="0" smtClean="0">
                <a:solidFill>
                  <a:schemeClr val="tx1"/>
                </a:solidFill>
              </a:rPr>
              <a:t> on </a:t>
            </a:r>
            <a:r>
              <a:rPr lang="tr-TR" sz="1200" i="1" dirty="0" err="1" smtClean="0">
                <a:solidFill>
                  <a:schemeClr val="tx1"/>
                </a:solidFill>
              </a:rPr>
              <a:t>earth</a:t>
            </a:r>
            <a:r>
              <a:rPr lang="tr-TR" sz="1200" dirty="0" smtClean="0">
                <a:solidFill>
                  <a:schemeClr val="tx1"/>
                </a:solidFill>
              </a:rPr>
              <a:t>. </a:t>
            </a:r>
          </a:p>
          <a:p>
            <a:pPr marL="0" indent="0">
              <a:buNone/>
            </a:pPr>
            <a:r>
              <a:rPr lang="en-GB" sz="1200" dirty="0">
                <a:solidFill>
                  <a:schemeClr val="tx1"/>
                </a:solidFill>
              </a:rPr>
              <a:t/>
            </a:r>
            <a:br>
              <a:rPr lang="en-GB" sz="1200" dirty="0">
                <a:solidFill>
                  <a:schemeClr val="tx1"/>
                </a:solidFill>
              </a:rPr>
            </a:br>
            <a:r>
              <a:rPr lang="tr-TR" sz="1200" dirty="0" smtClean="0">
                <a:solidFill>
                  <a:schemeClr val="tx1"/>
                </a:solidFill>
              </a:rPr>
              <a:t>4. T</a:t>
            </a:r>
            <a:r>
              <a:rPr lang="en-GB" sz="1200" dirty="0" smtClean="0">
                <a:solidFill>
                  <a:schemeClr val="tx1"/>
                </a:solidFill>
              </a:rPr>
              <a:t>he </a:t>
            </a:r>
            <a:r>
              <a:rPr lang="en-GB" sz="1200" dirty="0">
                <a:solidFill>
                  <a:schemeClr val="tx1"/>
                </a:solidFill>
              </a:rPr>
              <a:t>main words of a title, but not articles [a, an, the) or prepositions (words like to, of, for) or conjunctions [and, but), unless they are the first word in the title:</a:t>
            </a:r>
            <a:br>
              <a:rPr lang="en-GB" sz="1200" dirty="0">
                <a:solidFill>
                  <a:schemeClr val="tx1"/>
                </a:solidFill>
              </a:rPr>
            </a:br>
            <a:r>
              <a:rPr lang="tr-TR" sz="1200" dirty="0" smtClean="0">
                <a:solidFill>
                  <a:schemeClr val="tx1"/>
                </a:solidFill>
              </a:rPr>
              <a:t>ex4. </a:t>
            </a:r>
            <a:r>
              <a:rPr lang="tr-TR" sz="1200" i="1" dirty="0" err="1" smtClean="0">
                <a:solidFill>
                  <a:schemeClr val="tx1"/>
                </a:solidFill>
              </a:rPr>
              <a:t>Academic</a:t>
            </a:r>
            <a:r>
              <a:rPr lang="tr-TR" sz="1200" i="1" dirty="0" smtClean="0">
                <a:solidFill>
                  <a:schemeClr val="tx1"/>
                </a:solidFill>
              </a:rPr>
              <a:t> </a:t>
            </a:r>
            <a:r>
              <a:rPr lang="tr-TR" sz="1200" i="1" dirty="0" err="1" smtClean="0">
                <a:solidFill>
                  <a:schemeClr val="tx1"/>
                </a:solidFill>
              </a:rPr>
              <a:t>Writing</a:t>
            </a:r>
            <a:r>
              <a:rPr lang="tr-TR" sz="1200" i="1" dirty="0" smtClean="0">
                <a:solidFill>
                  <a:schemeClr val="tx1"/>
                </a:solidFill>
              </a:rPr>
              <a:t> in English;                          </a:t>
            </a:r>
            <a:r>
              <a:rPr lang="tr-TR" sz="1200" i="1" dirty="0" err="1" smtClean="0">
                <a:solidFill>
                  <a:schemeClr val="tx1"/>
                </a:solidFill>
              </a:rPr>
              <a:t>Punctuation</a:t>
            </a:r>
            <a:r>
              <a:rPr lang="tr-TR" sz="1200" i="1" dirty="0" smtClean="0">
                <a:solidFill>
                  <a:schemeClr val="tx1"/>
                </a:solidFill>
              </a:rPr>
              <a:t> of a </a:t>
            </a:r>
            <a:r>
              <a:rPr lang="tr-TR" sz="1200" i="1" dirty="0" err="1" smtClean="0">
                <a:solidFill>
                  <a:schemeClr val="tx1"/>
                </a:solidFill>
              </a:rPr>
              <a:t>Manuscript</a:t>
            </a:r>
            <a:r>
              <a:rPr lang="tr-TR" sz="1200" i="1" dirty="0" smtClean="0">
                <a:solidFill>
                  <a:schemeClr val="tx1"/>
                </a:solidFill>
              </a:rPr>
              <a:t>   </a:t>
            </a:r>
            <a:r>
              <a:rPr lang="tr-TR" sz="1200" b="1" dirty="0" smtClean="0">
                <a:solidFill>
                  <a:srgbClr val="FF0000"/>
                </a:solidFill>
              </a:rPr>
              <a:t>But!</a:t>
            </a:r>
            <a:r>
              <a:rPr lang="tr-TR" sz="1200" i="1" dirty="0">
                <a:solidFill>
                  <a:schemeClr val="tx1"/>
                </a:solidFill>
              </a:rPr>
              <a:t> </a:t>
            </a:r>
            <a:r>
              <a:rPr lang="tr-TR" sz="1200" i="1" dirty="0" smtClean="0">
                <a:solidFill>
                  <a:schemeClr val="tx1"/>
                </a:solidFill>
              </a:rPr>
              <a:t>  A </a:t>
            </a:r>
            <a:r>
              <a:rPr lang="tr-TR" sz="1200" i="1" dirty="0" err="1">
                <a:solidFill>
                  <a:schemeClr val="tx1"/>
                </a:solidFill>
              </a:rPr>
              <a:t>Manuscript</a:t>
            </a:r>
            <a:r>
              <a:rPr lang="tr-TR" sz="1200" i="1" dirty="0">
                <a:solidFill>
                  <a:schemeClr val="tx1"/>
                </a:solidFill>
              </a:rPr>
              <a:t> </a:t>
            </a:r>
            <a:r>
              <a:rPr lang="tr-TR" sz="1200" i="1" dirty="0" err="1">
                <a:solidFill>
                  <a:schemeClr val="tx1"/>
                </a:solidFill>
              </a:rPr>
              <a:t>and</a:t>
            </a:r>
            <a:r>
              <a:rPr lang="tr-TR" sz="1200" i="1" dirty="0">
                <a:solidFill>
                  <a:schemeClr val="tx1"/>
                </a:solidFill>
              </a:rPr>
              <a:t> </a:t>
            </a:r>
            <a:r>
              <a:rPr lang="tr-TR" sz="1200" i="1" dirty="0" err="1" smtClean="0">
                <a:solidFill>
                  <a:schemeClr val="tx1"/>
                </a:solidFill>
              </a:rPr>
              <a:t>Punctuation</a:t>
            </a:r>
            <a:endParaRPr lang="tr-TR" sz="1200" i="1" dirty="0" smtClean="0">
              <a:solidFill>
                <a:schemeClr val="tx1"/>
              </a:solidFill>
            </a:endParaRPr>
          </a:p>
          <a:p>
            <a:pPr marL="0" indent="0">
              <a:buNone/>
            </a:pPr>
            <a:endParaRPr lang="tr-TR" sz="400" dirty="0">
              <a:solidFill>
                <a:schemeClr val="tx1"/>
              </a:solidFill>
            </a:endParaRPr>
          </a:p>
          <a:p>
            <a:pPr marL="0" indent="0">
              <a:buNone/>
            </a:pPr>
            <a:r>
              <a:rPr lang="tr-TR" sz="1200" dirty="0" smtClean="0">
                <a:solidFill>
                  <a:schemeClr val="tx1"/>
                </a:solidFill>
              </a:rPr>
              <a:t>5. </a:t>
            </a:r>
            <a:r>
              <a:rPr lang="en-GB" sz="1200" dirty="0" smtClean="0">
                <a:solidFill>
                  <a:schemeClr val="tx1"/>
                </a:solidFill>
              </a:rPr>
              <a:t>Special occasions</a:t>
            </a:r>
            <a:r>
              <a:rPr lang="tr-TR" sz="1200" dirty="0" smtClean="0">
                <a:solidFill>
                  <a:schemeClr val="tx1"/>
                </a:solidFill>
              </a:rPr>
              <a:t>	ex5. </a:t>
            </a:r>
            <a:r>
              <a:rPr lang="en-GB" sz="1200" i="1" dirty="0" smtClean="0">
                <a:solidFill>
                  <a:schemeClr val="tx1"/>
                </a:solidFill>
              </a:rPr>
              <a:t>the </a:t>
            </a:r>
            <a:r>
              <a:rPr lang="en-GB" sz="1200" i="1" dirty="0">
                <a:solidFill>
                  <a:schemeClr val="tx1"/>
                </a:solidFill>
              </a:rPr>
              <a:t>Olympic Games, the Cannes Film </a:t>
            </a:r>
            <a:r>
              <a:rPr lang="en-GB" sz="1200" i="1" dirty="0" smtClean="0">
                <a:solidFill>
                  <a:schemeClr val="tx1"/>
                </a:solidFill>
              </a:rPr>
              <a:t>Festival</a:t>
            </a:r>
            <a:endParaRPr lang="tr-TR" sz="1200" i="1" dirty="0" smtClean="0">
              <a:solidFill>
                <a:schemeClr val="tx1"/>
              </a:solidFill>
            </a:endParaRPr>
          </a:p>
          <a:p>
            <a:pPr marL="0" indent="0">
              <a:buNone/>
            </a:pPr>
            <a:endParaRPr lang="tr-TR" sz="400" i="1" dirty="0" smtClean="0">
              <a:solidFill>
                <a:schemeClr val="tx1"/>
              </a:solidFill>
            </a:endParaRPr>
          </a:p>
          <a:p>
            <a:pPr marL="0" indent="0">
              <a:buNone/>
            </a:pPr>
            <a:r>
              <a:rPr lang="tr-TR" sz="1200" dirty="0" smtClean="0">
                <a:solidFill>
                  <a:schemeClr val="tx1"/>
                </a:solidFill>
              </a:rPr>
              <a:t>6. </a:t>
            </a:r>
            <a:r>
              <a:rPr lang="en-GB" sz="1200" dirty="0" smtClean="0">
                <a:solidFill>
                  <a:schemeClr val="tx1"/>
                </a:solidFill>
              </a:rPr>
              <a:t>Races</a:t>
            </a:r>
            <a:r>
              <a:rPr lang="en-GB" sz="1200" dirty="0">
                <a:solidFill>
                  <a:schemeClr val="tx1"/>
                </a:solidFill>
              </a:rPr>
              <a:t>, nationalities, and </a:t>
            </a:r>
            <a:r>
              <a:rPr lang="en-GB" sz="1200" dirty="0" smtClean="0">
                <a:solidFill>
                  <a:schemeClr val="tx1"/>
                </a:solidFill>
              </a:rPr>
              <a:t>tribes</a:t>
            </a:r>
            <a:r>
              <a:rPr lang="tr-TR" sz="1200" dirty="0" smtClean="0">
                <a:solidFill>
                  <a:schemeClr val="tx1"/>
                </a:solidFill>
              </a:rPr>
              <a:t> </a:t>
            </a:r>
            <a:r>
              <a:rPr lang="en-GB" sz="1200" b="1" dirty="0">
                <a:solidFill>
                  <a:schemeClr val="tx1"/>
                </a:solidFill>
              </a:rPr>
              <a:t>Note:</a:t>
            </a:r>
            <a:r>
              <a:rPr lang="en-GB" sz="1200" dirty="0">
                <a:solidFill>
                  <a:schemeClr val="tx1"/>
                </a:solidFill>
              </a:rPr>
              <a:t> </a:t>
            </a:r>
            <a:r>
              <a:rPr lang="en-GB" sz="1200" i="1" dirty="0">
                <a:solidFill>
                  <a:schemeClr val="tx1"/>
                </a:solidFill>
              </a:rPr>
              <a:t>white</a:t>
            </a:r>
            <a:r>
              <a:rPr lang="en-GB" sz="1200" dirty="0">
                <a:solidFill>
                  <a:schemeClr val="tx1"/>
                </a:solidFill>
              </a:rPr>
              <a:t> and </a:t>
            </a:r>
            <a:r>
              <a:rPr lang="en-GB" sz="1200" i="1" dirty="0">
                <a:solidFill>
                  <a:schemeClr val="tx1"/>
                </a:solidFill>
              </a:rPr>
              <a:t>black</a:t>
            </a:r>
            <a:r>
              <a:rPr lang="en-GB" sz="1200" dirty="0">
                <a:solidFill>
                  <a:schemeClr val="tx1"/>
                </a:solidFill>
              </a:rPr>
              <a:t> in reference to race are lowercase</a:t>
            </a:r>
            <a:endParaRPr lang="tr-TR" sz="1200" dirty="0" smtClean="0">
              <a:solidFill>
                <a:schemeClr val="tx1"/>
              </a:solidFill>
            </a:endParaRPr>
          </a:p>
          <a:p>
            <a:pPr marL="0" indent="0">
              <a:buNone/>
            </a:pPr>
            <a:r>
              <a:rPr lang="tr-TR" sz="1200" i="1" dirty="0" smtClean="0">
                <a:solidFill>
                  <a:schemeClr val="tx1"/>
                </a:solidFill>
              </a:rPr>
              <a:t>ex6. </a:t>
            </a:r>
            <a:r>
              <a:rPr lang="en-GB" sz="1200" i="1" dirty="0">
                <a:solidFill>
                  <a:schemeClr val="tx1"/>
                </a:solidFill>
              </a:rPr>
              <a:t>Eskimo, Navajo, East Indian, </a:t>
            </a:r>
            <a:r>
              <a:rPr lang="en-GB" sz="1200" i="1" dirty="0" smtClean="0">
                <a:solidFill>
                  <a:schemeClr val="tx1"/>
                </a:solidFill>
              </a:rPr>
              <a:t>African </a:t>
            </a:r>
            <a:r>
              <a:rPr lang="en-GB" sz="1200" i="1" dirty="0">
                <a:solidFill>
                  <a:schemeClr val="tx1"/>
                </a:solidFill>
              </a:rPr>
              <a:t>American</a:t>
            </a:r>
            <a:endParaRPr lang="tr-TR" sz="1200" i="1" dirty="0">
              <a:solidFill>
                <a:schemeClr val="tx1"/>
              </a:solidFill>
            </a:endParaRPr>
          </a:p>
          <a:p>
            <a:pPr marL="0" indent="0">
              <a:buNone/>
            </a:pPr>
            <a:endParaRPr lang="tr-TR" sz="400" dirty="0" smtClean="0">
              <a:solidFill>
                <a:schemeClr val="tx1"/>
              </a:solidFill>
            </a:endParaRPr>
          </a:p>
          <a:p>
            <a:pPr marL="0" indent="0">
              <a:buNone/>
            </a:pPr>
            <a:r>
              <a:rPr lang="tr-TR" sz="1200" dirty="0" smtClean="0">
                <a:solidFill>
                  <a:schemeClr val="tx1"/>
                </a:solidFill>
              </a:rPr>
              <a:t>7. </a:t>
            </a:r>
            <a:r>
              <a:rPr lang="en-GB" sz="1200" dirty="0" smtClean="0">
                <a:solidFill>
                  <a:schemeClr val="tx1"/>
                </a:solidFill>
              </a:rPr>
              <a:t>Organizations</a:t>
            </a:r>
            <a:r>
              <a:rPr lang="tr-TR" sz="1200" dirty="0" smtClean="0">
                <a:solidFill>
                  <a:schemeClr val="tx1"/>
                </a:solidFill>
              </a:rPr>
              <a:t>		ex7. </a:t>
            </a:r>
            <a:r>
              <a:rPr lang="en-GB" sz="1200" i="1" dirty="0" smtClean="0">
                <a:solidFill>
                  <a:schemeClr val="tx1"/>
                </a:solidFill>
              </a:rPr>
              <a:t>American </a:t>
            </a:r>
            <a:r>
              <a:rPr lang="en-GB" sz="1200" i="1" dirty="0" err="1">
                <a:solidFill>
                  <a:schemeClr val="tx1"/>
                </a:solidFill>
              </a:rPr>
              <a:t>Center</a:t>
            </a:r>
            <a:r>
              <a:rPr lang="en-GB" sz="1200" i="1" dirty="0">
                <a:solidFill>
                  <a:schemeClr val="tx1"/>
                </a:solidFill>
              </a:rPr>
              <a:t> for Law and Justice, Norwegian Ministry of the </a:t>
            </a:r>
            <a:r>
              <a:rPr lang="en-GB" sz="1200" i="1" dirty="0" smtClean="0">
                <a:solidFill>
                  <a:schemeClr val="tx1"/>
                </a:solidFill>
              </a:rPr>
              <a:t>Environment</a:t>
            </a:r>
            <a:endParaRPr lang="tr-TR" sz="1200" i="1" dirty="0" smtClean="0">
              <a:solidFill>
                <a:schemeClr val="tx1"/>
              </a:solidFill>
            </a:endParaRPr>
          </a:p>
          <a:p>
            <a:pPr>
              <a:buFontTx/>
              <a:buChar char="-"/>
            </a:pPr>
            <a:endParaRPr lang="en-GB" sz="400" dirty="0">
              <a:solidFill>
                <a:schemeClr val="tx1"/>
              </a:solidFill>
            </a:endParaRPr>
          </a:p>
          <a:p>
            <a:pPr marL="0" indent="0">
              <a:buNone/>
            </a:pPr>
            <a:r>
              <a:rPr lang="tr-TR" sz="1200" dirty="0" smtClean="0">
                <a:solidFill>
                  <a:schemeClr val="tx1"/>
                </a:solidFill>
              </a:rPr>
              <a:t>8. </a:t>
            </a:r>
            <a:r>
              <a:rPr lang="en-GB" sz="1200" dirty="0" smtClean="0">
                <a:solidFill>
                  <a:schemeClr val="tx1"/>
                </a:solidFill>
              </a:rPr>
              <a:t>Manmade structures</a:t>
            </a:r>
            <a:r>
              <a:rPr lang="tr-TR" sz="1200" dirty="0" smtClean="0">
                <a:solidFill>
                  <a:schemeClr val="tx1"/>
                </a:solidFill>
              </a:rPr>
              <a:t>		ex8. </a:t>
            </a:r>
            <a:r>
              <a:rPr lang="en-GB" sz="1200" i="1" dirty="0" smtClean="0">
                <a:solidFill>
                  <a:schemeClr val="tx1"/>
                </a:solidFill>
              </a:rPr>
              <a:t>the </a:t>
            </a:r>
            <a:r>
              <a:rPr lang="en-GB" sz="1200" i="1" dirty="0">
                <a:solidFill>
                  <a:schemeClr val="tx1"/>
                </a:solidFill>
              </a:rPr>
              <a:t>Empire State Building, the Eiffel Tower, the </a:t>
            </a:r>
            <a:r>
              <a:rPr lang="en-GB" sz="1200" i="1" dirty="0" smtClean="0">
                <a:solidFill>
                  <a:schemeClr val="tx1"/>
                </a:solidFill>
              </a:rPr>
              <a:t>Titanic</a:t>
            </a:r>
            <a:endParaRPr lang="tr-TR" sz="1200" i="1" dirty="0" smtClean="0">
              <a:solidFill>
                <a:schemeClr val="tx1"/>
              </a:solidFill>
            </a:endParaRPr>
          </a:p>
          <a:p>
            <a:pPr marL="0" indent="0">
              <a:buNone/>
            </a:pPr>
            <a:endParaRPr lang="tr-TR" sz="400" i="1" dirty="0" smtClean="0">
              <a:solidFill>
                <a:schemeClr val="tx1"/>
              </a:solidFill>
            </a:endParaRPr>
          </a:p>
          <a:p>
            <a:pPr marL="0" indent="0">
              <a:buNone/>
            </a:pPr>
            <a:r>
              <a:rPr lang="tr-TR" sz="1200" dirty="0" smtClean="0">
                <a:solidFill>
                  <a:schemeClr val="tx1"/>
                </a:solidFill>
              </a:rPr>
              <a:t>9. </a:t>
            </a:r>
            <a:r>
              <a:rPr lang="en-GB" sz="1200" dirty="0" smtClean="0">
                <a:solidFill>
                  <a:schemeClr val="tx1"/>
                </a:solidFill>
              </a:rPr>
              <a:t>Institutions</a:t>
            </a:r>
            <a:r>
              <a:rPr lang="tr-TR" sz="1200" dirty="0" smtClean="0">
                <a:solidFill>
                  <a:schemeClr val="tx1"/>
                </a:solidFill>
              </a:rPr>
              <a:t>			ex9. </a:t>
            </a:r>
            <a:r>
              <a:rPr lang="en-GB" sz="1200" i="1" dirty="0" smtClean="0">
                <a:solidFill>
                  <a:schemeClr val="tx1"/>
                </a:solidFill>
              </a:rPr>
              <a:t>Oxford </a:t>
            </a:r>
            <a:r>
              <a:rPr lang="en-GB" sz="1200" i="1" dirty="0">
                <a:solidFill>
                  <a:schemeClr val="tx1"/>
                </a:solidFill>
              </a:rPr>
              <a:t>College, the Juilliard School of Music</a:t>
            </a:r>
            <a:endParaRPr lang="en-GB" sz="1200" dirty="0">
              <a:solidFill>
                <a:schemeClr val="tx1"/>
              </a:solidFill>
            </a:endParaRPr>
          </a:p>
          <a:p>
            <a:pPr marL="0" indent="0">
              <a:buNone/>
            </a:pPr>
            <a:endParaRPr lang="tr-TR" sz="400" i="1" dirty="0" smtClean="0">
              <a:solidFill>
                <a:schemeClr val="tx1"/>
              </a:solidFill>
            </a:endParaRPr>
          </a:p>
          <a:p>
            <a:pPr marL="0" indent="0">
              <a:buNone/>
            </a:pPr>
            <a:r>
              <a:rPr lang="tr-TR" sz="1200" dirty="0" smtClean="0">
                <a:solidFill>
                  <a:schemeClr val="tx1"/>
                </a:solidFill>
              </a:rPr>
              <a:t>10. </a:t>
            </a:r>
            <a:r>
              <a:rPr lang="en-GB" sz="1200" dirty="0">
                <a:solidFill>
                  <a:schemeClr val="tx1"/>
                </a:solidFill>
              </a:rPr>
              <a:t>Historical episodes and </a:t>
            </a:r>
            <a:r>
              <a:rPr lang="en-GB" sz="1200" dirty="0" smtClean="0">
                <a:solidFill>
                  <a:schemeClr val="tx1"/>
                </a:solidFill>
              </a:rPr>
              <a:t>eras</a:t>
            </a:r>
            <a:r>
              <a:rPr lang="tr-TR" sz="1200" dirty="0" smtClean="0">
                <a:solidFill>
                  <a:schemeClr val="tx1"/>
                </a:solidFill>
              </a:rPr>
              <a:t>	ex10. </a:t>
            </a:r>
            <a:r>
              <a:rPr lang="en-GB" sz="1200" i="1" dirty="0" smtClean="0">
                <a:solidFill>
                  <a:schemeClr val="tx1"/>
                </a:solidFill>
              </a:rPr>
              <a:t>the </a:t>
            </a:r>
            <a:r>
              <a:rPr lang="en-GB" sz="1200" i="1" dirty="0">
                <a:solidFill>
                  <a:schemeClr val="tx1"/>
                </a:solidFill>
              </a:rPr>
              <a:t>Inquisition, the American Revolutionary War, the Great Depression</a:t>
            </a:r>
            <a:endParaRPr lang="en-GB" sz="1200" dirty="0">
              <a:solidFill>
                <a:schemeClr val="tx1"/>
              </a:solidFill>
            </a:endParaRPr>
          </a:p>
          <a:p>
            <a:pPr marL="0" indent="0">
              <a:buNone/>
            </a:pPr>
            <a:endParaRPr lang="tr-TR" sz="1200" i="1" dirty="0" smtClean="0">
              <a:solidFill>
                <a:schemeClr val="tx1"/>
              </a:solidFill>
            </a:endParaRPr>
          </a:p>
          <a:p>
            <a:pPr marL="0" indent="0">
              <a:buNone/>
            </a:pPr>
            <a:r>
              <a:rPr lang="tr-TR" sz="1200" b="1" dirty="0" err="1" smtClean="0">
                <a:solidFill>
                  <a:schemeClr val="tx1"/>
                </a:solidFill>
              </a:rPr>
              <a:t>Also</a:t>
            </a:r>
            <a:r>
              <a:rPr lang="tr-TR" sz="1200" b="1" dirty="0" smtClean="0">
                <a:solidFill>
                  <a:schemeClr val="tx1"/>
                </a:solidFill>
              </a:rPr>
              <a:t>: </a:t>
            </a:r>
            <a:r>
              <a:rPr lang="en-GB" sz="1200" dirty="0">
                <a:solidFill>
                  <a:schemeClr val="tx1"/>
                </a:solidFill>
              </a:rPr>
              <a:t>Streets and </a:t>
            </a:r>
            <a:r>
              <a:rPr lang="en-GB" sz="1200" dirty="0" smtClean="0">
                <a:solidFill>
                  <a:schemeClr val="tx1"/>
                </a:solidFill>
              </a:rPr>
              <a:t>roads</a:t>
            </a:r>
            <a:r>
              <a:rPr lang="tr-TR" sz="1200" dirty="0" smtClean="0">
                <a:solidFill>
                  <a:schemeClr val="tx1"/>
                </a:solidFill>
              </a:rPr>
              <a:t> (</a:t>
            </a:r>
            <a:r>
              <a:rPr lang="tr-TR" sz="1200" i="1" dirty="0" err="1" smtClean="0">
                <a:solidFill>
                  <a:schemeClr val="tx1"/>
                </a:solidFill>
              </a:rPr>
              <a:t>Roadway</a:t>
            </a:r>
            <a:r>
              <a:rPr lang="tr-TR" sz="1200" dirty="0" smtClean="0">
                <a:solidFill>
                  <a:schemeClr val="tx1"/>
                </a:solidFill>
              </a:rPr>
              <a:t>), </a:t>
            </a:r>
            <a:r>
              <a:rPr lang="en-GB" sz="1200" dirty="0" smtClean="0">
                <a:solidFill>
                  <a:schemeClr val="tx1"/>
                </a:solidFill>
              </a:rPr>
              <a:t>Religions</a:t>
            </a:r>
            <a:r>
              <a:rPr lang="tr-TR" sz="1200" dirty="0" smtClean="0">
                <a:solidFill>
                  <a:schemeClr val="tx1"/>
                </a:solidFill>
              </a:rPr>
              <a:t> (</a:t>
            </a:r>
            <a:r>
              <a:rPr lang="tr-TR" sz="1200" i="1" dirty="0" err="1" smtClean="0">
                <a:solidFill>
                  <a:schemeClr val="tx1"/>
                </a:solidFill>
              </a:rPr>
              <a:t>Muslim</a:t>
            </a:r>
            <a:r>
              <a:rPr lang="tr-TR" sz="1200" i="1" dirty="0" smtClean="0">
                <a:solidFill>
                  <a:schemeClr val="tx1"/>
                </a:solidFill>
              </a:rPr>
              <a:t>, </a:t>
            </a:r>
            <a:r>
              <a:rPr lang="tr-TR" sz="1200" i="1" dirty="0" err="1" smtClean="0">
                <a:solidFill>
                  <a:schemeClr val="tx1"/>
                </a:solidFill>
              </a:rPr>
              <a:t>Christian</a:t>
            </a:r>
            <a:r>
              <a:rPr lang="tr-TR" sz="1200" i="1" dirty="0" smtClean="0">
                <a:solidFill>
                  <a:schemeClr val="tx1"/>
                </a:solidFill>
              </a:rPr>
              <a:t>, </a:t>
            </a:r>
            <a:r>
              <a:rPr lang="tr-TR" sz="1200" i="1" dirty="0" err="1" smtClean="0">
                <a:solidFill>
                  <a:schemeClr val="tx1"/>
                </a:solidFill>
              </a:rPr>
              <a:t>Islam</a:t>
            </a:r>
            <a:r>
              <a:rPr lang="tr-TR" sz="1200" dirty="0" smtClean="0">
                <a:solidFill>
                  <a:schemeClr val="tx1"/>
                </a:solidFill>
              </a:rPr>
              <a:t>), </a:t>
            </a:r>
            <a:r>
              <a:rPr lang="en-GB" sz="1200" dirty="0" smtClean="0">
                <a:solidFill>
                  <a:schemeClr val="tx1"/>
                </a:solidFill>
              </a:rPr>
              <a:t>Planets</a:t>
            </a:r>
            <a:r>
              <a:rPr lang="tr-TR" sz="1200" dirty="0" smtClean="0">
                <a:solidFill>
                  <a:schemeClr val="tx1"/>
                </a:solidFill>
              </a:rPr>
              <a:t> (</a:t>
            </a:r>
            <a:r>
              <a:rPr lang="tr-TR" sz="1200" i="1" dirty="0" err="1" smtClean="0">
                <a:solidFill>
                  <a:schemeClr val="tx1"/>
                </a:solidFill>
              </a:rPr>
              <a:t>Venus</a:t>
            </a:r>
            <a:r>
              <a:rPr lang="tr-TR" sz="1200" dirty="0" smtClean="0">
                <a:solidFill>
                  <a:schemeClr val="tx1"/>
                </a:solidFill>
              </a:rPr>
              <a:t>), </a:t>
            </a:r>
            <a:r>
              <a:rPr lang="en-GB" sz="1200" dirty="0">
                <a:solidFill>
                  <a:schemeClr val="tx1"/>
                </a:solidFill>
              </a:rPr>
              <a:t>Nicknames and </a:t>
            </a:r>
            <a:r>
              <a:rPr lang="en-GB" sz="1200" dirty="0" smtClean="0">
                <a:solidFill>
                  <a:schemeClr val="tx1"/>
                </a:solidFill>
              </a:rPr>
              <a:t>epithets</a:t>
            </a:r>
            <a:r>
              <a:rPr lang="tr-TR" sz="1200" dirty="0" smtClean="0">
                <a:solidFill>
                  <a:schemeClr val="tx1"/>
                </a:solidFill>
              </a:rPr>
              <a:t> (</a:t>
            </a:r>
            <a:r>
              <a:rPr lang="en-GB" sz="1200" i="1" dirty="0">
                <a:solidFill>
                  <a:schemeClr val="tx1"/>
                </a:solidFill>
              </a:rPr>
              <a:t>Andrew "Old Hickory" Jackson; Babe Ruth, the Sultan of </a:t>
            </a:r>
            <a:r>
              <a:rPr lang="en-GB" sz="1200" i="1" dirty="0" smtClean="0">
                <a:solidFill>
                  <a:schemeClr val="tx1"/>
                </a:solidFill>
              </a:rPr>
              <a:t>Swat</a:t>
            </a:r>
            <a:r>
              <a:rPr lang="tr-TR" sz="1200" i="1" dirty="0" smtClean="0">
                <a:solidFill>
                  <a:schemeClr val="tx1"/>
                </a:solidFill>
              </a:rPr>
              <a:t>), </a:t>
            </a:r>
            <a:r>
              <a:rPr lang="en-GB" sz="1200" dirty="0">
                <a:solidFill>
                  <a:schemeClr val="tx1"/>
                </a:solidFill>
              </a:rPr>
              <a:t>Natural and manmade </a:t>
            </a:r>
            <a:r>
              <a:rPr lang="en-GB" sz="1200" dirty="0" smtClean="0">
                <a:solidFill>
                  <a:schemeClr val="tx1"/>
                </a:solidFill>
              </a:rPr>
              <a:t>landmarks</a:t>
            </a:r>
            <a:r>
              <a:rPr lang="tr-TR" sz="1200" dirty="0" smtClean="0">
                <a:solidFill>
                  <a:schemeClr val="tx1"/>
                </a:solidFill>
              </a:rPr>
              <a:t> (</a:t>
            </a:r>
            <a:r>
              <a:rPr lang="en-GB" sz="1200" i="1" dirty="0" smtClean="0">
                <a:solidFill>
                  <a:schemeClr val="tx1"/>
                </a:solidFill>
              </a:rPr>
              <a:t>Mount </a:t>
            </a:r>
            <a:r>
              <a:rPr lang="en-GB" sz="1200" i="1" dirty="0">
                <a:solidFill>
                  <a:schemeClr val="tx1"/>
                </a:solidFill>
              </a:rPr>
              <a:t>Everest, the Hoover </a:t>
            </a:r>
            <a:r>
              <a:rPr lang="en-GB" sz="1200" i="1" dirty="0" smtClean="0">
                <a:solidFill>
                  <a:schemeClr val="tx1"/>
                </a:solidFill>
              </a:rPr>
              <a:t>Dam</a:t>
            </a:r>
            <a:r>
              <a:rPr lang="tr-TR" sz="1200" dirty="0" smtClean="0">
                <a:solidFill>
                  <a:schemeClr val="tx1"/>
                </a:solidFill>
              </a:rPr>
              <a:t>),</a:t>
            </a:r>
            <a:r>
              <a:rPr lang="tr-TR" sz="1200" i="1" dirty="0" smtClean="0">
                <a:solidFill>
                  <a:schemeClr val="tx1"/>
                </a:solidFill>
              </a:rPr>
              <a:t> </a:t>
            </a:r>
            <a:r>
              <a:rPr lang="en-GB" sz="1200" dirty="0" smtClean="0">
                <a:solidFill>
                  <a:schemeClr val="tx1"/>
                </a:solidFill>
              </a:rPr>
              <a:t>Holidays</a:t>
            </a:r>
            <a:r>
              <a:rPr lang="tr-TR" sz="1200" dirty="0" smtClean="0">
                <a:solidFill>
                  <a:schemeClr val="tx1"/>
                </a:solidFill>
              </a:rPr>
              <a:t> (</a:t>
            </a:r>
            <a:r>
              <a:rPr lang="tr-TR" sz="1200" i="1" dirty="0" err="1" smtClean="0">
                <a:solidFill>
                  <a:schemeClr val="tx1"/>
                </a:solidFill>
              </a:rPr>
              <a:t>Easter</a:t>
            </a:r>
            <a:r>
              <a:rPr lang="tr-TR" sz="1200" dirty="0" smtClean="0">
                <a:solidFill>
                  <a:schemeClr val="tx1"/>
                </a:solidFill>
              </a:rPr>
              <a:t>)</a:t>
            </a:r>
            <a:endParaRPr lang="en-GB" sz="1200" dirty="0">
              <a:solidFill>
                <a:schemeClr val="tx1"/>
              </a:solidFill>
            </a:endParaRPr>
          </a:p>
          <a:p>
            <a:pPr marL="0" indent="0">
              <a:buNone/>
            </a:pPr>
            <a:endParaRPr lang="en-GB" sz="1200" dirty="0">
              <a:solidFill>
                <a:schemeClr val="tx1"/>
              </a:solidFill>
            </a:endParaRPr>
          </a:p>
          <a:p>
            <a:pPr marL="0" indent="0">
              <a:buNone/>
            </a:pPr>
            <a:endParaRPr lang="en-GB" sz="1200" dirty="0">
              <a:solidFill>
                <a:schemeClr val="tx1"/>
              </a:solidFill>
            </a:endParaRPr>
          </a:p>
          <a:p>
            <a:pPr marL="0" indent="0">
              <a:buNone/>
            </a:pPr>
            <a:endParaRPr lang="tr-TR" sz="1200" b="1" dirty="0" smtClean="0">
              <a:solidFill>
                <a:schemeClr val="tx1"/>
              </a:solidFill>
            </a:endParaRPr>
          </a:p>
          <a:p>
            <a:pPr marL="0" indent="0">
              <a:buNone/>
            </a:pPr>
            <a:endParaRPr lang="en-GB" sz="1200" dirty="0">
              <a:solidFill>
                <a:schemeClr val="tx1"/>
              </a:solidFill>
            </a:endParaRPr>
          </a:p>
        </p:txBody>
      </p:sp>
      <p:sp>
        <p:nvSpPr>
          <p:cNvPr id="4" name="Slayt Numarası Yer Tutucusu 3"/>
          <p:cNvSpPr>
            <a:spLocks noGrp="1"/>
          </p:cNvSpPr>
          <p:nvPr>
            <p:ph type="sldNum" sz="quarter" idx="12"/>
          </p:nvPr>
        </p:nvSpPr>
        <p:spPr/>
        <p:txBody>
          <a:bodyPr/>
          <a:lstStyle/>
          <a:p>
            <a:fld id="{F302176B-0E47-46AC-8F43-DAB4B8A37D06}" type="slidenum">
              <a:rPr lang="tr-TR" smtClean="0"/>
              <a:t>6</a:t>
            </a:fld>
            <a:endParaRPr lang="tr-TR" dirty="0"/>
          </a:p>
        </p:txBody>
      </p:sp>
    </p:spTree>
    <p:extLst>
      <p:ext uri="{BB962C8B-B14F-4D97-AF65-F5344CB8AC3E}">
        <p14:creationId xmlns:p14="http://schemas.microsoft.com/office/powerpoint/2010/main" val="16192577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762000" y="5445224"/>
            <a:ext cx="6781800" cy="726976"/>
          </a:xfrm>
        </p:spPr>
        <p:txBody>
          <a:bodyPr>
            <a:normAutofit/>
          </a:bodyPr>
          <a:lstStyle/>
          <a:p>
            <a:r>
              <a:rPr lang="tr-TR" sz="3600" dirty="0" err="1" smtClean="0"/>
              <a:t>Comma</a:t>
            </a:r>
            <a:r>
              <a:rPr lang="tr-TR" sz="3600" dirty="0" smtClean="0"/>
              <a:t> ½                           ( , )</a:t>
            </a:r>
            <a:endParaRPr lang="en-GB" sz="3600" dirty="0"/>
          </a:p>
        </p:txBody>
      </p:sp>
      <p:sp>
        <p:nvSpPr>
          <p:cNvPr id="3" name="İçerik Yer Tutucusu 2"/>
          <p:cNvSpPr>
            <a:spLocks noGrp="1"/>
          </p:cNvSpPr>
          <p:nvPr>
            <p:ph idx="1"/>
          </p:nvPr>
        </p:nvSpPr>
        <p:spPr>
          <a:xfrm>
            <a:off x="611560" y="2636912"/>
            <a:ext cx="7920880" cy="1080120"/>
          </a:xfrm>
        </p:spPr>
        <p:txBody>
          <a:bodyPr>
            <a:noAutofit/>
          </a:bodyPr>
          <a:lstStyle/>
          <a:p>
            <a:pPr marL="0" indent="0">
              <a:buNone/>
            </a:pPr>
            <a:r>
              <a:rPr lang="tr-TR" sz="1200" dirty="0" smtClean="0"/>
              <a:t>1. </a:t>
            </a:r>
            <a:r>
              <a:rPr lang="tr-TR" sz="1200" dirty="0" err="1"/>
              <a:t>Commas</a:t>
            </a:r>
            <a:r>
              <a:rPr lang="tr-TR" sz="1200" dirty="0"/>
              <a:t> </a:t>
            </a:r>
            <a:r>
              <a:rPr lang="tr-TR" sz="1200" dirty="0" err="1"/>
              <a:t>between</a:t>
            </a:r>
            <a:r>
              <a:rPr lang="tr-TR" sz="1200" dirty="0"/>
              <a:t> </a:t>
            </a:r>
            <a:r>
              <a:rPr lang="tr-TR" sz="1200" dirty="0" err="1"/>
              <a:t>modifiers</a:t>
            </a:r>
            <a:endParaRPr lang="en-GB" sz="1200" dirty="0"/>
          </a:p>
          <a:p>
            <a:pPr marL="0" indent="0">
              <a:buNone/>
            </a:pPr>
            <a:r>
              <a:rPr lang="tr-TR" sz="1200" i="1" dirty="0" smtClean="0"/>
              <a:t>(ex1) </a:t>
            </a:r>
            <a:r>
              <a:rPr lang="en-GB" sz="1200" i="1" dirty="0"/>
              <a:t>He is a strong</a:t>
            </a:r>
            <a:r>
              <a:rPr lang="en-GB" sz="1200" b="1" i="1" dirty="0"/>
              <a:t>,</a:t>
            </a:r>
            <a:r>
              <a:rPr lang="en-GB" sz="1200" i="1" dirty="0"/>
              <a:t> healthy </a:t>
            </a:r>
            <a:r>
              <a:rPr lang="en-GB" sz="1200" i="1" dirty="0" smtClean="0"/>
              <a:t>man</a:t>
            </a:r>
            <a:r>
              <a:rPr lang="tr-TR" sz="1200" i="1" dirty="0" smtClean="0"/>
              <a:t>  </a:t>
            </a:r>
            <a:r>
              <a:rPr lang="tr-TR" sz="1200" b="1" dirty="0" smtClean="0">
                <a:solidFill>
                  <a:srgbClr val="FF0000"/>
                </a:solidFill>
              </a:rPr>
              <a:t>But! </a:t>
            </a:r>
            <a:r>
              <a:rPr lang="en-GB" sz="1200" i="1" dirty="0"/>
              <a:t>We stayed at an expensive summer resort</a:t>
            </a:r>
            <a:r>
              <a:rPr lang="en-GB" sz="1200" i="1" dirty="0" smtClean="0"/>
              <a:t>.</a:t>
            </a:r>
            <a:endParaRPr lang="tr-TR" sz="1200" i="1" dirty="0" smtClean="0"/>
          </a:p>
          <a:p>
            <a:pPr marL="0" indent="0">
              <a:buNone/>
            </a:pPr>
            <a:endParaRPr lang="tr-TR" sz="400" dirty="0"/>
          </a:p>
          <a:p>
            <a:pPr marL="0" indent="0">
              <a:buNone/>
            </a:pPr>
            <a:r>
              <a:rPr lang="tr-TR" sz="1200" dirty="0" smtClean="0"/>
              <a:t>2. </a:t>
            </a:r>
            <a:r>
              <a:rPr lang="en-GB" sz="1200" dirty="0"/>
              <a:t>Use commas before or surrounding the name or title of a person directly addressed:</a:t>
            </a:r>
          </a:p>
          <a:p>
            <a:pPr marL="0" indent="0">
              <a:buNone/>
            </a:pPr>
            <a:r>
              <a:rPr lang="en-GB" sz="1200" i="1" dirty="0" smtClean="0"/>
              <a:t>(</a:t>
            </a:r>
            <a:r>
              <a:rPr lang="tr-TR" sz="1200" i="1" dirty="0" smtClean="0"/>
              <a:t>ex2</a:t>
            </a:r>
            <a:r>
              <a:rPr lang="en-GB" sz="1200" i="1" dirty="0" smtClean="0"/>
              <a:t>) </a:t>
            </a:r>
            <a:r>
              <a:rPr lang="en-GB" sz="1200" i="1" dirty="0"/>
              <a:t>Will you</a:t>
            </a:r>
            <a:r>
              <a:rPr lang="en-GB" sz="1200" b="1" i="1" dirty="0"/>
              <a:t>,</a:t>
            </a:r>
            <a:r>
              <a:rPr lang="en-GB" sz="1200" i="1" dirty="0"/>
              <a:t> Aisha</a:t>
            </a:r>
            <a:r>
              <a:rPr lang="en-GB" sz="1200" b="1" i="1" dirty="0"/>
              <a:t>,</a:t>
            </a:r>
            <a:r>
              <a:rPr lang="en-GB" sz="1200" i="1" dirty="0"/>
              <a:t> fill in that form for me?</a:t>
            </a:r>
          </a:p>
          <a:p>
            <a:pPr marL="0" indent="0">
              <a:buNone/>
            </a:pPr>
            <a:r>
              <a:rPr lang="en-GB" sz="1200" i="1" dirty="0" smtClean="0"/>
              <a:t>(</a:t>
            </a:r>
            <a:r>
              <a:rPr lang="tr-TR" sz="1200" i="1" dirty="0" smtClean="0"/>
              <a:t>ex3</a:t>
            </a:r>
            <a:r>
              <a:rPr lang="en-GB" sz="1200" i="1" dirty="0" smtClean="0"/>
              <a:t>) </a:t>
            </a:r>
            <a:r>
              <a:rPr lang="en-GB" sz="1200" i="1" dirty="0"/>
              <a:t>Yes</a:t>
            </a:r>
            <a:r>
              <a:rPr lang="en-GB" sz="1200" b="1" i="1" dirty="0"/>
              <a:t>,</a:t>
            </a:r>
            <a:r>
              <a:rPr lang="en-GB" sz="1200" i="1" dirty="0"/>
              <a:t> Doctor</a:t>
            </a:r>
            <a:r>
              <a:rPr lang="en-GB" sz="1200" b="1" i="1" dirty="0"/>
              <a:t>,</a:t>
            </a:r>
            <a:r>
              <a:rPr lang="en-GB" sz="1200" i="1" dirty="0"/>
              <a:t> I will.</a:t>
            </a:r>
          </a:p>
          <a:p>
            <a:pPr marL="0" indent="0">
              <a:buNone/>
            </a:pPr>
            <a:r>
              <a:rPr lang="tr-TR" sz="1200" dirty="0" smtClean="0"/>
              <a:t>! </a:t>
            </a:r>
            <a:r>
              <a:rPr lang="en-GB" sz="1200" dirty="0" smtClean="0"/>
              <a:t>Please </a:t>
            </a:r>
            <a:r>
              <a:rPr lang="en-GB" sz="1200" dirty="0"/>
              <a:t>note that you should capitalize the title when you are directly addressing someone</a:t>
            </a:r>
            <a:r>
              <a:rPr lang="en-GB" sz="1200" dirty="0" smtClean="0"/>
              <a:t>.</a:t>
            </a:r>
            <a:endParaRPr lang="tr-TR" sz="1200" dirty="0" smtClean="0"/>
          </a:p>
          <a:p>
            <a:pPr marL="0" indent="0">
              <a:buNone/>
            </a:pPr>
            <a:endParaRPr lang="tr-TR" sz="400" dirty="0"/>
          </a:p>
          <a:p>
            <a:pPr marL="0" indent="0">
              <a:buNone/>
            </a:pPr>
            <a:r>
              <a:rPr lang="tr-TR" sz="1200" dirty="0" smtClean="0"/>
              <a:t>3. </a:t>
            </a:r>
            <a:r>
              <a:rPr lang="tr-TR" sz="1200" dirty="0" err="1"/>
              <a:t>Months</a:t>
            </a:r>
            <a:r>
              <a:rPr lang="tr-TR" sz="1200" dirty="0"/>
              <a:t> </a:t>
            </a:r>
            <a:r>
              <a:rPr lang="tr-TR" sz="1200" dirty="0" err="1"/>
              <a:t>and</a:t>
            </a:r>
            <a:r>
              <a:rPr lang="tr-TR" sz="1200" dirty="0"/>
              <a:t> </a:t>
            </a:r>
            <a:r>
              <a:rPr lang="tr-TR" sz="1200" dirty="0" err="1" smtClean="0"/>
              <a:t>years</a:t>
            </a:r>
            <a:r>
              <a:rPr lang="tr-TR" sz="1200" dirty="0" smtClean="0"/>
              <a:t>: </a:t>
            </a:r>
            <a:r>
              <a:rPr lang="en-GB" sz="1200" dirty="0" smtClean="0"/>
              <a:t>Use </a:t>
            </a:r>
            <a:r>
              <a:rPr lang="en-GB" sz="1200" dirty="0"/>
              <a:t>a comma to separate the day of the month from the year:</a:t>
            </a:r>
          </a:p>
          <a:p>
            <a:pPr marL="0" indent="0">
              <a:buNone/>
            </a:pPr>
            <a:r>
              <a:rPr lang="en-GB" sz="1200" dirty="0"/>
              <a:t> </a:t>
            </a:r>
            <a:r>
              <a:rPr lang="en-GB" sz="1200" i="1" dirty="0" smtClean="0"/>
              <a:t>(</a:t>
            </a:r>
            <a:r>
              <a:rPr lang="tr-TR" sz="1200" i="1" dirty="0" smtClean="0"/>
              <a:t>ex4</a:t>
            </a:r>
            <a:r>
              <a:rPr lang="en-GB" sz="1200" i="1" dirty="0" smtClean="0"/>
              <a:t>) </a:t>
            </a:r>
            <a:r>
              <a:rPr lang="en-GB" sz="1200" i="1" dirty="0"/>
              <a:t>Anna met her husband on December 5</a:t>
            </a:r>
            <a:r>
              <a:rPr lang="en-GB" sz="1200" b="1" i="1" dirty="0"/>
              <a:t>,</a:t>
            </a:r>
            <a:r>
              <a:rPr lang="en-GB" sz="1200" i="1" dirty="0"/>
              <a:t> 2003</a:t>
            </a:r>
            <a:r>
              <a:rPr lang="en-GB" sz="1200" b="1" i="1" dirty="0"/>
              <a:t>,</a:t>
            </a:r>
            <a:r>
              <a:rPr lang="en-GB" sz="1200" i="1" dirty="0"/>
              <a:t> in Lund, Sweden.</a:t>
            </a:r>
          </a:p>
          <a:p>
            <a:pPr marL="0" indent="0">
              <a:buNone/>
            </a:pPr>
            <a:endParaRPr lang="tr-TR" sz="400" dirty="0" smtClean="0"/>
          </a:p>
          <a:p>
            <a:pPr marL="0" indent="0">
              <a:buNone/>
            </a:pPr>
            <a:r>
              <a:rPr lang="tr-TR" sz="1200" dirty="0" smtClean="0"/>
              <a:t>4. </a:t>
            </a:r>
            <a:r>
              <a:rPr lang="en-GB" sz="1200" dirty="0"/>
              <a:t>Commas and sentence </a:t>
            </a:r>
            <a:r>
              <a:rPr lang="en-GB" sz="1200" dirty="0" smtClean="0"/>
              <a:t>flow</a:t>
            </a:r>
            <a:r>
              <a:rPr lang="tr-TR" sz="1200" dirty="0" smtClean="0"/>
              <a:t>: </a:t>
            </a:r>
            <a:r>
              <a:rPr lang="en-GB" sz="1200" dirty="0" smtClean="0"/>
              <a:t>Use </a:t>
            </a:r>
            <a:r>
              <a:rPr lang="en-GB" sz="1200" dirty="0"/>
              <a:t>commas to set off expressions that interrupt sentence flow.</a:t>
            </a:r>
          </a:p>
          <a:p>
            <a:pPr marL="0" indent="0">
              <a:buNone/>
            </a:pPr>
            <a:r>
              <a:rPr lang="en-GB" sz="1200" i="1" dirty="0" smtClean="0"/>
              <a:t>(</a:t>
            </a:r>
            <a:r>
              <a:rPr lang="tr-TR" sz="1200" i="1" dirty="0" smtClean="0"/>
              <a:t>ex5</a:t>
            </a:r>
            <a:r>
              <a:rPr lang="en-GB" sz="1200" i="1" dirty="0" smtClean="0"/>
              <a:t>) </a:t>
            </a:r>
            <a:r>
              <a:rPr lang="en-GB" sz="1200" i="1" dirty="0"/>
              <a:t>I am</a:t>
            </a:r>
            <a:r>
              <a:rPr lang="en-GB" sz="1200" b="1" i="1" dirty="0"/>
              <a:t>, as you have probably noticed,</a:t>
            </a:r>
            <a:r>
              <a:rPr lang="en-GB" sz="1200" i="1" dirty="0"/>
              <a:t> very nervous about this.</a:t>
            </a:r>
          </a:p>
          <a:p>
            <a:pPr marL="0" indent="0">
              <a:buNone/>
            </a:pPr>
            <a:r>
              <a:rPr lang="tr-TR" sz="1200" dirty="0" smtClean="0"/>
              <a:t>! </a:t>
            </a:r>
            <a:r>
              <a:rPr lang="tr-TR" sz="1200" dirty="0" err="1" smtClean="0"/>
              <a:t>Please</a:t>
            </a:r>
            <a:r>
              <a:rPr lang="tr-TR" sz="1200" dirty="0" smtClean="0"/>
              <a:t> </a:t>
            </a:r>
            <a:r>
              <a:rPr lang="tr-TR" sz="1200" dirty="0" err="1" smtClean="0"/>
              <a:t>note</a:t>
            </a:r>
            <a:r>
              <a:rPr lang="tr-TR" sz="1200" dirty="0" smtClean="0"/>
              <a:t> </a:t>
            </a:r>
            <a:r>
              <a:rPr lang="tr-TR" sz="1200" dirty="0" err="1" smtClean="0"/>
              <a:t>that</a:t>
            </a:r>
            <a:r>
              <a:rPr lang="tr-TR" sz="1200" dirty="0" smtClean="0"/>
              <a:t> a</a:t>
            </a:r>
            <a:r>
              <a:rPr lang="en-GB" sz="1200" dirty="0" smtClean="0"/>
              <a:t>n </a:t>
            </a:r>
            <a:r>
              <a:rPr lang="en-GB" sz="1200" dirty="0"/>
              <a:t>alternative to using commas here would be to use dashes:</a:t>
            </a:r>
          </a:p>
          <a:p>
            <a:pPr marL="0" indent="0">
              <a:buNone/>
            </a:pPr>
            <a:r>
              <a:rPr lang="en-GB" sz="1200" i="1" dirty="0" smtClean="0"/>
              <a:t>(</a:t>
            </a:r>
            <a:r>
              <a:rPr lang="tr-TR" sz="1200" i="1" dirty="0" smtClean="0"/>
              <a:t>ex6</a:t>
            </a:r>
            <a:r>
              <a:rPr lang="en-GB" sz="1200" i="1" dirty="0" smtClean="0"/>
              <a:t>) </a:t>
            </a:r>
            <a:r>
              <a:rPr lang="en-GB" sz="1200" i="1" dirty="0"/>
              <a:t>I am</a:t>
            </a:r>
            <a:r>
              <a:rPr lang="en-GB" sz="1200" b="1" i="1" dirty="0"/>
              <a:t>—as you have probably noticed—</a:t>
            </a:r>
            <a:r>
              <a:rPr lang="en-GB" sz="1200" i="1" dirty="0"/>
              <a:t>very nervous about this</a:t>
            </a:r>
            <a:r>
              <a:rPr lang="en-GB" sz="1200" i="1" dirty="0" smtClean="0"/>
              <a:t>.</a:t>
            </a:r>
            <a:r>
              <a:rPr lang="tr-TR" sz="1200" i="1" dirty="0" smtClean="0"/>
              <a:t> (</a:t>
            </a:r>
            <a:r>
              <a:rPr lang="tr-TR" sz="1200" i="1" dirty="0" err="1" smtClean="0"/>
              <a:t>dash</a:t>
            </a:r>
            <a:r>
              <a:rPr lang="tr-TR" sz="1200" i="1" dirty="0" smtClean="0"/>
              <a:t> is </a:t>
            </a:r>
            <a:r>
              <a:rPr lang="tr-TR" sz="1200" i="1" dirty="0" err="1" smtClean="0"/>
              <a:t>also</a:t>
            </a:r>
            <a:r>
              <a:rPr lang="tr-TR" sz="1200" i="1" dirty="0" smtClean="0"/>
              <a:t> </a:t>
            </a:r>
            <a:r>
              <a:rPr lang="tr-TR" sz="1200" i="1" dirty="0" err="1" smtClean="0"/>
              <a:t>possible</a:t>
            </a:r>
            <a:r>
              <a:rPr lang="tr-TR" sz="1200" i="1" dirty="0" smtClean="0"/>
              <a:t>)</a:t>
            </a:r>
          </a:p>
          <a:p>
            <a:pPr marL="0" indent="0">
              <a:buNone/>
            </a:pPr>
            <a:endParaRPr lang="tr-TR" sz="400" dirty="0"/>
          </a:p>
          <a:p>
            <a:pPr marL="0" indent="0">
              <a:buNone/>
            </a:pPr>
            <a:r>
              <a:rPr lang="tr-TR" sz="1200" dirty="0" smtClean="0"/>
              <a:t>5. </a:t>
            </a:r>
            <a:r>
              <a:rPr lang="en-GB" sz="1200" dirty="0"/>
              <a:t>Commas and dependent </a:t>
            </a:r>
            <a:r>
              <a:rPr lang="en-GB" sz="1200" dirty="0" smtClean="0"/>
              <a:t>clauses</a:t>
            </a:r>
            <a:r>
              <a:rPr lang="tr-TR" sz="1200" dirty="0" smtClean="0"/>
              <a:t>: </a:t>
            </a:r>
            <a:r>
              <a:rPr lang="en-GB" sz="1200" dirty="0" smtClean="0"/>
              <a:t>Generally </a:t>
            </a:r>
            <a:r>
              <a:rPr lang="en-GB" sz="1200" dirty="0"/>
              <a:t>speaking, when starting a sentence with a dependent clause, use a comma after it. Conversely, do not put a comma before the dependent clause when it is found at the end of the sentence:</a:t>
            </a:r>
          </a:p>
          <a:p>
            <a:pPr marL="0" indent="0">
              <a:buNone/>
            </a:pPr>
            <a:r>
              <a:rPr lang="en-GB" sz="1200" i="1" dirty="0" smtClean="0"/>
              <a:t>(</a:t>
            </a:r>
            <a:r>
              <a:rPr lang="tr-TR" sz="1200" i="1" dirty="0" smtClean="0"/>
              <a:t>ex7</a:t>
            </a:r>
            <a:r>
              <a:rPr lang="en-GB" sz="1200" i="1" dirty="0" smtClean="0"/>
              <a:t>) </a:t>
            </a:r>
            <a:r>
              <a:rPr lang="en-GB" sz="1200" i="1" dirty="0"/>
              <a:t>If you are not sure about this</a:t>
            </a:r>
            <a:r>
              <a:rPr lang="en-GB" sz="1200" b="1" i="1" dirty="0"/>
              <a:t>,</a:t>
            </a:r>
            <a:r>
              <a:rPr lang="en-GB" sz="1200" i="1" dirty="0"/>
              <a:t> let me know now</a:t>
            </a:r>
            <a:r>
              <a:rPr lang="en-GB" sz="1200" i="1" dirty="0" smtClean="0"/>
              <a:t>.</a:t>
            </a:r>
            <a:r>
              <a:rPr lang="tr-TR" sz="1200" i="1" dirty="0" smtClean="0"/>
              <a:t>   OR   </a:t>
            </a:r>
            <a:r>
              <a:rPr lang="tr-TR" sz="1200" i="1" dirty="0" err="1" smtClean="0"/>
              <a:t>When</a:t>
            </a:r>
            <a:r>
              <a:rPr lang="tr-TR" sz="1200" i="1" dirty="0" smtClean="0"/>
              <a:t> </a:t>
            </a:r>
            <a:r>
              <a:rPr lang="tr-TR" sz="1200" i="1" dirty="0" err="1" smtClean="0"/>
              <a:t>you</a:t>
            </a:r>
            <a:r>
              <a:rPr lang="tr-TR" sz="1200" i="1" dirty="0" smtClean="0"/>
              <a:t> </a:t>
            </a:r>
            <a:r>
              <a:rPr lang="tr-TR" sz="1200" i="1" dirty="0" err="1" smtClean="0"/>
              <a:t>come</a:t>
            </a:r>
            <a:r>
              <a:rPr lang="tr-TR" sz="1200" i="1" dirty="0" smtClean="0"/>
              <a:t>, </a:t>
            </a:r>
            <a:r>
              <a:rPr lang="tr-TR" sz="1200" i="1" dirty="0" err="1" smtClean="0"/>
              <a:t>you’ll</a:t>
            </a:r>
            <a:r>
              <a:rPr lang="tr-TR" sz="1200" i="1" dirty="0" smtClean="0"/>
              <a:t> </a:t>
            </a:r>
            <a:r>
              <a:rPr lang="tr-TR" sz="1200" i="1" dirty="0" err="1" smtClean="0"/>
              <a:t>get</a:t>
            </a:r>
            <a:r>
              <a:rPr lang="tr-TR" sz="1200" i="1" dirty="0" smtClean="0"/>
              <a:t> </a:t>
            </a:r>
            <a:r>
              <a:rPr lang="tr-TR" sz="1200" i="1" dirty="0" err="1" smtClean="0"/>
              <a:t>what</a:t>
            </a:r>
            <a:r>
              <a:rPr lang="tr-TR" sz="1200" i="1" dirty="0" smtClean="0"/>
              <a:t> I </a:t>
            </a:r>
            <a:r>
              <a:rPr lang="tr-TR" sz="1200" i="1" dirty="0" err="1" smtClean="0"/>
              <a:t>mean</a:t>
            </a:r>
            <a:r>
              <a:rPr lang="tr-TR" sz="1200" i="1" dirty="0" smtClean="0"/>
              <a:t>.</a:t>
            </a:r>
            <a:endParaRPr lang="en-GB" sz="1200" i="1" dirty="0"/>
          </a:p>
          <a:p>
            <a:pPr marL="0" indent="0">
              <a:buNone/>
            </a:pPr>
            <a:r>
              <a:rPr lang="en-GB" sz="1200" i="1" dirty="0" smtClean="0"/>
              <a:t>(</a:t>
            </a:r>
            <a:r>
              <a:rPr lang="tr-TR" sz="1200" i="1" dirty="0" smtClean="0"/>
              <a:t>ex8</a:t>
            </a:r>
            <a:r>
              <a:rPr lang="en-GB" sz="1200" i="1" dirty="0" smtClean="0"/>
              <a:t>) </a:t>
            </a:r>
            <a:r>
              <a:rPr lang="en-GB" sz="1200" i="1" dirty="0"/>
              <a:t>Let me know now if you are not sure about this</a:t>
            </a:r>
            <a:r>
              <a:rPr lang="en-GB" sz="1200" i="1" dirty="0" smtClean="0"/>
              <a:t>.</a:t>
            </a:r>
            <a:r>
              <a:rPr lang="tr-TR" sz="1200" i="1" dirty="0" smtClean="0"/>
              <a:t>   OR    </a:t>
            </a:r>
            <a:r>
              <a:rPr lang="tr-TR" sz="1200" i="1" dirty="0" err="1" smtClean="0"/>
              <a:t>You’ll</a:t>
            </a:r>
            <a:r>
              <a:rPr lang="tr-TR" sz="1200" i="1" dirty="0" smtClean="0"/>
              <a:t> </a:t>
            </a:r>
            <a:r>
              <a:rPr lang="tr-TR" sz="1200" i="1" dirty="0" err="1" smtClean="0"/>
              <a:t>get</a:t>
            </a:r>
            <a:r>
              <a:rPr lang="tr-TR" sz="1200" i="1" dirty="0" smtClean="0"/>
              <a:t> </a:t>
            </a:r>
            <a:r>
              <a:rPr lang="tr-TR" sz="1200" i="1" dirty="0" err="1" smtClean="0"/>
              <a:t>what</a:t>
            </a:r>
            <a:r>
              <a:rPr lang="tr-TR" sz="1200" i="1" dirty="0" smtClean="0"/>
              <a:t> I </a:t>
            </a:r>
            <a:r>
              <a:rPr lang="tr-TR" sz="1200" i="1" dirty="0" err="1" smtClean="0"/>
              <a:t>mean</a:t>
            </a:r>
            <a:r>
              <a:rPr lang="tr-TR" sz="1200" i="1" dirty="0" smtClean="0"/>
              <a:t> </a:t>
            </a:r>
            <a:r>
              <a:rPr lang="tr-TR" sz="1200" i="1" dirty="0" err="1" smtClean="0"/>
              <a:t>when</a:t>
            </a:r>
            <a:r>
              <a:rPr lang="tr-TR" sz="1200" i="1" dirty="0" smtClean="0"/>
              <a:t> </a:t>
            </a:r>
            <a:r>
              <a:rPr lang="tr-TR" sz="1200" i="1" dirty="0" err="1" smtClean="0"/>
              <a:t>you</a:t>
            </a:r>
            <a:r>
              <a:rPr lang="tr-TR" sz="1200" i="1" dirty="0" smtClean="0"/>
              <a:t> </a:t>
            </a:r>
            <a:r>
              <a:rPr lang="tr-TR" sz="1200" i="1" dirty="0" err="1" smtClean="0"/>
              <a:t>come</a:t>
            </a:r>
            <a:r>
              <a:rPr lang="tr-TR" sz="1200" i="1" dirty="0" smtClean="0"/>
              <a:t>.</a:t>
            </a:r>
          </a:p>
          <a:p>
            <a:pPr marL="0" indent="0">
              <a:buNone/>
            </a:pPr>
            <a:endParaRPr lang="tr-TR" sz="400" dirty="0" smtClean="0"/>
          </a:p>
          <a:p>
            <a:pPr marL="0" indent="0">
              <a:buNone/>
            </a:pPr>
            <a:r>
              <a:rPr lang="tr-TR" sz="1200" dirty="0" smtClean="0"/>
              <a:t>6. </a:t>
            </a:r>
            <a:r>
              <a:rPr lang="en-GB" sz="1200" dirty="0"/>
              <a:t>Commas and non-restrictive </a:t>
            </a:r>
            <a:r>
              <a:rPr lang="en-GB" sz="1200" dirty="0" err="1" smtClean="0"/>
              <a:t>postmodifiers</a:t>
            </a:r>
            <a:r>
              <a:rPr lang="tr-TR" sz="1200" dirty="0" smtClean="0"/>
              <a:t>: </a:t>
            </a:r>
            <a:r>
              <a:rPr lang="en-GB" sz="1200" dirty="0" smtClean="0"/>
              <a:t>If </a:t>
            </a:r>
            <a:r>
              <a:rPr lang="en-GB" sz="1200" dirty="0"/>
              <a:t>something or someone is sufficiently identified, the description that follows is considered nonessential and should be surrounded by commas:</a:t>
            </a:r>
          </a:p>
          <a:p>
            <a:pPr marL="0" indent="0">
              <a:buNone/>
            </a:pPr>
            <a:r>
              <a:rPr lang="en-GB" sz="1200" i="1" dirty="0" smtClean="0"/>
              <a:t>(</a:t>
            </a:r>
            <a:r>
              <a:rPr lang="tr-TR" sz="1200" i="1" dirty="0" smtClean="0"/>
              <a:t>ex9</a:t>
            </a:r>
            <a:r>
              <a:rPr lang="en-GB" sz="1200" i="1" dirty="0" smtClean="0"/>
              <a:t>) </a:t>
            </a:r>
            <a:r>
              <a:rPr lang="en-GB" sz="1200" i="1" dirty="0"/>
              <a:t>Freddy</a:t>
            </a:r>
            <a:r>
              <a:rPr lang="en-GB" sz="1200" b="1" i="1" dirty="0"/>
              <a:t>,</a:t>
            </a:r>
            <a:r>
              <a:rPr lang="en-GB" sz="1200" i="1" dirty="0"/>
              <a:t> who has a limp</a:t>
            </a:r>
            <a:r>
              <a:rPr lang="en-GB" sz="1200" b="1" i="1" dirty="0"/>
              <a:t>,</a:t>
            </a:r>
            <a:r>
              <a:rPr lang="en-GB" sz="1200" i="1" dirty="0"/>
              <a:t> was in an auto accident.</a:t>
            </a:r>
          </a:p>
          <a:p>
            <a:pPr marL="0" indent="0">
              <a:buNone/>
            </a:pPr>
            <a:endParaRPr lang="en-GB" sz="1200" dirty="0"/>
          </a:p>
          <a:p>
            <a:pPr marL="0" indent="0">
              <a:buNone/>
            </a:pPr>
            <a:endParaRPr lang="en-GB" sz="1200" dirty="0"/>
          </a:p>
          <a:p>
            <a:pPr marL="0" indent="0">
              <a:buNone/>
            </a:pPr>
            <a:endParaRPr lang="en-GB" sz="1200" dirty="0"/>
          </a:p>
          <a:p>
            <a:pPr marL="0" indent="0">
              <a:buNone/>
            </a:pPr>
            <a:r>
              <a:rPr lang="tr-TR" sz="1200" dirty="0" smtClean="0"/>
              <a:t> </a:t>
            </a:r>
            <a:endParaRPr lang="en-GB" sz="1200" dirty="0"/>
          </a:p>
        </p:txBody>
      </p:sp>
      <p:sp>
        <p:nvSpPr>
          <p:cNvPr id="4" name="Slayt Numarası Yer Tutucusu 3"/>
          <p:cNvSpPr>
            <a:spLocks noGrp="1"/>
          </p:cNvSpPr>
          <p:nvPr>
            <p:ph type="sldNum" sz="quarter" idx="12"/>
          </p:nvPr>
        </p:nvSpPr>
        <p:spPr/>
        <p:txBody>
          <a:bodyPr/>
          <a:lstStyle/>
          <a:p>
            <a:fld id="{F302176B-0E47-46AC-8F43-DAB4B8A37D06}" type="slidenum">
              <a:rPr lang="tr-TR" smtClean="0"/>
              <a:t>7</a:t>
            </a:fld>
            <a:endParaRPr lang="tr-TR"/>
          </a:p>
        </p:txBody>
      </p:sp>
    </p:spTree>
    <p:extLst>
      <p:ext uri="{BB962C8B-B14F-4D97-AF65-F5344CB8AC3E}">
        <p14:creationId xmlns:p14="http://schemas.microsoft.com/office/powerpoint/2010/main" val="7095180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762000" y="5445224"/>
            <a:ext cx="6781800" cy="726976"/>
          </a:xfrm>
        </p:spPr>
        <p:txBody>
          <a:bodyPr>
            <a:normAutofit/>
          </a:bodyPr>
          <a:lstStyle/>
          <a:p>
            <a:r>
              <a:rPr lang="tr-TR" sz="3600" dirty="0" err="1" smtClean="0"/>
              <a:t>Comma</a:t>
            </a:r>
            <a:r>
              <a:rPr lang="tr-TR" sz="3600" dirty="0" smtClean="0"/>
              <a:t> 2/2                  ( , ) </a:t>
            </a:r>
            <a:endParaRPr lang="en-GB" sz="3600" dirty="0"/>
          </a:p>
        </p:txBody>
      </p:sp>
      <p:sp>
        <p:nvSpPr>
          <p:cNvPr id="3" name="İçerik Yer Tutucusu 2"/>
          <p:cNvSpPr>
            <a:spLocks noGrp="1"/>
          </p:cNvSpPr>
          <p:nvPr>
            <p:ph idx="1"/>
          </p:nvPr>
        </p:nvSpPr>
        <p:spPr>
          <a:xfrm>
            <a:off x="827584" y="3284984"/>
            <a:ext cx="7543800" cy="504056"/>
          </a:xfrm>
        </p:spPr>
        <p:txBody>
          <a:bodyPr>
            <a:noAutofit/>
          </a:bodyPr>
          <a:lstStyle/>
          <a:p>
            <a:pPr marL="0" indent="0">
              <a:buNone/>
            </a:pPr>
            <a:r>
              <a:rPr lang="tr-TR" sz="1200" dirty="0" smtClean="0"/>
              <a:t>7. </a:t>
            </a:r>
            <a:r>
              <a:rPr lang="en-GB" sz="1200" dirty="0"/>
              <a:t>Commas and coordinating </a:t>
            </a:r>
            <a:r>
              <a:rPr lang="en-GB" sz="1200" dirty="0" smtClean="0"/>
              <a:t>conjunctions</a:t>
            </a:r>
            <a:r>
              <a:rPr lang="tr-TR" sz="1200" dirty="0" smtClean="0"/>
              <a:t>: </a:t>
            </a:r>
            <a:r>
              <a:rPr lang="en-GB" sz="1200" dirty="0" smtClean="0"/>
              <a:t>Use </a:t>
            </a:r>
            <a:r>
              <a:rPr lang="en-GB" sz="1200" dirty="0"/>
              <a:t>a comma to separate two main clauses joined by one of the </a:t>
            </a:r>
            <a:r>
              <a:rPr lang="en-GB" sz="1200" dirty="0" smtClean="0"/>
              <a:t>coordinating</a:t>
            </a:r>
            <a:r>
              <a:rPr lang="tr-TR" sz="1200" dirty="0" smtClean="0"/>
              <a:t> </a:t>
            </a:r>
            <a:r>
              <a:rPr lang="en-GB" sz="1200" dirty="0" smtClean="0"/>
              <a:t>conjunctions</a:t>
            </a:r>
            <a:r>
              <a:rPr lang="en-GB" sz="1200" dirty="0"/>
              <a:t> </a:t>
            </a:r>
            <a:r>
              <a:rPr lang="en-GB" sz="1200" i="1" dirty="0"/>
              <a:t>and</a:t>
            </a:r>
            <a:r>
              <a:rPr lang="en-GB" sz="1200" dirty="0"/>
              <a:t>, </a:t>
            </a:r>
            <a:r>
              <a:rPr lang="en-GB" sz="1200" i="1" dirty="0"/>
              <a:t>or</a:t>
            </a:r>
            <a:r>
              <a:rPr lang="en-GB" sz="1200" dirty="0"/>
              <a:t>, </a:t>
            </a:r>
            <a:r>
              <a:rPr lang="en-GB" sz="1200" i="1" dirty="0"/>
              <a:t>but</a:t>
            </a:r>
            <a:r>
              <a:rPr lang="en-GB" sz="1200" dirty="0"/>
              <a:t>, </a:t>
            </a:r>
            <a:r>
              <a:rPr lang="en-GB" sz="1200" i="1" dirty="0"/>
              <a:t>for</a:t>
            </a:r>
            <a:r>
              <a:rPr lang="en-GB" sz="1200" dirty="0"/>
              <a:t>, </a:t>
            </a:r>
            <a:r>
              <a:rPr lang="en-GB" sz="1200" i="1" dirty="0"/>
              <a:t>so</a:t>
            </a:r>
            <a:r>
              <a:rPr lang="en-GB" sz="1200" dirty="0"/>
              <a:t>, </a:t>
            </a:r>
            <a:r>
              <a:rPr lang="en-GB" sz="1200" i="1" dirty="0"/>
              <a:t>yet</a:t>
            </a:r>
            <a:r>
              <a:rPr lang="en-GB" sz="1200" dirty="0"/>
              <a:t>, and </a:t>
            </a:r>
            <a:r>
              <a:rPr lang="en-GB" sz="1200" i="1" dirty="0"/>
              <a:t>nor</a:t>
            </a:r>
            <a:r>
              <a:rPr lang="en-GB" sz="1200" dirty="0"/>
              <a:t>:</a:t>
            </a:r>
          </a:p>
          <a:p>
            <a:pPr marL="0" indent="0">
              <a:buNone/>
            </a:pPr>
            <a:r>
              <a:rPr lang="en-GB" sz="1200" i="1" dirty="0" smtClean="0"/>
              <a:t>(</a:t>
            </a:r>
            <a:r>
              <a:rPr lang="tr-TR" sz="1200" i="1" dirty="0" smtClean="0"/>
              <a:t>ex10</a:t>
            </a:r>
            <a:r>
              <a:rPr lang="en-GB" sz="1200" i="1" dirty="0" smtClean="0"/>
              <a:t>) </a:t>
            </a:r>
            <a:r>
              <a:rPr lang="en-GB" sz="1200" i="1" dirty="0"/>
              <a:t>There's no one in the house</a:t>
            </a:r>
            <a:r>
              <a:rPr lang="en-GB" sz="1200" b="1" i="1" dirty="0"/>
              <a:t>, and</a:t>
            </a:r>
            <a:r>
              <a:rPr lang="en-GB" sz="1200" i="1" dirty="0"/>
              <a:t> the garden seems to be deserted as well.</a:t>
            </a:r>
          </a:p>
          <a:p>
            <a:pPr marL="0" indent="0">
              <a:buNone/>
            </a:pPr>
            <a:r>
              <a:rPr lang="en-GB" sz="1200" i="1" dirty="0" smtClean="0"/>
              <a:t>(</a:t>
            </a:r>
            <a:r>
              <a:rPr lang="tr-TR" sz="1200" i="1" dirty="0" smtClean="0"/>
              <a:t>ex11</a:t>
            </a:r>
            <a:r>
              <a:rPr lang="en-GB" sz="1200" i="1" dirty="0" smtClean="0"/>
              <a:t>) </a:t>
            </a:r>
            <a:r>
              <a:rPr lang="en-GB" sz="1200" i="1" dirty="0"/>
              <a:t>She will have to be fired immediately</a:t>
            </a:r>
            <a:r>
              <a:rPr lang="en-GB" sz="1200" b="1" i="1" dirty="0"/>
              <a:t>, or</a:t>
            </a:r>
            <a:r>
              <a:rPr lang="en-GB" sz="1200" i="1" dirty="0"/>
              <a:t> I will leave this firm now. </a:t>
            </a:r>
          </a:p>
          <a:p>
            <a:pPr marL="0" indent="0">
              <a:buNone/>
            </a:pPr>
            <a:r>
              <a:rPr lang="en-GB" sz="1200" i="1" dirty="0" smtClean="0"/>
              <a:t>(</a:t>
            </a:r>
            <a:r>
              <a:rPr lang="tr-TR" sz="1200" i="1" dirty="0" smtClean="0"/>
              <a:t>ex12</a:t>
            </a:r>
            <a:r>
              <a:rPr lang="en-GB" sz="1200" i="1" dirty="0" smtClean="0"/>
              <a:t>) </a:t>
            </a:r>
            <a:r>
              <a:rPr lang="en-GB" sz="1200" i="1" dirty="0"/>
              <a:t>I have painted the entire house</a:t>
            </a:r>
            <a:r>
              <a:rPr lang="en-GB" sz="1200" b="1" i="1" dirty="0"/>
              <a:t>, but</a:t>
            </a:r>
            <a:r>
              <a:rPr lang="en-GB" sz="1200" i="1" dirty="0"/>
              <a:t> he is still working on sanding the doors.</a:t>
            </a:r>
          </a:p>
          <a:p>
            <a:pPr marL="0" indent="0">
              <a:buNone/>
            </a:pPr>
            <a:r>
              <a:rPr lang="en-GB" sz="1200" i="1" dirty="0" smtClean="0"/>
              <a:t>(</a:t>
            </a:r>
            <a:r>
              <a:rPr lang="tr-TR" sz="1200" i="1" dirty="0" smtClean="0"/>
              <a:t>ex13</a:t>
            </a:r>
            <a:r>
              <a:rPr lang="en-GB" sz="1200" i="1" dirty="0" smtClean="0"/>
              <a:t>) </a:t>
            </a:r>
            <a:r>
              <a:rPr lang="en-GB" sz="1200" i="1" dirty="0"/>
              <a:t>They wanted to hire another senior lecturer</a:t>
            </a:r>
            <a:r>
              <a:rPr lang="en-GB" sz="1200" b="1" i="1" dirty="0"/>
              <a:t>, so</a:t>
            </a:r>
            <a:r>
              <a:rPr lang="en-GB" sz="1200" i="1" dirty="0"/>
              <a:t> they advertised a post.</a:t>
            </a:r>
          </a:p>
          <a:p>
            <a:pPr marL="0" indent="0">
              <a:buNone/>
            </a:pPr>
            <a:endParaRPr lang="tr-TR" sz="400" dirty="0" smtClean="0"/>
          </a:p>
          <a:p>
            <a:pPr marL="0" indent="0">
              <a:buNone/>
            </a:pPr>
            <a:r>
              <a:rPr lang="en-GB" sz="1200" dirty="0" smtClean="0"/>
              <a:t>At </a:t>
            </a:r>
            <a:r>
              <a:rPr lang="en-GB" sz="1200" dirty="0"/>
              <a:t>least in the case of the conjunction </a:t>
            </a:r>
            <a:r>
              <a:rPr lang="en-GB" sz="1200" i="1" dirty="0"/>
              <a:t>and</a:t>
            </a:r>
            <a:r>
              <a:rPr lang="en-GB" sz="1200" dirty="0"/>
              <a:t>, we normally omit the comma if the clauses are both really short</a:t>
            </a:r>
          </a:p>
          <a:p>
            <a:pPr marL="0" indent="0">
              <a:buNone/>
            </a:pPr>
            <a:r>
              <a:rPr lang="en-GB" sz="1200" i="1" dirty="0" smtClean="0"/>
              <a:t>(</a:t>
            </a:r>
            <a:r>
              <a:rPr lang="tr-TR" sz="1200" i="1" dirty="0" smtClean="0"/>
              <a:t>ex14</a:t>
            </a:r>
            <a:r>
              <a:rPr lang="en-GB" sz="1200" i="1" dirty="0" smtClean="0"/>
              <a:t>) </a:t>
            </a:r>
            <a:r>
              <a:rPr lang="en-GB" sz="1200" i="1" dirty="0"/>
              <a:t>I paint </a:t>
            </a:r>
            <a:r>
              <a:rPr lang="en-GB" sz="1200" b="1" i="1" dirty="0"/>
              <a:t>and</a:t>
            </a:r>
            <a:r>
              <a:rPr lang="en-GB" sz="1200" i="1" dirty="0"/>
              <a:t> he </a:t>
            </a:r>
            <a:r>
              <a:rPr lang="en-GB" sz="1200" i="1" dirty="0" smtClean="0"/>
              <a:t>writes.</a:t>
            </a:r>
            <a:r>
              <a:rPr lang="tr-TR" sz="1200" i="1" dirty="0" smtClean="0"/>
              <a:t>     </a:t>
            </a:r>
            <a:r>
              <a:rPr lang="en-GB" sz="1200" dirty="0" smtClean="0"/>
              <a:t>or </a:t>
            </a:r>
            <a:r>
              <a:rPr lang="en-GB" sz="1200" dirty="0"/>
              <a:t>if the sentence is otherwise totally impossible to misunderstand.</a:t>
            </a:r>
          </a:p>
          <a:p>
            <a:pPr marL="0" indent="0">
              <a:buNone/>
            </a:pPr>
            <a:endParaRPr lang="tr-TR" sz="400" dirty="0" smtClean="0"/>
          </a:p>
          <a:p>
            <a:pPr marL="0" indent="0">
              <a:buNone/>
            </a:pPr>
            <a:r>
              <a:rPr lang="en-GB" sz="1200" dirty="0" smtClean="0"/>
              <a:t>If </a:t>
            </a:r>
            <a:r>
              <a:rPr lang="en-GB" sz="1200" dirty="0"/>
              <a:t>the subject is identical in the two conjoined main clauses and omitted from the second one, we do not insert a comma before the conjunction:</a:t>
            </a:r>
          </a:p>
          <a:p>
            <a:pPr marL="0" indent="0">
              <a:buNone/>
            </a:pPr>
            <a:r>
              <a:rPr lang="en-GB" sz="1200" i="1" dirty="0" smtClean="0"/>
              <a:t>(</a:t>
            </a:r>
            <a:r>
              <a:rPr lang="tr-TR" sz="1200" i="1" dirty="0" smtClean="0"/>
              <a:t>ex15</a:t>
            </a:r>
            <a:r>
              <a:rPr lang="en-GB" sz="1200" i="1" dirty="0" smtClean="0"/>
              <a:t>) </a:t>
            </a:r>
            <a:r>
              <a:rPr lang="en-GB" sz="1200" i="1" dirty="0"/>
              <a:t>He thought quickly </a:t>
            </a:r>
            <a:r>
              <a:rPr lang="en-GB" sz="1200" b="1" i="1" dirty="0"/>
              <a:t>but </a:t>
            </a:r>
            <a:r>
              <a:rPr lang="en-GB" sz="1200" i="1" dirty="0"/>
              <a:t>still did not answer correctly. </a:t>
            </a:r>
            <a:endParaRPr lang="tr-TR" sz="1200" i="1" dirty="0" smtClean="0"/>
          </a:p>
          <a:p>
            <a:pPr marL="0" indent="0">
              <a:buNone/>
            </a:pPr>
            <a:endParaRPr lang="tr-TR" sz="400" dirty="0"/>
          </a:p>
          <a:p>
            <a:pPr marL="0" indent="0">
              <a:buNone/>
            </a:pPr>
            <a:r>
              <a:rPr lang="tr-TR" sz="1200" dirty="0" smtClean="0"/>
              <a:t>8. </a:t>
            </a:r>
            <a:r>
              <a:rPr lang="en-GB" sz="1200" dirty="0" smtClean="0"/>
              <a:t>Commas </a:t>
            </a:r>
            <a:r>
              <a:rPr lang="en-GB" sz="1200" dirty="0"/>
              <a:t>and tag </a:t>
            </a:r>
            <a:r>
              <a:rPr lang="en-GB" sz="1200" dirty="0" smtClean="0"/>
              <a:t>questions</a:t>
            </a:r>
            <a:r>
              <a:rPr lang="tr-TR" sz="1200" dirty="0" smtClean="0"/>
              <a:t>: </a:t>
            </a:r>
            <a:r>
              <a:rPr lang="en-GB" sz="1200" dirty="0" smtClean="0"/>
              <a:t>Use </a:t>
            </a:r>
            <a:r>
              <a:rPr lang="en-GB" sz="1200" dirty="0"/>
              <a:t>a comma to separate the statement from the tag question:</a:t>
            </a:r>
          </a:p>
          <a:p>
            <a:pPr marL="0" indent="0">
              <a:buNone/>
            </a:pPr>
            <a:r>
              <a:rPr lang="en-GB" sz="1200" i="1" dirty="0" smtClean="0"/>
              <a:t>(</a:t>
            </a:r>
            <a:r>
              <a:rPr lang="tr-TR" sz="1200" i="1" dirty="0" smtClean="0"/>
              <a:t>ex16</a:t>
            </a:r>
            <a:r>
              <a:rPr lang="en-GB" sz="1200" i="1" dirty="0" smtClean="0"/>
              <a:t>) </a:t>
            </a:r>
            <a:r>
              <a:rPr lang="en-GB" sz="1200" i="1" dirty="0"/>
              <a:t>I can go, can't I?</a:t>
            </a:r>
          </a:p>
          <a:p>
            <a:pPr marL="0" indent="0">
              <a:buNone/>
            </a:pPr>
            <a:r>
              <a:rPr lang="en-GB" sz="1200" dirty="0"/>
              <a:t>Contractions (such as </a:t>
            </a:r>
            <a:r>
              <a:rPr lang="en-GB" sz="1200" i="1" dirty="0"/>
              <a:t>can't</a:t>
            </a:r>
            <a:r>
              <a:rPr lang="en-GB" sz="1200" dirty="0"/>
              <a:t>) are avoided in academic writing, and so are normally tag questions and direct questions in general (that is, we normally use indirect questions instead).</a:t>
            </a:r>
          </a:p>
          <a:p>
            <a:pPr marL="0" indent="0">
              <a:buNone/>
            </a:pPr>
            <a:endParaRPr lang="tr-TR" sz="400" b="1" dirty="0" smtClean="0"/>
          </a:p>
          <a:p>
            <a:pPr marL="0" indent="0">
              <a:buNone/>
            </a:pPr>
            <a:r>
              <a:rPr lang="tr-TR" sz="1200" dirty="0" smtClean="0"/>
              <a:t>9. </a:t>
            </a:r>
            <a:r>
              <a:rPr lang="en-GB" sz="1200" dirty="0" smtClean="0"/>
              <a:t>Contrasting </a:t>
            </a:r>
            <a:r>
              <a:rPr lang="en-GB" sz="1200" dirty="0"/>
              <a:t>parts of a </a:t>
            </a:r>
            <a:r>
              <a:rPr lang="en-GB" sz="1200" dirty="0" smtClean="0"/>
              <a:t>sentence</a:t>
            </a:r>
            <a:r>
              <a:rPr lang="tr-TR" sz="1200" dirty="0" smtClean="0"/>
              <a:t>: </a:t>
            </a:r>
            <a:r>
              <a:rPr lang="en-GB" sz="1200" dirty="0" smtClean="0"/>
              <a:t>Use </a:t>
            </a:r>
            <a:r>
              <a:rPr lang="en-GB" sz="1200" dirty="0"/>
              <a:t>a comma to separate contrasting parts of a sentence.</a:t>
            </a:r>
          </a:p>
          <a:p>
            <a:pPr marL="0" indent="0">
              <a:buNone/>
            </a:pPr>
            <a:r>
              <a:rPr lang="en-GB" sz="1200" i="1" dirty="0" smtClean="0"/>
              <a:t>(</a:t>
            </a:r>
            <a:r>
              <a:rPr lang="tr-TR" sz="1200" i="1" dirty="0" smtClean="0"/>
              <a:t>ex17</a:t>
            </a:r>
            <a:r>
              <a:rPr lang="en-GB" sz="1200" i="1" dirty="0" smtClean="0"/>
              <a:t>) </a:t>
            </a:r>
            <a:r>
              <a:rPr lang="en-GB" sz="1200" i="1" dirty="0"/>
              <a:t>That is my money, not yours</a:t>
            </a:r>
            <a:r>
              <a:rPr lang="en-GB" sz="1200" i="1" dirty="0" smtClean="0"/>
              <a:t>.</a:t>
            </a:r>
            <a:endParaRPr lang="tr-TR" sz="1200" i="1" dirty="0" smtClean="0"/>
          </a:p>
          <a:p>
            <a:pPr marL="0" indent="0">
              <a:buNone/>
            </a:pPr>
            <a:endParaRPr lang="en-GB" sz="400" i="1" dirty="0"/>
          </a:p>
          <a:p>
            <a:pPr marL="0" indent="0">
              <a:buNone/>
            </a:pPr>
            <a:r>
              <a:rPr lang="tr-TR" sz="1200" dirty="0" smtClean="0"/>
              <a:t>10. </a:t>
            </a:r>
            <a:r>
              <a:rPr lang="en-GB" sz="1200" dirty="0" smtClean="0"/>
              <a:t>Before </a:t>
            </a:r>
            <a:r>
              <a:rPr lang="en-GB" sz="1200" dirty="0"/>
              <a:t>introductory </a:t>
            </a:r>
            <a:r>
              <a:rPr lang="en-GB" sz="1200" dirty="0" smtClean="0"/>
              <a:t>words</a:t>
            </a:r>
            <a:r>
              <a:rPr lang="tr-TR" sz="1200" dirty="0" smtClean="0"/>
              <a:t>:  </a:t>
            </a:r>
            <a:r>
              <a:rPr lang="en-GB" sz="1200" dirty="0" smtClean="0"/>
              <a:t>Use </a:t>
            </a:r>
            <a:r>
              <a:rPr lang="en-GB" sz="1200" dirty="0"/>
              <a:t>either a comma or a semicolon before introductory words such as </a:t>
            </a:r>
            <a:r>
              <a:rPr lang="en-GB" sz="1200" i="1" dirty="0"/>
              <a:t>namely</a:t>
            </a:r>
            <a:r>
              <a:rPr lang="en-GB" sz="1200" dirty="0"/>
              <a:t>, </a:t>
            </a:r>
            <a:r>
              <a:rPr lang="en-GB" sz="1200" i="1" dirty="0"/>
              <a:t>that is</a:t>
            </a:r>
            <a:r>
              <a:rPr lang="en-GB" sz="1200" dirty="0"/>
              <a:t>, </a:t>
            </a:r>
            <a:r>
              <a:rPr lang="en-GB" sz="1200" i="1" dirty="0"/>
              <a:t>i.e.</a:t>
            </a:r>
            <a:r>
              <a:rPr lang="en-GB" sz="1200" dirty="0"/>
              <a:t>, </a:t>
            </a:r>
            <a:r>
              <a:rPr lang="en-GB" sz="1200" i="1" dirty="0"/>
              <a:t>e.g.</a:t>
            </a:r>
            <a:r>
              <a:rPr lang="en-GB" sz="1200" dirty="0"/>
              <a:t>, </a:t>
            </a:r>
            <a:r>
              <a:rPr lang="en-GB" sz="1200" i="1" dirty="0"/>
              <a:t>for example</a:t>
            </a:r>
            <a:r>
              <a:rPr lang="en-GB" sz="1200" dirty="0"/>
              <a:t>, or </a:t>
            </a:r>
            <a:r>
              <a:rPr lang="en-GB" sz="1200" i="1" dirty="0"/>
              <a:t>for instance</a:t>
            </a:r>
            <a:r>
              <a:rPr lang="en-GB" sz="1200" dirty="0"/>
              <a:t>, when they are followed by a series of items. Also put a comma after the introductory word:</a:t>
            </a:r>
          </a:p>
          <a:p>
            <a:pPr marL="0" indent="0">
              <a:buNone/>
            </a:pPr>
            <a:r>
              <a:rPr lang="en-GB" sz="1200" i="1" dirty="0" smtClean="0"/>
              <a:t>(</a:t>
            </a:r>
            <a:r>
              <a:rPr lang="tr-TR" sz="1200" i="1" dirty="0" smtClean="0"/>
              <a:t>ex18</a:t>
            </a:r>
            <a:r>
              <a:rPr lang="en-GB" sz="1200" i="1" dirty="0" smtClean="0"/>
              <a:t>) </a:t>
            </a:r>
            <a:r>
              <a:rPr lang="en-GB" sz="1200" i="1" dirty="0"/>
              <a:t>You may be required to bring many items</a:t>
            </a:r>
            <a:r>
              <a:rPr lang="en-GB" sz="1200" b="1" i="1" dirty="0"/>
              <a:t>, for example,</a:t>
            </a:r>
            <a:r>
              <a:rPr lang="en-GB" sz="1200" i="1" dirty="0"/>
              <a:t> sleeping bags, pans, and warm clothing.</a:t>
            </a:r>
          </a:p>
          <a:p>
            <a:pPr marL="0" indent="0">
              <a:buNone/>
            </a:pPr>
            <a:r>
              <a:rPr lang="en-GB" sz="1200" b="1" dirty="0" smtClean="0"/>
              <a:t>OR</a:t>
            </a:r>
            <a:r>
              <a:rPr lang="tr-TR" sz="1200" b="1" dirty="0" smtClean="0"/>
              <a:t>   </a:t>
            </a:r>
            <a:r>
              <a:rPr lang="en-GB" sz="1200" i="1" dirty="0" smtClean="0"/>
              <a:t>(</a:t>
            </a:r>
            <a:r>
              <a:rPr lang="tr-TR" sz="1200" i="1" dirty="0" smtClean="0"/>
              <a:t>ex19</a:t>
            </a:r>
            <a:r>
              <a:rPr lang="en-GB" sz="1200" i="1" dirty="0" smtClean="0"/>
              <a:t>) </a:t>
            </a:r>
            <a:r>
              <a:rPr lang="en-GB" sz="1200" i="1" dirty="0"/>
              <a:t>You may be required to bring many items</a:t>
            </a:r>
            <a:r>
              <a:rPr lang="en-GB" sz="1200" b="1" i="1" dirty="0"/>
              <a:t>; for example,</a:t>
            </a:r>
            <a:r>
              <a:rPr lang="en-GB" sz="1200" i="1" dirty="0"/>
              <a:t> sleeping bags, pans, and warm clothing.</a:t>
            </a:r>
          </a:p>
          <a:p>
            <a:pPr marL="0" indent="0">
              <a:buNone/>
            </a:pPr>
            <a:endParaRPr lang="en-GB" sz="1200" dirty="0"/>
          </a:p>
          <a:p>
            <a:pPr marL="0" indent="0">
              <a:buNone/>
            </a:pPr>
            <a:endParaRPr lang="en-GB" sz="1200" dirty="0"/>
          </a:p>
          <a:p>
            <a:pPr marL="0" indent="0">
              <a:buNone/>
            </a:pPr>
            <a:endParaRPr lang="en-GB" sz="1200" dirty="0"/>
          </a:p>
          <a:p>
            <a:pPr marL="0" indent="0">
              <a:buNone/>
            </a:pPr>
            <a:endParaRPr lang="en-GB" sz="1200" dirty="0"/>
          </a:p>
          <a:p>
            <a:pPr marL="0" indent="0">
              <a:buNone/>
            </a:pPr>
            <a:endParaRPr lang="en-GB" sz="1200" dirty="0"/>
          </a:p>
        </p:txBody>
      </p:sp>
      <p:sp>
        <p:nvSpPr>
          <p:cNvPr id="4" name="Slayt Numarası Yer Tutucusu 3"/>
          <p:cNvSpPr>
            <a:spLocks noGrp="1"/>
          </p:cNvSpPr>
          <p:nvPr>
            <p:ph type="sldNum" sz="quarter" idx="12"/>
          </p:nvPr>
        </p:nvSpPr>
        <p:spPr/>
        <p:txBody>
          <a:bodyPr/>
          <a:lstStyle/>
          <a:p>
            <a:fld id="{F302176B-0E47-46AC-8F43-DAB4B8A37D06}" type="slidenum">
              <a:rPr lang="tr-TR" smtClean="0"/>
              <a:t>8</a:t>
            </a:fld>
            <a:endParaRPr lang="tr-TR"/>
          </a:p>
        </p:txBody>
      </p:sp>
    </p:spTree>
    <p:extLst>
      <p:ext uri="{BB962C8B-B14F-4D97-AF65-F5344CB8AC3E}">
        <p14:creationId xmlns:p14="http://schemas.microsoft.com/office/powerpoint/2010/main" val="18127433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err="1" smtClean="0"/>
              <a:t>Semicolon</a:t>
            </a:r>
            <a:r>
              <a:rPr lang="tr-TR" sz="3600" dirty="0" smtClean="0"/>
              <a:t>                   ( ; )</a:t>
            </a:r>
            <a:endParaRPr lang="en-GB" sz="3600" dirty="0"/>
          </a:p>
        </p:txBody>
      </p:sp>
      <p:sp>
        <p:nvSpPr>
          <p:cNvPr id="3" name="İçerik Yer Tutucusu 2"/>
          <p:cNvSpPr>
            <a:spLocks noGrp="1"/>
          </p:cNvSpPr>
          <p:nvPr>
            <p:ph idx="1"/>
          </p:nvPr>
        </p:nvSpPr>
        <p:spPr>
          <a:xfrm>
            <a:off x="683568" y="1268760"/>
            <a:ext cx="8208912" cy="3886200"/>
          </a:xfrm>
        </p:spPr>
        <p:txBody>
          <a:bodyPr>
            <a:noAutofit/>
          </a:bodyPr>
          <a:lstStyle/>
          <a:p>
            <a:pPr marL="0" indent="0">
              <a:buNone/>
            </a:pPr>
            <a:r>
              <a:rPr lang="tr-TR" sz="1200" dirty="0" smtClean="0"/>
              <a:t>1. </a:t>
            </a:r>
            <a:r>
              <a:rPr lang="tr-TR" sz="1200" dirty="0" err="1" smtClean="0"/>
              <a:t>Between</a:t>
            </a:r>
            <a:r>
              <a:rPr lang="tr-TR" sz="1200" dirty="0" smtClean="0"/>
              <a:t> </a:t>
            </a:r>
            <a:r>
              <a:rPr lang="tr-TR" sz="1200" dirty="0" err="1"/>
              <a:t>two</a:t>
            </a:r>
            <a:r>
              <a:rPr lang="tr-TR" sz="1200" dirty="0"/>
              <a:t> </a:t>
            </a:r>
            <a:r>
              <a:rPr lang="tr-TR" sz="1200" dirty="0" err="1"/>
              <a:t>related</a:t>
            </a:r>
            <a:r>
              <a:rPr lang="tr-TR" sz="1200" dirty="0"/>
              <a:t> </a:t>
            </a:r>
            <a:r>
              <a:rPr lang="tr-TR" sz="1200" dirty="0" err="1" smtClean="0"/>
              <a:t>sentences</a:t>
            </a:r>
            <a:r>
              <a:rPr lang="tr-TR" sz="1200" dirty="0" smtClean="0"/>
              <a:t>: </a:t>
            </a:r>
            <a:r>
              <a:rPr lang="en-GB" sz="1200" dirty="0" smtClean="0"/>
              <a:t>We </a:t>
            </a:r>
            <a:r>
              <a:rPr lang="en-GB" sz="1200" dirty="0"/>
              <a:t>may use a semicolon to separate two sentences which are closely related in theme or content:</a:t>
            </a:r>
          </a:p>
          <a:p>
            <a:pPr marL="0" indent="0">
              <a:buNone/>
            </a:pPr>
            <a:r>
              <a:rPr lang="en-GB" sz="1200" i="1" dirty="0" smtClean="0"/>
              <a:t>(</a:t>
            </a:r>
            <a:r>
              <a:rPr lang="tr-TR" sz="1200" i="1" dirty="0" err="1" smtClean="0"/>
              <a:t>ex</a:t>
            </a:r>
            <a:r>
              <a:rPr lang="en-GB" sz="1200" i="1" dirty="0" smtClean="0"/>
              <a:t>1</a:t>
            </a:r>
            <a:r>
              <a:rPr lang="en-GB" sz="1200" i="1" dirty="0"/>
              <a:t>) Come to my office tomorrow</a:t>
            </a:r>
            <a:r>
              <a:rPr lang="en-GB" sz="1200" b="1" i="1" dirty="0"/>
              <a:t>; </a:t>
            </a:r>
            <a:r>
              <a:rPr lang="en-GB" sz="1200" i="1" dirty="0"/>
              <a:t>I will have the document prepared.</a:t>
            </a:r>
          </a:p>
          <a:p>
            <a:pPr marL="0" indent="0">
              <a:buNone/>
            </a:pPr>
            <a:r>
              <a:rPr lang="en-GB" sz="1200" i="1" dirty="0" smtClean="0"/>
              <a:t>(</a:t>
            </a:r>
            <a:r>
              <a:rPr lang="tr-TR" sz="1200" i="1" dirty="0" err="1" smtClean="0"/>
              <a:t>ex</a:t>
            </a:r>
            <a:r>
              <a:rPr lang="en-GB" sz="1200" i="1" dirty="0" smtClean="0"/>
              <a:t>2</a:t>
            </a:r>
            <a:r>
              <a:rPr lang="en-GB" sz="1200" i="1" dirty="0"/>
              <a:t>) Few newly enrolled students know exactly what career path their studies will eventually offer</a:t>
            </a:r>
            <a:r>
              <a:rPr lang="en-GB" sz="1200" b="1" i="1" dirty="0"/>
              <a:t>; </a:t>
            </a:r>
            <a:r>
              <a:rPr lang="en-GB" sz="1200" i="1" dirty="0"/>
              <a:t>most find their area of interest during their studies.</a:t>
            </a:r>
          </a:p>
          <a:p>
            <a:pPr marL="0" indent="0">
              <a:buNone/>
            </a:pPr>
            <a:endParaRPr lang="tr-TR" sz="1200" dirty="0" smtClean="0"/>
          </a:p>
          <a:p>
            <a:pPr marL="0" indent="0">
              <a:buNone/>
            </a:pPr>
            <a:r>
              <a:rPr lang="tr-TR" sz="1200" dirty="0" smtClean="0"/>
              <a:t>2. </a:t>
            </a:r>
            <a:r>
              <a:rPr lang="tr-TR" sz="1200" b="1" dirty="0" err="1" smtClean="0"/>
              <a:t>Before</a:t>
            </a:r>
            <a:r>
              <a:rPr lang="tr-TR" sz="1200" b="1" dirty="0" smtClean="0"/>
              <a:t> </a:t>
            </a:r>
            <a:r>
              <a:rPr lang="tr-TR" sz="1200" b="1" dirty="0" err="1" smtClean="0"/>
              <a:t>connectors</a:t>
            </a:r>
            <a:r>
              <a:rPr lang="tr-TR" sz="1200" dirty="0" smtClean="0"/>
              <a:t>, w</a:t>
            </a:r>
            <a:r>
              <a:rPr lang="en-GB" sz="1200" dirty="0" smtClean="0"/>
              <a:t>e </a:t>
            </a:r>
            <a:r>
              <a:rPr lang="en-GB" sz="1200" dirty="0"/>
              <a:t>may use a semicolon before a connecting word.</a:t>
            </a:r>
          </a:p>
          <a:p>
            <a:pPr marL="0" indent="0">
              <a:buNone/>
            </a:pPr>
            <a:r>
              <a:rPr lang="en-GB" sz="1200" dirty="0"/>
              <a:t>To the category of connecting words, we may refer the </a:t>
            </a:r>
            <a:r>
              <a:rPr lang="en-GB" sz="1200" dirty="0" smtClean="0"/>
              <a:t>following</a:t>
            </a:r>
            <a:r>
              <a:rPr lang="tr-TR" sz="1200" dirty="0" smtClean="0"/>
              <a:t> </a:t>
            </a:r>
            <a:r>
              <a:rPr lang="en-GB" sz="1200" dirty="0" smtClean="0"/>
              <a:t>adverbs</a:t>
            </a:r>
            <a:r>
              <a:rPr lang="en-GB" sz="1200" dirty="0"/>
              <a:t>: </a:t>
            </a:r>
            <a:r>
              <a:rPr lang="en-GB" sz="1200" i="1" dirty="0"/>
              <a:t>also, anyway, besides, consequently, furthermore</a:t>
            </a:r>
            <a:r>
              <a:rPr lang="en-GB" sz="1200" i="1" dirty="0" smtClean="0"/>
              <a:t>,</a:t>
            </a:r>
            <a:r>
              <a:rPr lang="tr-TR" sz="1200" i="1" dirty="0" smtClean="0"/>
              <a:t> </a:t>
            </a:r>
            <a:r>
              <a:rPr lang="en-GB" sz="1200" i="1" dirty="0" smtClean="0"/>
              <a:t>hence</a:t>
            </a:r>
            <a:r>
              <a:rPr lang="en-GB" sz="1200" i="1" dirty="0"/>
              <a:t>, however, incidentally, indeed, moreover, nevertheless, next, nonetheless, otherwise, similarly, still, then, therefore, and thus</a:t>
            </a:r>
            <a:r>
              <a:rPr lang="en-GB" sz="1200" dirty="0" smtClean="0"/>
              <a:t>.</a:t>
            </a:r>
            <a:r>
              <a:rPr lang="en-GB" sz="1200" i="1" dirty="0"/>
              <a:t> </a:t>
            </a:r>
            <a:endParaRPr lang="tr-TR" sz="1200" i="1" dirty="0" smtClean="0"/>
          </a:p>
          <a:p>
            <a:pPr marL="0" indent="0">
              <a:buNone/>
            </a:pPr>
            <a:r>
              <a:rPr lang="tr-TR" sz="1200" b="1" i="1" dirty="0" err="1" smtClean="0"/>
              <a:t>Also</a:t>
            </a:r>
            <a:r>
              <a:rPr lang="tr-TR" sz="1200" b="1" i="1" dirty="0" smtClean="0"/>
              <a:t> </a:t>
            </a:r>
            <a:r>
              <a:rPr lang="tr-TR" sz="1200" b="1" i="1" dirty="0" err="1" smtClean="0"/>
              <a:t>before</a:t>
            </a:r>
            <a:r>
              <a:rPr lang="tr-TR" sz="1200" b="1" i="1" dirty="0" smtClean="0"/>
              <a:t> </a:t>
            </a:r>
            <a:r>
              <a:rPr lang="tr-TR" sz="1200" b="1" i="1" dirty="0" err="1" smtClean="0"/>
              <a:t>connectiong</a:t>
            </a:r>
            <a:r>
              <a:rPr lang="tr-TR" sz="1200" b="1" i="1" dirty="0" smtClean="0"/>
              <a:t> </a:t>
            </a:r>
            <a:r>
              <a:rPr lang="tr-TR" sz="1200" b="1" i="1" dirty="0" err="1" smtClean="0"/>
              <a:t>pharase</a:t>
            </a:r>
            <a:r>
              <a:rPr lang="tr-TR" sz="1200" b="1" i="1" dirty="0" smtClean="0"/>
              <a:t> </a:t>
            </a:r>
            <a:r>
              <a:rPr lang="tr-TR" sz="1200" i="1" dirty="0" err="1" smtClean="0"/>
              <a:t>such</a:t>
            </a:r>
            <a:r>
              <a:rPr lang="tr-TR" sz="1200" i="1" dirty="0" smtClean="0"/>
              <a:t> as </a:t>
            </a:r>
            <a:r>
              <a:rPr lang="en-GB" sz="1200" i="1" dirty="0" smtClean="0"/>
              <a:t>all</a:t>
            </a:r>
            <a:r>
              <a:rPr lang="en-GB" sz="1200" dirty="0"/>
              <a:t>, </a:t>
            </a:r>
            <a:r>
              <a:rPr lang="en-GB" sz="1200" i="1" dirty="0"/>
              <a:t>as a matter of fact</a:t>
            </a:r>
            <a:r>
              <a:rPr lang="en-GB" sz="1200" dirty="0"/>
              <a:t>, </a:t>
            </a:r>
            <a:r>
              <a:rPr lang="en-GB" sz="1200" i="1" dirty="0"/>
              <a:t>as a result</a:t>
            </a:r>
            <a:r>
              <a:rPr lang="en-GB" sz="1200" dirty="0"/>
              <a:t>, </a:t>
            </a:r>
            <a:r>
              <a:rPr lang="en-GB" sz="1200" i="1" dirty="0"/>
              <a:t>at the same time</a:t>
            </a:r>
            <a:r>
              <a:rPr lang="en-GB" sz="1200" dirty="0"/>
              <a:t>,</a:t>
            </a:r>
            <a:r>
              <a:rPr lang="en-GB" sz="1200" i="1" dirty="0"/>
              <a:t> even so</a:t>
            </a:r>
            <a:r>
              <a:rPr lang="en-GB" sz="1200" dirty="0"/>
              <a:t>,</a:t>
            </a:r>
            <a:r>
              <a:rPr lang="en-GB" sz="1200" i="1" dirty="0"/>
              <a:t> for example</a:t>
            </a:r>
            <a:r>
              <a:rPr lang="en-GB" sz="1200" dirty="0"/>
              <a:t>,</a:t>
            </a:r>
            <a:r>
              <a:rPr lang="en-GB" sz="1200" i="1" dirty="0"/>
              <a:t> for instance</a:t>
            </a:r>
            <a:r>
              <a:rPr lang="en-GB" sz="1200" dirty="0"/>
              <a:t>,</a:t>
            </a:r>
            <a:r>
              <a:rPr lang="en-GB" sz="1200" i="1" dirty="0"/>
              <a:t> in addition</a:t>
            </a:r>
            <a:r>
              <a:rPr lang="en-GB" sz="1200" dirty="0"/>
              <a:t>, </a:t>
            </a:r>
            <a:r>
              <a:rPr lang="en-GB" sz="1200" i="1" dirty="0"/>
              <a:t>in conclusion</a:t>
            </a:r>
            <a:r>
              <a:rPr lang="en-GB" sz="1200" dirty="0"/>
              <a:t>, </a:t>
            </a:r>
            <a:r>
              <a:rPr lang="en-GB" sz="1200" i="1" dirty="0"/>
              <a:t>in fact</a:t>
            </a:r>
            <a:r>
              <a:rPr lang="en-GB" sz="1200" dirty="0"/>
              <a:t>, </a:t>
            </a:r>
            <a:r>
              <a:rPr lang="en-GB" sz="1200" i="1" dirty="0"/>
              <a:t>in other words</a:t>
            </a:r>
            <a:r>
              <a:rPr lang="en-GB" sz="1200" dirty="0"/>
              <a:t>, </a:t>
            </a:r>
            <a:r>
              <a:rPr lang="en-GB" sz="1200" i="1" dirty="0"/>
              <a:t>in the first place</a:t>
            </a:r>
            <a:r>
              <a:rPr lang="en-GB" sz="1200" dirty="0"/>
              <a:t>, </a:t>
            </a:r>
            <a:r>
              <a:rPr lang="en-GB" sz="1200" i="1" dirty="0"/>
              <a:t>of course</a:t>
            </a:r>
            <a:r>
              <a:rPr lang="en-GB" sz="1200" dirty="0"/>
              <a:t>, </a:t>
            </a:r>
            <a:r>
              <a:rPr lang="en-GB" sz="1200" i="1" dirty="0"/>
              <a:t>on the contrary</a:t>
            </a:r>
            <a:r>
              <a:rPr lang="en-GB" sz="1200" dirty="0"/>
              <a:t>, </a:t>
            </a:r>
            <a:r>
              <a:rPr lang="en-GB" sz="1200" dirty="0" smtClean="0"/>
              <a:t>and</a:t>
            </a:r>
            <a:r>
              <a:rPr lang="tr-TR" sz="1200" dirty="0" smtClean="0"/>
              <a:t> </a:t>
            </a:r>
            <a:r>
              <a:rPr lang="en-GB" sz="1200" i="1" dirty="0" smtClean="0"/>
              <a:t>on </a:t>
            </a:r>
            <a:r>
              <a:rPr lang="en-GB" sz="1200" i="1" dirty="0"/>
              <a:t>the other hand</a:t>
            </a:r>
            <a:r>
              <a:rPr lang="en-GB" sz="1200" dirty="0"/>
              <a:t>.</a:t>
            </a:r>
          </a:p>
          <a:p>
            <a:pPr marL="0" indent="0">
              <a:buNone/>
            </a:pPr>
            <a:endParaRPr lang="en-GB" sz="1200" dirty="0"/>
          </a:p>
          <a:p>
            <a:pPr marL="0" indent="0">
              <a:buNone/>
            </a:pPr>
            <a:r>
              <a:rPr lang="en-GB" sz="1200" i="1" dirty="0" smtClean="0"/>
              <a:t>(</a:t>
            </a:r>
            <a:r>
              <a:rPr lang="tr-TR" sz="1200" i="1" dirty="0" err="1" smtClean="0"/>
              <a:t>ex</a:t>
            </a:r>
            <a:r>
              <a:rPr lang="en-GB" sz="1200" i="1" dirty="0" smtClean="0"/>
              <a:t>3</a:t>
            </a:r>
            <a:r>
              <a:rPr lang="en-GB" sz="1200" i="1" dirty="0"/>
              <a:t>) The deadline for the assignment is due tomorrow</a:t>
            </a:r>
            <a:r>
              <a:rPr lang="en-GB" sz="1200" b="1" i="1" dirty="0"/>
              <a:t>; therefore</a:t>
            </a:r>
            <a:r>
              <a:rPr lang="en-GB" sz="1200" i="1" dirty="0"/>
              <a:t>, additional study time has been scheduled.</a:t>
            </a:r>
          </a:p>
          <a:p>
            <a:pPr marL="0" indent="0">
              <a:buNone/>
            </a:pPr>
            <a:r>
              <a:rPr lang="en-GB" sz="1200" i="1" dirty="0" smtClean="0"/>
              <a:t>(</a:t>
            </a:r>
            <a:r>
              <a:rPr lang="tr-TR" sz="1200" i="1" dirty="0" err="1" smtClean="0"/>
              <a:t>ex</a:t>
            </a:r>
            <a:r>
              <a:rPr lang="en-GB" sz="1200" i="1" dirty="0" smtClean="0"/>
              <a:t>4</a:t>
            </a:r>
            <a:r>
              <a:rPr lang="en-GB" sz="1200" i="1" dirty="0"/>
              <a:t>) Exams are a means of measuring ability</a:t>
            </a:r>
            <a:r>
              <a:rPr lang="en-GB" sz="1200" b="1" i="1" dirty="0"/>
              <a:t>; however</a:t>
            </a:r>
            <a:r>
              <a:rPr lang="en-GB" sz="1200" i="1" dirty="0"/>
              <a:t>, not everyone performs well in them.</a:t>
            </a:r>
          </a:p>
          <a:p>
            <a:pPr marL="0" indent="0">
              <a:buNone/>
            </a:pPr>
            <a:r>
              <a:rPr lang="en-GB" sz="1200" i="1" dirty="0" smtClean="0"/>
              <a:t>(</a:t>
            </a:r>
            <a:r>
              <a:rPr lang="tr-TR" sz="1200" i="1" dirty="0" err="1" smtClean="0"/>
              <a:t>ex</a:t>
            </a:r>
            <a:r>
              <a:rPr lang="en-GB" sz="1200" i="1" dirty="0" smtClean="0"/>
              <a:t>5</a:t>
            </a:r>
            <a:r>
              <a:rPr lang="en-GB" sz="1200" i="1" dirty="0"/>
              <a:t>) Exams are a means of measuring ability</a:t>
            </a:r>
            <a:r>
              <a:rPr lang="en-GB" sz="1200" b="1" i="1" dirty="0"/>
              <a:t>; as a result</a:t>
            </a:r>
            <a:r>
              <a:rPr lang="en-GB" sz="1200" i="1" dirty="0"/>
              <a:t>, not everyone performs well in them.</a:t>
            </a:r>
          </a:p>
          <a:p>
            <a:pPr marL="0" indent="0">
              <a:buNone/>
            </a:pPr>
            <a:r>
              <a:rPr lang="en-GB" sz="1200" i="1" dirty="0" smtClean="0"/>
              <a:t>(</a:t>
            </a:r>
            <a:r>
              <a:rPr lang="tr-TR" sz="1200" i="1" dirty="0" err="1" smtClean="0"/>
              <a:t>ex</a:t>
            </a:r>
            <a:r>
              <a:rPr lang="en-GB" sz="1200" i="1" dirty="0" smtClean="0"/>
              <a:t>6</a:t>
            </a:r>
            <a:r>
              <a:rPr lang="en-GB" sz="1200" i="1" dirty="0"/>
              <a:t>) Critical thinking is essential at university</a:t>
            </a:r>
            <a:r>
              <a:rPr lang="en-GB" sz="1200" b="1" i="1" dirty="0"/>
              <a:t>; at the same time</a:t>
            </a:r>
            <a:r>
              <a:rPr lang="en-GB" sz="1200" i="1" dirty="0"/>
              <a:t>, it is difficult to teach.</a:t>
            </a:r>
          </a:p>
          <a:p>
            <a:pPr marL="0" indent="0">
              <a:buNone/>
            </a:pPr>
            <a:endParaRPr lang="tr-TR" sz="1200" dirty="0" smtClean="0"/>
          </a:p>
          <a:p>
            <a:pPr marL="0" indent="0">
              <a:buNone/>
            </a:pPr>
            <a:r>
              <a:rPr lang="tr-TR" sz="1200" dirty="0" smtClean="0"/>
              <a:t>4. </a:t>
            </a:r>
            <a:r>
              <a:rPr lang="tr-TR" sz="1200" dirty="0" err="1" smtClean="0"/>
              <a:t>In</a:t>
            </a:r>
            <a:r>
              <a:rPr lang="tr-TR" sz="1200" dirty="0" smtClean="0"/>
              <a:t> </a:t>
            </a:r>
            <a:r>
              <a:rPr lang="tr-TR" sz="1200" dirty="0" err="1" smtClean="0"/>
              <a:t>lists</a:t>
            </a:r>
            <a:r>
              <a:rPr lang="tr-TR" sz="1200" dirty="0" smtClean="0"/>
              <a:t>: </a:t>
            </a:r>
            <a:r>
              <a:rPr lang="en-GB" sz="1200" dirty="0" smtClean="0"/>
              <a:t>Semi-colons </a:t>
            </a:r>
            <a:r>
              <a:rPr lang="en-GB" sz="1200" dirty="0"/>
              <a:t>as used to separate complex items in a list in which some of the items already contain commas:</a:t>
            </a:r>
          </a:p>
          <a:p>
            <a:pPr marL="0" indent="0">
              <a:buNone/>
            </a:pPr>
            <a:r>
              <a:rPr lang="en-GB" sz="1200" i="1" dirty="0" smtClean="0"/>
              <a:t>(</a:t>
            </a:r>
            <a:r>
              <a:rPr lang="tr-TR" sz="1200" i="1" dirty="0" err="1" smtClean="0"/>
              <a:t>ex</a:t>
            </a:r>
            <a:r>
              <a:rPr lang="en-GB" sz="1200" i="1" dirty="0" smtClean="0"/>
              <a:t>7</a:t>
            </a:r>
            <a:r>
              <a:rPr lang="en-GB" sz="1200" i="1" dirty="0"/>
              <a:t>) There are many faculties at a university: Arts; Behavioural, Cognitive and Social Sciences</a:t>
            </a:r>
            <a:r>
              <a:rPr lang="en-GB" sz="1200" b="1" i="1" dirty="0"/>
              <a:t>; </a:t>
            </a:r>
            <a:r>
              <a:rPr lang="en-GB" sz="1200" i="1" dirty="0"/>
              <a:t>Humanities</a:t>
            </a:r>
            <a:r>
              <a:rPr lang="en-GB" sz="1200" b="1" i="1" dirty="0" smtClean="0"/>
              <a:t>;</a:t>
            </a:r>
            <a:r>
              <a:rPr lang="en-GB" sz="1200" i="1" dirty="0"/>
              <a:t> Law; Education</a:t>
            </a:r>
            <a:r>
              <a:rPr lang="en-GB" sz="1200" b="1" i="1" dirty="0"/>
              <a:t>; </a:t>
            </a:r>
            <a:r>
              <a:rPr lang="en-GB" sz="1200" i="1" dirty="0" smtClean="0"/>
              <a:t>and</a:t>
            </a:r>
            <a:r>
              <a:rPr lang="tr-TR" sz="1200" i="1" dirty="0" smtClean="0"/>
              <a:t> </a:t>
            </a:r>
            <a:r>
              <a:rPr lang="en-GB" sz="1200" i="1" dirty="0" smtClean="0"/>
              <a:t>Rural </a:t>
            </a:r>
            <a:r>
              <a:rPr lang="en-GB" sz="1200" i="1" dirty="0"/>
              <a:t>Medicine and Health.</a:t>
            </a:r>
          </a:p>
          <a:p>
            <a:pPr marL="0" indent="0">
              <a:buNone/>
            </a:pPr>
            <a:r>
              <a:rPr lang="en-GB" sz="1200" i="1" dirty="0" smtClean="0"/>
              <a:t>(</a:t>
            </a:r>
            <a:r>
              <a:rPr lang="tr-TR" sz="1200" i="1" dirty="0" err="1" smtClean="0"/>
              <a:t>ex</a:t>
            </a:r>
            <a:r>
              <a:rPr lang="en-GB" sz="1200" i="1" dirty="0" smtClean="0"/>
              <a:t>8</a:t>
            </a:r>
            <a:r>
              <a:rPr lang="en-GB" sz="1200" i="1" dirty="0"/>
              <a:t>) (Jones 2007</a:t>
            </a:r>
            <a:r>
              <a:rPr lang="en-GB" sz="1200" b="1" i="1" dirty="0"/>
              <a:t>; </a:t>
            </a:r>
            <a:r>
              <a:rPr lang="en-GB" sz="1200" i="1" dirty="0"/>
              <a:t>Johansson &amp; </a:t>
            </a:r>
            <a:r>
              <a:rPr lang="en-GB" sz="1200" i="1" dirty="0" err="1"/>
              <a:t>Olofsson</a:t>
            </a:r>
            <a:r>
              <a:rPr lang="en-GB" sz="1200" i="1" dirty="0"/>
              <a:t> 1998</a:t>
            </a:r>
            <a:r>
              <a:rPr lang="en-GB" sz="1200" b="1" i="1" dirty="0"/>
              <a:t>;</a:t>
            </a:r>
            <a:r>
              <a:rPr lang="en-GB" sz="1200" i="1" dirty="0"/>
              <a:t> Strongman et al. 2003)</a:t>
            </a:r>
          </a:p>
          <a:p>
            <a:pPr marL="0" indent="0">
              <a:buNone/>
            </a:pPr>
            <a:endParaRPr lang="en-GB" sz="1200" dirty="0"/>
          </a:p>
        </p:txBody>
      </p:sp>
      <p:sp>
        <p:nvSpPr>
          <p:cNvPr id="4" name="Slayt Numarası Yer Tutucusu 3"/>
          <p:cNvSpPr>
            <a:spLocks noGrp="1"/>
          </p:cNvSpPr>
          <p:nvPr>
            <p:ph type="sldNum" sz="quarter" idx="12"/>
          </p:nvPr>
        </p:nvSpPr>
        <p:spPr/>
        <p:txBody>
          <a:bodyPr/>
          <a:lstStyle/>
          <a:p>
            <a:fld id="{F302176B-0E47-46AC-8F43-DAB4B8A37D06}" type="slidenum">
              <a:rPr lang="tr-TR" smtClean="0"/>
              <a:t>9</a:t>
            </a:fld>
            <a:endParaRPr lang="tr-TR"/>
          </a:p>
        </p:txBody>
      </p:sp>
    </p:spTree>
    <p:extLst>
      <p:ext uri="{BB962C8B-B14F-4D97-AF65-F5344CB8AC3E}">
        <p14:creationId xmlns:p14="http://schemas.microsoft.com/office/powerpoint/2010/main" val="99084152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wsPrint">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Newsprint</Template>
  <TotalTime>1090</TotalTime>
  <Words>1841</Words>
  <Application>Microsoft Office PowerPoint</Application>
  <PresentationFormat>Ekran Gösterisi (4:3)</PresentationFormat>
  <Paragraphs>399</Paragraphs>
  <Slides>20</Slides>
  <Notes>1</Notes>
  <HiddenSlides>0</HiddenSlides>
  <MMClips>0</MMClips>
  <ScaleCrop>false</ScaleCrop>
  <HeadingPairs>
    <vt:vector size="4" baseType="variant">
      <vt:variant>
        <vt:lpstr>Tema</vt:lpstr>
      </vt:variant>
      <vt:variant>
        <vt:i4>1</vt:i4>
      </vt:variant>
      <vt:variant>
        <vt:lpstr>Slayt Başlıkları</vt:lpstr>
      </vt:variant>
      <vt:variant>
        <vt:i4>20</vt:i4>
      </vt:variant>
    </vt:vector>
  </HeadingPairs>
  <TitlesOfParts>
    <vt:vector size="21" baseType="lpstr">
      <vt:lpstr>NewsPrint</vt:lpstr>
      <vt:lpstr>PUNCTUATION IN ACADEMIC WRITING: What to know and how to use</vt:lpstr>
      <vt:lpstr>OUTLINE</vt:lpstr>
      <vt:lpstr>Importance of punctuation</vt:lpstr>
      <vt:lpstr> Differences between BE and AE</vt:lpstr>
      <vt:lpstr>PowerPoint Sunusu</vt:lpstr>
      <vt:lpstr>Capitalisation               ABCD…</vt:lpstr>
      <vt:lpstr>Comma ½                           ( , )</vt:lpstr>
      <vt:lpstr>Comma 2/2                  ( , ) </vt:lpstr>
      <vt:lpstr>Semicolon                   ( ; )</vt:lpstr>
      <vt:lpstr>Colon                            ( : )</vt:lpstr>
      <vt:lpstr>Apostrophe                     ( ‘  )</vt:lpstr>
      <vt:lpstr>Hyphen   ( - )</vt:lpstr>
      <vt:lpstr>Brackets                             ( ), [ ] </vt:lpstr>
      <vt:lpstr>Question tag               ( ? )</vt:lpstr>
      <vt:lpstr>Quotation mark     ½           ( " " )</vt:lpstr>
      <vt:lpstr>Quotation mark    2/2           ( " " )</vt:lpstr>
      <vt:lpstr>Tips  1/3</vt:lpstr>
      <vt:lpstr>Tips  2/3 </vt:lpstr>
      <vt:lpstr>Tips   3/3</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siu</dc:creator>
  <cp:lastModifiedBy>aidata</cp:lastModifiedBy>
  <cp:revision>153</cp:revision>
  <cp:lastPrinted>2018-10-31T09:39:02Z</cp:lastPrinted>
  <dcterms:created xsi:type="dcterms:W3CDTF">2017-10-28T09:14:37Z</dcterms:created>
  <dcterms:modified xsi:type="dcterms:W3CDTF">2018-11-04T09:39:25Z</dcterms:modified>
</cp:coreProperties>
</file>