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693400" cy="7562850"/>
  <p:notesSz cx="10693400" cy="75628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33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36675" y="1237717"/>
            <a:ext cx="8020050" cy="2632992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36675" y="3972247"/>
            <a:ext cx="8020050" cy="1825938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079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043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652465" y="402652"/>
            <a:ext cx="2305764" cy="640916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735171" y="402652"/>
            <a:ext cx="6783626" cy="640916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9858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pPr marL="128905">
              <a:lnSpc>
                <a:spcPts val="13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547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096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9602" y="1885462"/>
            <a:ext cx="9223058" cy="3145935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9602" y="5061158"/>
            <a:ext cx="9223058" cy="1654373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032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735171" y="2013259"/>
            <a:ext cx="4544695" cy="47985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413534" y="2013259"/>
            <a:ext cx="4544695" cy="47985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719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6564" y="402652"/>
            <a:ext cx="9223058" cy="146180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36565" y="1853949"/>
            <a:ext cx="4523809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36565" y="2762541"/>
            <a:ext cx="4523809" cy="406328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413534" y="1853949"/>
            <a:ext cx="4546088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413534" y="2762541"/>
            <a:ext cx="4546088" cy="406328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727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1329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192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46088" y="1088911"/>
            <a:ext cx="5413534" cy="5374525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652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46088" y="1088911"/>
            <a:ext cx="5413534" cy="5374525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297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2000">
              <a:schemeClr val="accent1">
                <a:lumMod val="20000"/>
                <a:lumOff val="80000"/>
              </a:schemeClr>
            </a:gs>
            <a:gs pos="74000">
              <a:schemeClr val="accent2">
                <a:lumMod val="20000"/>
                <a:lumOff val="8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3601">
              <a:schemeClr val="accent6">
                <a:lumMod val="60000"/>
                <a:lumOff val="40000"/>
              </a:schemeClr>
            </a:gs>
            <a:gs pos="6364">
              <a:schemeClr val="accent4">
                <a:lumMod val="60000"/>
                <a:lumOff val="4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735171" y="402652"/>
            <a:ext cx="9223058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35171" y="2013259"/>
            <a:ext cx="9223058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735171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542189" y="7009642"/>
            <a:ext cx="3609023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7552214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8905">
              <a:lnSpc>
                <a:spcPts val="134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156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2504" y="761136"/>
            <a:ext cx="8827770" cy="282575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sz="1050" b="1" dirty="0">
                <a:latin typeface="Times New Roman"/>
                <a:cs typeface="Times New Roman"/>
              </a:rPr>
              <a:t>1.</a:t>
            </a:r>
            <a:r>
              <a:rPr sz="1050" b="1" spc="2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AİLE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YAPISI</a:t>
            </a:r>
            <a:endParaRPr sz="1600">
              <a:latin typeface="Times New Roman"/>
              <a:cs typeface="Times New Roman"/>
            </a:endParaRPr>
          </a:p>
          <a:p>
            <a:pPr marL="12700" marR="5080" indent="444500" algn="just">
              <a:lnSpc>
                <a:spcPts val="2760"/>
              </a:lnSpc>
              <a:spcBef>
                <a:spcPts val="195"/>
              </a:spcBef>
            </a:pPr>
            <a:r>
              <a:rPr sz="1600" spc="-5" dirty="0">
                <a:latin typeface="Times New Roman"/>
                <a:cs typeface="Times New Roman"/>
              </a:rPr>
              <a:t>Birçok toplumda ailenin temelini evlilik oluşturur. Hemen hemen </a:t>
            </a:r>
            <a:r>
              <a:rPr sz="1600" dirty="0">
                <a:latin typeface="Times New Roman"/>
                <a:cs typeface="Times New Roman"/>
              </a:rPr>
              <a:t>bütün </a:t>
            </a:r>
            <a:r>
              <a:rPr sz="1600" spc="-5" dirty="0">
                <a:latin typeface="Times New Roman"/>
                <a:cs typeface="Times New Roman"/>
              </a:rPr>
              <a:t>ülkelerde ailenin kurulması ve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 birliğinin bozulması yasalarla düzenlenmiştir. Evlilik bağının yalnızca bir erkek </a:t>
            </a:r>
            <a:r>
              <a:rPr sz="1600" dirty="0">
                <a:latin typeface="Times New Roman"/>
                <a:cs typeface="Times New Roman"/>
              </a:rPr>
              <a:t>ile </a:t>
            </a:r>
            <a:r>
              <a:rPr sz="1600" spc="-5" dirty="0">
                <a:latin typeface="Times New Roman"/>
                <a:cs typeface="Times New Roman"/>
              </a:rPr>
              <a:t>bir kadın arasında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kurulabileceği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evliliklere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monogami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denir.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Oysa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bazı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ülkelerde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erkek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birden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kadınla,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kadın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birden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erkekle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evlenebilir.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eşli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tür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evliliklere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poligami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denir.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Bugün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birçok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ülkede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evlilikler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tek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eşlidir.</a:t>
            </a:r>
            <a:endParaRPr sz="1600">
              <a:latin typeface="Times New Roman"/>
              <a:cs typeface="Times New Roman"/>
            </a:endParaRPr>
          </a:p>
          <a:p>
            <a:pPr marL="12700" marR="6985" indent="444500" algn="just">
              <a:lnSpc>
                <a:spcPts val="2760"/>
              </a:lnSpc>
            </a:pPr>
            <a:r>
              <a:rPr sz="1600" spc="-5" dirty="0">
                <a:latin typeface="Times New Roman"/>
                <a:cs typeface="Times New Roman"/>
              </a:rPr>
              <a:t>Geçmişten günümüze toplumlarda birçok değişmeler meydana gelmiştir. Meydana </a:t>
            </a:r>
            <a:r>
              <a:rPr sz="1600" spc="5" dirty="0">
                <a:latin typeface="Times New Roman"/>
                <a:cs typeface="Times New Roman"/>
              </a:rPr>
              <a:t>gelen </a:t>
            </a:r>
            <a:r>
              <a:rPr sz="1600" spc="-5" dirty="0">
                <a:latin typeface="Times New Roman"/>
                <a:cs typeface="Times New Roman"/>
              </a:rPr>
              <a:t>bu toplumsal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değişimlerin aileye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 olumlu,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olumsuz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 </a:t>
            </a:r>
            <a:r>
              <a:rPr sz="1600" dirty="0">
                <a:latin typeface="Times New Roman"/>
                <a:cs typeface="Times New Roman"/>
              </a:rPr>
              <a:t>takım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etkileri olmuştur. Bunlar;</a:t>
            </a:r>
            <a:endParaRPr sz="1600">
              <a:latin typeface="Times New Roman"/>
              <a:cs typeface="Times New Roman"/>
            </a:endParaRPr>
          </a:p>
          <a:p>
            <a:pPr marL="457200" algn="just">
              <a:lnSpc>
                <a:spcPct val="100000"/>
              </a:lnSpc>
              <a:spcBef>
                <a:spcPts val="645"/>
              </a:spcBef>
            </a:pPr>
            <a:r>
              <a:rPr sz="1600" b="1" spc="-5" dirty="0">
                <a:latin typeface="Times New Roman"/>
                <a:cs typeface="Times New Roman"/>
              </a:rPr>
              <a:t>Olumlu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etkileri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2504" y="4083177"/>
            <a:ext cx="704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-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092504" y="4433696"/>
            <a:ext cx="704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-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92504" y="4784216"/>
            <a:ext cx="704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-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92504" y="5134736"/>
            <a:ext cx="704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-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2504" y="5489828"/>
            <a:ext cx="704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-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2504" y="5837682"/>
            <a:ext cx="7048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-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050" dirty="0">
                <a:latin typeface="Times New Roman"/>
                <a:cs typeface="Times New Roman"/>
              </a:rPr>
              <a:t>-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2504" y="6427419"/>
            <a:ext cx="704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-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2504" y="3556279"/>
            <a:ext cx="5975350" cy="307149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  <a:tabLst>
                <a:tab pos="499745" algn="l"/>
              </a:tabLst>
            </a:pPr>
            <a:r>
              <a:rPr sz="1050" dirty="0">
                <a:latin typeface="Times New Roman"/>
                <a:cs typeface="Times New Roman"/>
              </a:rPr>
              <a:t>-	</a:t>
            </a:r>
            <a:r>
              <a:rPr sz="1600" spc="-5" dirty="0">
                <a:latin typeface="Times New Roman"/>
                <a:cs typeface="Times New Roman"/>
              </a:rPr>
              <a:t>Bilginin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önem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kazanması</a:t>
            </a:r>
            <a:endParaRPr sz="1600">
              <a:latin typeface="Times New Roman"/>
              <a:cs typeface="Times New Roman"/>
            </a:endParaRPr>
          </a:p>
          <a:p>
            <a:pPr marL="499745" marR="2874010">
              <a:lnSpc>
                <a:spcPct val="1437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Çevre ile </a:t>
            </a:r>
            <a:r>
              <a:rPr sz="1600" dirty="0">
                <a:latin typeface="Times New Roman"/>
                <a:cs typeface="Times New Roman"/>
              </a:rPr>
              <a:t>iletişim </a:t>
            </a:r>
            <a:r>
              <a:rPr sz="1600" spc="-5" dirty="0">
                <a:latin typeface="Times New Roman"/>
                <a:cs typeface="Times New Roman"/>
              </a:rPr>
              <a:t>sağlanması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Karşılıklı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iletişim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kurulabilmesi</a:t>
            </a:r>
            <a:endParaRPr sz="1600">
              <a:latin typeface="Times New Roman"/>
              <a:cs typeface="Times New Roman"/>
            </a:endParaRPr>
          </a:p>
          <a:p>
            <a:pPr marL="499745" marR="5080">
              <a:lnSpc>
                <a:spcPct val="143700"/>
              </a:lnSpc>
            </a:pPr>
            <a:r>
              <a:rPr sz="1600" spc="-5" dirty="0">
                <a:latin typeface="Times New Roman"/>
                <a:cs typeface="Times New Roman"/>
              </a:rPr>
              <a:t>Kadınların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eğitimine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önem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verilmesi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onlara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söz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hakkı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tanınması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 sayısının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sınırlandırılması</a:t>
            </a:r>
            <a:endParaRPr sz="1600">
              <a:latin typeface="Times New Roman"/>
              <a:cs typeface="Times New Roman"/>
            </a:endParaRPr>
          </a:p>
          <a:p>
            <a:pPr marL="449580">
              <a:lnSpc>
                <a:spcPct val="100000"/>
              </a:lnSpc>
              <a:spcBef>
                <a:spcPts val="875"/>
              </a:spcBef>
            </a:pPr>
            <a:r>
              <a:rPr sz="1600" b="1" spc="-5" dirty="0">
                <a:latin typeface="Times New Roman"/>
                <a:cs typeface="Times New Roman"/>
              </a:rPr>
              <a:t>Olumsuz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etkileri</a:t>
            </a:r>
            <a:endParaRPr sz="1600">
              <a:latin typeface="Times New Roman"/>
              <a:cs typeface="Times New Roman"/>
            </a:endParaRPr>
          </a:p>
          <a:p>
            <a:pPr marL="499745" marR="1948814">
              <a:lnSpc>
                <a:spcPct val="109400"/>
              </a:lnSpc>
              <a:spcBef>
                <a:spcPts val="640"/>
              </a:spcBef>
            </a:pPr>
            <a:r>
              <a:rPr sz="1600" dirty="0">
                <a:latin typeface="Times New Roman"/>
                <a:cs typeface="Times New Roman"/>
              </a:rPr>
              <a:t>Tüketim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toplumu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olmaya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özendirici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olması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Çocukların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çalıştırılması</a:t>
            </a:r>
            <a:endParaRPr sz="1600">
              <a:latin typeface="Times New Roman"/>
              <a:cs typeface="Times New Roman"/>
            </a:endParaRPr>
          </a:p>
          <a:p>
            <a:pPr marL="499745">
              <a:lnSpc>
                <a:spcPct val="100000"/>
              </a:lnSpc>
              <a:spcBef>
                <a:spcPts val="625"/>
              </a:spcBef>
            </a:pPr>
            <a:r>
              <a:rPr sz="1600" spc="-10" dirty="0">
                <a:latin typeface="Times New Roman"/>
                <a:cs typeface="Times New Roman"/>
              </a:rPr>
              <a:t>Aile </a:t>
            </a:r>
            <a:r>
              <a:rPr sz="1600" spc="-5" dirty="0">
                <a:latin typeface="Times New Roman"/>
                <a:cs typeface="Times New Roman"/>
              </a:rPr>
              <a:t>bağlarının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zayıflaması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92504" y="865378"/>
            <a:ext cx="8827135" cy="5686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050" b="1" dirty="0">
                <a:latin typeface="Times New Roman"/>
                <a:cs typeface="Times New Roman"/>
              </a:rPr>
              <a:t>1.      </a:t>
            </a:r>
            <a:r>
              <a:rPr sz="1050" b="1" spc="2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Yetişkinlik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Döngüsü</a:t>
            </a:r>
            <a:endParaRPr sz="1600">
              <a:latin typeface="Times New Roman"/>
              <a:cs typeface="Times New Roman"/>
            </a:endParaRPr>
          </a:p>
          <a:p>
            <a:pPr marL="12700" marR="5080" indent="444500" algn="just">
              <a:lnSpc>
                <a:spcPct val="143800"/>
              </a:lnSpc>
              <a:spcBef>
                <a:spcPts val="840"/>
              </a:spcBef>
            </a:pP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dönem,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yeni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başka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aile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alt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sistemine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katılmadan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önce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kişisel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hayat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amaçlarının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kendi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olma, </a:t>
            </a:r>
            <a:r>
              <a:rPr sz="1600" spc="-3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 olma süreçlerinin formüle </a:t>
            </a:r>
            <a:r>
              <a:rPr sz="1600" dirty="0">
                <a:latin typeface="Times New Roman"/>
                <a:cs typeface="Times New Roman"/>
              </a:rPr>
              <a:t>edildiği </a:t>
            </a:r>
            <a:r>
              <a:rPr sz="1600" spc="-5" dirty="0">
                <a:latin typeface="Times New Roman"/>
                <a:cs typeface="Times New Roman"/>
              </a:rPr>
              <a:t>bir zaman dilimidir. Ergenlikte </a:t>
            </a:r>
            <a:r>
              <a:rPr sz="1600" dirty="0">
                <a:latin typeface="Times New Roman"/>
                <a:cs typeface="Times New Roman"/>
              </a:rPr>
              <a:t>bağımsızlığını </a:t>
            </a:r>
            <a:r>
              <a:rPr sz="1600" spc="-5" dirty="0">
                <a:latin typeface="Times New Roman"/>
                <a:cs typeface="Times New Roman"/>
              </a:rPr>
              <a:t>kazanarak yetişkinlik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dönemine</a:t>
            </a:r>
            <a:r>
              <a:rPr sz="1600" spc="-5" dirty="0">
                <a:latin typeface="Times New Roman"/>
                <a:cs typeface="Times New Roman"/>
              </a:rPr>
              <a:t> giren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birey,</a:t>
            </a:r>
            <a:r>
              <a:rPr sz="1600" dirty="0">
                <a:latin typeface="Times New Roman"/>
                <a:cs typeface="Times New Roman"/>
              </a:rPr>
              <a:t> ana-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babasından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duygusal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ayrışabilmeli,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bağımsız</a:t>
            </a:r>
            <a:r>
              <a:rPr sz="1600" dirty="0">
                <a:latin typeface="Times New Roman"/>
                <a:cs typeface="Times New Roman"/>
              </a:rPr>
              <a:t> ilişkiler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geliştirerek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kararlarına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yön</a:t>
            </a:r>
            <a:r>
              <a:rPr sz="1600" spc="-5" dirty="0">
                <a:latin typeface="Times New Roman"/>
                <a:cs typeface="Times New Roman"/>
              </a:rPr>
              <a:t> verebilmelidir. Bu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ayrışma,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dışsallaştırma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değil,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ergenin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güveninin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ortaya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koyabilmesi 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sorumluluğunu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alabilmesi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anlamına gelmektedir.</a:t>
            </a:r>
            <a:endParaRPr sz="1600">
              <a:latin typeface="Times New Roman"/>
              <a:cs typeface="Times New Roman"/>
            </a:endParaRPr>
          </a:p>
          <a:p>
            <a:pPr marL="12700" marR="274320" indent="444500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dönemde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ebeveynlerin,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çocuklarının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bağımsızlaşma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sürecini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destekleyici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geliştirici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tutumları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onların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bağımsızlaşma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güven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duygusunu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oluşturularak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geleceğe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hazırlanmasını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sağlar.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Böylece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genç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yetişkin,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kendi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karar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sürecinde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sorumluluk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alabilir.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Ancak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bu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dönemde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ebeveynlerinden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yeterince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destek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alamayan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bireyler bağımsız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karar </a:t>
            </a:r>
            <a:r>
              <a:rPr sz="1600" spc="-5" dirty="0">
                <a:latin typeface="Times New Roman"/>
                <a:cs typeface="Times New Roman"/>
              </a:rPr>
              <a:t>alabilme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sorumluluklarını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yerine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getirebilmede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çeşitli</a:t>
            </a:r>
            <a:endParaRPr sz="1600">
              <a:latin typeface="Times New Roman"/>
              <a:cs typeface="Times New Roman"/>
            </a:endParaRPr>
          </a:p>
          <a:p>
            <a:pPr marL="12700" marR="331470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güçlüklerle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karşılaşırlar.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güçlüklerle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karşılaşmamak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için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her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kendi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ayakları</a:t>
            </a:r>
            <a:r>
              <a:rPr sz="1600" dirty="0">
                <a:latin typeface="Times New Roman"/>
                <a:cs typeface="Times New Roman"/>
              </a:rPr>
              <a:t> üzerinde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durmayı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becerebilmesi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gerekmektedir.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050" b="1" dirty="0">
                <a:latin typeface="Times New Roman"/>
                <a:cs typeface="Times New Roman"/>
              </a:rPr>
              <a:t>1.3.2.  </a:t>
            </a:r>
            <a:r>
              <a:rPr sz="1050" b="1" spc="6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Evlilik</a:t>
            </a:r>
            <a:r>
              <a:rPr sz="1600" b="1" spc="-10" dirty="0">
                <a:latin typeface="Times New Roman"/>
                <a:cs typeface="Times New Roman"/>
              </a:rPr>
              <a:t> Döngüsü</a:t>
            </a:r>
            <a:endParaRPr sz="1600">
              <a:latin typeface="Times New Roman"/>
              <a:cs typeface="Times New Roman"/>
            </a:endParaRPr>
          </a:p>
          <a:p>
            <a:pPr marL="457200">
              <a:lnSpc>
                <a:spcPct val="100000"/>
              </a:lnSpc>
              <a:spcBef>
                <a:spcPts val="1210"/>
              </a:spcBef>
            </a:pPr>
            <a:r>
              <a:rPr sz="1600" spc="-5" dirty="0">
                <a:latin typeface="Times New Roman"/>
                <a:cs typeface="Times New Roman"/>
              </a:rPr>
              <a:t>Toplumsal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kültürel yapımızda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kurumunun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meydana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gelmesinde</a:t>
            </a:r>
            <a:r>
              <a:rPr sz="1600" dirty="0">
                <a:latin typeface="Times New Roman"/>
                <a:cs typeface="Times New Roman"/>
              </a:rPr>
              <a:t> genç </a:t>
            </a:r>
            <a:r>
              <a:rPr sz="1600" spc="-5" dirty="0">
                <a:latin typeface="Times New Roman"/>
                <a:cs typeface="Times New Roman"/>
              </a:rPr>
              <a:t>yetişkin</a:t>
            </a:r>
            <a:endParaRPr sz="1600">
              <a:latin typeface="Times New Roman"/>
              <a:cs typeface="Times New Roman"/>
            </a:endParaRPr>
          </a:p>
          <a:p>
            <a:pPr marL="12700" marR="10795">
              <a:lnSpc>
                <a:spcPct val="1437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kadın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erkeğin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kararı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vererek,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kurmaları,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birlikteliklerini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sürdürmeleri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günümüzde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önemi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değerini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korumaktadır.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92504" y="751992"/>
            <a:ext cx="8825865" cy="5634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44500" algn="just">
              <a:lnSpc>
                <a:spcPct val="143800"/>
              </a:lnSpc>
              <a:spcBef>
                <a:spcPts val="100"/>
              </a:spcBef>
            </a:pPr>
            <a:r>
              <a:rPr sz="1600" spc="-5" dirty="0">
                <a:latin typeface="Times New Roman"/>
                <a:cs typeface="Times New Roman"/>
              </a:rPr>
              <a:t>Değişik sosyal, kültür, etnik ve inançtan kadın ve erkek bireyin bir araya gelmesi, ilişki kurması,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birbirlerini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tanıması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anlaması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neticesinde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ailelerini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sürece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katarak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evlenmeye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karar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vermeleri,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nişanlılık </a:t>
            </a:r>
            <a:r>
              <a:rPr sz="1600" spc="-3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beraberinde nikâh kararı </a:t>
            </a:r>
            <a:r>
              <a:rPr sz="1600" dirty="0">
                <a:latin typeface="Times New Roman"/>
                <a:cs typeface="Times New Roman"/>
              </a:rPr>
              <a:t>hem </a:t>
            </a:r>
            <a:r>
              <a:rPr sz="1600" spc="-5" dirty="0">
                <a:latin typeface="Times New Roman"/>
                <a:cs typeface="Times New Roman"/>
              </a:rPr>
              <a:t>çiftleri hem de ailelerini etkileyen değişimlerdir. Bu dönemde ebeveynler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gencin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evden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ayrılışını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kabul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etmeli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farklılığa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uyum</a:t>
            </a:r>
            <a:r>
              <a:rPr sz="1600" dirty="0">
                <a:latin typeface="Times New Roman"/>
                <a:cs typeface="Times New Roman"/>
              </a:rPr>
              <a:t> sağlamalıdırlar.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Çocuklarıyla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ayrışamayan,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bağımsızlık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süreçlerini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desteklemeyen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koruyucu,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bağımlı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iletişim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özelliklerini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sürdüren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ebeveynler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müdahale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edici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tutumlarını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sürdürmekte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yeni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çiftlerin</a:t>
            </a:r>
            <a:r>
              <a:rPr sz="1600" dirty="0">
                <a:latin typeface="Times New Roman"/>
                <a:cs typeface="Times New Roman"/>
              </a:rPr>
              <a:t> iletişim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uyum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tutumlularını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güçleştirmektedir.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Özellikle</a:t>
            </a:r>
            <a:r>
              <a:rPr sz="1600" dirty="0">
                <a:latin typeface="Times New Roman"/>
                <a:cs typeface="Times New Roman"/>
              </a:rPr>
              <a:t> anneler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çocuklarının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evden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ayrılmasına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hazırlıklı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olmayabilir.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Kendisinin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 tarafından dışlandığı </a:t>
            </a:r>
            <a:r>
              <a:rPr sz="1600" spc="-10" dirty="0">
                <a:latin typeface="Times New Roman"/>
                <a:cs typeface="Times New Roman"/>
              </a:rPr>
              <a:t>ya </a:t>
            </a:r>
            <a:r>
              <a:rPr sz="1600" spc="-5" dirty="0">
                <a:latin typeface="Times New Roman"/>
                <a:cs typeface="Times New Roman"/>
              </a:rPr>
              <a:t>da terk edildiği korkusu yaşayabilirler. Evlilik kararı veren çiftlerin kendi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ailelerinden ayrışabilmeleri, kendi bağımsız rol ve tutumları uyum, açık </a:t>
            </a:r>
            <a:r>
              <a:rPr sz="1600" dirty="0">
                <a:latin typeface="Times New Roman"/>
                <a:cs typeface="Times New Roman"/>
              </a:rPr>
              <a:t>iletişim </a:t>
            </a:r>
            <a:r>
              <a:rPr sz="1600" spc="-5" dirty="0">
                <a:latin typeface="Times New Roman"/>
                <a:cs typeface="Times New Roman"/>
              </a:rPr>
              <a:t>içerisinde belirleyebilmeleri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 kurumunu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sağlıklı yapılandırma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açısından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uygun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yaklaşımlardır.</a:t>
            </a:r>
            <a:endParaRPr sz="1600">
              <a:latin typeface="Times New Roman"/>
              <a:cs typeface="Times New Roman"/>
            </a:endParaRPr>
          </a:p>
          <a:p>
            <a:pPr marL="12700" marR="113030" indent="444500" algn="just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Yeni evli çift ilişkisinde, duygusal ilişkiler yerini yaşamın sorumluluklarına bırakır. Böylece işbirliği,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paylaşım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sorumlulukları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yerine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getirebilme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becerisi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ilişkilerde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öne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çıkar.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Evliliklerin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ilk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yılları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uyum,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35"/>
              </a:spcBef>
            </a:pPr>
            <a:r>
              <a:rPr sz="1600" spc="-5" dirty="0">
                <a:latin typeface="Times New Roman"/>
                <a:cs typeface="Times New Roman"/>
              </a:rPr>
              <a:t>işbirliği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farklı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tutumların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geliştirilebilmesi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açısından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zor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dönemlerdir.</a:t>
            </a:r>
            <a:endParaRPr sz="1600">
              <a:latin typeface="Times New Roman"/>
              <a:cs typeface="Times New Roman"/>
            </a:endParaRPr>
          </a:p>
          <a:p>
            <a:pPr marL="457200" algn="just">
              <a:lnSpc>
                <a:spcPct val="100000"/>
              </a:lnSpc>
              <a:spcBef>
                <a:spcPts val="840"/>
              </a:spcBef>
            </a:pPr>
            <a:r>
              <a:rPr sz="1600" spc="-5" dirty="0">
                <a:latin typeface="Times New Roman"/>
                <a:cs typeface="Times New Roman"/>
              </a:rPr>
              <a:t>Çiftlerin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ilişkisinde,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sosyal,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kültürel,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eğitim </a:t>
            </a:r>
            <a:r>
              <a:rPr sz="1600" spc="-5" dirty="0">
                <a:latin typeface="Times New Roman"/>
                <a:cs typeface="Times New Roman"/>
              </a:rPr>
              <a:t>düzeyi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kendi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kuşaklarından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aktarılan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değerler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endParaRPr sz="1600">
              <a:latin typeface="Times New Roman"/>
              <a:cs typeface="Times New Roman"/>
            </a:endParaRPr>
          </a:p>
          <a:p>
            <a:pPr marL="12700" marR="127635" algn="just">
              <a:lnSpc>
                <a:spcPct val="1437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davranışsal inançlar çiftleri </a:t>
            </a:r>
            <a:r>
              <a:rPr sz="1600" dirty="0">
                <a:latin typeface="Times New Roman"/>
                <a:cs typeface="Times New Roman"/>
              </a:rPr>
              <a:t>organize </a:t>
            </a:r>
            <a:r>
              <a:rPr sz="1600" spc="-5" dirty="0">
                <a:latin typeface="Times New Roman"/>
                <a:cs typeface="Times New Roman"/>
              </a:rPr>
              <a:t>eder. Aile yapısını oluştururken bu özelliklerden yararlanırlar. Eşlerin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birbirini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anlama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tanıması,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aralarındaki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iletişim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biçimlerine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bağlıdır.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Eleştirmeden,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suçlamadan,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akıl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9726930" y="7365819"/>
            <a:ext cx="208279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40"/>
              </a:lnSpc>
            </a:pPr>
            <a:r>
              <a:rPr sz="1200" spc="-5" dirty="0">
                <a:latin typeface="Courier New"/>
                <a:cs typeface="Courier New"/>
              </a:rPr>
              <a:t>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92504" y="751992"/>
            <a:ext cx="8815070" cy="1778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6515" algn="just">
              <a:lnSpc>
                <a:spcPct val="143800"/>
              </a:lnSpc>
              <a:spcBef>
                <a:spcPts val="100"/>
              </a:spcBef>
            </a:pPr>
            <a:r>
              <a:rPr sz="1600" spc="-5" dirty="0">
                <a:latin typeface="Times New Roman"/>
                <a:cs typeface="Times New Roman"/>
              </a:rPr>
              <a:t>vermeden açık ve güven ilişkisi içerisinde birbirlerini dinleme ve anlama çabası içerisinde konuşabilmeleri,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farklılıklarının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bilincinde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</a:pPr>
            <a:r>
              <a:rPr sz="1600" spc="-5" dirty="0">
                <a:latin typeface="Times New Roman"/>
                <a:cs typeface="Times New Roman"/>
              </a:rPr>
              <a:t>olabilmeleri, sorunlar karşısında birbirlerini suçlamaları yerine, </a:t>
            </a:r>
            <a:r>
              <a:rPr sz="1600" dirty="0">
                <a:latin typeface="Times New Roman"/>
                <a:cs typeface="Times New Roman"/>
              </a:rPr>
              <a:t>çözüm </a:t>
            </a:r>
            <a:r>
              <a:rPr sz="1600" spc="-5" dirty="0">
                <a:latin typeface="Times New Roman"/>
                <a:cs typeface="Times New Roman"/>
              </a:rPr>
              <a:t>odaklı yaklaşımlar geliştirmeleri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ilişkisinin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kalitesi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açısından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oldukça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önemlidir.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Çiftlerin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sahibi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olması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birlikte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yaşam </a:t>
            </a:r>
            <a:r>
              <a:rPr sz="1600" spc="-3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döngüsü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yeni bir evreye girmektedir.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2504" y="2685415"/>
            <a:ext cx="126364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Times New Roman"/>
                <a:cs typeface="Times New Roman"/>
              </a:rPr>
              <a:t>3.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2504" y="2514117"/>
            <a:ext cx="8799830" cy="3872865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499745">
              <a:lnSpc>
                <a:spcPct val="100000"/>
              </a:lnSpc>
              <a:spcBef>
                <a:spcPts val="905"/>
              </a:spcBef>
            </a:pPr>
            <a:r>
              <a:rPr sz="1600" b="1" spc="-5" dirty="0">
                <a:latin typeface="Times New Roman"/>
                <a:cs typeface="Times New Roman"/>
              </a:rPr>
              <a:t>Küçük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Çocuklu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Aile Döngüsü</a:t>
            </a:r>
            <a:endParaRPr sz="1600">
              <a:latin typeface="Times New Roman"/>
              <a:cs typeface="Times New Roman"/>
            </a:endParaRPr>
          </a:p>
          <a:p>
            <a:pPr marL="12700" marR="5080" indent="444500">
              <a:lnSpc>
                <a:spcPts val="2760"/>
              </a:lnSpc>
              <a:spcBef>
                <a:spcPts val="195"/>
              </a:spcBef>
            </a:pPr>
            <a:r>
              <a:rPr sz="1600" spc="-5" dirty="0">
                <a:latin typeface="Times New Roman"/>
                <a:cs typeface="Times New Roman"/>
              </a:rPr>
              <a:t>Çocuğun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dünyaya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yapısal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değişime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uğrar.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Çiftler,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koca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ilişkisinden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ana-baba </a:t>
            </a:r>
            <a:r>
              <a:rPr sz="1600" spc="-5" dirty="0">
                <a:latin typeface="Times New Roman"/>
                <a:cs typeface="Times New Roman"/>
              </a:rPr>
              <a:t>rolü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bunun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getirdiği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sorumlulukları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üstlenerek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iletişim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rollerinde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değişim </a:t>
            </a:r>
            <a:r>
              <a:rPr sz="1600" spc="-10" dirty="0">
                <a:latin typeface="Times New Roman"/>
                <a:cs typeface="Times New Roman"/>
              </a:rPr>
              <a:t>yaşarlar.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çevresi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600" spc="-5" dirty="0">
                <a:latin typeface="Times New Roman"/>
                <a:cs typeface="Times New Roman"/>
              </a:rPr>
              <a:t>çocuk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sahibi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olma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yönünde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yönlendirici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etkileri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çiftleri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etkileyerek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karar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süreçlerini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belirlemektedir.</a:t>
            </a:r>
            <a:endParaRPr sz="1600">
              <a:latin typeface="Times New Roman"/>
              <a:cs typeface="Times New Roman"/>
            </a:endParaRPr>
          </a:p>
          <a:p>
            <a:pPr marL="457200">
              <a:lnSpc>
                <a:spcPct val="100000"/>
              </a:lnSpc>
              <a:spcBef>
                <a:spcPts val="844"/>
              </a:spcBef>
            </a:pPr>
            <a:r>
              <a:rPr sz="1600" spc="-5" dirty="0">
                <a:latin typeface="Times New Roman"/>
                <a:cs typeface="Times New Roman"/>
              </a:rPr>
              <a:t>Çocuk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sahibi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olmak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çift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aileye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saygınlık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kazandırır.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İçinde </a:t>
            </a:r>
            <a:r>
              <a:rPr sz="1600" spc="-5" dirty="0">
                <a:latin typeface="Times New Roman"/>
                <a:cs typeface="Times New Roman"/>
              </a:rPr>
              <a:t>yaşadığımız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toplum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kültürel</a:t>
            </a:r>
            <a:endParaRPr sz="1600">
              <a:latin typeface="Times New Roman"/>
              <a:cs typeface="Times New Roman"/>
            </a:endParaRPr>
          </a:p>
          <a:p>
            <a:pPr marL="12700" marR="87630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özelliklerde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erkek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içersinde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anlam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önemi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vardır.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iletişimi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etkileyerek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ilgi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dikkati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kendi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üzerinde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toplar,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değişim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karı</a:t>
            </a:r>
            <a:r>
              <a:rPr sz="1600" spc="-5" dirty="0">
                <a:latin typeface="Times New Roman"/>
                <a:cs typeface="Times New Roman"/>
              </a:rPr>
              <a:t> koca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arasındaki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iletişimi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etkilemektedir.</a:t>
            </a:r>
            <a:endParaRPr sz="1600">
              <a:latin typeface="Times New Roman"/>
              <a:cs typeface="Times New Roman"/>
            </a:endParaRPr>
          </a:p>
          <a:p>
            <a:pPr marL="457200">
              <a:lnSpc>
                <a:spcPct val="100000"/>
              </a:lnSpc>
              <a:spcBef>
                <a:spcPts val="840"/>
              </a:spcBef>
            </a:pPr>
            <a:r>
              <a:rPr sz="1600" spc="-5" dirty="0">
                <a:latin typeface="Times New Roman"/>
                <a:cs typeface="Times New Roman"/>
              </a:rPr>
              <a:t>Çocuk, kadın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anlam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taşır. </a:t>
            </a:r>
            <a:r>
              <a:rPr sz="1600" spc="-5" dirty="0">
                <a:latin typeface="Times New Roman"/>
                <a:cs typeface="Times New Roman"/>
              </a:rPr>
              <a:t>Çalışan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kadın, </a:t>
            </a:r>
            <a:r>
              <a:rPr sz="1600" spc="-5" dirty="0">
                <a:latin typeface="Times New Roman"/>
                <a:cs typeface="Times New Roman"/>
              </a:rPr>
              <a:t>iş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sorumluluğu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yanında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anne</a:t>
            </a:r>
            <a:endParaRPr sz="1600">
              <a:latin typeface="Times New Roman"/>
              <a:cs typeface="Times New Roman"/>
            </a:endParaRPr>
          </a:p>
          <a:p>
            <a:pPr marL="12700" marR="77470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sorumluluğu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üstlenmekte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değişim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ilişkilerde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stres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kaygı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faktörü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ortaya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çıkmaktadır.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dönemde</a:t>
            </a:r>
            <a:r>
              <a:rPr sz="1600" dirty="0">
                <a:latin typeface="Times New Roman"/>
                <a:cs typeface="Times New Roman"/>
              </a:rPr>
              <a:t> hem</a:t>
            </a:r>
            <a:r>
              <a:rPr sz="1600" spc="-5" dirty="0">
                <a:latin typeface="Times New Roman"/>
                <a:cs typeface="Times New Roman"/>
              </a:rPr>
              <a:t> aile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büyüklerinin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eşlerin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birbirlerine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destek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olmaları,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anlayış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göstermeleri,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dönemin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sağlıklı geçirilmesi açısından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önemlidir.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701530" y="7365819"/>
            <a:ext cx="259079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40"/>
              </a:lnSpc>
            </a:pPr>
            <a:fld id="{81D60167-4931-47E6-BA6A-407CBD079E47}" type="slidenum">
              <a:rPr sz="1200" dirty="0">
                <a:latin typeface="Courier New"/>
                <a:cs typeface="Courier New"/>
              </a:rPr>
              <a:t>13</a:t>
            </a:fld>
            <a:endParaRPr sz="1200">
              <a:latin typeface="Courier New"/>
              <a:cs typeface="Courier Ne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92504" y="932434"/>
            <a:ext cx="126364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Times New Roman"/>
                <a:cs typeface="Times New Roman"/>
              </a:rPr>
              <a:t>4.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2504" y="761136"/>
            <a:ext cx="8759190" cy="562610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499745">
              <a:lnSpc>
                <a:spcPct val="100000"/>
              </a:lnSpc>
              <a:spcBef>
                <a:spcPts val="905"/>
              </a:spcBef>
            </a:pPr>
            <a:r>
              <a:rPr sz="1600" b="1" spc="-5" dirty="0">
                <a:latin typeface="Times New Roman"/>
                <a:cs typeface="Times New Roman"/>
              </a:rPr>
              <a:t>Çocuğu Ergenlik Döneminde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Aile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Döngüsü</a:t>
            </a:r>
            <a:endParaRPr sz="1600">
              <a:latin typeface="Times New Roman"/>
              <a:cs typeface="Times New Roman"/>
            </a:endParaRPr>
          </a:p>
          <a:p>
            <a:pPr marL="12700" marR="245110" indent="444500">
              <a:lnSpc>
                <a:spcPts val="2760"/>
              </a:lnSpc>
              <a:spcBef>
                <a:spcPts val="195"/>
              </a:spcBef>
            </a:pPr>
            <a:r>
              <a:rPr sz="1600" spc="-5" dirty="0">
                <a:latin typeface="Times New Roman"/>
                <a:cs typeface="Times New Roman"/>
              </a:rPr>
              <a:t>Ergenlik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dönemi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yaşam </a:t>
            </a:r>
            <a:r>
              <a:rPr sz="1600" spc="-5" dirty="0">
                <a:latin typeface="Times New Roman"/>
                <a:cs typeface="Times New Roman"/>
              </a:rPr>
              <a:t>döngüsünün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önemli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aşamalarından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birisidir.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Ergenlik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dönemi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bireyselleşme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bağımsızlaşma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arayışları </a:t>
            </a:r>
            <a:r>
              <a:rPr sz="1600" spc="-5" dirty="0">
                <a:latin typeface="Times New Roman"/>
                <a:cs typeface="Times New Roman"/>
              </a:rPr>
              <a:t>içersinde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ilişkilerindeki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yoğunluğu,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içerisinden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arkadaş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600" spc="-5" dirty="0">
                <a:latin typeface="Times New Roman"/>
                <a:cs typeface="Times New Roman"/>
              </a:rPr>
              <a:t>çevresine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doğru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yönlendirdiği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süreçtir.</a:t>
            </a:r>
            <a:endParaRPr sz="1600">
              <a:latin typeface="Times New Roman"/>
              <a:cs typeface="Times New Roman"/>
            </a:endParaRPr>
          </a:p>
          <a:p>
            <a:pPr marL="457200">
              <a:lnSpc>
                <a:spcPct val="100000"/>
              </a:lnSpc>
              <a:spcBef>
                <a:spcPts val="840"/>
              </a:spcBef>
            </a:pPr>
            <a:r>
              <a:rPr sz="1600" spc="-5" dirty="0">
                <a:latin typeface="Times New Roman"/>
                <a:cs typeface="Times New Roman"/>
              </a:rPr>
              <a:t>Ergenlik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dönemindeki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arkadaş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grubu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içersinde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edinmek,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arkadaşları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tarafından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438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onaylanmak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önemlidir.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Çocukta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meydana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gelen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değişim,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ebeveynleri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ilişkilerinde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sorunlara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yol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açabilir,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ebeveynlerin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müdahaleci tutumları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artabilir.</a:t>
            </a:r>
            <a:endParaRPr sz="1600">
              <a:latin typeface="Times New Roman"/>
              <a:cs typeface="Times New Roman"/>
            </a:endParaRPr>
          </a:p>
          <a:p>
            <a:pPr marL="12700" marR="205740" indent="444500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dönemde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ergenle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iletişim</a:t>
            </a:r>
            <a:r>
              <a:rPr sz="1600" spc="-5" dirty="0">
                <a:latin typeface="Times New Roman"/>
                <a:cs typeface="Times New Roman"/>
              </a:rPr>
              <a:t> biçimi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yeniden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yapılandırılmalı,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ergeni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dinlemeye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anlamaya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dönük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yaklaşımlar</a:t>
            </a:r>
            <a:r>
              <a:rPr sz="1600" dirty="0">
                <a:latin typeface="Times New Roman"/>
                <a:cs typeface="Times New Roman"/>
              </a:rPr>
              <a:t> içersinde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olunmalıdır.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Ayrıca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ergenin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bağımsız</a:t>
            </a:r>
            <a:r>
              <a:rPr sz="1600" spc="5" dirty="0">
                <a:latin typeface="Times New Roman"/>
                <a:cs typeface="Times New Roman"/>
              </a:rPr>
              <a:t> karar </a:t>
            </a:r>
            <a:r>
              <a:rPr sz="1600" spc="-5" dirty="0">
                <a:latin typeface="Times New Roman"/>
                <a:cs typeface="Times New Roman"/>
              </a:rPr>
              <a:t>alabilme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yetisi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özgüven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duygusunu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geliştirecek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yaklaşımlarda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sorumluluğu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ebeveynlere düşmektedir.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  <a:tabLst>
                <a:tab pos="338455" algn="l"/>
              </a:tabLst>
            </a:pPr>
            <a:r>
              <a:rPr sz="1050" b="1" dirty="0">
                <a:latin typeface="Times New Roman"/>
                <a:cs typeface="Times New Roman"/>
              </a:rPr>
              <a:t>5.	</a:t>
            </a:r>
            <a:r>
              <a:rPr sz="1600" b="1" spc="-5" dirty="0">
                <a:latin typeface="Times New Roman"/>
                <a:cs typeface="Times New Roman"/>
              </a:rPr>
              <a:t>Çocuğu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Evden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Ayrılan</a:t>
            </a:r>
            <a:r>
              <a:rPr sz="1600" b="1" spc="-10" dirty="0">
                <a:latin typeface="Times New Roman"/>
                <a:cs typeface="Times New Roman"/>
              </a:rPr>
              <a:t> Aile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Döngüsü</a:t>
            </a:r>
            <a:endParaRPr sz="1600">
              <a:latin typeface="Times New Roman"/>
              <a:cs typeface="Times New Roman"/>
            </a:endParaRPr>
          </a:p>
          <a:p>
            <a:pPr marL="12700" marR="151765" indent="444500">
              <a:lnSpc>
                <a:spcPts val="2760"/>
              </a:lnSpc>
              <a:spcBef>
                <a:spcPts val="195"/>
              </a:spcBef>
            </a:pPr>
            <a:r>
              <a:rPr sz="1600" spc="-5" dirty="0">
                <a:latin typeface="Times New Roman"/>
                <a:cs typeface="Times New Roman"/>
              </a:rPr>
              <a:t>Karı-koca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ilişkisi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içerisinde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hayatına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adım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atan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çiftler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dünyaya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gelmesiyle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ana-baba 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sorumluluğunu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üstlenir.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Ailede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meydana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gelen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değişim,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evden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ayrılmasıyla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diğer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 evreye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girer.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İçinde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yaşadığımız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toplumda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evden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ayrılışı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eğitim,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iş,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nedeniyle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gerçekleşmektedir.</a:t>
            </a:r>
            <a:endParaRPr sz="1600">
              <a:latin typeface="Times New Roman"/>
              <a:cs typeface="Times New Roman"/>
            </a:endParaRPr>
          </a:p>
          <a:p>
            <a:pPr marL="12700" marR="393700" indent="444500">
              <a:lnSpc>
                <a:spcPts val="2760"/>
              </a:lnSpc>
            </a:pPr>
            <a:r>
              <a:rPr sz="1600" spc="-5" dirty="0">
                <a:latin typeface="Times New Roman"/>
                <a:cs typeface="Times New Roman"/>
              </a:rPr>
              <a:t>Özellikle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çocuğuyla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koruyucu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bağımlı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ilişkiler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gerçekleştirmiş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ebeveynler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evden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ayrılışı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boşluk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duygusu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oluşturmakta,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stres</a:t>
            </a:r>
            <a:r>
              <a:rPr sz="1600" spc="-5" dirty="0">
                <a:latin typeface="Times New Roman"/>
                <a:cs typeface="Times New Roman"/>
              </a:rPr>
              <a:t> ve kaygıya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yol </a:t>
            </a:r>
            <a:r>
              <a:rPr sz="1600" spc="-5" dirty="0">
                <a:latin typeface="Times New Roman"/>
                <a:cs typeface="Times New Roman"/>
              </a:rPr>
              <a:t>açmaktadır.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701530" y="7365819"/>
            <a:ext cx="259079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40"/>
              </a:lnSpc>
            </a:pPr>
            <a:fld id="{81D60167-4931-47E6-BA6A-407CBD079E47}" type="slidenum">
              <a:rPr sz="1200" dirty="0">
                <a:latin typeface="Courier New"/>
                <a:cs typeface="Courier New"/>
              </a:rPr>
              <a:t>14</a:t>
            </a:fld>
            <a:endParaRPr sz="1200">
              <a:latin typeface="Courier New"/>
              <a:cs typeface="Courier Ne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92504" y="751992"/>
            <a:ext cx="8826500" cy="5284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3800"/>
              </a:lnSpc>
              <a:spcBef>
                <a:spcPts val="100"/>
              </a:spcBef>
            </a:pPr>
            <a:r>
              <a:rPr sz="1600" spc="-5" dirty="0">
                <a:latin typeface="Times New Roman"/>
                <a:cs typeface="Times New Roman"/>
              </a:rPr>
              <a:t>tarafından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ihmal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terk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edileceği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endişesi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ebeveynleri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etkilemekte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uyum</a:t>
            </a:r>
            <a:r>
              <a:rPr sz="1600" spc="-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davranış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sorunları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yaşamasına </a:t>
            </a:r>
            <a:r>
              <a:rPr sz="1600" spc="-3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yol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açmaktadır.</a:t>
            </a:r>
            <a:r>
              <a:rPr sz="1600" dirty="0">
                <a:latin typeface="Times New Roman"/>
                <a:cs typeface="Times New Roman"/>
              </a:rPr>
              <a:t> Bu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dönemde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çiftlerin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değişimi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sağlıklı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atlatabilmesi</a:t>
            </a:r>
            <a:r>
              <a:rPr sz="1600" dirty="0">
                <a:latin typeface="Times New Roman"/>
                <a:cs typeface="Times New Roman"/>
              </a:rPr>
              <a:t> için,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çiftlerin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ilişkisinin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kalitesini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geliştirebilmesine,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aralarındaki</a:t>
            </a:r>
            <a:r>
              <a:rPr sz="1600" dirty="0">
                <a:latin typeface="Times New Roman"/>
                <a:cs typeface="Times New Roman"/>
              </a:rPr>
              <a:t> iletişim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paylaşımı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arttırabilmesine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bağlıdır.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ebeveynler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çocuklarının evden ayrılma sürecini desteklemeli, güven ilişkisini sürdürerek </a:t>
            </a:r>
            <a:r>
              <a:rPr sz="1600" dirty="0">
                <a:latin typeface="Times New Roman"/>
                <a:cs typeface="Times New Roman"/>
              </a:rPr>
              <a:t>otoriter </a:t>
            </a:r>
            <a:r>
              <a:rPr sz="1600" spc="-5" dirty="0">
                <a:latin typeface="Times New Roman"/>
                <a:cs typeface="Times New Roman"/>
              </a:rPr>
              <a:t>ve </a:t>
            </a:r>
            <a:r>
              <a:rPr sz="1600" dirty="0">
                <a:latin typeface="Times New Roman"/>
                <a:cs typeface="Times New Roman"/>
              </a:rPr>
              <a:t>baskıcı </a:t>
            </a:r>
            <a:r>
              <a:rPr sz="1600" spc="-5" dirty="0">
                <a:latin typeface="Times New Roman"/>
                <a:cs typeface="Times New Roman"/>
              </a:rPr>
              <a:t>tutumlardan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kaçınmalıdır. Çocuklarının yaşamın sorumluklarını almasına yardımcı olarak geleceğini oluşturma çabasını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desteklemelidir.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75"/>
              </a:spcBef>
            </a:pPr>
            <a:r>
              <a:rPr sz="1600" b="1" spc="-5" dirty="0">
                <a:latin typeface="Times New Roman"/>
                <a:cs typeface="Times New Roman"/>
              </a:rPr>
              <a:t>1.3.6.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Yaşlılık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ve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Emeklilik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Döngüsü</a:t>
            </a:r>
            <a:endParaRPr sz="1600">
              <a:latin typeface="Times New Roman"/>
              <a:cs typeface="Times New Roman"/>
            </a:endParaRPr>
          </a:p>
          <a:p>
            <a:pPr marL="12700" marR="815975" indent="444500" algn="just">
              <a:lnSpc>
                <a:spcPts val="2760"/>
              </a:lnSpc>
              <a:spcBef>
                <a:spcPts val="195"/>
              </a:spcBef>
            </a:pPr>
            <a:r>
              <a:rPr sz="1600" spc="-10" dirty="0">
                <a:latin typeface="Times New Roman"/>
                <a:cs typeface="Times New Roman"/>
              </a:rPr>
              <a:t>Yaşlılık </a:t>
            </a:r>
            <a:r>
              <a:rPr sz="1600" spc="-5" dirty="0">
                <a:latin typeface="Times New Roman"/>
                <a:cs typeface="Times New Roman"/>
              </a:rPr>
              <a:t>ve emeklilik </a:t>
            </a:r>
            <a:r>
              <a:rPr sz="1600" spc="-10" dirty="0">
                <a:latin typeface="Times New Roman"/>
                <a:cs typeface="Times New Roman"/>
              </a:rPr>
              <a:t>dönemi, </a:t>
            </a:r>
            <a:r>
              <a:rPr sz="1600" spc="-5" dirty="0">
                <a:latin typeface="Times New Roman"/>
                <a:cs typeface="Times New Roman"/>
              </a:rPr>
              <a:t>çiftlerin ilişkilerinde birbirlerine yakınlaştığı, beraberliklerinin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yoğunlaştığı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dönemdir.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Yaşamın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telaşları,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çocuklarını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yaşama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hazırlama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çabaları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yerini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sakin,</a:t>
            </a:r>
            <a:endParaRPr sz="1600">
              <a:latin typeface="Times New Roman"/>
              <a:cs typeface="Times New Roman"/>
            </a:endParaRPr>
          </a:p>
          <a:p>
            <a:pPr marL="12700" marR="53340" algn="just">
              <a:lnSpc>
                <a:spcPts val="2760"/>
              </a:lnSpc>
            </a:pPr>
            <a:r>
              <a:rPr sz="1600" spc="-5" dirty="0">
                <a:latin typeface="Times New Roman"/>
                <a:cs typeface="Times New Roman"/>
              </a:rPr>
              <a:t>kendileriyle baş başa kaldıkları bir </a:t>
            </a:r>
            <a:r>
              <a:rPr sz="1600" dirty="0">
                <a:latin typeface="Times New Roman"/>
                <a:cs typeface="Times New Roman"/>
              </a:rPr>
              <a:t>sürece </a:t>
            </a:r>
            <a:r>
              <a:rPr sz="1600" spc="-5" dirty="0">
                <a:latin typeface="Times New Roman"/>
                <a:cs typeface="Times New Roman"/>
              </a:rPr>
              <a:t>bırakır. Bu </a:t>
            </a:r>
            <a:r>
              <a:rPr sz="1600" dirty="0">
                <a:latin typeface="Times New Roman"/>
                <a:cs typeface="Times New Roman"/>
              </a:rPr>
              <a:t>dönemde </a:t>
            </a:r>
            <a:r>
              <a:rPr sz="1600" spc="-5" dirty="0">
                <a:latin typeface="Times New Roman"/>
                <a:cs typeface="Times New Roman"/>
              </a:rPr>
              <a:t>çevresindeki birey ölümleri, </a:t>
            </a:r>
            <a:r>
              <a:rPr sz="1600" dirty="0">
                <a:latin typeface="Times New Roman"/>
                <a:cs typeface="Times New Roman"/>
              </a:rPr>
              <a:t>sağlık </a:t>
            </a:r>
            <a:r>
              <a:rPr sz="1600" spc="-5" dirty="0">
                <a:latin typeface="Times New Roman"/>
                <a:cs typeface="Times New Roman"/>
              </a:rPr>
              <a:t>sorunları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çiftleri etkilemekte,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yaşamdan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zevk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alma,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yaşama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bağlanma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motivasyonlarında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düşüşler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yaratmaktadır.</a:t>
            </a:r>
            <a:endParaRPr sz="1600">
              <a:latin typeface="Times New Roman"/>
              <a:cs typeface="Times New Roman"/>
            </a:endParaRPr>
          </a:p>
          <a:p>
            <a:pPr marL="12700" marR="9525" indent="444500" algn="just">
              <a:lnSpc>
                <a:spcPts val="2760"/>
              </a:lnSpc>
            </a:pPr>
            <a:r>
              <a:rPr sz="1600" spc="-10" dirty="0">
                <a:latin typeface="Times New Roman"/>
                <a:cs typeface="Times New Roman"/>
              </a:rPr>
              <a:t>Aile </a:t>
            </a:r>
            <a:r>
              <a:rPr sz="1600" spc="-5" dirty="0">
                <a:latin typeface="Times New Roman"/>
                <a:cs typeface="Times New Roman"/>
              </a:rPr>
              <a:t>yaşam döngüsü evrelerinde bireylerin duygu, düşünce ve davranışlarında </a:t>
            </a:r>
            <a:r>
              <a:rPr sz="1600" spc="-10" dirty="0">
                <a:latin typeface="Times New Roman"/>
                <a:cs typeface="Times New Roman"/>
              </a:rPr>
              <a:t>meydana </a:t>
            </a:r>
            <a:r>
              <a:rPr sz="1600" spc="-5" dirty="0">
                <a:latin typeface="Times New Roman"/>
                <a:cs typeface="Times New Roman"/>
              </a:rPr>
              <a:t>gelen değişimi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yönetebilmeleri,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ortaya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çıkan</a:t>
            </a:r>
            <a:r>
              <a:rPr sz="1600" dirty="0">
                <a:latin typeface="Times New Roman"/>
                <a:cs typeface="Times New Roman"/>
              </a:rPr>
              <a:t> çeşitli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stres</a:t>
            </a:r>
            <a:r>
              <a:rPr sz="1600" spc="-5" dirty="0">
                <a:latin typeface="Times New Roman"/>
                <a:cs typeface="Times New Roman"/>
              </a:rPr>
              <a:t> faktörleri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karşısında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uygun</a:t>
            </a:r>
            <a:r>
              <a:rPr sz="1600" dirty="0">
                <a:latin typeface="Times New Roman"/>
                <a:cs typeface="Times New Roman"/>
              </a:rPr>
              <a:t> tutum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davranışları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ortaya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koyabilmeleri,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ilişkilerini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işbirliği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paylaşım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içinde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sürdürebilmeleri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halinde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çatışmayla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başa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çıkabilirler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15"/>
              </a:spcBef>
            </a:pPr>
            <a:r>
              <a:rPr sz="1600" spc="-5" dirty="0">
                <a:latin typeface="Times New Roman"/>
                <a:cs typeface="Times New Roman"/>
              </a:rPr>
              <a:t>yoksa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yaşamlarında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kriz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egemen </a:t>
            </a:r>
            <a:r>
              <a:rPr sz="1600" dirty="0">
                <a:latin typeface="Times New Roman"/>
                <a:cs typeface="Times New Roman"/>
              </a:rPr>
              <a:t>olur.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701530" y="7365819"/>
            <a:ext cx="259079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40"/>
              </a:lnSpc>
            </a:pPr>
            <a:fld id="{81D60167-4931-47E6-BA6A-407CBD079E47}" type="slidenum">
              <a:rPr sz="1200" dirty="0">
                <a:latin typeface="Courier New"/>
                <a:cs typeface="Courier New"/>
              </a:rPr>
              <a:t>15</a:t>
            </a:fld>
            <a:endParaRPr sz="1200">
              <a:latin typeface="Courier New"/>
              <a:cs typeface="Courier Ne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92504" y="761136"/>
            <a:ext cx="8822690" cy="562610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5"/>
              </a:spcBef>
              <a:tabLst>
                <a:tab pos="271145" algn="l"/>
              </a:tabLst>
            </a:pPr>
            <a:r>
              <a:rPr sz="1050" b="1" dirty="0">
                <a:latin typeface="Times New Roman"/>
                <a:cs typeface="Times New Roman"/>
              </a:rPr>
              <a:t>4.	</a:t>
            </a:r>
            <a:r>
              <a:rPr sz="1600" b="1" spc="-10" dirty="0">
                <a:latin typeface="Times New Roman"/>
                <a:cs typeface="Times New Roman"/>
              </a:rPr>
              <a:t>Ailenin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Fonksiyonları</a:t>
            </a:r>
            <a:endParaRPr sz="1600">
              <a:latin typeface="Times New Roman"/>
              <a:cs typeface="Times New Roman"/>
            </a:endParaRPr>
          </a:p>
          <a:p>
            <a:pPr marL="12700" marR="39370" indent="444500">
              <a:lnSpc>
                <a:spcPts val="2760"/>
              </a:lnSpc>
              <a:spcBef>
                <a:spcPts val="195"/>
              </a:spcBef>
            </a:pPr>
            <a:r>
              <a:rPr sz="1600" spc="-5" dirty="0">
                <a:latin typeface="Times New Roman"/>
                <a:cs typeface="Times New Roman"/>
              </a:rPr>
              <a:t>Dünyanın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neresinde,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hangi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tipi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olursa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olsun,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her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bazı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fonksiyonları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bulunmaktadır.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Ailenin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fonksiyonlarını genel olarak </a:t>
            </a:r>
            <a:r>
              <a:rPr sz="1600" dirty="0">
                <a:latin typeface="Times New Roman"/>
                <a:cs typeface="Times New Roman"/>
              </a:rPr>
              <a:t>üç</a:t>
            </a:r>
            <a:r>
              <a:rPr sz="1600" spc="-5" dirty="0">
                <a:latin typeface="Times New Roman"/>
                <a:cs typeface="Times New Roman"/>
              </a:rPr>
              <a:t> grupta incelemek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mümkündür.</a:t>
            </a:r>
            <a:endParaRPr sz="1600">
              <a:latin typeface="Times New Roman"/>
              <a:cs typeface="Times New Roman"/>
            </a:endParaRPr>
          </a:p>
          <a:p>
            <a:pPr marL="370205" indent="-358140">
              <a:lnSpc>
                <a:spcPct val="100000"/>
              </a:lnSpc>
              <a:spcBef>
                <a:spcPts val="645"/>
              </a:spcBef>
              <a:buSzPct val="65625"/>
              <a:buAutoNum type="arabicPeriod"/>
              <a:tabLst>
                <a:tab pos="370205" algn="l"/>
                <a:tab pos="370840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Biyolojik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Fonksiyonlar</a:t>
            </a:r>
            <a:endParaRPr sz="1600">
              <a:latin typeface="Times New Roman"/>
              <a:cs typeface="Times New Roman"/>
            </a:endParaRPr>
          </a:p>
          <a:p>
            <a:pPr marL="12700" marR="489584" indent="444500">
              <a:lnSpc>
                <a:spcPts val="2760"/>
              </a:lnSpc>
              <a:spcBef>
                <a:spcPts val="195"/>
              </a:spcBef>
            </a:pPr>
            <a:r>
              <a:rPr sz="1600" spc="-5" dirty="0">
                <a:latin typeface="Times New Roman"/>
                <a:cs typeface="Times New Roman"/>
              </a:rPr>
              <a:t>Eşlerin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duygusal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ihtiyaçlarını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karşıladıkları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yasal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birlikteliktir.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Biyolojik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fonksiyon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eşlerin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cinsel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gereksinimlerini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karşıladığı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gibi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kuşakların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sürekliliğini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sağlamaktadır.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sahibi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olma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600" spc="-5" dirty="0">
                <a:latin typeface="Times New Roman"/>
                <a:cs typeface="Times New Roman"/>
              </a:rPr>
              <a:t>mutluluğunu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sağlığını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engelleyecek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biçimde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olmamalıdır.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planlaması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hizmetlerinin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amacı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budur.</a:t>
            </a:r>
            <a:endParaRPr sz="1600">
              <a:latin typeface="Times New Roman"/>
              <a:cs typeface="Times New Roman"/>
            </a:endParaRPr>
          </a:p>
          <a:p>
            <a:pPr marL="12700" marR="624205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Bakabileceğinden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sahibi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olmak,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anne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başta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olmak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üzere</a:t>
            </a:r>
            <a:r>
              <a:rPr sz="1600" dirty="0">
                <a:latin typeface="Times New Roman"/>
                <a:cs typeface="Times New Roman"/>
              </a:rPr>
              <a:t> bütün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bireylerini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olumsuz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yönde etkilemektedir.</a:t>
            </a:r>
            <a:endParaRPr sz="1600">
              <a:latin typeface="Times New Roman"/>
              <a:cs typeface="Times New Roman"/>
            </a:endParaRPr>
          </a:p>
          <a:p>
            <a:pPr marL="370205" indent="-358140">
              <a:lnSpc>
                <a:spcPct val="100000"/>
              </a:lnSpc>
              <a:spcBef>
                <a:spcPts val="875"/>
              </a:spcBef>
              <a:buSzPct val="65625"/>
              <a:buAutoNum type="arabicPeriod" startAt="2"/>
              <a:tabLst>
                <a:tab pos="370205" algn="l"/>
                <a:tab pos="370840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Ekonomik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Fonksiyonlar</a:t>
            </a:r>
            <a:endParaRPr sz="1600">
              <a:latin typeface="Times New Roman"/>
              <a:cs typeface="Times New Roman"/>
            </a:endParaRPr>
          </a:p>
          <a:p>
            <a:pPr marL="12700" marR="5080" indent="444500" algn="just">
              <a:lnSpc>
                <a:spcPts val="2760"/>
              </a:lnSpc>
              <a:spcBef>
                <a:spcPts val="200"/>
              </a:spcBef>
            </a:pPr>
            <a:r>
              <a:rPr sz="1600" spc="-10" dirty="0">
                <a:latin typeface="Times New Roman"/>
                <a:cs typeface="Times New Roman"/>
              </a:rPr>
              <a:t>Aile </a:t>
            </a:r>
            <a:r>
              <a:rPr sz="1600" spc="-5" dirty="0">
                <a:latin typeface="Times New Roman"/>
                <a:cs typeface="Times New Roman"/>
              </a:rPr>
              <a:t>üreten, </a:t>
            </a:r>
            <a:r>
              <a:rPr sz="1600" dirty="0">
                <a:latin typeface="Times New Roman"/>
                <a:cs typeface="Times New Roman"/>
              </a:rPr>
              <a:t>ürettiğini </a:t>
            </a:r>
            <a:r>
              <a:rPr sz="1600" spc="-5" dirty="0">
                <a:latin typeface="Times New Roman"/>
                <a:cs typeface="Times New Roman"/>
              </a:rPr>
              <a:t>tüketen gruptur. Üyelerin beslenme, barınma, korunma, ihtiyaçlarını karşılaması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 ekonomik fonksiyonunu ortaya koyar. </a:t>
            </a:r>
            <a:r>
              <a:rPr sz="1600" spc="-10" dirty="0">
                <a:latin typeface="Times New Roman"/>
                <a:cs typeface="Times New Roman"/>
              </a:rPr>
              <a:t>Aile </a:t>
            </a:r>
            <a:r>
              <a:rPr sz="1600" spc="-5" dirty="0">
                <a:latin typeface="Times New Roman"/>
                <a:cs typeface="Times New Roman"/>
              </a:rPr>
              <a:t>ekonomik iş </a:t>
            </a:r>
            <a:r>
              <a:rPr sz="1600" dirty="0">
                <a:latin typeface="Times New Roman"/>
                <a:cs typeface="Times New Roman"/>
              </a:rPr>
              <a:t>birliğinin </a:t>
            </a:r>
            <a:r>
              <a:rPr sz="1600" spc="-5" dirty="0">
                <a:latin typeface="Times New Roman"/>
                <a:cs typeface="Times New Roman"/>
              </a:rPr>
              <a:t>ve iş bölümünün sürdüğü uygun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ortamdır.</a:t>
            </a:r>
            <a:endParaRPr sz="1600">
              <a:latin typeface="Times New Roman"/>
              <a:cs typeface="Times New Roman"/>
            </a:endParaRPr>
          </a:p>
          <a:p>
            <a:pPr marL="12700" indent="444500" algn="just">
              <a:lnSpc>
                <a:spcPct val="100000"/>
              </a:lnSpc>
              <a:spcBef>
                <a:spcPts val="605"/>
              </a:spcBef>
            </a:pPr>
            <a:r>
              <a:rPr sz="1600" spc="-5" dirty="0">
                <a:latin typeface="Times New Roman"/>
                <a:cs typeface="Times New Roman"/>
              </a:rPr>
              <a:t>Çeşitli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toplumlarda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değişik</a:t>
            </a:r>
            <a:r>
              <a:rPr sz="1600" spc="19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biçimlerde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ortaya</a:t>
            </a:r>
            <a:r>
              <a:rPr sz="1600" spc="19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çıkan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bu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iş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birliği</a:t>
            </a:r>
            <a:r>
              <a:rPr sz="1600" spc="2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eşleri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birbirine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bağlamakla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kalmaz,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toplumun devamını sağlar. Kentlerde aile bu fonksiyonu, gelişmeyle ortaya çıkan ve </a:t>
            </a:r>
            <a:r>
              <a:rPr sz="1600" dirty="0">
                <a:latin typeface="Times New Roman"/>
                <a:cs typeface="Times New Roman"/>
              </a:rPr>
              <a:t>kadının </a:t>
            </a:r>
            <a:r>
              <a:rPr sz="1600" spc="-5" dirty="0">
                <a:latin typeface="Times New Roman"/>
                <a:cs typeface="Times New Roman"/>
              </a:rPr>
              <a:t>istihdamıyla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zorunlu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hale gelen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pek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sosyal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refah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kurumuyla paylaşmaktadır.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701530" y="7365819"/>
            <a:ext cx="259079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40"/>
              </a:lnSpc>
            </a:pPr>
            <a:fld id="{81D60167-4931-47E6-BA6A-407CBD079E47}" type="slidenum">
              <a:rPr sz="1200" dirty="0">
                <a:latin typeface="Courier New"/>
                <a:cs typeface="Courier New"/>
              </a:rPr>
              <a:t>16</a:t>
            </a:fld>
            <a:endParaRPr sz="1200">
              <a:latin typeface="Courier New"/>
              <a:cs typeface="Courier Ne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92504" y="761136"/>
            <a:ext cx="8825865" cy="527558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05"/>
              </a:spcBef>
            </a:pPr>
            <a:r>
              <a:rPr sz="1050" b="1" dirty="0">
                <a:latin typeface="Times New Roman"/>
                <a:cs typeface="Times New Roman"/>
              </a:rPr>
              <a:t>1.4.3.  </a:t>
            </a:r>
            <a:r>
              <a:rPr sz="1050" b="1" spc="5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Sosyal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Fonksiyonlar</a:t>
            </a:r>
            <a:endParaRPr sz="1600">
              <a:latin typeface="Times New Roman"/>
              <a:cs typeface="Times New Roman"/>
            </a:endParaRPr>
          </a:p>
          <a:p>
            <a:pPr marL="12700" marR="6985" indent="444500" algn="just">
              <a:lnSpc>
                <a:spcPts val="2760"/>
              </a:lnSpc>
              <a:spcBef>
                <a:spcPts val="195"/>
              </a:spcBef>
            </a:pPr>
            <a:r>
              <a:rPr sz="1600" spc="-5" dirty="0">
                <a:latin typeface="Times New Roman"/>
                <a:cs typeface="Times New Roman"/>
              </a:rPr>
              <a:t>Doğan bebeklerin biyolojik bir canlılıktan sosyal bir kişiliğe geçmesi aile sayesindedir. Aile, toplumun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değerlerini,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normlarını,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gelenek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göreneklerini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aktararak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sosyalleşmesini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sağlar.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Böylece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konuşmaktan, giyinmeye, beslenmekten, çalışmaya </a:t>
            </a:r>
            <a:r>
              <a:rPr sz="1600" dirty="0">
                <a:latin typeface="Times New Roman"/>
                <a:cs typeface="Times New Roman"/>
              </a:rPr>
              <a:t>kadar </a:t>
            </a:r>
            <a:r>
              <a:rPr sz="1600" spc="-5" dirty="0">
                <a:latin typeface="Times New Roman"/>
                <a:cs typeface="Times New Roman"/>
              </a:rPr>
              <a:t>toplumsal ilişki ve davranış kalıplarını çocuk ilk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defa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ailesinden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öğrenir.</a:t>
            </a:r>
            <a:endParaRPr sz="1600">
              <a:latin typeface="Times New Roman"/>
              <a:cs typeface="Times New Roman"/>
            </a:endParaRPr>
          </a:p>
          <a:p>
            <a:pPr marL="12700" marR="5080" indent="444500" algn="just">
              <a:lnSpc>
                <a:spcPts val="2760"/>
              </a:lnSpc>
            </a:pPr>
            <a:r>
              <a:rPr sz="1600" spc="-5" dirty="0">
                <a:latin typeface="Times New Roman"/>
                <a:cs typeface="Times New Roman"/>
              </a:rPr>
              <a:t>Ailenin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kendine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özgü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içyapısı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işleyişi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vardır.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toplumların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kültürleri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ilgilidir.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Fakat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kültürün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genel özelliklerinden olan değişim aile içi </a:t>
            </a:r>
            <a:r>
              <a:rPr sz="1600" dirty="0">
                <a:latin typeface="Times New Roman"/>
                <a:cs typeface="Times New Roman"/>
              </a:rPr>
              <a:t>ilişkileri </a:t>
            </a:r>
            <a:r>
              <a:rPr sz="1600" spc="-5" dirty="0">
                <a:latin typeface="Times New Roman"/>
                <a:cs typeface="Times New Roman"/>
              </a:rPr>
              <a:t>ve ailenin toplumla olan etkileşimleri için de geçerlidir.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Babanın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dirty="0">
                <a:latin typeface="Times New Roman"/>
                <a:cs typeface="Times New Roman"/>
              </a:rPr>
              <a:t> içindeki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baskın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durumu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zayıflamaktadır.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içi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kararların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alınmasında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eşlerin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birlikte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davranmaları,</a:t>
            </a:r>
            <a:r>
              <a:rPr sz="1600" spc="3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birbirlerine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yardımcı</a:t>
            </a:r>
            <a:r>
              <a:rPr sz="1600" spc="3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olmaları</a:t>
            </a:r>
            <a:r>
              <a:rPr sz="1600" spc="30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toplumumuz</a:t>
            </a:r>
            <a:r>
              <a:rPr sz="1600" spc="3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tarafından</a:t>
            </a:r>
            <a:r>
              <a:rPr sz="1600" spc="30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</a:t>
            </a:r>
            <a:r>
              <a:rPr sz="1600" spc="3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beklenen</a:t>
            </a:r>
            <a:r>
              <a:rPr sz="1600" spc="30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3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davranıştır.</a:t>
            </a:r>
            <a:r>
              <a:rPr sz="1600" spc="30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</a:t>
            </a:r>
            <a:endParaRPr sz="1600">
              <a:latin typeface="Times New Roman"/>
              <a:cs typeface="Times New Roman"/>
            </a:endParaRPr>
          </a:p>
          <a:p>
            <a:pPr marL="12700" marR="8255" algn="just">
              <a:lnSpc>
                <a:spcPts val="276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içinde başlayan değişim yayılıp diğer aileler tarafından da benimsendiğinde toplumsal anlayış ve kültürel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özellikler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 değişmiş olur.</a:t>
            </a:r>
            <a:endParaRPr sz="1600">
              <a:latin typeface="Times New Roman"/>
              <a:cs typeface="Times New Roman"/>
            </a:endParaRPr>
          </a:p>
          <a:p>
            <a:pPr marL="12700" marR="6350" indent="444500" algn="just">
              <a:lnSpc>
                <a:spcPts val="2760"/>
              </a:lnSpc>
            </a:pPr>
            <a:r>
              <a:rPr sz="1600" spc="-10" dirty="0">
                <a:latin typeface="Times New Roman"/>
                <a:cs typeface="Times New Roman"/>
              </a:rPr>
              <a:t>Aile, </a:t>
            </a:r>
            <a:r>
              <a:rPr sz="1600" spc="-5" dirty="0">
                <a:latin typeface="Times New Roman"/>
                <a:cs typeface="Times New Roman"/>
              </a:rPr>
              <a:t>yetişmekte olan bireye içinde yaşadığı toplumun </a:t>
            </a:r>
            <a:r>
              <a:rPr sz="1600" dirty="0">
                <a:latin typeface="Times New Roman"/>
                <a:cs typeface="Times New Roman"/>
              </a:rPr>
              <a:t>kültürel </a:t>
            </a:r>
            <a:r>
              <a:rPr sz="1600" spc="-5" dirty="0">
                <a:latin typeface="Times New Roman"/>
                <a:cs typeface="Times New Roman"/>
              </a:rPr>
              <a:t>mirası ve değer sistemini aktarmakla da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sorumludur. Günümüz ailesi bu fonksiyonu diğer </a:t>
            </a:r>
            <a:r>
              <a:rPr sz="1600" spc="-10" dirty="0">
                <a:latin typeface="Times New Roman"/>
                <a:cs typeface="Times New Roman"/>
              </a:rPr>
              <a:t>sosyalleştirici </a:t>
            </a:r>
            <a:r>
              <a:rPr sz="1600" spc="-5" dirty="0">
                <a:latin typeface="Times New Roman"/>
                <a:cs typeface="Times New Roman"/>
              </a:rPr>
              <a:t>kurumlarla paylaşarak yürütmektedir. </a:t>
            </a:r>
            <a:r>
              <a:rPr sz="1600" spc="-10" dirty="0">
                <a:latin typeface="Times New Roman"/>
                <a:cs typeface="Times New Roman"/>
              </a:rPr>
              <a:t>Kitle </a:t>
            </a:r>
            <a:r>
              <a:rPr sz="1600" spc="-5" dirty="0">
                <a:latin typeface="Times New Roman"/>
                <a:cs typeface="Times New Roman"/>
              </a:rPr>
              <a:t> iletişim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araçları,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okul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okul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öncesi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eğitim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kurumlan,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arkadaş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akran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grupları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fonksiyonlarını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10"/>
              </a:spcBef>
            </a:pPr>
            <a:r>
              <a:rPr sz="1600" spc="-5" dirty="0">
                <a:latin typeface="Times New Roman"/>
                <a:cs typeface="Times New Roman"/>
              </a:rPr>
              <a:t>destekleyici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unsurlardır.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92504" y="751992"/>
            <a:ext cx="8828405" cy="61356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44500" algn="just">
              <a:lnSpc>
                <a:spcPct val="143800"/>
              </a:lnSpc>
              <a:spcBef>
                <a:spcPts val="100"/>
              </a:spcBef>
            </a:pPr>
            <a:r>
              <a:rPr sz="1600" spc="-5" dirty="0">
                <a:latin typeface="Times New Roman"/>
                <a:cs typeface="Times New Roman"/>
              </a:rPr>
              <a:t>Ekonomik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sıkıntıların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üzerindeki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etkileri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azımsanmayacak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ölçüdedir.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Köylerde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yaşayan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ailelerde bu etki </a:t>
            </a:r>
            <a:r>
              <a:rPr sz="1600" dirty="0">
                <a:latin typeface="Times New Roman"/>
                <a:cs typeface="Times New Roman"/>
              </a:rPr>
              <a:t>daha </a:t>
            </a:r>
            <a:r>
              <a:rPr sz="1600" spc="-5" dirty="0">
                <a:latin typeface="Times New Roman"/>
                <a:cs typeface="Times New Roman"/>
              </a:rPr>
              <a:t>hafif olabilir. Ancak bazı ailelerde de alışkanlık hâline getirilen kızların başlık parası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karşılığında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evlendirilmeleri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ya</a:t>
            </a:r>
            <a:r>
              <a:rPr sz="1600" spc="-5" dirty="0">
                <a:latin typeface="Times New Roman"/>
                <a:cs typeface="Times New Roman"/>
              </a:rPr>
              <a:t> da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mal</a:t>
            </a:r>
            <a:r>
              <a:rPr sz="1600" spc="-5" dirty="0">
                <a:latin typeface="Times New Roman"/>
                <a:cs typeface="Times New Roman"/>
              </a:rPr>
              <a:t> 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mülkün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bölünüp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parçalanmaması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akraba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yapılan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evlendirilmeler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ekonomik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baskıların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ortaya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çıkardığı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sorunlardır.</a:t>
            </a:r>
            <a:endParaRPr sz="1600" dirty="0">
              <a:latin typeface="Times New Roman"/>
              <a:cs typeface="Times New Roman"/>
            </a:endParaRPr>
          </a:p>
          <a:p>
            <a:pPr marL="12700" marR="9525" indent="444500" algn="just">
              <a:lnSpc>
                <a:spcPct val="143800"/>
              </a:lnSpc>
              <a:spcBef>
                <a:spcPts val="600"/>
              </a:spcBef>
            </a:pPr>
            <a:r>
              <a:rPr sz="1600" spc="-5" dirty="0">
                <a:latin typeface="Times New Roman"/>
                <a:cs typeface="Times New Roman"/>
              </a:rPr>
              <a:t>Ekonomik sıkıntıların en çok </a:t>
            </a:r>
            <a:r>
              <a:rPr sz="1600" dirty="0">
                <a:latin typeface="Times New Roman"/>
                <a:cs typeface="Times New Roman"/>
              </a:rPr>
              <a:t>etkilediği </a:t>
            </a:r>
            <a:r>
              <a:rPr sz="1600" spc="-5" dirty="0">
                <a:latin typeface="Times New Roman"/>
                <a:cs typeface="Times New Roman"/>
              </a:rPr>
              <a:t>aileler, gecekondu aileleri ve kentlerde yaşayan ailelerdir.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Babanın ve/veya annenin işini kaybetmesi sonucunda ailenin tek geçim kaynağı ortadan kalkmaktadır. Eğer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 sosyal bir güvencesi, özel birikimi veya ek geliri yoksa durum </a:t>
            </a:r>
            <a:r>
              <a:rPr sz="1600" dirty="0">
                <a:latin typeface="Times New Roman"/>
                <a:cs typeface="Times New Roman"/>
              </a:rPr>
              <a:t>daha </a:t>
            </a:r>
            <a:r>
              <a:rPr sz="1600" spc="-5" dirty="0">
                <a:latin typeface="Times New Roman"/>
                <a:cs typeface="Times New Roman"/>
              </a:rPr>
              <a:t>da zorlaşmakta, çocukların iş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gücü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kullanılmasına,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kimi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zaman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yasal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olmayan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yollarla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para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kazanmaya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yönelmesine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neden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olmaktadır.</a:t>
            </a:r>
            <a:endParaRPr sz="1600" dirty="0">
              <a:latin typeface="Times New Roman"/>
              <a:cs typeface="Times New Roman"/>
            </a:endParaRPr>
          </a:p>
          <a:p>
            <a:pPr marL="457200" algn="just">
              <a:lnSpc>
                <a:spcPct val="100000"/>
              </a:lnSpc>
              <a:spcBef>
                <a:spcPts val="880"/>
              </a:spcBef>
            </a:pPr>
            <a:r>
              <a:rPr sz="1600" b="1" spc="-5" dirty="0">
                <a:latin typeface="Times New Roman"/>
                <a:cs typeface="Times New Roman"/>
              </a:rPr>
              <a:t>1.1.</a:t>
            </a:r>
            <a:r>
              <a:rPr sz="1600" b="1" spc="-10" dirty="0">
                <a:latin typeface="Times New Roman"/>
                <a:cs typeface="Times New Roman"/>
              </a:rPr>
              <a:t> Ailenin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Tanımı </a:t>
            </a:r>
            <a:r>
              <a:rPr sz="1600" b="1" spc="-5" dirty="0">
                <a:latin typeface="Times New Roman"/>
                <a:cs typeface="Times New Roman"/>
              </a:rPr>
              <a:t>ve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Önemi</a:t>
            </a:r>
            <a:endParaRPr sz="1600" dirty="0">
              <a:latin typeface="Times New Roman"/>
              <a:cs typeface="Times New Roman"/>
            </a:endParaRPr>
          </a:p>
          <a:p>
            <a:pPr marL="12700" marR="6985" indent="444500" algn="just">
              <a:lnSpc>
                <a:spcPts val="2760"/>
              </a:lnSpc>
              <a:spcBef>
                <a:spcPts val="195"/>
              </a:spcBef>
            </a:pPr>
            <a:r>
              <a:rPr sz="1600" b="1" spc="-10" dirty="0">
                <a:latin typeface="Times New Roman"/>
                <a:cs typeface="Times New Roman"/>
              </a:rPr>
              <a:t>Aile, </a:t>
            </a:r>
            <a:r>
              <a:rPr sz="1600" b="1" spc="-5" dirty="0">
                <a:latin typeface="Times New Roman"/>
                <a:cs typeface="Times New Roman"/>
              </a:rPr>
              <a:t>evlilik ve kan bağına dayanan, karı, koca, çocuklar arasındaki ilişkilerin oluşturduğu toplum 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içindeki en küçük birliktir. </a:t>
            </a:r>
            <a:r>
              <a:rPr sz="1600" spc="-5" dirty="0">
                <a:latin typeface="Times New Roman"/>
                <a:cs typeface="Times New Roman"/>
              </a:rPr>
              <a:t>Toplumlar ailelerin </a:t>
            </a:r>
            <a:r>
              <a:rPr sz="1600" dirty="0">
                <a:latin typeface="Times New Roman"/>
                <a:cs typeface="Times New Roman"/>
              </a:rPr>
              <a:t>bir araya </a:t>
            </a:r>
            <a:r>
              <a:rPr sz="1600" spc="-5" dirty="0">
                <a:latin typeface="Times New Roman"/>
                <a:cs typeface="Times New Roman"/>
              </a:rPr>
              <a:t>gelmesiyle oluşur. Zaman içinde aile değişmemiş,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ancak ailenin üyelerinde ve üyelerin görevlerinde bazı değişmeler olmuştur. Endüstri devriminden önce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yaygın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kalabalık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türüne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geniş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adı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verilir.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Endüstri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devrimi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sonrasında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ortaya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çıkan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yalnızca</a:t>
            </a:r>
            <a:endParaRPr sz="16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10"/>
              </a:spcBef>
            </a:pPr>
            <a:r>
              <a:rPr sz="1600" spc="-5" dirty="0">
                <a:latin typeface="Times New Roman"/>
                <a:cs typeface="Times New Roman"/>
              </a:rPr>
              <a:t>anne, baba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çocuklardan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oluşan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 </a:t>
            </a:r>
            <a:r>
              <a:rPr sz="1600" dirty="0">
                <a:latin typeface="Times New Roman"/>
                <a:cs typeface="Times New Roman"/>
              </a:rPr>
              <a:t>türüne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çekirdek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denir.</a:t>
            </a:r>
            <a:endParaRPr sz="1600" dirty="0">
              <a:latin typeface="Times New Roman"/>
              <a:cs typeface="Times New Roman"/>
            </a:endParaRPr>
          </a:p>
          <a:p>
            <a:pPr marL="457200" algn="just">
              <a:lnSpc>
                <a:spcPct val="100000"/>
              </a:lnSpc>
              <a:spcBef>
                <a:spcPts val="840"/>
              </a:spcBef>
            </a:pPr>
            <a:r>
              <a:rPr sz="1600" spc="-5" dirty="0">
                <a:latin typeface="Times New Roman"/>
                <a:cs typeface="Times New Roman"/>
              </a:rPr>
              <a:t>Ülkemizde</a:t>
            </a:r>
            <a:r>
              <a:rPr sz="1600" spc="3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</a:t>
            </a:r>
            <a:r>
              <a:rPr sz="1600" spc="3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Medenî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Kanun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ile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düzenlenmiştir.</a:t>
            </a:r>
            <a:r>
              <a:rPr sz="1600" spc="3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</a:t>
            </a:r>
            <a:r>
              <a:rPr sz="1600" spc="3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nikâhla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gerçekleşir.</a:t>
            </a:r>
            <a:r>
              <a:rPr sz="1600" spc="3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Nikâh,</a:t>
            </a:r>
            <a:r>
              <a:rPr sz="1600" spc="3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tanıkların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92504" y="751992"/>
            <a:ext cx="8828405" cy="585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700" algn="just">
              <a:lnSpc>
                <a:spcPct val="143800"/>
              </a:lnSpc>
              <a:spcBef>
                <a:spcPts val="100"/>
              </a:spcBef>
            </a:pPr>
            <a:r>
              <a:rPr sz="1600" spc="-5" dirty="0">
                <a:latin typeface="Times New Roman"/>
                <a:cs typeface="Times New Roman"/>
              </a:rPr>
              <a:t>önünde yapılan resmî evlilik sözleşmesidir. Yasalarımıza göre Türkiye’de erkekler ve kadınlar, aynı anda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yalnızca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 kişiyle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 olabilirler.</a:t>
            </a:r>
            <a:endParaRPr sz="1600">
              <a:latin typeface="Times New Roman"/>
              <a:cs typeface="Times New Roman"/>
            </a:endParaRPr>
          </a:p>
          <a:p>
            <a:pPr marL="12700" marR="5080" indent="444500" algn="just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Toplumda ailenin büyük </a:t>
            </a:r>
            <a:r>
              <a:rPr sz="1600" spc="-10" dirty="0">
                <a:latin typeface="Times New Roman"/>
                <a:cs typeface="Times New Roman"/>
              </a:rPr>
              <a:t>önemi </a:t>
            </a:r>
            <a:r>
              <a:rPr sz="1600" spc="-5" dirty="0">
                <a:latin typeface="Times New Roman"/>
                <a:cs typeface="Times New Roman"/>
              </a:rPr>
              <a:t>vardır. Aile, bireyin </a:t>
            </a:r>
            <a:r>
              <a:rPr sz="1600" spc="5" dirty="0">
                <a:latin typeface="Times New Roman"/>
                <a:cs typeface="Times New Roman"/>
              </a:rPr>
              <a:t>ve </a:t>
            </a:r>
            <a:r>
              <a:rPr sz="1600" spc="-5" dirty="0">
                <a:latin typeface="Times New Roman"/>
                <a:cs typeface="Times New Roman"/>
              </a:rPr>
              <a:t>toplumun </a:t>
            </a:r>
            <a:r>
              <a:rPr sz="1600" dirty="0">
                <a:latin typeface="Times New Roman"/>
                <a:cs typeface="Times New Roman"/>
              </a:rPr>
              <a:t>fonksiyonlarında </a:t>
            </a:r>
            <a:r>
              <a:rPr sz="1600" spc="-5" dirty="0">
                <a:latin typeface="Times New Roman"/>
                <a:cs typeface="Times New Roman"/>
              </a:rPr>
              <a:t>en temel öğedir.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Aile,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bireyin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yaşamında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önemli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</a:t>
            </a:r>
            <a:r>
              <a:rPr sz="1600" spc="-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tutan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beslenme,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bakım,</a:t>
            </a:r>
            <a:r>
              <a:rPr sz="1600" spc="-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sevgi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ihtiyacı,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duygusal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gelişim,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psikolojik </a:t>
            </a:r>
            <a:r>
              <a:rPr sz="1600" spc="-3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gelişim, eğitim, </a:t>
            </a:r>
            <a:r>
              <a:rPr sz="1600" dirty="0">
                <a:latin typeface="Times New Roman"/>
                <a:cs typeface="Times New Roman"/>
              </a:rPr>
              <a:t>kültürel </a:t>
            </a:r>
            <a:r>
              <a:rPr sz="1600" spc="-5" dirty="0">
                <a:latin typeface="Times New Roman"/>
                <a:cs typeface="Times New Roman"/>
              </a:rPr>
              <a:t>değerleri kazanma, sağlıklı zihinsel gelişimini sürdürme gibi </a:t>
            </a:r>
            <a:r>
              <a:rPr sz="1600" dirty="0">
                <a:latin typeface="Times New Roman"/>
                <a:cs typeface="Times New Roman"/>
              </a:rPr>
              <a:t>temel </a:t>
            </a:r>
            <a:r>
              <a:rPr sz="1600" spc="-5" dirty="0">
                <a:latin typeface="Times New Roman"/>
                <a:cs typeface="Times New Roman"/>
              </a:rPr>
              <a:t>ihtiyaçlarını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karşıladığı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birincil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 </a:t>
            </a:r>
            <a:r>
              <a:rPr sz="1600" dirty="0">
                <a:latin typeface="Times New Roman"/>
                <a:cs typeface="Times New Roman"/>
              </a:rPr>
              <a:t>çevredir.</a:t>
            </a:r>
            <a:endParaRPr sz="1600">
              <a:latin typeface="Times New Roman"/>
              <a:cs typeface="Times New Roman"/>
            </a:endParaRPr>
          </a:p>
          <a:p>
            <a:pPr marL="12700" marR="254000" indent="444500">
              <a:lnSpc>
                <a:spcPct val="143800"/>
              </a:lnSpc>
            </a:pP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üyeleri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arasındaki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ilişkiler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ortamı,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psikososyal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yönden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gelişen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bireyin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etkileşime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uğradığı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yerdir.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ilişkiler,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kendine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güvenmesini,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kendine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diğer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bireylere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sevgi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duymasını,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kimlik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kazanmasını,</a:t>
            </a:r>
            <a:r>
              <a:rPr sz="1600" dirty="0">
                <a:latin typeface="Times New Roman"/>
                <a:cs typeface="Times New Roman"/>
              </a:rPr>
              <a:t> kişilik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gelişimini,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sosyal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beceriler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geliştirmesini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adaptasyon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sürecini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600" spc="-5" dirty="0">
                <a:latin typeface="Times New Roman"/>
                <a:cs typeface="Times New Roman"/>
              </a:rPr>
              <a:t>olanaklı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getirir.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bazı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özellikleri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vardır.</a:t>
            </a:r>
            <a:r>
              <a:rPr sz="1600" dirty="0">
                <a:latin typeface="Times New Roman"/>
                <a:cs typeface="Times New Roman"/>
              </a:rPr>
              <a:t> Bunlar:</a:t>
            </a:r>
            <a:endParaRPr sz="16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840"/>
              </a:spcBef>
            </a:pPr>
            <a:r>
              <a:rPr sz="1600" b="1" spc="-5" dirty="0">
                <a:latin typeface="Times New Roman"/>
                <a:cs typeface="Times New Roman"/>
              </a:rPr>
              <a:t>.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Aile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evrenseldir</a:t>
            </a:r>
            <a:r>
              <a:rPr sz="1600" spc="-5" dirty="0">
                <a:latin typeface="Times New Roman"/>
                <a:cs typeface="Times New Roman"/>
              </a:rPr>
              <a:t>: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bütün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sosyal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ilişkiler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fazla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evrensellik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özelliği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göze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çarpmaktadır.</a:t>
            </a:r>
            <a:endParaRPr sz="1600">
              <a:latin typeface="Times New Roman"/>
              <a:cs typeface="Times New Roman"/>
            </a:endParaRPr>
          </a:p>
          <a:p>
            <a:pPr marL="499745" indent="-424180">
              <a:lnSpc>
                <a:spcPct val="100000"/>
              </a:lnSpc>
              <a:spcBef>
                <a:spcPts val="840"/>
              </a:spcBef>
              <a:buSzPct val="65625"/>
              <a:buFont typeface="Times New Roman"/>
              <a:buChar char="•"/>
              <a:tabLst>
                <a:tab pos="499745" algn="l"/>
                <a:tab pos="500380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Aile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duygusal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temele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dayanır: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Nesli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devam ettirme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arzusu,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annelik,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arkadaşlık,</a:t>
            </a:r>
            <a:endParaRPr sz="1600">
              <a:latin typeface="Times New Roman"/>
              <a:cs typeface="Times New Roman"/>
            </a:endParaRPr>
          </a:p>
          <a:p>
            <a:pPr marL="12700" marR="172720">
              <a:lnSpc>
                <a:spcPct val="143800"/>
              </a:lnSpc>
              <a:spcBef>
                <a:spcPts val="175"/>
              </a:spcBef>
            </a:pPr>
            <a:r>
              <a:rPr sz="1600" spc="-5" dirty="0">
                <a:latin typeface="Times New Roman"/>
                <a:cs typeface="Times New Roman"/>
              </a:rPr>
              <a:t>ebeveynlik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duygularını,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eşlerin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hem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romantik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şefkat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duygularından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ekonomik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güvenliğine,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kişisel ihtiraslarından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neslin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devamlılığına kadar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tüm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duyguları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içerir.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>
              <a:latin typeface="Times New Roman"/>
              <a:cs typeface="Times New Roman"/>
            </a:endParaRPr>
          </a:p>
          <a:p>
            <a:pPr marL="499745" indent="-424180">
              <a:lnSpc>
                <a:spcPct val="100000"/>
              </a:lnSpc>
              <a:buSzPct val="65625"/>
              <a:buFont typeface="Times New Roman"/>
              <a:buChar char="•"/>
              <a:tabLst>
                <a:tab pos="499745" algn="l"/>
                <a:tab pos="500380" algn="l"/>
              </a:tabLst>
            </a:pPr>
            <a:r>
              <a:rPr sz="1600" b="1" spc="-10" dirty="0">
                <a:latin typeface="Times New Roman"/>
                <a:cs typeface="Times New Roman"/>
              </a:rPr>
              <a:t>Aile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şekillendirme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özelliğine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sahiptir: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kişilik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yapısı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gelişir.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üyeleri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hem</a:t>
            </a:r>
            <a:r>
              <a:rPr sz="1600" spc="-5" dirty="0">
                <a:latin typeface="Times New Roman"/>
                <a:cs typeface="Times New Roman"/>
              </a:rPr>
              <a:t> organik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hem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zihinsel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alışkanlıklar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kazanmasını,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sosyalleşmesini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sağlar.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67104" y="751992"/>
            <a:ext cx="7903845" cy="726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43800"/>
              </a:lnSpc>
              <a:spcBef>
                <a:spcPts val="100"/>
              </a:spcBef>
            </a:pPr>
            <a:r>
              <a:rPr sz="1575" b="1" baseline="31746" dirty="0">
                <a:latin typeface="Times New Roman"/>
                <a:cs typeface="Times New Roman"/>
              </a:rPr>
              <a:t>_</a:t>
            </a:r>
            <a:r>
              <a:rPr sz="1575" b="1" spc="209" baseline="31746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Ailenin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kapsamı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sınırlıdır: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sınırlı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büyüklüğe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sahiptir.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Şekillenmiş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sosyal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yapıların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küçüğüdür.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kent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tipi aile için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daha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geçerlidir.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2504" y="1552702"/>
            <a:ext cx="9271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Times New Roman"/>
                <a:cs typeface="Times New Roman"/>
              </a:rPr>
              <a:t>_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4666" y="1560322"/>
            <a:ext cx="84893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imes New Roman"/>
                <a:cs typeface="Times New Roman"/>
              </a:rPr>
              <a:t>Aile</a:t>
            </a:r>
            <a:r>
              <a:rPr sz="1600" b="1" spc="434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üyelerinin</a:t>
            </a:r>
            <a:r>
              <a:rPr sz="1600" b="1" spc="44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sorumlulukları</a:t>
            </a:r>
            <a:r>
              <a:rPr sz="1600" b="1" spc="434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vardır:</a:t>
            </a:r>
            <a:r>
              <a:rPr sz="1600" b="1" spc="4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</a:t>
            </a:r>
            <a:r>
              <a:rPr sz="1600" spc="4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üyelerinden</a:t>
            </a:r>
            <a:r>
              <a:rPr sz="1600" spc="4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beklediği</a:t>
            </a:r>
            <a:r>
              <a:rPr sz="1600" spc="434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görev</a:t>
            </a:r>
            <a:r>
              <a:rPr sz="1600" spc="434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</a:t>
            </a:r>
            <a:r>
              <a:rPr sz="1600" spc="4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boyu</a:t>
            </a:r>
            <a:r>
              <a:rPr sz="1600" spc="4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devam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92504" y="1803552"/>
            <a:ext cx="8711565" cy="3180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5244">
              <a:lnSpc>
                <a:spcPct val="143700"/>
              </a:lnSpc>
              <a:spcBef>
                <a:spcPts val="100"/>
              </a:spcBef>
            </a:pPr>
            <a:r>
              <a:rPr sz="1600" spc="-5" dirty="0">
                <a:latin typeface="Times New Roman"/>
                <a:cs typeface="Times New Roman"/>
              </a:rPr>
              <a:t>etmektedir.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erkeği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özellikle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daha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kadını,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kendinden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başkaları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güç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görevler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yapmaya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ağır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sorumluluklar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yüklenmeye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zorlar.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Ailenin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duygusal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temele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dayalı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olması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sorumlulukları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artırır.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  <a:tabLst>
                <a:tab pos="329565" algn="l"/>
              </a:tabLst>
            </a:pPr>
            <a:r>
              <a:rPr sz="1050" b="1" dirty="0">
                <a:latin typeface="Times New Roman"/>
                <a:cs typeface="Times New Roman"/>
              </a:rPr>
              <a:t>2.	</a:t>
            </a:r>
            <a:r>
              <a:rPr sz="1600" b="1" spc="-5" dirty="0">
                <a:latin typeface="Times New Roman"/>
                <a:cs typeface="Times New Roman"/>
              </a:rPr>
              <a:t>Aile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Tipleri</a:t>
            </a:r>
            <a:endParaRPr sz="1600">
              <a:latin typeface="Times New Roman"/>
              <a:cs typeface="Times New Roman"/>
            </a:endParaRPr>
          </a:p>
          <a:p>
            <a:pPr marL="457200">
              <a:lnSpc>
                <a:spcPct val="100000"/>
              </a:lnSpc>
              <a:spcBef>
                <a:spcPts val="805"/>
              </a:spcBef>
            </a:pPr>
            <a:r>
              <a:rPr sz="1600" spc="-5" dirty="0">
                <a:latin typeface="Times New Roman"/>
                <a:cs typeface="Times New Roman"/>
              </a:rPr>
              <a:t>İnsanların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oluşturmak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araya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gelmeleri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evlilik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olmaktadır.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Ancak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evlilik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biçimleri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toplumdan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topluma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zaman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içerisinde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değişim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gösterebilmektedir.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Bunlar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büyüklüğüne,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yerleşim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yerlerine 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parçalanmış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özelliğine göre çeşitli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şekillerde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incelenir.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Bunlar;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  <a:tabLst>
                <a:tab pos="329565" algn="l"/>
              </a:tabLst>
            </a:pPr>
            <a:r>
              <a:rPr sz="1050" b="1" dirty="0">
                <a:latin typeface="Times New Roman"/>
                <a:cs typeface="Times New Roman"/>
              </a:rPr>
              <a:t>1.	</a:t>
            </a:r>
            <a:r>
              <a:rPr sz="1600" b="1" spc="-5" dirty="0">
                <a:latin typeface="Times New Roman"/>
                <a:cs typeface="Times New Roman"/>
              </a:rPr>
              <a:t>Büyüklüklerine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Göre</a:t>
            </a:r>
            <a:endParaRPr sz="1600">
              <a:latin typeface="Times New Roman"/>
              <a:cs typeface="Times New Roman"/>
            </a:endParaRPr>
          </a:p>
          <a:p>
            <a:pPr marL="12700" marR="1212215" indent="444500">
              <a:lnSpc>
                <a:spcPts val="2760"/>
              </a:lnSpc>
              <a:spcBef>
                <a:spcPts val="65"/>
              </a:spcBef>
            </a:pPr>
            <a:r>
              <a:rPr sz="1600" spc="-5" dirty="0">
                <a:latin typeface="Times New Roman"/>
                <a:cs typeface="Times New Roman"/>
              </a:rPr>
              <a:t>Büyüklüklerine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çeşitleri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geleneksel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(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geniş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)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çekirdek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ikiye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ayrılır.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92504" y="5139308"/>
            <a:ext cx="126364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Times New Roman"/>
                <a:cs typeface="Times New Roman"/>
              </a:rPr>
              <a:t>1.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2504" y="4968011"/>
            <a:ext cx="8484870" cy="1419225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499745">
              <a:lnSpc>
                <a:spcPct val="100000"/>
              </a:lnSpc>
              <a:spcBef>
                <a:spcPts val="905"/>
              </a:spcBef>
            </a:pPr>
            <a:r>
              <a:rPr sz="1600" b="1" spc="-5" dirty="0">
                <a:latin typeface="Times New Roman"/>
                <a:cs typeface="Times New Roman"/>
              </a:rPr>
              <a:t>Geleneksel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Aile</a:t>
            </a:r>
            <a:endParaRPr sz="1600">
              <a:latin typeface="Times New Roman"/>
              <a:cs typeface="Times New Roman"/>
            </a:endParaRPr>
          </a:p>
          <a:p>
            <a:pPr marL="457200">
              <a:lnSpc>
                <a:spcPct val="100000"/>
              </a:lnSpc>
              <a:spcBef>
                <a:spcPts val="800"/>
              </a:spcBef>
            </a:pPr>
            <a:r>
              <a:rPr sz="1600" spc="-5" dirty="0">
                <a:latin typeface="Times New Roman"/>
                <a:cs typeface="Times New Roman"/>
              </a:rPr>
              <a:t>Genellikle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kırsal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geleneksel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toplumların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kurumudur.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tipi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kişinin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özgürlüğünü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437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kısıtlayıcı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buna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bağlı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toplumsal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gelişmeyi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engelleyicidir.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Geleneksel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tiplerinde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görülen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birtakım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ortak</a:t>
            </a:r>
            <a:r>
              <a:rPr sz="1600" dirty="0">
                <a:latin typeface="Times New Roman"/>
                <a:cs typeface="Times New Roman"/>
              </a:rPr>
              <a:t> özellikler;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92504" y="726084"/>
            <a:ext cx="8829675" cy="5600065"/>
          </a:xfrm>
          <a:prstGeom prst="rect">
            <a:avLst/>
          </a:prstGeom>
        </p:spPr>
        <p:txBody>
          <a:bodyPr vert="horz" wrap="square" lIns="0" tIns="145415" rIns="0" bIns="0" rtlCol="0">
            <a:spAutoFit/>
          </a:bodyPr>
          <a:lstStyle/>
          <a:p>
            <a:pPr marL="499745" indent="-424180" algn="just">
              <a:lnSpc>
                <a:spcPct val="100000"/>
              </a:lnSpc>
              <a:spcBef>
                <a:spcPts val="1145"/>
              </a:spcBef>
              <a:buSzPct val="65625"/>
              <a:buFont typeface="Times New Roman"/>
              <a:buChar char="•"/>
              <a:tabLst>
                <a:tab pos="499745" algn="l"/>
                <a:tab pos="500380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ilişkiler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eşitlikçi</a:t>
            </a:r>
            <a:r>
              <a:rPr sz="1600" b="1" spc="3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değildir</a:t>
            </a:r>
            <a:r>
              <a:rPr sz="1600" spc="-5" dirty="0">
                <a:latin typeface="Times New Roman"/>
                <a:cs typeface="Times New Roman"/>
              </a:rPr>
              <a:t>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Geniş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ailenin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önemli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özelliği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içindeki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statü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farklılığıdır.</a:t>
            </a:r>
            <a:endParaRPr sz="1600">
              <a:latin typeface="Times New Roman"/>
              <a:cs typeface="Times New Roman"/>
            </a:endParaRPr>
          </a:p>
          <a:p>
            <a:pPr marL="12700" marR="212090" algn="just">
              <a:lnSpc>
                <a:spcPct val="143800"/>
              </a:lnSpc>
              <a:spcBef>
                <a:spcPts val="200"/>
              </a:spcBef>
            </a:pPr>
            <a:r>
              <a:rPr sz="1600" spc="-10" dirty="0">
                <a:latin typeface="Times New Roman"/>
                <a:cs typeface="Times New Roman"/>
              </a:rPr>
              <a:t>Yaşlı </a:t>
            </a:r>
            <a:r>
              <a:rPr sz="1600" spc="-5" dirty="0">
                <a:latin typeface="Times New Roman"/>
                <a:cs typeface="Times New Roman"/>
              </a:rPr>
              <a:t>gençten, ergin çocuktan, erkek kadından daha </a:t>
            </a:r>
            <a:r>
              <a:rPr sz="1600" spc="-10" dirty="0">
                <a:latin typeface="Times New Roman"/>
                <a:cs typeface="Times New Roman"/>
              </a:rPr>
              <a:t>yüksek </a:t>
            </a:r>
            <a:r>
              <a:rPr sz="1600" spc="-5" dirty="0">
                <a:latin typeface="Times New Roman"/>
                <a:cs typeface="Times New Roman"/>
              </a:rPr>
              <a:t>konumdadır. Konumu en düşük grup ise gelin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gibi aileye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yeni katılan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kişilerdir.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00">
              <a:latin typeface="Times New Roman"/>
              <a:cs typeface="Times New Roman"/>
            </a:endParaRPr>
          </a:p>
          <a:p>
            <a:pPr marL="499745" indent="-424180" algn="just">
              <a:lnSpc>
                <a:spcPct val="100000"/>
              </a:lnSpc>
              <a:buSzPct val="65625"/>
              <a:buFont typeface="Times New Roman"/>
              <a:buChar char="•"/>
              <a:tabLst>
                <a:tab pos="499745" algn="l"/>
                <a:tab pos="500380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Geleneksel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ailede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iş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bölümü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cinsiyete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göre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yapılır</a:t>
            </a:r>
            <a:r>
              <a:rPr sz="1600" spc="-5" dirty="0">
                <a:latin typeface="Times New Roman"/>
                <a:cs typeface="Times New Roman"/>
              </a:rPr>
              <a:t>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Kadınlar ev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içindeki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bütün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işlerde,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19"/>
              </a:spcBef>
            </a:pPr>
            <a:r>
              <a:rPr sz="1600" spc="-5" dirty="0">
                <a:latin typeface="Times New Roman"/>
                <a:cs typeface="Times New Roman"/>
              </a:rPr>
              <a:t>erkekler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ise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tarlada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işyerlerinde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çalışır.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Kız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anneye,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oğlan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babaya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yardım </a:t>
            </a:r>
            <a:r>
              <a:rPr sz="1600" dirty="0">
                <a:latin typeface="Times New Roman"/>
                <a:cs typeface="Times New Roman"/>
              </a:rPr>
              <a:t>eder.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50">
              <a:latin typeface="Times New Roman"/>
              <a:cs typeface="Times New Roman"/>
            </a:endParaRPr>
          </a:p>
          <a:p>
            <a:pPr marL="499745" indent="-424180" algn="just">
              <a:lnSpc>
                <a:spcPct val="100000"/>
              </a:lnSpc>
              <a:buSzPct val="65625"/>
              <a:buFont typeface="Times New Roman"/>
              <a:buChar char="•"/>
              <a:tabLst>
                <a:tab pos="499745" algn="l"/>
                <a:tab pos="500380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Geniş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ailede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eş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seçimi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ana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baba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aracı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olmaksızın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olası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değildir.</a:t>
            </a:r>
            <a:r>
              <a:rPr sz="1600" b="1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Akraba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aynı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yöreden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4100"/>
              </a:lnSpc>
              <a:spcBef>
                <a:spcPts val="150"/>
              </a:spcBef>
            </a:pPr>
            <a:r>
              <a:rPr sz="1600" spc="-5" dirty="0">
                <a:latin typeface="Times New Roman"/>
                <a:cs typeface="Times New Roman"/>
              </a:rPr>
              <a:t>kişiler ile olan </a:t>
            </a:r>
            <a:r>
              <a:rPr sz="1600" dirty="0">
                <a:latin typeface="Times New Roman"/>
                <a:cs typeface="Times New Roman"/>
              </a:rPr>
              <a:t>evlilikler </a:t>
            </a:r>
            <a:r>
              <a:rPr sz="1600" spc="-5" dirty="0">
                <a:latin typeface="Times New Roman"/>
                <a:cs typeface="Times New Roman"/>
              </a:rPr>
              <a:t>çok erken yaşlarda olmaktadır. Evlilikte geçerli </a:t>
            </a:r>
            <a:r>
              <a:rPr sz="1600" dirty="0">
                <a:latin typeface="Times New Roman"/>
                <a:cs typeface="Times New Roman"/>
              </a:rPr>
              <a:t>nikâh </a:t>
            </a:r>
            <a:r>
              <a:rPr sz="1600" spc="-5" dirty="0">
                <a:latin typeface="Times New Roman"/>
                <a:cs typeface="Times New Roman"/>
              </a:rPr>
              <a:t>çoğu </a:t>
            </a:r>
            <a:r>
              <a:rPr sz="1600" spc="-10" dirty="0">
                <a:latin typeface="Times New Roman"/>
                <a:cs typeface="Times New Roman"/>
              </a:rPr>
              <a:t>zaman </a:t>
            </a:r>
            <a:r>
              <a:rPr sz="1600" dirty="0">
                <a:latin typeface="Times New Roman"/>
                <a:cs typeface="Times New Roman"/>
              </a:rPr>
              <a:t>imam </a:t>
            </a:r>
            <a:r>
              <a:rPr sz="1600" spc="-5" dirty="0">
                <a:latin typeface="Times New Roman"/>
                <a:cs typeface="Times New Roman"/>
              </a:rPr>
              <a:t>nikâhıdır.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Burada ise kadının güvencesi yoktur evlilik tek taraflı </a:t>
            </a:r>
            <a:r>
              <a:rPr sz="1600" spc="5" dirty="0">
                <a:latin typeface="Times New Roman"/>
                <a:cs typeface="Times New Roman"/>
              </a:rPr>
              <a:t>olarak </a:t>
            </a:r>
            <a:r>
              <a:rPr sz="1600" spc="-5" dirty="0">
                <a:latin typeface="Times New Roman"/>
                <a:cs typeface="Times New Roman"/>
              </a:rPr>
              <a:t>bitirilir. Genelde evlenmeler ekonomik </a:t>
            </a:r>
            <a:r>
              <a:rPr sz="1600" dirty="0">
                <a:latin typeface="Times New Roman"/>
                <a:cs typeface="Times New Roman"/>
              </a:rPr>
              <a:t>değiş- 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tokuşu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gerektirir.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Times New Roman"/>
              <a:cs typeface="Times New Roman"/>
            </a:endParaRPr>
          </a:p>
          <a:p>
            <a:pPr marL="76200" algn="just">
              <a:lnSpc>
                <a:spcPct val="100000"/>
              </a:lnSpc>
            </a:pPr>
            <a:r>
              <a:rPr sz="1600" b="1" spc="-5" dirty="0">
                <a:latin typeface="Times New Roman"/>
                <a:cs typeface="Times New Roman"/>
              </a:rPr>
              <a:t>-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Erkek</a:t>
            </a:r>
            <a:r>
              <a:rPr sz="1600" b="1" dirty="0">
                <a:latin typeface="Times New Roman"/>
                <a:cs typeface="Times New Roman"/>
              </a:rPr>
              <a:t> çocuk</a:t>
            </a:r>
            <a:r>
              <a:rPr sz="1600" b="1" spc="-5" dirty="0">
                <a:latin typeface="Times New Roman"/>
                <a:cs typeface="Times New Roman"/>
              </a:rPr>
              <a:t> tercih</a:t>
            </a:r>
            <a:r>
              <a:rPr sz="1600" b="1" dirty="0">
                <a:latin typeface="Times New Roman"/>
                <a:cs typeface="Times New Roman"/>
              </a:rPr>
              <a:t> edilir</a:t>
            </a:r>
            <a:r>
              <a:rPr sz="1600" dirty="0">
                <a:latin typeface="Times New Roman"/>
                <a:cs typeface="Times New Roman"/>
              </a:rPr>
              <a:t>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Erkek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çocuğun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eğitimine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daha çok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önem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verilir. </a:t>
            </a:r>
            <a:r>
              <a:rPr sz="1600" spc="-5" dirty="0">
                <a:latin typeface="Times New Roman"/>
                <a:cs typeface="Times New Roman"/>
              </a:rPr>
              <a:t>Evlenen</a:t>
            </a:r>
            <a:endParaRPr sz="16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44100"/>
              </a:lnSpc>
              <a:spcBef>
                <a:spcPts val="185"/>
              </a:spcBef>
            </a:pPr>
            <a:r>
              <a:rPr sz="1600" spc="-5" dirty="0">
                <a:latin typeface="Times New Roman"/>
                <a:cs typeface="Times New Roman"/>
              </a:rPr>
              <a:t>çocuklar yeni bir </a:t>
            </a:r>
            <a:r>
              <a:rPr sz="1600" dirty="0">
                <a:latin typeface="Times New Roman"/>
                <a:cs typeface="Times New Roman"/>
              </a:rPr>
              <a:t>ev </a:t>
            </a:r>
            <a:r>
              <a:rPr sz="1600" spc="-10" dirty="0">
                <a:latin typeface="Times New Roman"/>
                <a:cs typeface="Times New Roman"/>
              </a:rPr>
              <a:t>açma </a:t>
            </a:r>
            <a:r>
              <a:rPr sz="1600" spc="-5" dirty="0">
                <a:latin typeface="Times New Roman"/>
                <a:cs typeface="Times New Roman"/>
              </a:rPr>
              <a:t>yerine baba evini tercih ederler. Erkek çocuk genelde babanın işini devam </a:t>
            </a:r>
            <a:r>
              <a:rPr sz="1600" spc="5" dirty="0">
                <a:latin typeface="Times New Roman"/>
                <a:cs typeface="Times New Roman"/>
              </a:rPr>
              <a:t>ettirir. 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Toplumsal statüsü, aile ve akrabalık sistemi tarafından belirlenir. Bu </a:t>
            </a:r>
            <a:r>
              <a:rPr sz="1600" dirty="0">
                <a:latin typeface="Times New Roman"/>
                <a:cs typeface="Times New Roman"/>
              </a:rPr>
              <a:t>aile tipinin </a:t>
            </a:r>
            <a:r>
              <a:rPr sz="1600" spc="-5" dirty="0">
                <a:latin typeface="Times New Roman"/>
                <a:cs typeface="Times New Roman"/>
              </a:rPr>
              <a:t>çok </a:t>
            </a:r>
            <a:r>
              <a:rPr sz="1600" spc="-10" dirty="0">
                <a:latin typeface="Times New Roman"/>
                <a:cs typeface="Times New Roman"/>
              </a:rPr>
              <a:t>sık görülmesi </a:t>
            </a:r>
            <a:r>
              <a:rPr sz="1600" spc="-5" dirty="0">
                <a:latin typeface="Times New Roman"/>
                <a:cs typeface="Times New Roman"/>
              </a:rPr>
              <a:t>yerleşik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tarım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mülkiyet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hakkı ile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açıklanabilir.</a:t>
            </a:r>
            <a:endParaRPr sz="1600">
              <a:latin typeface="Times New Roman"/>
              <a:cs typeface="Times New Roman"/>
            </a:endParaRPr>
          </a:p>
          <a:p>
            <a:pPr marL="76200" algn="just">
              <a:lnSpc>
                <a:spcPct val="100000"/>
              </a:lnSpc>
              <a:spcBef>
                <a:spcPts val="890"/>
              </a:spcBef>
            </a:pPr>
            <a:r>
              <a:rPr sz="1600" b="1" spc="-5" dirty="0">
                <a:latin typeface="Times New Roman"/>
                <a:cs typeface="Times New Roman"/>
              </a:rPr>
              <a:t>.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Karı-koca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ilişkileri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belli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bir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mesafe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içindedir</a:t>
            </a:r>
            <a:r>
              <a:rPr sz="1600" dirty="0">
                <a:latin typeface="Times New Roman"/>
                <a:cs typeface="Times New Roman"/>
              </a:rPr>
              <a:t>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İsimle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hitap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edilmez.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Coşkusal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duygusal davranışta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13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92504" y="751992"/>
            <a:ext cx="8830310" cy="423418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600" spc="-5" dirty="0">
                <a:latin typeface="Times New Roman"/>
                <a:cs typeface="Times New Roman"/>
              </a:rPr>
              <a:t>bulunulmaz.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Kadın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kocasından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hem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korkar, </a:t>
            </a:r>
            <a:r>
              <a:rPr sz="1600" dirty="0">
                <a:latin typeface="Times New Roman"/>
                <a:cs typeface="Times New Roman"/>
              </a:rPr>
              <a:t>hem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sayar.</a:t>
            </a:r>
            <a:endParaRPr sz="16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840"/>
              </a:spcBef>
            </a:pPr>
            <a:r>
              <a:rPr sz="1600" b="1" spc="-5" dirty="0">
                <a:latin typeface="Times New Roman"/>
                <a:cs typeface="Times New Roman"/>
              </a:rPr>
              <a:t>. Baba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genel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olarak otoritesini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korkuya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dayandırır</a:t>
            </a:r>
            <a:r>
              <a:rPr sz="1600" b="1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karşılıklı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ilişkisini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aza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indirir.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  <a:tabLst>
                <a:tab pos="559435" algn="l"/>
              </a:tabLst>
            </a:pPr>
            <a:r>
              <a:rPr sz="1050" b="1" dirty="0">
                <a:latin typeface="Times New Roman"/>
                <a:cs typeface="Times New Roman"/>
              </a:rPr>
              <a:t>1.2.1.2.	</a:t>
            </a:r>
            <a:r>
              <a:rPr sz="1600" b="1" spc="-5" dirty="0">
                <a:latin typeface="Times New Roman"/>
                <a:cs typeface="Times New Roman"/>
              </a:rPr>
              <a:t>Çekirdek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Aile</a:t>
            </a:r>
            <a:endParaRPr sz="1600">
              <a:latin typeface="Times New Roman"/>
              <a:cs typeface="Times New Roman"/>
            </a:endParaRPr>
          </a:p>
          <a:p>
            <a:pPr marL="12700" marR="6350" indent="444500">
              <a:lnSpc>
                <a:spcPts val="2760"/>
              </a:lnSpc>
              <a:spcBef>
                <a:spcPts val="195"/>
              </a:spcBef>
            </a:pPr>
            <a:r>
              <a:rPr sz="1600" spc="-5" dirty="0">
                <a:latin typeface="Times New Roman"/>
                <a:cs typeface="Times New Roman"/>
              </a:rPr>
              <a:t>Modern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toplumdaki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tipidir.</a:t>
            </a:r>
            <a:r>
              <a:rPr sz="1600" spc="-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Sanayileşmiş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çağdaş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toplumlarda,</a:t>
            </a:r>
            <a:r>
              <a:rPr sz="1600" spc="-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özellikle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kentlerde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geniş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</a:t>
            </a:r>
            <a:r>
              <a:rPr sz="1600" spc="-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yerini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giderek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küçük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bırakmıştır.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Anne,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baba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evlenmemiş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çocuklardan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oluşan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küçük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çekirdek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ts val="276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denir.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Çekirdek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aile,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yalnız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sayısıyla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değil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yapısıyla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geniş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aileden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farklıdır.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Çekirdek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aile,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kentlerdeki </a:t>
            </a:r>
            <a:r>
              <a:rPr sz="1600" dirty="0">
                <a:latin typeface="Times New Roman"/>
                <a:cs typeface="Times New Roman"/>
              </a:rPr>
              <a:t>yaşam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 üretim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koşullarına bağlı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doğmuştur.</a:t>
            </a:r>
            <a:endParaRPr sz="1600">
              <a:latin typeface="Times New Roman"/>
              <a:cs typeface="Times New Roman"/>
            </a:endParaRPr>
          </a:p>
          <a:p>
            <a:pPr marL="12700" marR="8255" indent="444500">
              <a:lnSpc>
                <a:spcPts val="2760"/>
              </a:lnSpc>
            </a:pP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bireyleri,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üretimin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dışında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yapılmasından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dolayı,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dışında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çalışarak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bağımsız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hale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gelirler.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durum, geniş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ailedeki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katı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alt-üst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ilişkilerini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ortadan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kaldırır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ailede </a:t>
            </a:r>
            <a:r>
              <a:rPr sz="1600" dirty="0">
                <a:latin typeface="Times New Roman"/>
                <a:cs typeface="Times New Roman"/>
              </a:rPr>
              <a:t>daha</a:t>
            </a:r>
            <a:r>
              <a:rPr sz="1600" spc="-5" dirty="0">
                <a:latin typeface="Times New Roman"/>
                <a:cs typeface="Times New Roman"/>
              </a:rPr>
              <a:t> eşitlikçi </a:t>
            </a:r>
            <a:r>
              <a:rPr sz="1600" dirty="0">
                <a:latin typeface="Times New Roman"/>
                <a:cs typeface="Times New Roman"/>
              </a:rPr>
              <a:t>ilişkilerin </a:t>
            </a:r>
            <a:r>
              <a:rPr sz="1600" spc="-5" dirty="0">
                <a:latin typeface="Times New Roman"/>
                <a:cs typeface="Times New Roman"/>
              </a:rPr>
              <a:t>oluşmasını</a:t>
            </a:r>
            <a:endParaRPr sz="1600">
              <a:latin typeface="Times New Roman"/>
              <a:cs typeface="Times New Roman"/>
            </a:endParaRPr>
          </a:p>
          <a:p>
            <a:pPr marL="12700" marR="17145">
              <a:lnSpc>
                <a:spcPts val="2760"/>
              </a:lnSpc>
            </a:pPr>
            <a:r>
              <a:rPr sz="1600" spc="-5" dirty="0">
                <a:latin typeface="Times New Roman"/>
                <a:cs typeface="Times New Roman"/>
              </a:rPr>
              <a:t>sağlar.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Çocukların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bilgi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beceri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edinmelerini,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toplumla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bütünleşmelerini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sağlama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işlevini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üstlenen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aile,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geleceğinin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 parçasıdır.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600" spc="-5" dirty="0">
                <a:latin typeface="Times New Roman"/>
                <a:cs typeface="Times New Roman"/>
              </a:rPr>
              <a:t>Çekirdek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görülen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özellikler;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56512" y="5683377"/>
            <a:ext cx="7239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•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6512" y="6034278"/>
            <a:ext cx="7239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•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56512" y="6384747"/>
            <a:ext cx="7239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•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6512" y="5224653"/>
            <a:ext cx="7069455" cy="1360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6245" indent="-424180">
              <a:lnSpc>
                <a:spcPct val="100000"/>
              </a:lnSpc>
              <a:spcBef>
                <a:spcPts val="95"/>
              </a:spcBef>
              <a:buSzPct val="65625"/>
              <a:buChar char="•"/>
              <a:tabLst>
                <a:tab pos="436245" algn="l"/>
                <a:tab pos="436880" algn="l"/>
              </a:tabLst>
            </a:pP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-5" dirty="0">
                <a:latin typeface="Times New Roman"/>
                <a:cs typeface="Times New Roman"/>
              </a:rPr>
              <a:t> bireyleri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arasında </a:t>
            </a:r>
            <a:r>
              <a:rPr sz="1600" spc="-5" dirty="0">
                <a:latin typeface="Times New Roman"/>
                <a:cs typeface="Times New Roman"/>
              </a:rPr>
              <a:t>iş bölümü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vardır.</a:t>
            </a:r>
            <a:endParaRPr sz="1600">
              <a:latin typeface="Times New Roman"/>
              <a:cs typeface="Times New Roman"/>
            </a:endParaRPr>
          </a:p>
          <a:p>
            <a:pPr marL="436245">
              <a:lnSpc>
                <a:spcPct val="100000"/>
              </a:lnSpc>
              <a:spcBef>
                <a:spcPts val="1150"/>
              </a:spcBef>
            </a:pPr>
            <a:r>
              <a:rPr sz="1600" spc="-5" dirty="0">
                <a:latin typeface="Times New Roman"/>
                <a:cs typeface="Times New Roman"/>
              </a:rPr>
              <a:t>Kuşaklar arasında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özerk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hoşgörülü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vardır.</a:t>
            </a:r>
            <a:endParaRPr sz="1600">
              <a:latin typeface="Times New Roman"/>
              <a:cs typeface="Times New Roman"/>
            </a:endParaRPr>
          </a:p>
          <a:p>
            <a:pPr marL="436245" marR="5080">
              <a:lnSpc>
                <a:spcPct val="1437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Çeşitli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roller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belirlenmiş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olmasına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rağmen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üyeleri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arasında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dayanışma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vardır.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reisliği genellikle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belli bir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cinsin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tekelinde değildir.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9818369" y="7365819"/>
            <a:ext cx="117475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40"/>
              </a:lnSpc>
            </a:pPr>
            <a:r>
              <a:rPr sz="1200" dirty="0">
                <a:latin typeface="Courier New"/>
                <a:cs typeface="Courier New"/>
              </a:rPr>
              <a:t>7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56512" y="1278382"/>
            <a:ext cx="7239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/>
                <a:cs typeface="Times New Roman"/>
              </a:rPr>
              <a:t>•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56512" y="751992"/>
            <a:ext cx="5327650" cy="726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6245" marR="5080" indent="-424180">
              <a:lnSpc>
                <a:spcPct val="143800"/>
              </a:lnSpc>
              <a:spcBef>
                <a:spcPts val="100"/>
              </a:spcBef>
              <a:buSzPct val="65625"/>
              <a:buChar char="•"/>
              <a:tabLst>
                <a:tab pos="436245" algn="l"/>
                <a:tab pos="436880" algn="l"/>
              </a:tabLst>
            </a:pPr>
            <a:r>
              <a:rPr sz="1600" spc="-5" dirty="0">
                <a:latin typeface="Times New Roman"/>
                <a:cs typeface="Times New Roman"/>
              </a:rPr>
              <a:t>Çocuğun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sosyal güvence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görülme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oranı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düşmektedir.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 sayısı azalmakta,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doğum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aralığı</a:t>
            </a:r>
            <a:r>
              <a:rPr sz="1600" spc="-5" dirty="0">
                <a:latin typeface="Times New Roman"/>
                <a:cs typeface="Times New Roman"/>
              </a:rPr>
              <a:t> uzamaktadır.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2504" y="1799590"/>
            <a:ext cx="126364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Times New Roman"/>
                <a:cs typeface="Times New Roman"/>
              </a:rPr>
              <a:t>2.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92504" y="1731010"/>
            <a:ext cx="8562340" cy="1035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1484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Yerleşim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Yerlerine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Göre</a:t>
            </a:r>
            <a:endParaRPr sz="1600">
              <a:latin typeface="Times New Roman"/>
              <a:cs typeface="Times New Roman"/>
            </a:endParaRPr>
          </a:p>
          <a:p>
            <a:pPr marL="12700" marR="5080" indent="444500">
              <a:lnSpc>
                <a:spcPct val="143900"/>
              </a:lnSpc>
              <a:spcBef>
                <a:spcPts val="515"/>
              </a:spcBef>
            </a:pPr>
            <a:r>
              <a:rPr sz="1600" spc="-5" dirty="0">
                <a:latin typeface="Times New Roman"/>
                <a:cs typeface="Times New Roman"/>
              </a:rPr>
              <a:t>Yerleşim yerlerine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çeşitleri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genel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kırsal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gecekondu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ailesi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kentsel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olmak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üzere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üç bölümde </a:t>
            </a:r>
            <a:r>
              <a:rPr sz="1600" dirty="0">
                <a:latin typeface="Times New Roman"/>
                <a:cs typeface="Times New Roman"/>
              </a:rPr>
              <a:t>incelenir.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92504" y="2921635"/>
            <a:ext cx="126364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Times New Roman"/>
                <a:cs typeface="Times New Roman"/>
              </a:rPr>
              <a:t>1.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2504" y="2750337"/>
            <a:ext cx="8647430" cy="211963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451484">
              <a:lnSpc>
                <a:spcPct val="100000"/>
              </a:lnSpc>
              <a:spcBef>
                <a:spcPts val="905"/>
              </a:spcBef>
            </a:pPr>
            <a:r>
              <a:rPr sz="1600" b="1" spc="-5" dirty="0">
                <a:latin typeface="Times New Roman"/>
                <a:cs typeface="Times New Roman"/>
              </a:rPr>
              <a:t>Kırsal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Aile</a:t>
            </a:r>
            <a:endParaRPr sz="1600">
              <a:latin typeface="Times New Roman"/>
              <a:cs typeface="Times New Roman"/>
            </a:endParaRPr>
          </a:p>
          <a:p>
            <a:pPr marL="457200">
              <a:lnSpc>
                <a:spcPct val="100000"/>
              </a:lnSpc>
              <a:spcBef>
                <a:spcPts val="800"/>
              </a:spcBef>
            </a:pPr>
            <a:r>
              <a:rPr sz="1600" spc="-10" dirty="0">
                <a:latin typeface="Times New Roman"/>
                <a:cs typeface="Times New Roman"/>
              </a:rPr>
              <a:t>Kırsal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kesimde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kadının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eğitim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olanaklarından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yararlanması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sınırlıdır.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Genelde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ilkokulu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bitirip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evlenmektedirler.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Aile,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çoğu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kez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bütün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bireylerin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birlikte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çalışıp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birlikte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ürettikleri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ekonomik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birimdir.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tip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kadın,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yakın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akrabaları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dışında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genellikle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kimse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 görüşmemekte,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ekonomik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etkiye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büyük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oranda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katıldıkları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halde,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ekonomik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bağımsızlıktan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habersiz,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çoğunlukla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parasız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çalışan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emekçiler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durumundadır.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2504" y="5025008"/>
            <a:ext cx="126364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Times New Roman"/>
                <a:cs typeface="Times New Roman"/>
              </a:rPr>
              <a:t>2.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2504" y="4853711"/>
            <a:ext cx="8827135" cy="1769745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451484" algn="just">
              <a:lnSpc>
                <a:spcPct val="100000"/>
              </a:lnSpc>
              <a:spcBef>
                <a:spcPts val="905"/>
              </a:spcBef>
            </a:pPr>
            <a:r>
              <a:rPr sz="1600" b="1" spc="-5" dirty="0">
                <a:latin typeface="Times New Roman"/>
                <a:cs typeface="Times New Roman"/>
              </a:rPr>
              <a:t>Gecekondu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Ailesi</a:t>
            </a:r>
            <a:endParaRPr sz="1600">
              <a:latin typeface="Times New Roman"/>
              <a:cs typeface="Times New Roman"/>
            </a:endParaRPr>
          </a:p>
          <a:p>
            <a:pPr marL="457200" algn="just">
              <a:lnSpc>
                <a:spcPct val="100000"/>
              </a:lnSpc>
              <a:spcBef>
                <a:spcPts val="800"/>
              </a:spcBef>
            </a:pPr>
            <a:r>
              <a:rPr sz="1600" spc="-5" dirty="0">
                <a:latin typeface="Times New Roman"/>
                <a:cs typeface="Times New Roman"/>
              </a:rPr>
              <a:t>Geniş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çekirdek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özelliklerini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birlikte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taşıyan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biçimidir.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Kırsal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alanda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nüfusun </a:t>
            </a:r>
            <a:r>
              <a:rPr sz="1600" spc="-10" dirty="0">
                <a:latin typeface="Times New Roman"/>
                <a:cs typeface="Times New Roman"/>
              </a:rPr>
              <a:t>çoğalması </a:t>
            </a:r>
            <a:r>
              <a:rPr sz="1600" spc="-5" dirty="0">
                <a:latin typeface="Times New Roman"/>
                <a:cs typeface="Times New Roman"/>
              </a:rPr>
              <a:t>toprağın yetmemesi, işsizlik ve geçim </a:t>
            </a:r>
            <a:r>
              <a:rPr sz="1600" dirty="0">
                <a:latin typeface="Times New Roman"/>
                <a:cs typeface="Times New Roman"/>
              </a:rPr>
              <a:t>sıkıntısının </a:t>
            </a:r>
            <a:r>
              <a:rPr sz="1600" spc="-5" dirty="0">
                <a:latin typeface="Times New Roman"/>
                <a:cs typeface="Times New Roman"/>
              </a:rPr>
              <a:t>başlaması nedeni ile köyden kente </a:t>
            </a:r>
            <a:r>
              <a:rPr sz="1600" spc="-10" dirty="0">
                <a:latin typeface="Times New Roman"/>
                <a:cs typeface="Times New Roman"/>
              </a:rPr>
              <a:t>göç </a:t>
            </a:r>
            <a:r>
              <a:rPr sz="1600" spc="-5" dirty="0">
                <a:latin typeface="Times New Roman"/>
                <a:cs typeface="Times New Roman"/>
              </a:rPr>
              <a:t> hızlanmıştır. Köyden kente göç eden aileler </a:t>
            </a:r>
            <a:r>
              <a:rPr sz="1600" dirty="0">
                <a:latin typeface="Times New Roman"/>
                <a:cs typeface="Times New Roman"/>
              </a:rPr>
              <a:t>çekirdek </a:t>
            </a:r>
            <a:r>
              <a:rPr sz="1600" spc="-5" dirty="0">
                <a:latin typeface="Times New Roman"/>
                <a:cs typeface="Times New Roman"/>
              </a:rPr>
              <a:t>aile görünümündedir. </a:t>
            </a:r>
            <a:r>
              <a:rPr sz="1600" dirty="0">
                <a:latin typeface="Times New Roman"/>
                <a:cs typeface="Times New Roman"/>
              </a:rPr>
              <a:t>Fakat </a:t>
            </a:r>
            <a:r>
              <a:rPr sz="1600" spc="-5" dirty="0">
                <a:latin typeface="Times New Roman"/>
                <a:cs typeface="Times New Roman"/>
              </a:rPr>
              <a:t>geniş </a:t>
            </a:r>
            <a:r>
              <a:rPr sz="1600" dirty="0">
                <a:latin typeface="Times New Roman"/>
                <a:cs typeface="Times New Roman"/>
              </a:rPr>
              <a:t>aile özelliklerini 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korumaktadır.</a:t>
            </a:r>
            <a:r>
              <a:rPr sz="1600" spc="3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Ayrıca</a:t>
            </a:r>
            <a:r>
              <a:rPr sz="1600" spc="3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</a:t>
            </a:r>
            <a:r>
              <a:rPr sz="1600" spc="3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düzensiz</a:t>
            </a:r>
            <a:r>
              <a:rPr sz="1600" spc="3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kentleşme</a:t>
            </a:r>
            <a:r>
              <a:rPr sz="1600" spc="3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nedeni</a:t>
            </a:r>
            <a:r>
              <a:rPr sz="1600" spc="3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</a:t>
            </a:r>
            <a:r>
              <a:rPr sz="1600" spc="3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yaşamlarını</a:t>
            </a:r>
            <a:r>
              <a:rPr sz="1600" spc="3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olumsuz</a:t>
            </a:r>
            <a:r>
              <a:rPr sz="1600" spc="3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spc="3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çevrede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41704" y="751992"/>
            <a:ext cx="8900795" cy="583755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63500" algn="just">
              <a:lnSpc>
                <a:spcPct val="100000"/>
              </a:lnSpc>
              <a:spcBef>
                <a:spcPts val="940"/>
              </a:spcBef>
            </a:pPr>
            <a:r>
              <a:rPr sz="1600" spc="-5" dirty="0">
                <a:latin typeface="Times New Roman"/>
                <a:cs typeface="Times New Roman"/>
              </a:rPr>
              <a:t>sürdürmektedirler.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Gecekondu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ailesinin</a:t>
            </a:r>
            <a:r>
              <a:rPr sz="1600" dirty="0">
                <a:latin typeface="Times New Roman"/>
                <a:cs typeface="Times New Roman"/>
              </a:rPr>
              <a:t> özellikleri</a:t>
            </a:r>
            <a:r>
              <a:rPr sz="1600" b="1" dirty="0">
                <a:latin typeface="Times New Roman"/>
                <a:cs typeface="Times New Roman"/>
              </a:rPr>
              <a:t>;</a:t>
            </a:r>
            <a:endParaRPr sz="1600">
              <a:latin typeface="Times New Roman"/>
              <a:cs typeface="Times New Roman"/>
            </a:endParaRPr>
          </a:p>
          <a:p>
            <a:pPr marL="63500" marR="254000" indent="63500" algn="just">
              <a:lnSpc>
                <a:spcPct val="143800"/>
              </a:lnSpc>
              <a:buSzPct val="65625"/>
              <a:buChar char="•"/>
              <a:tabLst>
                <a:tab pos="550545" algn="l"/>
                <a:tab pos="551180" algn="l"/>
              </a:tabLst>
            </a:pPr>
            <a:r>
              <a:rPr sz="1600" spc="-5" dirty="0">
                <a:latin typeface="Times New Roman"/>
                <a:cs typeface="Times New Roman"/>
              </a:rPr>
              <a:t>Bozulan bir hiyerarşi söz konusudur. Geniş </a:t>
            </a:r>
            <a:r>
              <a:rPr sz="1600" dirty="0">
                <a:latin typeface="Times New Roman"/>
                <a:cs typeface="Times New Roman"/>
              </a:rPr>
              <a:t>aile özelliği </a:t>
            </a:r>
            <a:r>
              <a:rPr sz="1600" spc="-5" dirty="0">
                <a:latin typeface="Times New Roman"/>
                <a:cs typeface="Times New Roman"/>
              </a:rPr>
              <a:t>de taşıdığı için </a:t>
            </a:r>
            <a:r>
              <a:rPr sz="1600" dirty="0">
                <a:latin typeface="Times New Roman"/>
                <a:cs typeface="Times New Roman"/>
              </a:rPr>
              <a:t>evde </a:t>
            </a:r>
            <a:r>
              <a:rPr sz="1600" spc="-5" dirty="0">
                <a:latin typeface="Times New Roman"/>
                <a:cs typeface="Times New Roman"/>
              </a:rPr>
              <a:t>söz sahibi aile </a:t>
            </a:r>
            <a:r>
              <a:rPr sz="1600" dirty="0">
                <a:latin typeface="Times New Roman"/>
                <a:cs typeface="Times New Roman"/>
              </a:rPr>
              <a:t>reisidir.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Kadın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 çalıştığı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 ekonomik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özgürlüğü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olduğu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 ailede söz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sahibi olmaktadır.</a:t>
            </a:r>
            <a:endParaRPr sz="1600">
              <a:latin typeface="Times New Roman"/>
              <a:cs typeface="Times New Roman"/>
            </a:endParaRPr>
          </a:p>
          <a:p>
            <a:pPr marL="63500" marR="30480" indent="63500" algn="just">
              <a:lnSpc>
                <a:spcPct val="143800"/>
              </a:lnSpc>
              <a:buSzPct val="65625"/>
              <a:buChar char="•"/>
              <a:tabLst>
                <a:tab pos="550545" algn="l"/>
                <a:tab pos="551180" algn="l"/>
              </a:tabLst>
            </a:pPr>
            <a:r>
              <a:rPr sz="1600" spc="-5" dirty="0">
                <a:latin typeface="Times New Roman"/>
                <a:cs typeface="Times New Roman"/>
              </a:rPr>
              <a:t>Geniş ailede olduğu gibi erkek </a:t>
            </a:r>
            <a:r>
              <a:rPr sz="1600" spc="-10" dirty="0">
                <a:latin typeface="Times New Roman"/>
                <a:cs typeface="Times New Roman"/>
              </a:rPr>
              <a:t>çocuğa </a:t>
            </a:r>
            <a:r>
              <a:rPr sz="1600" spc="-5" dirty="0">
                <a:latin typeface="Times New Roman"/>
                <a:cs typeface="Times New Roman"/>
              </a:rPr>
              <a:t>sahip </a:t>
            </a:r>
            <a:r>
              <a:rPr sz="1600" spc="-10" dirty="0">
                <a:latin typeface="Times New Roman"/>
                <a:cs typeface="Times New Roman"/>
              </a:rPr>
              <a:t>olma </a:t>
            </a:r>
            <a:r>
              <a:rPr sz="1600" dirty="0">
                <a:latin typeface="Times New Roman"/>
                <a:cs typeface="Times New Roman"/>
              </a:rPr>
              <a:t>isteği </a:t>
            </a:r>
            <a:r>
              <a:rPr sz="1600" spc="-5" dirty="0">
                <a:latin typeface="Times New Roman"/>
                <a:cs typeface="Times New Roman"/>
              </a:rPr>
              <a:t>fazladır. Çünkü erkek çocuk aile için yaşlılık,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işsizlik ve emeklilik durumunda sosyal güvence olarak </a:t>
            </a:r>
            <a:r>
              <a:rPr sz="1600" dirty="0">
                <a:latin typeface="Times New Roman"/>
                <a:cs typeface="Times New Roman"/>
              </a:rPr>
              <a:t>görülmektedir. </a:t>
            </a:r>
            <a:r>
              <a:rPr sz="1600" spc="-5" dirty="0">
                <a:latin typeface="Times New Roman"/>
                <a:cs typeface="Times New Roman"/>
              </a:rPr>
              <a:t>Bunun yanında erkek çocuk küçük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yaşta çalışmaya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başladığı için aileye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maddi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katkı da sağlamaktadır.</a:t>
            </a:r>
            <a:endParaRPr sz="1600">
              <a:latin typeface="Times New Roman"/>
              <a:cs typeface="Times New Roman"/>
            </a:endParaRPr>
          </a:p>
          <a:p>
            <a:pPr marL="63500" marR="35560" indent="63500" algn="just">
              <a:lnSpc>
                <a:spcPct val="143800"/>
              </a:lnSpc>
              <a:buSzPct val="65625"/>
              <a:buChar char="•"/>
              <a:tabLst>
                <a:tab pos="550545" algn="l"/>
                <a:tab pos="551180" algn="l"/>
              </a:tabLst>
            </a:pPr>
            <a:r>
              <a:rPr sz="1600" spc="-10" dirty="0">
                <a:latin typeface="Times New Roman"/>
                <a:cs typeface="Times New Roman"/>
              </a:rPr>
              <a:t>Kız </a:t>
            </a:r>
            <a:r>
              <a:rPr sz="1600" spc="-5" dirty="0">
                <a:latin typeface="Times New Roman"/>
                <a:cs typeface="Times New Roman"/>
              </a:rPr>
              <a:t>çocuk, evde anneye yardımcıdır. Anne çalışıyor </a:t>
            </a:r>
            <a:r>
              <a:rPr sz="1600" dirty="0">
                <a:latin typeface="Times New Roman"/>
                <a:cs typeface="Times New Roman"/>
              </a:rPr>
              <a:t>ise </a:t>
            </a:r>
            <a:r>
              <a:rPr sz="1600" spc="-5" dirty="0">
                <a:latin typeface="Times New Roman"/>
                <a:cs typeface="Times New Roman"/>
              </a:rPr>
              <a:t>evin bütün işlerinden </a:t>
            </a:r>
            <a:r>
              <a:rPr sz="1600" spc="-10" dirty="0">
                <a:latin typeface="Times New Roman"/>
                <a:cs typeface="Times New Roman"/>
              </a:rPr>
              <a:t>sorumlu </a:t>
            </a:r>
            <a:r>
              <a:rPr sz="1600" spc="-5" dirty="0">
                <a:latin typeface="Times New Roman"/>
                <a:cs typeface="Times New Roman"/>
              </a:rPr>
              <a:t>olmaktadır.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Ekonomik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 bağımsızlığı söz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konusu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olmadığı için</a:t>
            </a:r>
            <a:r>
              <a:rPr sz="1600" dirty="0">
                <a:latin typeface="Times New Roman"/>
                <a:cs typeface="Times New Roman"/>
              </a:rPr>
              <a:t> ailede</a:t>
            </a:r>
            <a:r>
              <a:rPr sz="1600" spc="-5" dirty="0">
                <a:latin typeface="Times New Roman"/>
                <a:cs typeface="Times New Roman"/>
              </a:rPr>
              <a:t> söz hakkı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yoktur.</a:t>
            </a:r>
            <a:endParaRPr sz="1600">
              <a:latin typeface="Times New Roman"/>
              <a:cs typeface="Times New Roman"/>
            </a:endParaRPr>
          </a:p>
          <a:p>
            <a:pPr marL="63500" marR="34925" indent="63500" algn="just">
              <a:lnSpc>
                <a:spcPts val="2760"/>
              </a:lnSpc>
              <a:spcBef>
                <a:spcPts val="229"/>
              </a:spcBef>
              <a:buSzPct val="65625"/>
              <a:buChar char="•"/>
              <a:tabLst>
                <a:tab pos="550545" algn="l"/>
                <a:tab pos="551180" algn="l"/>
              </a:tabLst>
            </a:pPr>
            <a:r>
              <a:rPr sz="1600" spc="-5" dirty="0">
                <a:latin typeface="Times New Roman"/>
                <a:cs typeface="Times New Roman"/>
              </a:rPr>
              <a:t>Kentli çekirdek aileden farklı olarak aşırı doğurganlık söz konusudur. </a:t>
            </a:r>
            <a:r>
              <a:rPr sz="1600" spc="-10" dirty="0">
                <a:latin typeface="Times New Roman"/>
                <a:cs typeface="Times New Roman"/>
              </a:rPr>
              <a:t>Aile </a:t>
            </a:r>
            <a:r>
              <a:rPr sz="1600" spc="-5" dirty="0">
                <a:latin typeface="Times New Roman"/>
                <a:cs typeface="Times New Roman"/>
              </a:rPr>
              <a:t>bağlarının kuvvetlenmesi,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devamlılığın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sağlanması nedeni ile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doğurganlık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fazladır.</a:t>
            </a:r>
            <a:endParaRPr sz="1600">
              <a:latin typeface="Times New Roman"/>
              <a:cs typeface="Times New Roman"/>
            </a:endParaRPr>
          </a:p>
          <a:p>
            <a:pPr marL="63500" algn="just">
              <a:lnSpc>
                <a:spcPct val="100000"/>
              </a:lnSpc>
              <a:spcBef>
                <a:spcPts val="610"/>
              </a:spcBef>
            </a:pPr>
            <a:r>
              <a:rPr sz="1575" baseline="29100" dirty="0">
                <a:latin typeface="Times New Roman"/>
                <a:cs typeface="Times New Roman"/>
              </a:rPr>
              <a:t>_</a:t>
            </a:r>
            <a:r>
              <a:rPr sz="1575" spc="195" baseline="291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Hem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dini </a:t>
            </a:r>
            <a:r>
              <a:rPr sz="1600" spc="5" dirty="0">
                <a:latin typeface="Times New Roman"/>
                <a:cs typeface="Times New Roman"/>
              </a:rPr>
              <a:t>hem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resmi nikâh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görülür.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1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</a:pPr>
            <a:r>
              <a:rPr sz="1050" b="1" dirty="0">
                <a:latin typeface="Times New Roman"/>
                <a:cs typeface="Times New Roman"/>
              </a:rPr>
              <a:t>1.2.2.3.</a:t>
            </a:r>
            <a:r>
              <a:rPr sz="1050" b="1" spc="38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Kentsel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Aile</a:t>
            </a:r>
            <a:endParaRPr sz="1600">
              <a:latin typeface="Times New Roman"/>
              <a:cs typeface="Times New Roman"/>
            </a:endParaRPr>
          </a:p>
          <a:p>
            <a:pPr marL="63500" marR="28575" indent="444500">
              <a:lnSpc>
                <a:spcPts val="2760"/>
              </a:lnSpc>
              <a:spcBef>
                <a:spcPts val="195"/>
              </a:spcBef>
            </a:pPr>
            <a:r>
              <a:rPr sz="1600" spc="-5" dirty="0">
                <a:latin typeface="Times New Roman"/>
                <a:cs typeface="Times New Roman"/>
              </a:rPr>
              <a:t>Tarımdan tamamen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kopmuş,</a:t>
            </a:r>
            <a:r>
              <a:rPr sz="1600" spc="-5" dirty="0">
                <a:latin typeface="Times New Roman"/>
                <a:cs typeface="Times New Roman"/>
              </a:rPr>
              <a:t> işçi,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memur,</a:t>
            </a:r>
            <a:r>
              <a:rPr sz="1600" spc="-5" dirty="0">
                <a:latin typeface="Times New Roman"/>
                <a:cs typeface="Times New Roman"/>
              </a:rPr>
              <a:t> esnaf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aileleridir. Kentlerde yaşayan ailelerde </a:t>
            </a:r>
            <a:r>
              <a:rPr sz="1600" dirty="0">
                <a:latin typeface="Times New Roman"/>
                <a:cs typeface="Times New Roman"/>
              </a:rPr>
              <a:t>kadın eğitim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olanaklarından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yararlanmakta,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sosyal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çevresi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genişlemekte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üretken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konuma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geçmektedir.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Kadınlar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yasal</a:t>
            </a:r>
            <a:endParaRPr sz="1600">
              <a:latin typeface="Times New Roman"/>
              <a:cs typeface="Times New Roman"/>
            </a:endParaRPr>
          </a:p>
          <a:p>
            <a:pPr marL="63500" marR="30480">
              <a:lnSpc>
                <a:spcPts val="2760"/>
              </a:lnSpc>
            </a:pPr>
            <a:r>
              <a:rPr sz="1600" spc="-5" dirty="0">
                <a:latin typeface="Times New Roman"/>
                <a:cs typeface="Times New Roman"/>
              </a:rPr>
              <a:t>haklarını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daha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iyi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bilmektedir.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bireyleri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arasında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paylaşma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iş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bölümü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yaygın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görülmekte,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 aile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bireylerini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birbirlerine daha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yaklaştırmaktadır.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092504" y="745896"/>
            <a:ext cx="8820785" cy="5308600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35"/>
              </a:spcBef>
              <a:tabLst>
                <a:tab pos="499745" algn="l"/>
              </a:tabLst>
            </a:pPr>
            <a:r>
              <a:rPr sz="1050" b="1" dirty="0">
                <a:latin typeface="Times New Roman"/>
                <a:cs typeface="Times New Roman"/>
              </a:rPr>
              <a:t>1.2.3.	</a:t>
            </a:r>
            <a:r>
              <a:rPr sz="1600" b="1" spc="-5" dirty="0">
                <a:latin typeface="Times New Roman"/>
                <a:cs typeface="Times New Roman"/>
              </a:rPr>
              <a:t>Parçalanmış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Aile</a:t>
            </a:r>
            <a:endParaRPr sz="1600">
              <a:latin typeface="Times New Roman"/>
              <a:cs typeface="Times New Roman"/>
            </a:endParaRPr>
          </a:p>
          <a:p>
            <a:pPr marL="12700" marR="5080" indent="444500">
              <a:lnSpc>
                <a:spcPct val="1438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Ölüm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veya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ayrılık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nedeniyle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bölünmüş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ailelerdir.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Böyle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ortamlarda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büyüyen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çocuklarda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değişik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uyum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sorunları ortaya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çıkabilir.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Anne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veya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babadan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yoksun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genç,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benliğini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kimliğini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bulmada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zorlanır.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  <a:tabLst>
                <a:tab pos="274320" algn="l"/>
              </a:tabLst>
            </a:pPr>
            <a:r>
              <a:rPr sz="1050" b="1" dirty="0">
                <a:latin typeface="Times New Roman"/>
                <a:cs typeface="Times New Roman"/>
              </a:rPr>
              <a:t>3.	</a:t>
            </a:r>
            <a:r>
              <a:rPr sz="1600" b="1" spc="-10" dirty="0">
                <a:latin typeface="Times New Roman"/>
                <a:cs typeface="Times New Roman"/>
              </a:rPr>
              <a:t>Ailenin </a:t>
            </a:r>
            <a:r>
              <a:rPr sz="1600" b="1" spc="-5" dirty="0">
                <a:latin typeface="Times New Roman"/>
                <a:cs typeface="Times New Roman"/>
              </a:rPr>
              <a:t>Yaşam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Dönemleri</a:t>
            </a:r>
            <a:endParaRPr sz="1600">
              <a:latin typeface="Times New Roman"/>
              <a:cs typeface="Times New Roman"/>
            </a:endParaRPr>
          </a:p>
          <a:p>
            <a:pPr marL="12700" marR="5715" indent="444500">
              <a:lnSpc>
                <a:spcPts val="2760"/>
              </a:lnSpc>
              <a:spcBef>
                <a:spcPts val="200"/>
              </a:spcBef>
            </a:pPr>
            <a:r>
              <a:rPr sz="1600" spc="-5" dirty="0">
                <a:latin typeface="Times New Roman"/>
                <a:cs typeface="Times New Roman"/>
              </a:rPr>
              <a:t>Bireyler,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çocukluktan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itibaren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yaşlılık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dönemlerine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kadar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</a:t>
            </a:r>
            <a:r>
              <a:rPr sz="1600" dirty="0">
                <a:latin typeface="Times New Roman"/>
                <a:cs typeface="Times New Roman"/>
              </a:rPr>
              <a:t> ilişkilerinde, </a:t>
            </a:r>
            <a:r>
              <a:rPr sz="1600" spc="-5" dirty="0">
                <a:latin typeface="Times New Roman"/>
                <a:cs typeface="Times New Roman"/>
              </a:rPr>
              <a:t>fiziksel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durumlarında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ruhsal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süreçlerinde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çeşitli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aşamalardan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geçerler.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İnsanın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yaşam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evresi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çocukluk, </a:t>
            </a:r>
            <a:r>
              <a:rPr sz="1600" spc="-5" dirty="0">
                <a:latin typeface="Times New Roman"/>
                <a:cs typeface="Times New Roman"/>
              </a:rPr>
              <a:t>gençlik,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yetişkinlik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600" spc="-5" dirty="0">
                <a:latin typeface="Times New Roman"/>
                <a:cs typeface="Times New Roman"/>
              </a:rPr>
              <a:t>yaşlılıkla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oluşması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gibi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ailelerinde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yaşamları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çeşitli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dönemlerden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oluşur.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Ailedeki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yaşam</a:t>
            </a:r>
            <a:r>
              <a:rPr sz="1600" spc="-5" dirty="0">
                <a:latin typeface="Times New Roman"/>
                <a:cs typeface="Times New Roman"/>
              </a:rPr>
              <a:t> süreci,</a:t>
            </a:r>
            <a:endParaRPr sz="1600">
              <a:latin typeface="Times New Roman"/>
              <a:cs typeface="Times New Roman"/>
            </a:endParaRPr>
          </a:p>
          <a:p>
            <a:pPr marL="12700" marR="37465">
              <a:lnSpc>
                <a:spcPct val="143800"/>
              </a:lnSpc>
            </a:pPr>
            <a:r>
              <a:rPr sz="1600" spc="-5" dirty="0">
                <a:latin typeface="Times New Roman"/>
                <a:cs typeface="Times New Roman"/>
              </a:rPr>
              <a:t>beraberinde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değişimi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getirir,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değişim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bireylerin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duygu,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düşünce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davranış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düzeyinde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etkilenmesine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yol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açmaktadır.</a:t>
            </a:r>
            <a:endParaRPr sz="1600">
              <a:latin typeface="Times New Roman"/>
              <a:cs typeface="Times New Roman"/>
            </a:endParaRPr>
          </a:p>
          <a:p>
            <a:pPr marL="12700" marR="32384" indent="444500">
              <a:lnSpc>
                <a:spcPct val="143700"/>
              </a:lnSpc>
            </a:pPr>
            <a:r>
              <a:rPr sz="1600" spc="-5" dirty="0">
                <a:latin typeface="Times New Roman"/>
                <a:cs typeface="Times New Roman"/>
              </a:rPr>
              <a:t>Evreler,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bireylerin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yeni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ilişki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süreçleri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ile karşı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karşıya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kalmasına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yol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açmakta,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beraberinde</a:t>
            </a:r>
            <a:r>
              <a:rPr sz="1600" dirty="0">
                <a:latin typeface="Times New Roman"/>
                <a:cs typeface="Times New Roman"/>
              </a:rPr>
              <a:t> uyum 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sorununu,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yeni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tutum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davranış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becerileri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geliştirmeleri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değişimi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yönetememesi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durumunda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çatışma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kriz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ortaya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çıkmasına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neden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olmaktadır.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Ailenin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içinden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geçtiği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evreler,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yaşam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döngüsü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olarak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kavramsallaştırılmıştır.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yaşam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döngüsü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aileyi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zaman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içinde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değişen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bir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sistem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olarak kurgular</a:t>
            </a:r>
            <a:r>
              <a:rPr sz="1600" spc="-5" dirty="0">
                <a:latin typeface="Times New Roman"/>
                <a:cs typeface="Times New Roman"/>
              </a:rPr>
              <a:t> ve</a:t>
            </a:r>
            <a:endParaRPr sz="1600">
              <a:latin typeface="Times New Roman"/>
              <a:cs typeface="Times New Roman"/>
            </a:endParaRPr>
          </a:p>
          <a:p>
            <a:pPr marL="12700" marR="140970">
              <a:lnSpc>
                <a:spcPts val="2760"/>
              </a:lnSpc>
              <a:spcBef>
                <a:spcPts val="105"/>
              </a:spcBef>
            </a:pPr>
            <a:r>
              <a:rPr sz="1600" spc="-5" dirty="0">
                <a:latin typeface="Times New Roman"/>
                <a:cs typeface="Times New Roman"/>
              </a:rPr>
              <a:t>ailenin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değişim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süreci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içinde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geçirdiği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evreleri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tanımlar.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Aile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yaşam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döngüsünün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evreleri,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Carter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Mc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Goldrick (1980)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tarafından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altı</a:t>
            </a:r>
            <a:r>
              <a:rPr sz="1600" b="1" spc="-10" dirty="0">
                <a:latin typeface="Times New Roman"/>
                <a:cs typeface="Times New Roman"/>
              </a:rPr>
              <a:t> başlıkta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tanımlanmaktadır</a:t>
            </a:r>
            <a:r>
              <a:rPr sz="1600" spc="-5" dirty="0"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2305</Words>
  <Application>Microsoft Office PowerPoint</Application>
  <PresentationFormat>Özel</PresentationFormat>
  <Paragraphs>174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HP</cp:lastModifiedBy>
  <cp:revision>3</cp:revision>
  <dcterms:created xsi:type="dcterms:W3CDTF">2022-12-09T15:12:07Z</dcterms:created>
  <dcterms:modified xsi:type="dcterms:W3CDTF">2022-12-14T06:50:08Z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2022-12-09T00:00:00Z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2022-12-09T00:00:00Z</vt:filetime>
  </property>
</Properties>
</file>