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80" r:id="rId22"/>
    <p:sldId id="281" r:id="rId23"/>
    <p:sldId id="277" r:id="rId24"/>
    <p:sldId id="278" r:id="rId25"/>
    <p:sldId id="279" r:id="rId26"/>
    <p:sldId id="282" r:id="rId27"/>
    <p:sldId id="283" r:id="rId28"/>
    <p:sldId id="284" r:id="rId29"/>
    <p:sldId id="286" r:id="rId30"/>
    <p:sldId id="287" r:id="rId31"/>
    <p:sldId id="288"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281CD92-5416-4866-9350-E2142EBFF02F}"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106171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81CD92-5416-4866-9350-E2142EBFF02F}"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82448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81CD92-5416-4866-9350-E2142EBFF02F}"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86957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81CD92-5416-4866-9350-E2142EBFF02F}"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205945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281CD92-5416-4866-9350-E2142EBFF02F}"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65463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81CD92-5416-4866-9350-E2142EBFF02F}"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80717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81CD92-5416-4866-9350-E2142EBFF02F}" type="datetimeFigureOut">
              <a:rPr lang="tr-TR" smtClean="0"/>
              <a:t>29.02.2024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49694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81CD92-5416-4866-9350-E2142EBFF02F}" type="datetimeFigureOut">
              <a:rPr lang="tr-TR" smtClean="0"/>
              <a:t>29.02.2024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69409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81CD92-5416-4866-9350-E2142EBFF02F}" type="datetimeFigureOut">
              <a:rPr lang="tr-TR" smtClean="0"/>
              <a:t>29.02.2024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10769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281CD92-5416-4866-9350-E2142EBFF02F}"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258430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281CD92-5416-4866-9350-E2142EBFF02F}"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746358-EC38-4077-854D-38284300E11E}" type="slidenum">
              <a:rPr lang="tr-TR" smtClean="0"/>
              <a:t>‹#›</a:t>
            </a:fld>
            <a:endParaRPr lang="tr-TR"/>
          </a:p>
        </p:txBody>
      </p:sp>
    </p:spTree>
    <p:extLst>
      <p:ext uri="{BB962C8B-B14F-4D97-AF65-F5344CB8AC3E}">
        <p14:creationId xmlns:p14="http://schemas.microsoft.com/office/powerpoint/2010/main" val="332225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1CD92-5416-4866-9350-E2142EBFF02F}" type="datetimeFigureOut">
              <a:rPr lang="tr-TR" smtClean="0"/>
              <a:t>29.02.2024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46358-EC38-4077-854D-38284300E11E}" type="slidenum">
              <a:rPr lang="tr-TR" smtClean="0"/>
              <a:t>‹#›</a:t>
            </a:fld>
            <a:endParaRPr lang="tr-TR"/>
          </a:p>
        </p:txBody>
      </p:sp>
    </p:spTree>
    <p:extLst>
      <p:ext uri="{BB962C8B-B14F-4D97-AF65-F5344CB8AC3E}">
        <p14:creationId xmlns:p14="http://schemas.microsoft.com/office/powerpoint/2010/main" val="434817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Sermaye Grupları Değerlemesi</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1) Arazi Değerleme Yöntemleri</a:t>
            </a:r>
          </a:p>
          <a:p>
            <a:r>
              <a:rPr lang="tr-TR" dirty="0" smtClean="0"/>
              <a:t>Yeni alınmış ise maliyet bedeli dikkate alınır. </a:t>
            </a:r>
          </a:p>
          <a:p>
            <a:r>
              <a:rPr lang="tr-TR" dirty="0" smtClean="0"/>
              <a:t>Daha önce satın alındıysa vergi değeri, kira bedeli, hasıla değeri veya emsal değeri dikkate alınır.</a:t>
            </a:r>
          </a:p>
          <a:p>
            <a:pPr marL="0" indent="0">
              <a:buNone/>
            </a:pPr>
            <a:r>
              <a:rPr lang="tr-TR" dirty="0" smtClean="0"/>
              <a:t>2) Toprak Islahı Varlığı Değerleme Yöntemleri</a:t>
            </a:r>
          </a:p>
          <a:p>
            <a:r>
              <a:rPr lang="tr-TR" dirty="0" smtClean="0"/>
              <a:t>Yeniler için maliyet</a:t>
            </a:r>
          </a:p>
          <a:p>
            <a:r>
              <a:rPr lang="tr-TR" dirty="0" smtClean="0"/>
              <a:t>Eskiden yapıldıysa yeniden inşa bedeli dikkate alınır. Bina için kira ve vergi değeri de kullanılabilir.</a:t>
            </a:r>
          </a:p>
          <a:p>
            <a:pPr marL="0" indent="0">
              <a:buNone/>
            </a:pPr>
            <a:r>
              <a:rPr lang="tr-TR" dirty="0" smtClean="0"/>
              <a:t>Yeniden inşa bedeli: Aynı malzeme, aynı kullanış amacı, aynı plan üzerinden bugün yapılsa kaça mal olur? Bu değerden geçmiş yıllar için birikmiş amortisman düşülür.</a:t>
            </a:r>
            <a:endParaRPr lang="tr-TR" dirty="0"/>
          </a:p>
        </p:txBody>
      </p:sp>
    </p:spTree>
    <p:extLst>
      <p:ext uri="{BB962C8B-B14F-4D97-AF65-F5344CB8AC3E}">
        <p14:creationId xmlns:p14="http://schemas.microsoft.com/office/powerpoint/2010/main" val="3245401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Büyüklük Ölçütleri</a:t>
            </a:r>
            <a:endParaRPr lang="tr-TR" dirty="0"/>
          </a:p>
        </p:txBody>
      </p:sp>
      <p:sp>
        <p:nvSpPr>
          <p:cNvPr id="3" name="İçerik Yer Tutucusu 2"/>
          <p:cNvSpPr>
            <a:spLocks noGrp="1"/>
          </p:cNvSpPr>
          <p:nvPr>
            <p:ph idx="1"/>
          </p:nvPr>
        </p:nvSpPr>
        <p:spPr/>
        <p:txBody>
          <a:bodyPr/>
          <a:lstStyle/>
          <a:p>
            <a:pPr marL="0" indent="0">
              <a:buNone/>
            </a:pPr>
            <a:r>
              <a:rPr lang="tr-TR" dirty="0" smtClean="0"/>
              <a:t>5- Üretim Değeri Ölçütü</a:t>
            </a:r>
          </a:p>
          <a:p>
            <a:pPr marL="0" indent="0">
              <a:buNone/>
            </a:pPr>
            <a:r>
              <a:rPr lang="tr-TR" dirty="0" smtClean="0"/>
              <a:t>Üretim değeri işletmede yer verilen üretim dallarının fiyat ve veriminin çarpılmasıdır. Eğer üretim alanının yan ürünü varsa yine aynı şekilde bu da toplama eklenir.</a:t>
            </a:r>
          </a:p>
          <a:p>
            <a:pPr marL="0" indent="0">
              <a:buNone/>
            </a:pPr>
            <a:endParaRPr lang="tr-TR" dirty="0"/>
          </a:p>
        </p:txBody>
      </p:sp>
    </p:spTree>
    <p:extLst>
      <p:ext uri="{BB962C8B-B14F-4D97-AF65-F5344CB8AC3E}">
        <p14:creationId xmlns:p14="http://schemas.microsoft.com/office/powerpoint/2010/main" val="1381882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11578576"/>
              </p:ext>
            </p:extLst>
          </p:nvPr>
        </p:nvGraphicFramePr>
        <p:xfrm>
          <a:off x="838200" y="1825625"/>
          <a:ext cx="10515603" cy="1483360"/>
        </p:xfrm>
        <a:graphic>
          <a:graphicData uri="http://schemas.openxmlformats.org/drawingml/2006/table">
            <a:tbl>
              <a:tblPr firstRow="1" bandRow="1">
                <a:tableStyleId>{5C22544A-7EE6-4342-B048-85BDC9FD1C3A}</a:tableStyleId>
              </a:tblPr>
              <a:tblGrid>
                <a:gridCol w="1502229"/>
                <a:gridCol w="1502229"/>
                <a:gridCol w="1502229"/>
                <a:gridCol w="1502229"/>
                <a:gridCol w="1502229"/>
                <a:gridCol w="1502229"/>
                <a:gridCol w="1502229"/>
              </a:tblGrid>
              <a:tr h="370840">
                <a:tc>
                  <a:txBody>
                    <a:bodyPr/>
                    <a:lstStyle/>
                    <a:p>
                      <a:r>
                        <a:rPr lang="tr-TR" dirty="0" smtClean="0"/>
                        <a:t>Cinsiyet</a:t>
                      </a:r>
                      <a:endParaRPr lang="tr-TR" dirty="0"/>
                    </a:p>
                  </a:txBody>
                  <a:tcPr/>
                </a:tc>
                <a:tc>
                  <a:txBody>
                    <a:bodyPr/>
                    <a:lstStyle/>
                    <a:p>
                      <a:r>
                        <a:rPr lang="tr-TR" dirty="0" smtClean="0"/>
                        <a:t>0-6</a:t>
                      </a:r>
                      <a:endParaRPr lang="tr-TR" dirty="0"/>
                    </a:p>
                  </a:txBody>
                  <a:tcPr/>
                </a:tc>
                <a:tc>
                  <a:txBody>
                    <a:bodyPr/>
                    <a:lstStyle/>
                    <a:p>
                      <a:r>
                        <a:rPr lang="tr-TR" dirty="0" smtClean="0"/>
                        <a:t>7-14</a:t>
                      </a:r>
                      <a:endParaRPr lang="tr-TR" dirty="0"/>
                    </a:p>
                  </a:txBody>
                  <a:tcPr/>
                </a:tc>
                <a:tc>
                  <a:txBody>
                    <a:bodyPr/>
                    <a:lstStyle/>
                    <a:p>
                      <a:r>
                        <a:rPr lang="tr-TR" dirty="0" smtClean="0"/>
                        <a:t>15-49</a:t>
                      </a:r>
                      <a:endParaRPr lang="tr-TR" dirty="0"/>
                    </a:p>
                  </a:txBody>
                  <a:tcPr/>
                </a:tc>
                <a:tc>
                  <a:txBody>
                    <a:bodyPr/>
                    <a:lstStyle/>
                    <a:p>
                      <a:r>
                        <a:rPr lang="tr-TR" dirty="0" smtClean="0"/>
                        <a:t>50-64</a:t>
                      </a:r>
                      <a:endParaRPr lang="tr-TR" dirty="0"/>
                    </a:p>
                  </a:txBody>
                  <a:tcPr/>
                </a:tc>
                <a:tc>
                  <a:txBody>
                    <a:bodyPr/>
                    <a:lstStyle/>
                    <a:p>
                      <a:r>
                        <a:rPr lang="tr-TR" dirty="0" smtClean="0"/>
                        <a:t>65+</a:t>
                      </a:r>
                      <a:endParaRPr lang="tr-TR" dirty="0"/>
                    </a:p>
                  </a:txBody>
                  <a:tcPr/>
                </a:tc>
                <a:tc>
                  <a:txBody>
                    <a:bodyPr/>
                    <a:lstStyle/>
                    <a:p>
                      <a:r>
                        <a:rPr lang="tr-TR" dirty="0" smtClean="0"/>
                        <a:t>Toplam</a:t>
                      </a:r>
                      <a:endParaRPr lang="tr-TR" dirty="0"/>
                    </a:p>
                  </a:txBody>
                  <a:tcPr/>
                </a:tc>
              </a:tr>
              <a:tr h="370840">
                <a:tc>
                  <a:txBody>
                    <a:bodyPr/>
                    <a:lstStyle/>
                    <a:p>
                      <a:r>
                        <a:rPr lang="tr-TR" dirty="0" smtClean="0"/>
                        <a:t>Erkek</a:t>
                      </a:r>
                      <a:endParaRPr lang="tr-TR" dirty="0"/>
                    </a:p>
                  </a:txBody>
                  <a:tcPr/>
                </a:tc>
                <a:tc>
                  <a:txBody>
                    <a:bodyPr/>
                    <a:lstStyle/>
                    <a:p>
                      <a:r>
                        <a:rPr lang="tr-TR" dirty="0" smtClean="0"/>
                        <a:t>0.12</a:t>
                      </a:r>
                      <a:endParaRPr lang="tr-TR" dirty="0"/>
                    </a:p>
                  </a:txBody>
                  <a:tcPr/>
                </a:tc>
                <a:tc>
                  <a:txBody>
                    <a:bodyPr/>
                    <a:lstStyle/>
                    <a:p>
                      <a:r>
                        <a:rPr lang="tr-TR" dirty="0" smtClean="0"/>
                        <a:t>0.14</a:t>
                      </a:r>
                      <a:endParaRPr lang="tr-TR" dirty="0"/>
                    </a:p>
                  </a:txBody>
                  <a:tcPr/>
                </a:tc>
                <a:tc>
                  <a:txBody>
                    <a:bodyPr/>
                    <a:lstStyle/>
                    <a:p>
                      <a:r>
                        <a:rPr lang="tr-TR" dirty="0" smtClean="0"/>
                        <a:t>0.99</a:t>
                      </a:r>
                      <a:endParaRPr lang="tr-TR" dirty="0"/>
                    </a:p>
                  </a:txBody>
                  <a:tcPr/>
                </a:tc>
                <a:tc>
                  <a:txBody>
                    <a:bodyPr/>
                    <a:lstStyle/>
                    <a:p>
                      <a:r>
                        <a:rPr lang="tr-TR" dirty="0" smtClean="0"/>
                        <a:t>0.30</a:t>
                      </a:r>
                      <a:endParaRPr lang="tr-TR" dirty="0"/>
                    </a:p>
                  </a:txBody>
                  <a:tcPr/>
                </a:tc>
                <a:tc>
                  <a:txBody>
                    <a:bodyPr/>
                    <a:lstStyle/>
                    <a:p>
                      <a:r>
                        <a:rPr lang="tr-TR" dirty="0" smtClean="0"/>
                        <a:t>0.06</a:t>
                      </a:r>
                      <a:endParaRPr lang="tr-TR" dirty="0"/>
                    </a:p>
                  </a:txBody>
                  <a:tcPr/>
                </a:tc>
                <a:tc>
                  <a:txBody>
                    <a:bodyPr/>
                    <a:lstStyle/>
                    <a:p>
                      <a:r>
                        <a:rPr lang="tr-TR" dirty="0" smtClean="0"/>
                        <a:t>1.61</a:t>
                      </a:r>
                      <a:endParaRPr lang="tr-TR" dirty="0"/>
                    </a:p>
                  </a:txBody>
                  <a:tcPr/>
                </a:tc>
              </a:tr>
              <a:tr h="370840">
                <a:tc>
                  <a:txBody>
                    <a:bodyPr/>
                    <a:lstStyle/>
                    <a:p>
                      <a:r>
                        <a:rPr lang="tr-TR" dirty="0" smtClean="0"/>
                        <a:t>Kadın</a:t>
                      </a:r>
                      <a:endParaRPr lang="tr-TR" dirty="0"/>
                    </a:p>
                  </a:txBody>
                  <a:tcPr/>
                </a:tc>
                <a:tc>
                  <a:txBody>
                    <a:bodyPr/>
                    <a:lstStyle/>
                    <a:p>
                      <a:r>
                        <a:rPr lang="tr-TR" dirty="0" smtClean="0"/>
                        <a:t>0.15</a:t>
                      </a:r>
                      <a:endParaRPr lang="tr-TR" dirty="0"/>
                    </a:p>
                  </a:txBody>
                  <a:tcPr/>
                </a:tc>
                <a:tc>
                  <a:txBody>
                    <a:bodyPr/>
                    <a:lstStyle/>
                    <a:p>
                      <a:r>
                        <a:rPr lang="tr-TR" dirty="0" smtClean="0"/>
                        <a:t>0.15</a:t>
                      </a:r>
                      <a:endParaRPr lang="tr-TR" dirty="0"/>
                    </a:p>
                  </a:txBody>
                  <a:tcPr/>
                </a:tc>
                <a:tc>
                  <a:txBody>
                    <a:bodyPr/>
                    <a:lstStyle/>
                    <a:p>
                      <a:r>
                        <a:rPr lang="tr-TR" dirty="0" smtClean="0"/>
                        <a:t>0.91</a:t>
                      </a:r>
                      <a:endParaRPr lang="tr-TR" dirty="0"/>
                    </a:p>
                  </a:txBody>
                  <a:tcPr/>
                </a:tc>
                <a:tc>
                  <a:txBody>
                    <a:bodyPr/>
                    <a:lstStyle/>
                    <a:p>
                      <a:r>
                        <a:rPr lang="tr-TR" dirty="0" smtClean="0"/>
                        <a:t>0.25</a:t>
                      </a:r>
                      <a:endParaRPr lang="tr-TR" dirty="0"/>
                    </a:p>
                  </a:txBody>
                  <a:tcPr/>
                </a:tc>
                <a:tc>
                  <a:txBody>
                    <a:bodyPr/>
                    <a:lstStyle/>
                    <a:p>
                      <a:r>
                        <a:rPr lang="tr-TR" dirty="0" smtClean="0"/>
                        <a:t>0.08</a:t>
                      </a:r>
                      <a:endParaRPr lang="tr-TR" dirty="0"/>
                    </a:p>
                  </a:txBody>
                  <a:tcPr/>
                </a:tc>
                <a:tc>
                  <a:txBody>
                    <a:bodyPr/>
                    <a:lstStyle/>
                    <a:p>
                      <a:r>
                        <a:rPr lang="tr-TR" dirty="0" smtClean="0"/>
                        <a:t>1.54</a:t>
                      </a:r>
                      <a:endParaRPr lang="tr-TR" dirty="0"/>
                    </a:p>
                  </a:txBody>
                  <a:tcPr/>
                </a:tc>
              </a:tr>
              <a:tr h="370840">
                <a:tc>
                  <a:txBody>
                    <a:bodyPr/>
                    <a:lstStyle/>
                    <a:p>
                      <a:r>
                        <a:rPr lang="tr-TR" dirty="0" smtClean="0"/>
                        <a:t>Toplam</a:t>
                      </a:r>
                      <a:endParaRPr lang="tr-TR" dirty="0"/>
                    </a:p>
                  </a:txBody>
                  <a:tcPr/>
                </a:tc>
                <a:tc>
                  <a:txBody>
                    <a:bodyPr/>
                    <a:lstStyle/>
                    <a:p>
                      <a:r>
                        <a:rPr lang="tr-TR" dirty="0" smtClean="0"/>
                        <a:t>0.27</a:t>
                      </a:r>
                      <a:endParaRPr lang="tr-TR" dirty="0"/>
                    </a:p>
                  </a:txBody>
                  <a:tcPr/>
                </a:tc>
                <a:tc>
                  <a:txBody>
                    <a:bodyPr/>
                    <a:lstStyle/>
                    <a:p>
                      <a:r>
                        <a:rPr lang="tr-TR" dirty="0" smtClean="0"/>
                        <a:t>0.28</a:t>
                      </a:r>
                      <a:endParaRPr lang="tr-TR" dirty="0"/>
                    </a:p>
                  </a:txBody>
                  <a:tcPr/>
                </a:tc>
                <a:tc>
                  <a:txBody>
                    <a:bodyPr/>
                    <a:lstStyle/>
                    <a:p>
                      <a:r>
                        <a:rPr lang="tr-TR" dirty="0" smtClean="0"/>
                        <a:t>1.90</a:t>
                      </a:r>
                      <a:endParaRPr lang="tr-TR" dirty="0"/>
                    </a:p>
                  </a:txBody>
                  <a:tcPr/>
                </a:tc>
                <a:tc>
                  <a:txBody>
                    <a:bodyPr/>
                    <a:lstStyle/>
                    <a:p>
                      <a:r>
                        <a:rPr lang="tr-TR" dirty="0" smtClean="0"/>
                        <a:t>0.56</a:t>
                      </a:r>
                      <a:endParaRPr lang="tr-TR" dirty="0"/>
                    </a:p>
                  </a:txBody>
                  <a:tcPr/>
                </a:tc>
                <a:tc>
                  <a:txBody>
                    <a:bodyPr/>
                    <a:lstStyle/>
                    <a:p>
                      <a:r>
                        <a:rPr lang="tr-TR" dirty="0" smtClean="0"/>
                        <a:t>0.14</a:t>
                      </a:r>
                      <a:endParaRPr lang="tr-TR" dirty="0"/>
                    </a:p>
                  </a:txBody>
                  <a:tcPr/>
                </a:tc>
                <a:tc>
                  <a:txBody>
                    <a:bodyPr/>
                    <a:lstStyle/>
                    <a:p>
                      <a:r>
                        <a:rPr lang="tr-TR" dirty="0" smtClean="0"/>
                        <a:t>3.15</a:t>
                      </a:r>
                      <a:endParaRPr lang="tr-TR" dirty="0"/>
                    </a:p>
                  </a:txBody>
                  <a:tcPr/>
                </a:tc>
              </a:tr>
            </a:tbl>
          </a:graphicData>
        </a:graphic>
      </p:graphicFrame>
      <p:sp>
        <p:nvSpPr>
          <p:cNvPr id="5" name="Dikdörtgen 4"/>
          <p:cNvSpPr/>
          <p:nvPr/>
        </p:nvSpPr>
        <p:spPr>
          <a:xfrm>
            <a:off x="1046671" y="3527097"/>
            <a:ext cx="8925465" cy="923330"/>
          </a:xfrm>
          <a:prstGeom prst="rect">
            <a:avLst/>
          </a:prstGeom>
        </p:spPr>
        <p:txBody>
          <a:bodyPr wrap="square">
            <a:spAutoFit/>
          </a:bodyPr>
          <a:lstStyle/>
          <a:p>
            <a:r>
              <a:rPr lang="tr-TR" dirty="0" smtClean="0"/>
              <a:t>İşletmelerdeki nüfusun erkek iş birimine (EİB) dönüştürülmesinde; 7-14 yaş grubundaki erkek ve kadın için 0.50, 15-49 yaş grubundaki erkek için 1.00, kadın için 0.75, 50-64 yaş grubundaki erkek için 0.75, kadın için 0.50 katsayıları kullanılmıştır</a:t>
            </a:r>
            <a:endParaRPr lang="tr-TR" dirty="0"/>
          </a:p>
        </p:txBody>
      </p:sp>
      <p:sp>
        <p:nvSpPr>
          <p:cNvPr id="6" name="Dikdörtgen 5"/>
          <p:cNvSpPr/>
          <p:nvPr/>
        </p:nvSpPr>
        <p:spPr>
          <a:xfrm>
            <a:off x="923026" y="4717847"/>
            <a:ext cx="6832121" cy="1200329"/>
          </a:xfrm>
          <a:prstGeom prst="rect">
            <a:avLst/>
          </a:prstGeom>
        </p:spPr>
        <p:txBody>
          <a:bodyPr wrap="square">
            <a:spAutoFit/>
          </a:bodyPr>
          <a:lstStyle/>
          <a:p>
            <a:r>
              <a:rPr lang="tr-TR" dirty="0" smtClean="0"/>
              <a:t>Daha sonra, günde 10 saat hesabı ile yılda 300 gün çalışan yetişkin bir erkek işçi (15-49 yaşları arası) bir işgücü birimi kabul edilmiş ve aile işgücü potansiyeli bu ölçüye göre erkek iş gününe (EİG) dönüştürülmüştür. </a:t>
            </a:r>
            <a:endParaRPr lang="tr-TR" dirty="0"/>
          </a:p>
        </p:txBody>
      </p:sp>
    </p:spTree>
    <p:extLst>
      <p:ext uri="{BB962C8B-B14F-4D97-AF65-F5344CB8AC3E}">
        <p14:creationId xmlns:p14="http://schemas.microsoft.com/office/powerpoint/2010/main" val="2840191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01135216"/>
              </p:ext>
            </p:extLst>
          </p:nvPr>
        </p:nvGraphicFramePr>
        <p:xfrm>
          <a:off x="838200" y="1825625"/>
          <a:ext cx="10515600" cy="2595880"/>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370840">
                <a:tc>
                  <a:txBody>
                    <a:bodyPr/>
                    <a:lstStyle/>
                    <a:p>
                      <a:endParaRPr lang="tr-TR" dirty="0"/>
                    </a:p>
                  </a:txBody>
                  <a:tcPr/>
                </a:tc>
                <a:tc>
                  <a:txBody>
                    <a:bodyPr/>
                    <a:lstStyle/>
                    <a:p>
                      <a:endParaRPr lang="tr-TR" dirty="0"/>
                    </a:p>
                  </a:txBody>
                  <a:tcPr/>
                </a:tc>
                <a:tc>
                  <a:txBody>
                    <a:bodyPr/>
                    <a:lstStyle/>
                    <a:p>
                      <a:r>
                        <a:rPr lang="tr-TR" dirty="0" smtClean="0"/>
                        <a:t>7-14</a:t>
                      </a:r>
                      <a:endParaRPr lang="tr-TR" dirty="0"/>
                    </a:p>
                  </a:txBody>
                  <a:tcPr/>
                </a:tc>
                <a:tc>
                  <a:txBody>
                    <a:bodyPr/>
                    <a:lstStyle/>
                    <a:p>
                      <a:r>
                        <a:rPr lang="tr-TR" dirty="0" smtClean="0"/>
                        <a:t>15-49</a:t>
                      </a:r>
                      <a:endParaRPr lang="tr-TR" dirty="0"/>
                    </a:p>
                  </a:txBody>
                  <a:tcPr/>
                </a:tc>
                <a:tc>
                  <a:txBody>
                    <a:bodyPr/>
                    <a:lstStyle/>
                    <a:p>
                      <a:r>
                        <a:rPr lang="tr-TR" dirty="0" smtClean="0"/>
                        <a:t>50-64</a:t>
                      </a:r>
                      <a:endParaRPr lang="tr-TR" dirty="0"/>
                    </a:p>
                  </a:txBody>
                  <a:tcPr/>
                </a:tc>
                <a:tc>
                  <a:txBody>
                    <a:bodyPr/>
                    <a:lstStyle/>
                    <a:p>
                      <a:r>
                        <a:rPr lang="tr-TR" dirty="0" smtClean="0"/>
                        <a:t>Toplam</a:t>
                      </a:r>
                      <a:endParaRPr lang="tr-TR" dirty="0"/>
                    </a:p>
                  </a:txBody>
                  <a:tcPr/>
                </a:tc>
              </a:tr>
              <a:tr h="370840">
                <a:tc rowSpan="3">
                  <a:txBody>
                    <a:bodyPr/>
                    <a:lstStyle/>
                    <a:p>
                      <a:r>
                        <a:rPr lang="tr-TR" dirty="0" smtClean="0"/>
                        <a:t>EİB</a:t>
                      </a:r>
                      <a:endParaRPr lang="tr-TR" dirty="0"/>
                    </a:p>
                  </a:txBody>
                  <a:tcPr/>
                </a:tc>
                <a:tc>
                  <a:txBody>
                    <a:bodyPr/>
                    <a:lstStyle/>
                    <a:p>
                      <a:r>
                        <a:rPr lang="tr-TR" dirty="0" smtClean="0"/>
                        <a:t>Erkek</a:t>
                      </a:r>
                      <a:endParaRPr lang="tr-TR" dirty="0"/>
                    </a:p>
                  </a:txBody>
                  <a:tcPr/>
                </a:tc>
                <a:tc>
                  <a:txBody>
                    <a:bodyPr/>
                    <a:lstStyle/>
                    <a:p>
                      <a:r>
                        <a:rPr lang="tr-TR" dirty="0" smtClean="0"/>
                        <a:t>0.07</a:t>
                      </a:r>
                      <a:endParaRPr lang="tr-TR" dirty="0"/>
                    </a:p>
                  </a:txBody>
                  <a:tcPr/>
                </a:tc>
                <a:tc>
                  <a:txBody>
                    <a:bodyPr/>
                    <a:lstStyle/>
                    <a:p>
                      <a:r>
                        <a:rPr lang="tr-TR" dirty="0" smtClean="0"/>
                        <a:t>0.99</a:t>
                      </a:r>
                      <a:endParaRPr lang="tr-TR" dirty="0"/>
                    </a:p>
                  </a:txBody>
                  <a:tcPr/>
                </a:tc>
                <a:tc>
                  <a:txBody>
                    <a:bodyPr/>
                    <a:lstStyle/>
                    <a:p>
                      <a:r>
                        <a:rPr lang="tr-TR" dirty="0" smtClean="0"/>
                        <a:t>0.23</a:t>
                      </a:r>
                      <a:endParaRPr lang="tr-TR" dirty="0"/>
                    </a:p>
                  </a:txBody>
                  <a:tcPr/>
                </a:tc>
                <a:tc>
                  <a:txBody>
                    <a:bodyPr/>
                    <a:lstStyle/>
                    <a:p>
                      <a:r>
                        <a:rPr lang="tr-TR" dirty="0" smtClean="0"/>
                        <a:t>1.29</a:t>
                      </a:r>
                      <a:endParaRPr lang="tr-TR" dirty="0"/>
                    </a:p>
                  </a:txBody>
                  <a:tcPr/>
                </a:tc>
              </a:tr>
              <a:tr h="370840">
                <a:tc vMerge="1">
                  <a:txBody>
                    <a:bodyPr/>
                    <a:lstStyle/>
                    <a:p>
                      <a:endParaRPr lang="tr-TR" dirty="0"/>
                    </a:p>
                  </a:txBody>
                  <a:tcPr/>
                </a:tc>
                <a:tc>
                  <a:txBody>
                    <a:bodyPr/>
                    <a:lstStyle/>
                    <a:p>
                      <a:r>
                        <a:rPr lang="tr-TR" dirty="0" smtClean="0"/>
                        <a:t>Kadın</a:t>
                      </a:r>
                      <a:endParaRPr lang="tr-TR" dirty="0"/>
                    </a:p>
                  </a:txBody>
                  <a:tcPr/>
                </a:tc>
                <a:tc>
                  <a:txBody>
                    <a:bodyPr/>
                    <a:lstStyle/>
                    <a:p>
                      <a:r>
                        <a:rPr lang="tr-TR" dirty="0" smtClean="0"/>
                        <a:t>0.08</a:t>
                      </a:r>
                      <a:endParaRPr lang="tr-TR" dirty="0"/>
                    </a:p>
                  </a:txBody>
                  <a:tcPr/>
                </a:tc>
                <a:tc>
                  <a:txBody>
                    <a:bodyPr/>
                    <a:lstStyle/>
                    <a:p>
                      <a:r>
                        <a:rPr lang="tr-TR" dirty="0" smtClean="0"/>
                        <a:t>0.68</a:t>
                      </a:r>
                      <a:endParaRPr lang="tr-TR" dirty="0"/>
                    </a:p>
                  </a:txBody>
                  <a:tcPr/>
                </a:tc>
                <a:tc>
                  <a:txBody>
                    <a:bodyPr/>
                    <a:lstStyle/>
                    <a:p>
                      <a:r>
                        <a:rPr lang="tr-TR" dirty="0" smtClean="0"/>
                        <a:t>0.13</a:t>
                      </a:r>
                      <a:endParaRPr lang="tr-TR" dirty="0"/>
                    </a:p>
                  </a:txBody>
                  <a:tcPr/>
                </a:tc>
                <a:tc>
                  <a:txBody>
                    <a:bodyPr/>
                    <a:lstStyle/>
                    <a:p>
                      <a:r>
                        <a:rPr lang="tr-TR" dirty="0" smtClean="0"/>
                        <a:t>0.89</a:t>
                      </a:r>
                      <a:endParaRPr lang="tr-TR" dirty="0"/>
                    </a:p>
                  </a:txBody>
                  <a:tcPr/>
                </a:tc>
              </a:tr>
              <a:tr h="370840">
                <a:tc vMerge="1">
                  <a:txBody>
                    <a:bodyPr/>
                    <a:lstStyle/>
                    <a:p>
                      <a:endParaRPr lang="tr-TR" dirty="0"/>
                    </a:p>
                  </a:txBody>
                  <a:tcPr/>
                </a:tc>
                <a:tc>
                  <a:txBody>
                    <a:bodyPr/>
                    <a:lstStyle/>
                    <a:p>
                      <a:r>
                        <a:rPr lang="tr-TR" dirty="0" smtClean="0"/>
                        <a:t>Toplam</a:t>
                      </a:r>
                      <a:endParaRPr lang="tr-TR" dirty="0"/>
                    </a:p>
                  </a:txBody>
                  <a:tcPr/>
                </a:tc>
                <a:tc>
                  <a:txBody>
                    <a:bodyPr/>
                    <a:lstStyle/>
                    <a:p>
                      <a:r>
                        <a:rPr lang="tr-TR" dirty="0" smtClean="0"/>
                        <a:t>0.15</a:t>
                      </a:r>
                      <a:endParaRPr lang="tr-TR" dirty="0"/>
                    </a:p>
                  </a:txBody>
                  <a:tcPr/>
                </a:tc>
                <a:tc>
                  <a:txBody>
                    <a:bodyPr/>
                    <a:lstStyle/>
                    <a:p>
                      <a:r>
                        <a:rPr lang="tr-TR" dirty="0" smtClean="0"/>
                        <a:t>1.67</a:t>
                      </a:r>
                      <a:endParaRPr lang="tr-TR" dirty="0"/>
                    </a:p>
                  </a:txBody>
                  <a:tcPr/>
                </a:tc>
                <a:tc>
                  <a:txBody>
                    <a:bodyPr/>
                    <a:lstStyle/>
                    <a:p>
                      <a:r>
                        <a:rPr lang="tr-TR" dirty="0" smtClean="0"/>
                        <a:t>0.36</a:t>
                      </a:r>
                      <a:endParaRPr lang="tr-TR" dirty="0"/>
                    </a:p>
                  </a:txBody>
                  <a:tcPr/>
                </a:tc>
                <a:tc>
                  <a:txBody>
                    <a:bodyPr/>
                    <a:lstStyle/>
                    <a:p>
                      <a:r>
                        <a:rPr lang="tr-TR" dirty="0" smtClean="0"/>
                        <a:t>2.18</a:t>
                      </a:r>
                      <a:endParaRPr lang="tr-TR" dirty="0"/>
                    </a:p>
                  </a:txBody>
                  <a:tcPr/>
                </a:tc>
              </a:tr>
              <a:tr h="370840">
                <a:tc rowSpan="3">
                  <a:txBody>
                    <a:bodyPr/>
                    <a:lstStyle/>
                    <a:p>
                      <a:r>
                        <a:rPr lang="tr-TR" dirty="0" smtClean="0"/>
                        <a:t>EİG</a:t>
                      </a:r>
                      <a:endParaRPr lang="tr-TR" dirty="0"/>
                    </a:p>
                  </a:txBody>
                  <a:tcPr/>
                </a:tc>
                <a:tc>
                  <a:txBody>
                    <a:bodyPr/>
                    <a:lstStyle/>
                    <a:p>
                      <a:r>
                        <a:rPr lang="tr-TR" dirty="0" smtClean="0"/>
                        <a:t>Erkek</a:t>
                      </a:r>
                      <a:endParaRPr lang="tr-TR" dirty="0"/>
                    </a:p>
                  </a:txBody>
                  <a:tcPr/>
                </a:tc>
                <a:tc>
                  <a:txBody>
                    <a:bodyPr/>
                    <a:lstStyle/>
                    <a:p>
                      <a:r>
                        <a:rPr lang="tr-TR" dirty="0" smtClean="0"/>
                        <a:t>21.00</a:t>
                      </a:r>
                      <a:endParaRPr lang="tr-TR" dirty="0"/>
                    </a:p>
                  </a:txBody>
                  <a:tcPr/>
                </a:tc>
                <a:tc>
                  <a:txBody>
                    <a:bodyPr/>
                    <a:lstStyle/>
                    <a:p>
                      <a:r>
                        <a:rPr lang="tr-TR" dirty="0" smtClean="0"/>
                        <a:t>297.00</a:t>
                      </a:r>
                      <a:endParaRPr lang="tr-TR" dirty="0"/>
                    </a:p>
                  </a:txBody>
                  <a:tcPr/>
                </a:tc>
                <a:tc>
                  <a:txBody>
                    <a:bodyPr/>
                    <a:lstStyle/>
                    <a:p>
                      <a:r>
                        <a:rPr lang="tr-TR" dirty="0" smtClean="0"/>
                        <a:t>69.00</a:t>
                      </a:r>
                      <a:endParaRPr lang="tr-TR" dirty="0"/>
                    </a:p>
                  </a:txBody>
                  <a:tcPr/>
                </a:tc>
                <a:tc>
                  <a:txBody>
                    <a:bodyPr/>
                    <a:lstStyle/>
                    <a:p>
                      <a:r>
                        <a:rPr lang="tr-TR" dirty="0" smtClean="0"/>
                        <a:t>387.00</a:t>
                      </a:r>
                      <a:endParaRPr lang="tr-TR" dirty="0"/>
                    </a:p>
                  </a:txBody>
                  <a:tcPr/>
                </a:tc>
              </a:tr>
              <a:tr h="370840">
                <a:tc vMerge="1">
                  <a:txBody>
                    <a:bodyPr/>
                    <a:lstStyle/>
                    <a:p>
                      <a:endParaRPr lang="tr-TR" dirty="0"/>
                    </a:p>
                  </a:txBody>
                  <a:tcPr/>
                </a:tc>
                <a:tc>
                  <a:txBody>
                    <a:bodyPr/>
                    <a:lstStyle/>
                    <a:p>
                      <a:r>
                        <a:rPr lang="tr-TR" dirty="0" smtClean="0"/>
                        <a:t>Kadın</a:t>
                      </a:r>
                      <a:endParaRPr lang="tr-TR" dirty="0"/>
                    </a:p>
                  </a:txBody>
                  <a:tcPr/>
                </a:tc>
                <a:tc>
                  <a:txBody>
                    <a:bodyPr/>
                    <a:lstStyle/>
                    <a:p>
                      <a:r>
                        <a:rPr lang="tr-TR" dirty="0" smtClean="0"/>
                        <a:t>24.00</a:t>
                      </a:r>
                      <a:endParaRPr lang="tr-TR" dirty="0"/>
                    </a:p>
                  </a:txBody>
                  <a:tcPr/>
                </a:tc>
                <a:tc>
                  <a:txBody>
                    <a:bodyPr/>
                    <a:lstStyle/>
                    <a:p>
                      <a:r>
                        <a:rPr lang="tr-TR" dirty="0" smtClean="0"/>
                        <a:t>204.00</a:t>
                      </a:r>
                      <a:endParaRPr lang="tr-TR" dirty="0"/>
                    </a:p>
                  </a:txBody>
                  <a:tcPr/>
                </a:tc>
                <a:tc>
                  <a:txBody>
                    <a:bodyPr/>
                    <a:lstStyle/>
                    <a:p>
                      <a:r>
                        <a:rPr lang="tr-TR" dirty="0" smtClean="0"/>
                        <a:t>39.00</a:t>
                      </a:r>
                      <a:endParaRPr lang="tr-TR" dirty="0"/>
                    </a:p>
                  </a:txBody>
                  <a:tcPr/>
                </a:tc>
                <a:tc>
                  <a:txBody>
                    <a:bodyPr/>
                    <a:lstStyle/>
                    <a:p>
                      <a:r>
                        <a:rPr lang="tr-TR" dirty="0" smtClean="0"/>
                        <a:t>267.00</a:t>
                      </a:r>
                      <a:endParaRPr lang="tr-TR" dirty="0"/>
                    </a:p>
                  </a:txBody>
                  <a:tcPr/>
                </a:tc>
              </a:tr>
              <a:tr h="370840">
                <a:tc vMerge="1">
                  <a:txBody>
                    <a:bodyPr/>
                    <a:lstStyle/>
                    <a:p>
                      <a:endParaRPr lang="tr-TR" dirty="0"/>
                    </a:p>
                  </a:txBody>
                  <a:tcPr/>
                </a:tc>
                <a:tc>
                  <a:txBody>
                    <a:bodyPr/>
                    <a:lstStyle/>
                    <a:p>
                      <a:r>
                        <a:rPr lang="tr-TR" dirty="0" smtClean="0"/>
                        <a:t>Toplam</a:t>
                      </a:r>
                      <a:endParaRPr lang="tr-TR" dirty="0"/>
                    </a:p>
                  </a:txBody>
                  <a:tcPr/>
                </a:tc>
                <a:tc>
                  <a:txBody>
                    <a:bodyPr/>
                    <a:lstStyle/>
                    <a:p>
                      <a:r>
                        <a:rPr lang="tr-TR" dirty="0" smtClean="0"/>
                        <a:t>45.00</a:t>
                      </a:r>
                      <a:endParaRPr lang="tr-TR" dirty="0"/>
                    </a:p>
                  </a:txBody>
                  <a:tcPr/>
                </a:tc>
                <a:tc>
                  <a:txBody>
                    <a:bodyPr/>
                    <a:lstStyle/>
                    <a:p>
                      <a:r>
                        <a:rPr lang="tr-TR" dirty="0" smtClean="0"/>
                        <a:t>501.00</a:t>
                      </a:r>
                      <a:endParaRPr lang="tr-TR" dirty="0"/>
                    </a:p>
                  </a:txBody>
                  <a:tcPr/>
                </a:tc>
                <a:tc>
                  <a:txBody>
                    <a:bodyPr/>
                    <a:lstStyle/>
                    <a:p>
                      <a:r>
                        <a:rPr lang="tr-TR" dirty="0" smtClean="0"/>
                        <a:t>108.00</a:t>
                      </a:r>
                      <a:endParaRPr lang="tr-TR" dirty="0"/>
                    </a:p>
                  </a:txBody>
                  <a:tcPr/>
                </a:tc>
                <a:tc>
                  <a:txBody>
                    <a:bodyPr/>
                    <a:lstStyle/>
                    <a:p>
                      <a:r>
                        <a:rPr lang="tr-TR" dirty="0" smtClean="0"/>
                        <a:t>654.00</a:t>
                      </a:r>
                      <a:endParaRPr lang="tr-TR" dirty="0"/>
                    </a:p>
                  </a:txBody>
                  <a:tcPr/>
                </a:tc>
              </a:tr>
            </a:tbl>
          </a:graphicData>
        </a:graphic>
      </p:graphicFrame>
    </p:spTree>
    <p:extLst>
      <p:ext uri="{BB962C8B-B14F-4D97-AF65-F5344CB8AC3E}">
        <p14:creationId xmlns:p14="http://schemas.microsoft.com/office/powerpoint/2010/main" val="1217831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90548412"/>
              </p:ext>
            </p:extLst>
          </p:nvPr>
        </p:nvGraphicFramePr>
        <p:xfrm>
          <a:off x="838200" y="1825625"/>
          <a:ext cx="10515600" cy="2865120"/>
        </p:xfrm>
        <a:graphic>
          <a:graphicData uri="http://schemas.openxmlformats.org/drawingml/2006/table">
            <a:tbl>
              <a:tblPr firstRow="1" bandRow="1">
                <a:tableStyleId>{5C22544A-7EE6-4342-B048-85BDC9FD1C3A}</a:tableStyleId>
              </a:tblPr>
              <a:tblGrid>
                <a:gridCol w="1314450"/>
                <a:gridCol w="1314450"/>
                <a:gridCol w="1648364"/>
                <a:gridCol w="980536"/>
                <a:gridCol w="1314450"/>
                <a:gridCol w="1314450"/>
                <a:gridCol w="1314450"/>
                <a:gridCol w="1314450"/>
              </a:tblGrid>
              <a:tr h="370840">
                <a:tc>
                  <a:txBody>
                    <a:bodyPr/>
                    <a:lstStyle/>
                    <a:p>
                      <a:r>
                        <a:rPr lang="tr-TR" dirty="0" smtClean="0"/>
                        <a:t>Sürü </a:t>
                      </a:r>
                      <a:r>
                        <a:rPr lang="tr-TR" dirty="0" err="1" smtClean="0"/>
                        <a:t>Komp</a:t>
                      </a:r>
                      <a:r>
                        <a:rPr lang="tr-TR" dirty="0" smtClean="0"/>
                        <a:t>.</a:t>
                      </a:r>
                      <a:endParaRPr lang="tr-TR" dirty="0"/>
                    </a:p>
                  </a:txBody>
                  <a:tcPr/>
                </a:tc>
                <a:tc>
                  <a:txBody>
                    <a:bodyPr/>
                    <a:lstStyle/>
                    <a:p>
                      <a:r>
                        <a:rPr lang="tr-TR" dirty="0" err="1" smtClean="0"/>
                        <a:t>Dönembaşı</a:t>
                      </a:r>
                      <a:endParaRPr lang="tr-TR" dirty="0"/>
                    </a:p>
                  </a:txBody>
                  <a:tcPr/>
                </a:tc>
                <a:tc>
                  <a:txBody>
                    <a:bodyPr/>
                    <a:lstStyle/>
                    <a:p>
                      <a:r>
                        <a:rPr lang="tr-TR" dirty="0" smtClean="0"/>
                        <a:t>Satın Alınan</a:t>
                      </a:r>
                      <a:endParaRPr lang="tr-TR" dirty="0"/>
                    </a:p>
                  </a:txBody>
                  <a:tcPr/>
                </a:tc>
                <a:tc>
                  <a:txBody>
                    <a:bodyPr/>
                    <a:lstStyle/>
                    <a:p>
                      <a:r>
                        <a:rPr lang="tr-TR" dirty="0" smtClean="0"/>
                        <a:t>Doğan</a:t>
                      </a:r>
                      <a:endParaRPr lang="tr-TR" dirty="0"/>
                    </a:p>
                  </a:txBody>
                  <a:tcPr/>
                </a:tc>
                <a:tc>
                  <a:txBody>
                    <a:bodyPr/>
                    <a:lstStyle/>
                    <a:p>
                      <a:r>
                        <a:rPr lang="tr-TR" dirty="0" smtClean="0"/>
                        <a:t>Ölen</a:t>
                      </a:r>
                      <a:endParaRPr lang="tr-TR" dirty="0"/>
                    </a:p>
                  </a:txBody>
                  <a:tcPr/>
                </a:tc>
                <a:tc>
                  <a:txBody>
                    <a:bodyPr/>
                    <a:lstStyle/>
                    <a:p>
                      <a:r>
                        <a:rPr lang="tr-TR" dirty="0" smtClean="0"/>
                        <a:t>Kesilen</a:t>
                      </a:r>
                      <a:endParaRPr lang="tr-TR" dirty="0"/>
                    </a:p>
                  </a:txBody>
                  <a:tcPr/>
                </a:tc>
                <a:tc>
                  <a:txBody>
                    <a:bodyPr/>
                    <a:lstStyle/>
                    <a:p>
                      <a:r>
                        <a:rPr lang="tr-TR" dirty="0" smtClean="0"/>
                        <a:t>Satılan</a:t>
                      </a:r>
                      <a:endParaRPr lang="tr-TR" dirty="0"/>
                    </a:p>
                  </a:txBody>
                  <a:tcPr/>
                </a:tc>
                <a:tc>
                  <a:txBody>
                    <a:bodyPr/>
                    <a:lstStyle/>
                    <a:p>
                      <a:r>
                        <a:rPr lang="tr-TR" dirty="0" err="1" smtClean="0"/>
                        <a:t>Dönemsonu</a:t>
                      </a:r>
                      <a:endParaRPr lang="tr-TR" dirty="0"/>
                    </a:p>
                  </a:txBody>
                  <a:tcPr/>
                </a:tc>
              </a:tr>
              <a:tr h="370840">
                <a:tc>
                  <a:txBody>
                    <a:bodyPr/>
                    <a:lstStyle/>
                    <a:p>
                      <a:r>
                        <a:rPr lang="tr-TR" dirty="0" smtClean="0"/>
                        <a:t>Boğa</a:t>
                      </a:r>
                      <a:endParaRPr lang="tr-TR" dirty="0"/>
                    </a:p>
                  </a:txBody>
                  <a:tcPr/>
                </a:tc>
                <a:tc>
                  <a:txBody>
                    <a:bodyPr/>
                    <a:lstStyle/>
                    <a:p>
                      <a:r>
                        <a:rPr lang="tr-TR" dirty="0" smtClean="0"/>
                        <a:t>1</a:t>
                      </a:r>
                      <a:endParaRPr lang="tr-TR" dirty="0"/>
                    </a:p>
                  </a:txBody>
                  <a:tcPr/>
                </a:tc>
                <a:tc>
                  <a:txBody>
                    <a:bodyPr/>
                    <a:lstStyle/>
                    <a:p>
                      <a:r>
                        <a:rPr lang="tr-TR" dirty="0" smtClean="0"/>
                        <a:t>2</a:t>
                      </a:r>
                      <a:endParaRPr lang="tr-TR" dirty="0"/>
                    </a:p>
                  </a:txBody>
                  <a:tcPr/>
                </a:tc>
                <a:tc>
                  <a:txBody>
                    <a:bodyPr/>
                    <a:lstStyle/>
                    <a:p>
                      <a:endParaRPr lang="tr-TR"/>
                    </a:p>
                  </a:txBody>
                  <a:tcPr/>
                </a:tc>
                <a:tc>
                  <a:txBody>
                    <a:bodyPr/>
                    <a:lstStyle/>
                    <a:p>
                      <a:endParaRPr lang="tr-TR"/>
                    </a:p>
                  </a:txBody>
                  <a:tcPr/>
                </a:tc>
                <a:tc>
                  <a:txBody>
                    <a:bodyPr/>
                    <a:lstStyle/>
                    <a:p>
                      <a:r>
                        <a:rPr lang="tr-TR" dirty="0" smtClean="0"/>
                        <a:t>2</a:t>
                      </a:r>
                      <a:endParaRPr lang="tr-TR" dirty="0"/>
                    </a:p>
                  </a:txBody>
                  <a:tcPr/>
                </a:tc>
                <a:tc>
                  <a:txBody>
                    <a:bodyPr/>
                    <a:lstStyle/>
                    <a:p>
                      <a:endParaRPr lang="tr-TR"/>
                    </a:p>
                  </a:txBody>
                  <a:tcPr/>
                </a:tc>
                <a:tc>
                  <a:txBody>
                    <a:bodyPr/>
                    <a:lstStyle/>
                    <a:p>
                      <a:r>
                        <a:rPr lang="tr-TR" dirty="0" smtClean="0"/>
                        <a:t>1</a:t>
                      </a:r>
                      <a:endParaRPr lang="tr-TR" dirty="0"/>
                    </a:p>
                  </a:txBody>
                  <a:tcPr/>
                </a:tc>
              </a:tr>
              <a:tr h="370840">
                <a:tc>
                  <a:txBody>
                    <a:bodyPr/>
                    <a:lstStyle/>
                    <a:p>
                      <a:r>
                        <a:rPr lang="tr-TR" dirty="0" smtClean="0"/>
                        <a:t>İnek</a:t>
                      </a:r>
                      <a:endParaRPr lang="tr-TR" dirty="0"/>
                    </a:p>
                  </a:txBody>
                  <a:tcPr/>
                </a:tc>
                <a:tc>
                  <a:txBody>
                    <a:bodyPr/>
                    <a:lstStyle/>
                    <a:p>
                      <a:r>
                        <a:rPr lang="tr-TR" dirty="0" smtClean="0"/>
                        <a:t>36</a:t>
                      </a:r>
                      <a:endParaRPr lang="tr-TR" dirty="0"/>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r>
                        <a:rPr lang="tr-TR" dirty="0" smtClean="0"/>
                        <a:t>8</a:t>
                      </a:r>
                      <a:endParaRPr lang="tr-TR" dirty="0"/>
                    </a:p>
                  </a:txBody>
                  <a:tcPr/>
                </a:tc>
                <a:tc>
                  <a:txBody>
                    <a:bodyPr/>
                    <a:lstStyle/>
                    <a:p>
                      <a:r>
                        <a:rPr lang="tr-TR" dirty="0" smtClean="0"/>
                        <a:t>12</a:t>
                      </a:r>
                      <a:endParaRPr lang="tr-TR" dirty="0"/>
                    </a:p>
                  </a:txBody>
                  <a:tcPr/>
                </a:tc>
                <a:tc>
                  <a:txBody>
                    <a:bodyPr/>
                    <a:lstStyle/>
                    <a:p>
                      <a:r>
                        <a:rPr lang="tr-TR" dirty="0" smtClean="0"/>
                        <a:t>25</a:t>
                      </a:r>
                      <a:endParaRPr lang="tr-TR" dirty="0"/>
                    </a:p>
                  </a:txBody>
                  <a:tcPr/>
                </a:tc>
              </a:tr>
              <a:tr h="370840">
                <a:tc>
                  <a:txBody>
                    <a:bodyPr/>
                    <a:lstStyle/>
                    <a:p>
                      <a:r>
                        <a:rPr lang="tr-TR" dirty="0" smtClean="0"/>
                        <a:t>Düve</a:t>
                      </a:r>
                      <a:endParaRPr lang="tr-TR" dirty="0"/>
                    </a:p>
                  </a:txBody>
                  <a:tcPr/>
                </a:tc>
                <a:tc>
                  <a:txBody>
                    <a:bodyPr/>
                    <a:lstStyle/>
                    <a:p>
                      <a:r>
                        <a:rPr lang="tr-TR" dirty="0" smtClean="0"/>
                        <a:t>23</a:t>
                      </a:r>
                      <a:endParaRPr lang="tr-TR" dirty="0"/>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r>
                        <a:rPr lang="tr-TR" dirty="0" smtClean="0"/>
                        <a:t>3</a:t>
                      </a:r>
                      <a:endParaRPr lang="tr-TR" dirty="0"/>
                    </a:p>
                  </a:txBody>
                  <a:tcPr/>
                </a:tc>
                <a:tc>
                  <a:txBody>
                    <a:bodyPr/>
                    <a:lstStyle/>
                    <a:p>
                      <a:r>
                        <a:rPr lang="tr-TR" dirty="0" smtClean="0"/>
                        <a:t>5</a:t>
                      </a:r>
                      <a:endParaRPr lang="tr-TR" dirty="0"/>
                    </a:p>
                  </a:txBody>
                  <a:tcPr/>
                </a:tc>
                <a:tc>
                  <a:txBody>
                    <a:bodyPr/>
                    <a:lstStyle/>
                    <a:p>
                      <a:r>
                        <a:rPr lang="tr-TR" dirty="0" smtClean="0"/>
                        <a:t>14</a:t>
                      </a:r>
                      <a:endParaRPr lang="tr-TR" dirty="0"/>
                    </a:p>
                  </a:txBody>
                  <a:tcPr/>
                </a:tc>
              </a:tr>
              <a:tr h="370840">
                <a:tc>
                  <a:txBody>
                    <a:bodyPr/>
                    <a:lstStyle/>
                    <a:p>
                      <a:r>
                        <a:rPr lang="tr-TR" dirty="0" smtClean="0"/>
                        <a:t>Dana</a:t>
                      </a:r>
                      <a:endParaRPr lang="tr-TR" dirty="0"/>
                    </a:p>
                  </a:txBody>
                  <a:tcPr/>
                </a:tc>
                <a:tc>
                  <a:txBody>
                    <a:bodyPr/>
                    <a:lstStyle/>
                    <a:p>
                      <a:r>
                        <a:rPr lang="tr-TR" dirty="0" smtClean="0"/>
                        <a:t>9</a:t>
                      </a:r>
                      <a:endParaRPr lang="tr-TR" dirty="0"/>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r>
                        <a:rPr lang="tr-TR" dirty="0" smtClean="0"/>
                        <a:t>19</a:t>
                      </a:r>
                      <a:endParaRPr lang="tr-TR" dirty="0"/>
                    </a:p>
                  </a:txBody>
                  <a:tcPr/>
                </a:tc>
                <a:tc>
                  <a:txBody>
                    <a:bodyPr/>
                    <a:lstStyle/>
                    <a:p>
                      <a:r>
                        <a:rPr lang="tr-TR" dirty="0" smtClean="0"/>
                        <a:t>5</a:t>
                      </a:r>
                      <a:endParaRPr lang="tr-TR" dirty="0"/>
                    </a:p>
                  </a:txBody>
                  <a:tcPr/>
                </a:tc>
              </a:tr>
              <a:tr h="370840">
                <a:tc>
                  <a:txBody>
                    <a:bodyPr/>
                    <a:lstStyle/>
                    <a:p>
                      <a:r>
                        <a:rPr lang="tr-TR" dirty="0" smtClean="0"/>
                        <a:t>Buzağı</a:t>
                      </a:r>
                      <a:endParaRPr lang="tr-TR" dirty="0"/>
                    </a:p>
                  </a:txBody>
                  <a:tcPr/>
                </a:tc>
                <a:tc>
                  <a:txBody>
                    <a:bodyPr/>
                    <a:lstStyle/>
                    <a:p>
                      <a:r>
                        <a:rPr lang="tr-TR" dirty="0" smtClean="0"/>
                        <a:t>20</a:t>
                      </a:r>
                      <a:endParaRPr lang="tr-TR" dirty="0"/>
                    </a:p>
                  </a:txBody>
                  <a:tcPr/>
                </a:tc>
                <a:tc>
                  <a:txBody>
                    <a:bodyPr/>
                    <a:lstStyle/>
                    <a:p>
                      <a:endParaRPr lang="tr-TR" dirty="0"/>
                    </a:p>
                  </a:txBody>
                  <a:tcPr/>
                </a:tc>
                <a:tc>
                  <a:txBody>
                    <a:bodyPr/>
                    <a:lstStyle/>
                    <a:p>
                      <a:r>
                        <a:rPr lang="tr-TR" dirty="0" smtClean="0"/>
                        <a:t>36</a:t>
                      </a:r>
                      <a:endParaRPr lang="tr-TR" dirty="0"/>
                    </a:p>
                  </a:txBody>
                  <a:tcPr/>
                </a:tc>
                <a:tc>
                  <a:txBody>
                    <a:bodyPr/>
                    <a:lstStyle/>
                    <a:p>
                      <a:r>
                        <a:rPr lang="tr-TR" dirty="0" smtClean="0"/>
                        <a:t>1</a:t>
                      </a:r>
                      <a:endParaRPr lang="tr-TR" dirty="0"/>
                    </a:p>
                  </a:txBody>
                  <a:tcPr/>
                </a:tc>
                <a:tc>
                  <a:txBody>
                    <a:bodyPr/>
                    <a:lstStyle/>
                    <a:p>
                      <a:endParaRPr lang="tr-TR" dirty="0"/>
                    </a:p>
                  </a:txBody>
                  <a:tcPr/>
                </a:tc>
                <a:tc>
                  <a:txBody>
                    <a:bodyPr/>
                    <a:lstStyle/>
                    <a:p>
                      <a:r>
                        <a:rPr lang="tr-TR" dirty="0" smtClean="0"/>
                        <a:t>19</a:t>
                      </a:r>
                      <a:endParaRPr lang="tr-TR" dirty="0"/>
                    </a:p>
                  </a:txBody>
                  <a:tcPr/>
                </a:tc>
                <a:tc>
                  <a:txBody>
                    <a:bodyPr/>
                    <a:lstStyle/>
                    <a:p>
                      <a:r>
                        <a:rPr lang="tr-TR" dirty="0" smtClean="0"/>
                        <a:t>13</a:t>
                      </a:r>
                      <a:endParaRPr lang="tr-TR" dirty="0"/>
                    </a:p>
                  </a:txBody>
                  <a:tcPr/>
                </a:tc>
              </a:tr>
              <a:tr h="370840">
                <a:tc>
                  <a:txBody>
                    <a:bodyPr/>
                    <a:lstStyle/>
                    <a:p>
                      <a:r>
                        <a:rPr lang="tr-TR" dirty="0" smtClean="0"/>
                        <a:t>Toplam</a:t>
                      </a:r>
                      <a:endParaRPr lang="tr-TR" dirty="0"/>
                    </a:p>
                  </a:txBody>
                  <a:tcPr/>
                </a:tc>
                <a:tc>
                  <a:txBody>
                    <a:bodyPr/>
                    <a:lstStyle/>
                    <a:p>
                      <a:r>
                        <a:rPr lang="tr-TR" dirty="0" smtClean="0"/>
                        <a:t>89</a:t>
                      </a:r>
                      <a:endParaRPr lang="tr-TR" dirty="0"/>
                    </a:p>
                  </a:txBody>
                  <a:tcPr/>
                </a:tc>
                <a:tc>
                  <a:txBody>
                    <a:bodyPr/>
                    <a:lstStyle/>
                    <a:p>
                      <a:r>
                        <a:rPr lang="tr-TR" dirty="0" smtClean="0"/>
                        <a:t>2</a:t>
                      </a:r>
                      <a:endParaRPr lang="tr-TR" dirty="0"/>
                    </a:p>
                  </a:txBody>
                  <a:tcPr/>
                </a:tc>
                <a:tc>
                  <a:txBody>
                    <a:bodyPr/>
                    <a:lstStyle/>
                    <a:p>
                      <a:r>
                        <a:rPr lang="tr-TR" dirty="0" smtClean="0"/>
                        <a:t>36</a:t>
                      </a:r>
                      <a:endParaRPr lang="tr-TR" dirty="0"/>
                    </a:p>
                  </a:txBody>
                  <a:tcPr/>
                </a:tc>
                <a:tc>
                  <a:txBody>
                    <a:bodyPr/>
                    <a:lstStyle/>
                    <a:p>
                      <a:r>
                        <a:rPr lang="tr-TR" dirty="0" smtClean="0"/>
                        <a:t>1</a:t>
                      </a:r>
                      <a:endParaRPr lang="tr-TR" dirty="0"/>
                    </a:p>
                  </a:txBody>
                  <a:tcPr/>
                </a:tc>
                <a:tc>
                  <a:txBody>
                    <a:bodyPr/>
                    <a:lstStyle/>
                    <a:p>
                      <a:r>
                        <a:rPr lang="tr-TR" dirty="0" smtClean="0"/>
                        <a:t>13</a:t>
                      </a:r>
                      <a:endParaRPr lang="tr-TR" dirty="0"/>
                    </a:p>
                  </a:txBody>
                  <a:tcPr/>
                </a:tc>
                <a:tc>
                  <a:txBody>
                    <a:bodyPr/>
                    <a:lstStyle/>
                    <a:p>
                      <a:r>
                        <a:rPr lang="tr-TR" dirty="0" smtClean="0"/>
                        <a:t>55</a:t>
                      </a:r>
                      <a:endParaRPr lang="tr-TR" dirty="0"/>
                    </a:p>
                  </a:txBody>
                  <a:tcPr/>
                </a:tc>
                <a:tc>
                  <a:txBody>
                    <a:bodyPr/>
                    <a:lstStyle/>
                    <a:p>
                      <a:r>
                        <a:rPr lang="tr-TR" dirty="0" smtClean="0"/>
                        <a:t>58</a:t>
                      </a:r>
                      <a:endParaRPr lang="tr-TR" dirty="0"/>
                    </a:p>
                  </a:txBody>
                  <a:tcPr/>
                </a:tc>
              </a:tr>
            </a:tbl>
          </a:graphicData>
        </a:graphic>
      </p:graphicFrame>
      <p:sp>
        <p:nvSpPr>
          <p:cNvPr id="5" name="Metin kutusu 4"/>
          <p:cNvSpPr txBox="1"/>
          <p:nvPr/>
        </p:nvSpPr>
        <p:spPr>
          <a:xfrm>
            <a:off x="1535502" y="5184475"/>
            <a:ext cx="5011947" cy="646331"/>
          </a:xfrm>
          <a:prstGeom prst="rect">
            <a:avLst/>
          </a:prstGeom>
          <a:noFill/>
        </p:spPr>
        <p:txBody>
          <a:bodyPr wrap="square" rtlCol="0">
            <a:spAutoFit/>
          </a:bodyPr>
          <a:lstStyle/>
          <a:p>
            <a:r>
              <a:rPr lang="tr-TR" dirty="0" smtClean="0"/>
              <a:t>Kontrol formülü: (</a:t>
            </a:r>
            <a:r>
              <a:rPr lang="tr-TR" dirty="0" err="1" smtClean="0"/>
              <a:t>Dönembaşı+satın</a:t>
            </a:r>
            <a:r>
              <a:rPr lang="tr-TR" dirty="0" smtClean="0"/>
              <a:t> </a:t>
            </a:r>
            <a:r>
              <a:rPr lang="tr-TR" dirty="0" err="1" smtClean="0"/>
              <a:t>alınan+doğan</a:t>
            </a:r>
            <a:r>
              <a:rPr lang="tr-TR" dirty="0" smtClean="0"/>
              <a:t>)= (</a:t>
            </a:r>
            <a:r>
              <a:rPr lang="tr-TR" dirty="0" err="1" smtClean="0"/>
              <a:t>Dönemsonu+satılan+kesilen+ölen</a:t>
            </a:r>
            <a:r>
              <a:rPr lang="tr-TR" dirty="0" smtClean="0"/>
              <a:t>)</a:t>
            </a:r>
            <a:endParaRPr lang="tr-TR" dirty="0"/>
          </a:p>
        </p:txBody>
      </p:sp>
      <p:sp>
        <p:nvSpPr>
          <p:cNvPr id="6" name="Metin kutusu 5"/>
          <p:cNvSpPr txBox="1"/>
          <p:nvPr/>
        </p:nvSpPr>
        <p:spPr>
          <a:xfrm>
            <a:off x="7039155" y="5253487"/>
            <a:ext cx="4088920" cy="646331"/>
          </a:xfrm>
          <a:prstGeom prst="rect">
            <a:avLst/>
          </a:prstGeom>
          <a:noFill/>
        </p:spPr>
        <p:txBody>
          <a:bodyPr wrap="square" rtlCol="0">
            <a:spAutoFit/>
          </a:bodyPr>
          <a:lstStyle/>
          <a:p>
            <a:r>
              <a:rPr lang="tr-TR" dirty="0" smtClean="0"/>
              <a:t>89+2+36=58+55+13+1</a:t>
            </a:r>
          </a:p>
          <a:p>
            <a:r>
              <a:rPr lang="tr-TR" dirty="0" smtClean="0"/>
              <a:t>127=127</a:t>
            </a:r>
            <a:endParaRPr lang="tr-TR" dirty="0"/>
          </a:p>
        </p:txBody>
      </p:sp>
    </p:spTree>
    <p:extLst>
      <p:ext uri="{BB962C8B-B14F-4D97-AF65-F5344CB8AC3E}">
        <p14:creationId xmlns:p14="http://schemas.microsoft.com/office/powerpoint/2010/main" val="3382970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0164070"/>
              </p:ext>
            </p:extLst>
          </p:nvPr>
        </p:nvGraphicFramePr>
        <p:xfrm>
          <a:off x="838200" y="1825625"/>
          <a:ext cx="10515600" cy="40792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endParaRPr lang="tr-TR" dirty="0"/>
                    </a:p>
                  </a:txBody>
                  <a:tcPr/>
                </a:tc>
                <a:tc>
                  <a:txBody>
                    <a:bodyPr/>
                    <a:lstStyle/>
                    <a:p>
                      <a:r>
                        <a:rPr lang="tr-TR" dirty="0" smtClean="0"/>
                        <a:t>Ortalama Hayvan sayısı(baş)</a:t>
                      </a:r>
                      <a:endParaRPr lang="tr-TR" dirty="0"/>
                    </a:p>
                  </a:txBody>
                  <a:tcPr/>
                </a:tc>
                <a:tc>
                  <a:txBody>
                    <a:bodyPr/>
                    <a:lstStyle/>
                    <a:p>
                      <a:r>
                        <a:rPr lang="tr-TR" dirty="0" smtClean="0"/>
                        <a:t>BBHB</a:t>
                      </a:r>
                      <a:endParaRPr lang="tr-TR" dirty="0"/>
                    </a:p>
                  </a:txBody>
                  <a:tcPr/>
                </a:tc>
              </a:tr>
              <a:tr h="370840">
                <a:tc>
                  <a:txBody>
                    <a:bodyPr/>
                    <a:lstStyle/>
                    <a:p>
                      <a:r>
                        <a:rPr lang="tr-TR" dirty="0" smtClean="0"/>
                        <a:t>İnek</a:t>
                      </a:r>
                      <a:endParaRPr lang="tr-TR" dirty="0"/>
                    </a:p>
                  </a:txBody>
                  <a:tcPr/>
                </a:tc>
                <a:tc>
                  <a:txBody>
                    <a:bodyPr/>
                    <a:lstStyle/>
                    <a:p>
                      <a:r>
                        <a:rPr lang="tr-TR" dirty="0" smtClean="0"/>
                        <a:t>1.08</a:t>
                      </a:r>
                      <a:endParaRPr lang="tr-TR" dirty="0"/>
                    </a:p>
                  </a:txBody>
                  <a:tcPr/>
                </a:tc>
                <a:tc>
                  <a:txBody>
                    <a:bodyPr/>
                    <a:lstStyle/>
                    <a:p>
                      <a:r>
                        <a:rPr lang="tr-TR" dirty="0" smtClean="0"/>
                        <a:t>1.08</a:t>
                      </a:r>
                      <a:endParaRPr lang="tr-TR" dirty="0"/>
                    </a:p>
                  </a:txBody>
                  <a:tcPr/>
                </a:tc>
              </a:tr>
              <a:tr h="370840">
                <a:tc>
                  <a:txBody>
                    <a:bodyPr/>
                    <a:lstStyle/>
                    <a:p>
                      <a:r>
                        <a:rPr lang="tr-TR" dirty="0" smtClean="0"/>
                        <a:t>Besi</a:t>
                      </a:r>
                      <a:endParaRPr lang="tr-TR" dirty="0"/>
                    </a:p>
                  </a:txBody>
                  <a:tcPr/>
                </a:tc>
                <a:tc>
                  <a:txBody>
                    <a:bodyPr/>
                    <a:lstStyle/>
                    <a:p>
                      <a:r>
                        <a:rPr lang="tr-TR" dirty="0" smtClean="0"/>
                        <a:t>0.06</a:t>
                      </a:r>
                      <a:endParaRPr lang="tr-TR" dirty="0"/>
                    </a:p>
                  </a:txBody>
                  <a:tcPr/>
                </a:tc>
                <a:tc>
                  <a:txBody>
                    <a:bodyPr/>
                    <a:lstStyle/>
                    <a:p>
                      <a:r>
                        <a:rPr lang="tr-TR" dirty="0" smtClean="0"/>
                        <a:t>0.06</a:t>
                      </a:r>
                      <a:endParaRPr lang="tr-TR" dirty="0"/>
                    </a:p>
                  </a:txBody>
                  <a:tcPr/>
                </a:tc>
              </a:tr>
              <a:tr h="370840">
                <a:tc>
                  <a:txBody>
                    <a:bodyPr/>
                    <a:lstStyle/>
                    <a:p>
                      <a:r>
                        <a:rPr lang="tr-TR" dirty="0" smtClean="0"/>
                        <a:t>Düve</a:t>
                      </a:r>
                      <a:endParaRPr lang="tr-TR" dirty="0"/>
                    </a:p>
                  </a:txBody>
                  <a:tcPr/>
                </a:tc>
                <a:tc>
                  <a:txBody>
                    <a:bodyPr/>
                    <a:lstStyle/>
                    <a:p>
                      <a:r>
                        <a:rPr lang="tr-TR" dirty="0" smtClean="0"/>
                        <a:t>0.06</a:t>
                      </a:r>
                      <a:endParaRPr lang="tr-TR" dirty="0"/>
                    </a:p>
                  </a:txBody>
                  <a:tcPr/>
                </a:tc>
                <a:tc>
                  <a:txBody>
                    <a:bodyPr/>
                    <a:lstStyle/>
                    <a:p>
                      <a:r>
                        <a:rPr lang="tr-TR" dirty="0" smtClean="0"/>
                        <a:t>0.04</a:t>
                      </a:r>
                      <a:endParaRPr lang="tr-TR" dirty="0"/>
                    </a:p>
                  </a:txBody>
                  <a:tcPr/>
                </a:tc>
              </a:tr>
              <a:tr h="370840">
                <a:tc>
                  <a:txBody>
                    <a:bodyPr/>
                    <a:lstStyle/>
                    <a:p>
                      <a:r>
                        <a:rPr lang="tr-TR" dirty="0" smtClean="0"/>
                        <a:t>Dana</a:t>
                      </a:r>
                      <a:endParaRPr lang="tr-TR" dirty="0"/>
                    </a:p>
                  </a:txBody>
                  <a:tcPr/>
                </a:tc>
                <a:tc>
                  <a:txBody>
                    <a:bodyPr/>
                    <a:lstStyle/>
                    <a:p>
                      <a:r>
                        <a:rPr lang="tr-TR" dirty="0" smtClean="0"/>
                        <a:t>0.41</a:t>
                      </a:r>
                      <a:endParaRPr lang="tr-TR" dirty="0"/>
                    </a:p>
                  </a:txBody>
                  <a:tcPr/>
                </a:tc>
                <a:tc>
                  <a:txBody>
                    <a:bodyPr/>
                    <a:lstStyle/>
                    <a:p>
                      <a:r>
                        <a:rPr lang="tr-TR" dirty="0" smtClean="0"/>
                        <a:t>0.20</a:t>
                      </a:r>
                      <a:endParaRPr lang="tr-TR" dirty="0"/>
                    </a:p>
                  </a:txBody>
                  <a:tcPr/>
                </a:tc>
              </a:tr>
              <a:tr h="370840">
                <a:tc>
                  <a:txBody>
                    <a:bodyPr/>
                    <a:lstStyle/>
                    <a:p>
                      <a:r>
                        <a:rPr lang="tr-TR" dirty="0" smtClean="0"/>
                        <a:t>Buzağı</a:t>
                      </a:r>
                      <a:endParaRPr lang="tr-TR" dirty="0"/>
                    </a:p>
                  </a:txBody>
                  <a:tcPr/>
                </a:tc>
                <a:tc>
                  <a:txBody>
                    <a:bodyPr/>
                    <a:lstStyle/>
                    <a:p>
                      <a:r>
                        <a:rPr lang="tr-TR" dirty="0" smtClean="0"/>
                        <a:t>0.11</a:t>
                      </a:r>
                      <a:endParaRPr lang="tr-TR" dirty="0"/>
                    </a:p>
                  </a:txBody>
                  <a:tcPr/>
                </a:tc>
                <a:tc>
                  <a:txBody>
                    <a:bodyPr/>
                    <a:lstStyle/>
                    <a:p>
                      <a:r>
                        <a:rPr lang="tr-TR" dirty="0" smtClean="0"/>
                        <a:t>0.02</a:t>
                      </a:r>
                      <a:endParaRPr lang="tr-TR" dirty="0"/>
                    </a:p>
                  </a:txBody>
                  <a:tcPr/>
                </a:tc>
              </a:tr>
              <a:tr h="370840">
                <a:tc>
                  <a:txBody>
                    <a:bodyPr/>
                    <a:lstStyle/>
                    <a:p>
                      <a:r>
                        <a:rPr lang="tr-TR" dirty="0" smtClean="0"/>
                        <a:t>Boğa</a:t>
                      </a:r>
                      <a:endParaRPr lang="tr-TR" dirty="0"/>
                    </a:p>
                  </a:txBody>
                  <a:tcPr/>
                </a:tc>
                <a:tc>
                  <a:txBody>
                    <a:bodyPr/>
                    <a:lstStyle/>
                    <a:p>
                      <a:r>
                        <a:rPr lang="tr-TR" dirty="0" smtClean="0"/>
                        <a:t>0.01</a:t>
                      </a:r>
                      <a:endParaRPr lang="tr-TR" dirty="0"/>
                    </a:p>
                  </a:txBody>
                  <a:tcPr/>
                </a:tc>
                <a:tc>
                  <a:txBody>
                    <a:bodyPr/>
                    <a:lstStyle/>
                    <a:p>
                      <a:r>
                        <a:rPr lang="tr-TR" dirty="0" smtClean="0"/>
                        <a:t>0.01</a:t>
                      </a:r>
                      <a:endParaRPr lang="tr-TR" dirty="0"/>
                    </a:p>
                  </a:txBody>
                  <a:tcPr/>
                </a:tc>
              </a:tr>
              <a:tr h="370840">
                <a:tc>
                  <a:txBody>
                    <a:bodyPr/>
                    <a:lstStyle/>
                    <a:p>
                      <a:r>
                        <a:rPr lang="tr-TR" dirty="0" smtClean="0"/>
                        <a:t>Koyun</a:t>
                      </a:r>
                      <a:endParaRPr lang="tr-TR" dirty="0"/>
                    </a:p>
                  </a:txBody>
                  <a:tcPr/>
                </a:tc>
                <a:tc>
                  <a:txBody>
                    <a:bodyPr/>
                    <a:lstStyle/>
                    <a:p>
                      <a:r>
                        <a:rPr lang="tr-TR" dirty="0" smtClean="0"/>
                        <a:t>7.65</a:t>
                      </a:r>
                      <a:endParaRPr lang="tr-TR" dirty="0"/>
                    </a:p>
                  </a:txBody>
                  <a:tcPr/>
                </a:tc>
                <a:tc>
                  <a:txBody>
                    <a:bodyPr/>
                    <a:lstStyle/>
                    <a:p>
                      <a:r>
                        <a:rPr lang="tr-TR" dirty="0" smtClean="0"/>
                        <a:t>0.77</a:t>
                      </a:r>
                      <a:endParaRPr lang="tr-TR" dirty="0"/>
                    </a:p>
                  </a:txBody>
                  <a:tcPr/>
                </a:tc>
              </a:tr>
              <a:tr h="370840">
                <a:tc>
                  <a:txBody>
                    <a:bodyPr/>
                    <a:lstStyle/>
                    <a:p>
                      <a:r>
                        <a:rPr lang="tr-TR" dirty="0" smtClean="0"/>
                        <a:t>Koç</a:t>
                      </a:r>
                      <a:endParaRPr lang="tr-TR" dirty="0"/>
                    </a:p>
                  </a:txBody>
                  <a:tcPr/>
                </a:tc>
                <a:tc>
                  <a:txBody>
                    <a:bodyPr/>
                    <a:lstStyle/>
                    <a:p>
                      <a:r>
                        <a:rPr lang="tr-TR" dirty="0" smtClean="0"/>
                        <a:t>0.16</a:t>
                      </a:r>
                      <a:endParaRPr lang="tr-TR" dirty="0"/>
                    </a:p>
                  </a:txBody>
                  <a:tcPr/>
                </a:tc>
                <a:tc>
                  <a:txBody>
                    <a:bodyPr/>
                    <a:lstStyle/>
                    <a:p>
                      <a:r>
                        <a:rPr lang="tr-TR" dirty="0" smtClean="0"/>
                        <a:t>0.02</a:t>
                      </a:r>
                      <a:endParaRPr lang="tr-TR" dirty="0"/>
                    </a:p>
                  </a:txBody>
                  <a:tcPr/>
                </a:tc>
              </a:tr>
              <a:tr h="370840">
                <a:tc>
                  <a:txBody>
                    <a:bodyPr/>
                    <a:lstStyle/>
                    <a:p>
                      <a:r>
                        <a:rPr lang="tr-TR" dirty="0" smtClean="0"/>
                        <a:t>Kuzu</a:t>
                      </a:r>
                      <a:endParaRPr lang="tr-TR" dirty="0"/>
                    </a:p>
                  </a:txBody>
                  <a:tcPr/>
                </a:tc>
                <a:tc>
                  <a:txBody>
                    <a:bodyPr/>
                    <a:lstStyle/>
                    <a:p>
                      <a:r>
                        <a:rPr lang="tr-TR" dirty="0" smtClean="0"/>
                        <a:t>0.51</a:t>
                      </a:r>
                      <a:endParaRPr lang="tr-TR" dirty="0"/>
                    </a:p>
                  </a:txBody>
                  <a:tcPr/>
                </a:tc>
                <a:tc>
                  <a:txBody>
                    <a:bodyPr/>
                    <a:lstStyle/>
                    <a:p>
                      <a:r>
                        <a:rPr lang="tr-TR" dirty="0" smtClean="0"/>
                        <a:t>0.03</a:t>
                      </a:r>
                      <a:endParaRPr lang="tr-TR" dirty="0"/>
                    </a:p>
                  </a:txBody>
                  <a:tcPr/>
                </a:tc>
              </a:tr>
              <a:tr h="370840">
                <a:tc>
                  <a:txBody>
                    <a:bodyPr/>
                    <a:lstStyle/>
                    <a:p>
                      <a:r>
                        <a:rPr lang="tr-TR" dirty="0" smtClean="0"/>
                        <a:t>Toplam</a:t>
                      </a:r>
                      <a:endParaRPr lang="tr-TR" dirty="0"/>
                    </a:p>
                  </a:txBody>
                  <a:tcPr/>
                </a:tc>
                <a:tc>
                  <a:txBody>
                    <a:bodyPr/>
                    <a:lstStyle/>
                    <a:p>
                      <a:r>
                        <a:rPr lang="tr-TR" dirty="0" smtClean="0"/>
                        <a:t>10.04</a:t>
                      </a:r>
                      <a:endParaRPr lang="tr-TR" dirty="0"/>
                    </a:p>
                  </a:txBody>
                  <a:tcPr/>
                </a:tc>
                <a:tc>
                  <a:txBody>
                    <a:bodyPr/>
                    <a:lstStyle/>
                    <a:p>
                      <a:r>
                        <a:rPr lang="tr-TR" dirty="0" smtClean="0"/>
                        <a:t>2.22</a:t>
                      </a:r>
                      <a:endParaRPr lang="tr-TR" dirty="0"/>
                    </a:p>
                  </a:txBody>
                  <a:tcPr/>
                </a:tc>
              </a:tr>
            </a:tbl>
          </a:graphicData>
        </a:graphic>
      </p:graphicFrame>
      <p:sp>
        <p:nvSpPr>
          <p:cNvPr id="5" name="Dikdörtgen 4"/>
          <p:cNvSpPr/>
          <p:nvPr/>
        </p:nvSpPr>
        <p:spPr>
          <a:xfrm>
            <a:off x="1521124" y="162796"/>
            <a:ext cx="6096000" cy="1477328"/>
          </a:xfrm>
          <a:prstGeom prst="rect">
            <a:avLst/>
          </a:prstGeom>
        </p:spPr>
        <p:txBody>
          <a:bodyPr>
            <a:spAutoFit/>
          </a:bodyPr>
          <a:lstStyle/>
          <a:p>
            <a:pPr algn="just"/>
            <a:r>
              <a:rPr lang="tr-TR" dirty="0" smtClean="0"/>
              <a:t>Hayvancılık faaliyetlerinin incelenmesinde hayvan sayıları büyükbaş hayvan birimine (BBHB) dönüştürülmüştür. Bu amaçla, inek için 1.00, düve için 0.70, dana için 0.50, buzağı için 0.16, boğa için 1.40, koyun için 0.10, koç için 0.12 ve kuzu için 0.05 katsayıları kullanılmıştır </a:t>
            </a:r>
            <a:endParaRPr lang="tr-TR" dirty="0"/>
          </a:p>
        </p:txBody>
      </p:sp>
    </p:spTree>
    <p:extLst>
      <p:ext uri="{BB962C8B-B14F-4D97-AF65-F5344CB8AC3E}">
        <p14:creationId xmlns:p14="http://schemas.microsoft.com/office/powerpoint/2010/main" val="598123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Verimlilik Ölçütleri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A) Birim alandan elde edilen ürün miktarı</a:t>
            </a:r>
          </a:p>
          <a:p>
            <a:pPr algn="just"/>
            <a:r>
              <a:rPr lang="tr-TR" dirty="0" smtClean="0"/>
              <a:t>B) Birim hayvandan elde edilen ürün miktarı</a:t>
            </a:r>
          </a:p>
          <a:p>
            <a:pPr algn="just"/>
            <a:r>
              <a:rPr lang="tr-TR" dirty="0" smtClean="0"/>
              <a:t>C) Yüzey verimliliği</a:t>
            </a:r>
          </a:p>
          <a:p>
            <a:pPr marL="0" indent="0" algn="just">
              <a:buNone/>
            </a:pPr>
            <a:r>
              <a:rPr lang="tr-TR" dirty="0" smtClean="0"/>
              <a:t>Toplam hasıla/ Kullanılan arazi miktarı</a:t>
            </a:r>
          </a:p>
          <a:p>
            <a:pPr algn="just"/>
            <a:r>
              <a:rPr lang="tr-TR" dirty="0" smtClean="0"/>
              <a:t>D) İşgücü verimliliği</a:t>
            </a:r>
          </a:p>
          <a:p>
            <a:pPr marL="0" indent="0" algn="just">
              <a:buNone/>
            </a:pPr>
            <a:r>
              <a:rPr lang="tr-TR" dirty="0" smtClean="0"/>
              <a:t>Toplam hasıla/Kullanılan işgücü</a:t>
            </a:r>
          </a:p>
          <a:p>
            <a:pPr marL="0" indent="0" algn="just">
              <a:buNone/>
            </a:pPr>
            <a:r>
              <a:rPr lang="tr-TR" dirty="0" smtClean="0"/>
              <a:t>Bununla birlikte erkek iş birimine düşen arazi miktarı</a:t>
            </a:r>
          </a:p>
          <a:p>
            <a:pPr marL="0" indent="0" algn="just">
              <a:buNone/>
            </a:pPr>
            <a:r>
              <a:rPr lang="tr-TR" dirty="0" smtClean="0"/>
              <a:t>Yoğun hayvancılık varsa hayvan veya büyükbaş hayvan miktarı</a:t>
            </a:r>
          </a:p>
          <a:p>
            <a:pPr marL="0" indent="0" algn="just">
              <a:buNone/>
            </a:pPr>
            <a:r>
              <a:rPr lang="tr-TR" dirty="0" smtClean="0"/>
              <a:t>İş başarı oranı</a:t>
            </a:r>
          </a:p>
        </p:txBody>
      </p:sp>
    </p:spTree>
    <p:extLst>
      <p:ext uri="{BB962C8B-B14F-4D97-AF65-F5344CB8AC3E}">
        <p14:creationId xmlns:p14="http://schemas.microsoft.com/office/powerpoint/2010/main" val="3703595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 Tarla Bitkileri Verim İndeksi</a:t>
            </a:r>
          </a:p>
          <a:p>
            <a:pPr marL="0" indent="0">
              <a:buNone/>
            </a:pPr>
            <a:r>
              <a:rPr lang="tr-TR" dirty="0" smtClean="0"/>
              <a:t>Gerekli olan verim/Ekiliş Alanı</a:t>
            </a:r>
            <a:endParaRPr lang="tr-TR" dirty="0"/>
          </a:p>
        </p:txBody>
      </p:sp>
    </p:spTree>
    <p:extLst>
      <p:ext uri="{BB962C8B-B14F-4D97-AF65-F5344CB8AC3E}">
        <p14:creationId xmlns:p14="http://schemas.microsoft.com/office/powerpoint/2010/main" val="1255640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77636325"/>
              </p:ext>
            </p:extLst>
          </p:nvPr>
        </p:nvGraphicFramePr>
        <p:xfrm>
          <a:off x="838200" y="1825625"/>
          <a:ext cx="10515600" cy="2397760"/>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370840">
                <a:tc>
                  <a:txBody>
                    <a:bodyPr/>
                    <a:lstStyle/>
                    <a:p>
                      <a:r>
                        <a:rPr lang="tr-TR" dirty="0" smtClean="0"/>
                        <a:t>Ürünler</a:t>
                      </a:r>
                      <a:endParaRPr lang="tr-TR" dirty="0"/>
                    </a:p>
                  </a:txBody>
                  <a:tcPr/>
                </a:tc>
                <a:tc>
                  <a:txBody>
                    <a:bodyPr/>
                    <a:lstStyle/>
                    <a:p>
                      <a:r>
                        <a:rPr lang="tr-TR" dirty="0" smtClean="0"/>
                        <a:t>Ekiliş Alanı</a:t>
                      </a:r>
                      <a:endParaRPr lang="tr-TR" dirty="0"/>
                    </a:p>
                  </a:txBody>
                  <a:tcPr/>
                </a:tc>
                <a:tc>
                  <a:txBody>
                    <a:bodyPr/>
                    <a:lstStyle/>
                    <a:p>
                      <a:r>
                        <a:rPr lang="tr-TR" dirty="0" smtClean="0"/>
                        <a:t>Verimlilik</a:t>
                      </a:r>
                      <a:endParaRPr lang="tr-TR" dirty="0"/>
                    </a:p>
                  </a:txBody>
                  <a:tcPr/>
                </a:tc>
                <a:tc>
                  <a:txBody>
                    <a:bodyPr/>
                    <a:lstStyle/>
                    <a:p>
                      <a:r>
                        <a:rPr lang="tr-TR" dirty="0" smtClean="0"/>
                        <a:t>Toplam üretim</a:t>
                      </a:r>
                      <a:endParaRPr lang="tr-TR" dirty="0"/>
                    </a:p>
                  </a:txBody>
                  <a:tcPr/>
                </a:tc>
                <a:tc>
                  <a:txBody>
                    <a:bodyPr/>
                    <a:lstStyle/>
                    <a:p>
                      <a:r>
                        <a:rPr lang="tr-TR" dirty="0" smtClean="0"/>
                        <a:t>Bölge verim Ort.</a:t>
                      </a:r>
                      <a:endParaRPr lang="tr-TR" dirty="0"/>
                    </a:p>
                  </a:txBody>
                  <a:tcPr/>
                </a:tc>
                <a:tc>
                  <a:txBody>
                    <a:bodyPr/>
                    <a:lstStyle/>
                    <a:p>
                      <a:r>
                        <a:rPr lang="tr-TR" dirty="0" smtClean="0"/>
                        <a:t>Bölge verim Ort. Üzerinden gerekli olan</a:t>
                      </a:r>
                      <a:endParaRPr lang="tr-TR" dirty="0"/>
                    </a:p>
                  </a:txBody>
                  <a:tcPr/>
                </a:tc>
              </a:tr>
              <a:tr h="370840">
                <a:tc>
                  <a:txBody>
                    <a:bodyPr/>
                    <a:lstStyle/>
                    <a:p>
                      <a:r>
                        <a:rPr lang="tr-TR" dirty="0" smtClean="0"/>
                        <a:t>Pamuk</a:t>
                      </a:r>
                      <a:endParaRPr lang="tr-TR" dirty="0"/>
                    </a:p>
                  </a:txBody>
                  <a:tcPr/>
                </a:tc>
                <a:tc>
                  <a:txBody>
                    <a:bodyPr/>
                    <a:lstStyle/>
                    <a:p>
                      <a:r>
                        <a:rPr lang="tr-TR" dirty="0" smtClean="0"/>
                        <a:t>50</a:t>
                      </a:r>
                      <a:endParaRPr lang="tr-TR" dirty="0"/>
                    </a:p>
                  </a:txBody>
                  <a:tcPr/>
                </a:tc>
                <a:tc>
                  <a:txBody>
                    <a:bodyPr/>
                    <a:lstStyle/>
                    <a:p>
                      <a:r>
                        <a:rPr lang="tr-TR" dirty="0" smtClean="0"/>
                        <a:t>300</a:t>
                      </a:r>
                      <a:endParaRPr lang="tr-TR" dirty="0"/>
                    </a:p>
                  </a:txBody>
                  <a:tcPr/>
                </a:tc>
                <a:tc>
                  <a:txBody>
                    <a:bodyPr/>
                    <a:lstStyle/>
                    <a:p>
                      <a:r>
                        <a:rPr lang="tr-TR" dirty="0" smtClean="0"/>
                        <a:t>15000</a:t>
                      </a:r>
                      <a:endParaRPr lang="tr-TR" dirty="0"/>
                    </a:p>
                  </a:txBody>
                  <a:tcPr/>
                </a:tc>
                <a:tc>
                  <a:txBody>
                    <a:bodyPr/>
                    <a:lstStyle/>
                    <a:p>
                      <a:r>
                        <a:rPr lang="tr-TR" dirty="0" smtClean="0"/>
                        <a:t>350</a:t>
                      </a:r>
                      <a:endParaRPr lang="tr-TR" dirty="0"/>
                    </a:p>
                  </a:txBody>
                  <a:tcPr/>
                </a:tc>
                <a:tc>
                  <a:txBody>
                    <a:bodyPr/>
                    <a:lstStyle/>
                    <a:p>
                      <a:r>
                        <a:rPr lang="tr-TR" dirty="0" smtClean="0"/>
                        <a:t>42.85</a:t>
                      </a:r>
                      <a:endParaRPr lang="tr-TR" dirty="0"/>
                    </a:p>
                  </a:txBody>
                  <a:tcPr/>
                </a:tc>
              </a:tr>
              <a:tr h="370840">
                <a:tc>
                  <a:txBody>
                    <a:bodyPr/>
                    <a:lstStyle/>
                    <a:p>
                      <a:r>
                        <a:rPr lang="tr-TR" dirty="0" smtClean="0"/>
                        <a:t>Buğday</a:t>
                      </a:r>
                      <a:endParaRPr lang="tr-TR" dirty="0"/>
                    </a:p>
                  </a:txBody>
                  <a:tcPr/>
                </a:tc>
                <a:tc>
                  <a:txBody>
                    <a:bodyPr/>
                    <a:lstStyle/>
                    <a:p>
                      <a:r>
                        <a:rPr lang="tr-TR" dirty="0" smtClean="0"/>
                        <a:t>30</a:t>
                      </a:r>
                      <a:endParaRPr lang="tr-TR" dirty="0"/>
                    </a:p>
                  </a:txBody>
                  <a:tcPr/>
                </a:tc>
                <a:tc>
                  <a:txBody>
                    <a:bodyPr/>
                    <a:lstStyle/>
                    <a:p>
                      <a:r>
                        <a:rPr lang="tr-TR" dirty="0" smtClean="0"/>
                        <a:t>400</a:t>
                      </a:r>
                      <a:endParaRPr lang="tr-TR" dirty="0"/>
                    </a:p>
                  </a:txBody>
                  <a:tcPr/>
                </a:tc>
                <a:tc>
                  <a:txBody>
                    <a:bodyPr/>
                    <a:lstStyle/>
                    <a:p>
                      <a:r>
                        <a:rPr lang="tr-TR" dirty="0" smtClean="0"/>
                        <a:t>12000</a:t>
                      </a:r>
                      <a:endParaRPr lang="tr-TR" dirty="0"/>
                    </a:p>
                  </a:txBody>
                  <a:tcPr/>
                </a:tc>
                <a:tc>
                  <a:txBody>
                    <a:bodyPr/>
                    <a:lstStyle/>
                    <a:p>
                      <a:r>
                        <a:rPr lang="tr-TR" dirty="0" smtClean="0"/>
                        <a:t>450</a:t>
                      </a:r>
                      <a:endParaRPr lang="tr-TR" dirty="0"/>
                    </a:p>
                  </a:txBody>
                  <a:tcPr/>
                </a:tc>
                <a:tc>
                  <a:txBody>
                    <a:bodyPr/>
                    <a:lstStyle/>
                    <a:p>
                      <a:r>
                        <a:rPr lang="tr-TR" dirty="0" smtClean="0"/>
                        <a:t>26.67</a:t>
                      </a:r>
                      <a:endParaRPr lang="tr-TR" dirty="0"/>
                    </a:p>
                  </a:txBody>
                  <a:tcPr/>
                </a:tc>
              </a:tr>
              <a:tr h="370840">
                <a:tc>
                  <a:txBody>
                    <a:bodyPr/>
                    <a:lstStyle/>
                    <a:p>
                      <a:r>
                        <a:rPr lang="tr-TR" dirty="0" smtClean="0"/>
                        <a:t>Arpa</a:t>
                      </a:r>
                      <a:endParaRPr lang="tr-TR" dirty="0"/>
                    </a:p>
                  </a:txBody>
                  <a:tcPr/>
                </a:tc>
                <a:tc>
                  <a:txBody>
                    <a:bodyPr/>
                    <a:lstStyle/>
                    <a:p>
                      <a:r>
                        <a:rPr lang="tr-TR" dirty="0" smtClean="0"/>
                        <a:t>40</a:t>
                      </a:r>
                      <a:endParaRPr lang="tr-TR" dirty="0"/>
                    </a:p>
                  </a:txBody>
                  <a:tcPr/>
                </a:tc>
                <a:tc>
                  <a:txBody>
                    <a:bodyPr/>
                    <a:lstStyle/>
                    <a:p>
                      <a:r>
                        <a:rPr lang="tr-TR" dirty="0" smtClean="0"/>
                        <a:t>500</a:t>
                      </a:r>
                      <a:endParaRPr lang="tr-TR" dirty="0"/>
                    </a:p>
                  </a:txBody>
                  <a:tcPr/>
                </a:tc>
                <a:tc>
                  <a:txBody>
                    <a:bodyPr/>
                    <a:lstStyle/>
                    <a:p>
                      <a:r>
                        <a:rPr lang="tr-TR" dirty="0" smtClean="0"/>
                        <a:t>20000</a:t>
                      </a:r>
                      <a:endParaRPr lang="tr-TR" dirty="0"/>
                    </a:p>
                  </a:txBody>
                  <a:tcPr/>
                </a:tc>
                <a:tc>
                  <a:txBody>
                    <a:bodyPr/>
                    <a:lstStyle/>
                    <a:p>
                      <a:r>
                        <a:rPr lang="tr-TR" dirty="0" smtClean="0"/>
                        <a:t>450</a:t>
                      </a:r>
                      <a:endParaRPr lang="tr-TR" dirty="0"/>
                    </a:p>
                  </a:txBody>
                  <a:tcPr/>
                </a:tc>
                <a:tc>
                  <a:txBody>
                    <a:bodyPr/>
                    <a:lstStyle/>
                    <a:p>
                      <a:r>
                        <a:rPr lang="tr-TR" dirty="0" smtClean="0"/>
                        <a:t>44.44</a:t>
                      </a:r>
                      <a:endParaRPr lang="tr-TR" dirty="0"/>
                    </a:p>
                  </a:txBody>
                  <a:tcPr/>
                </a:tc>
              </a:tr>
              <a:tr h="370840">
                <a:tc>
                  <a:txBody>
                    <a:bodyPr/>
                    <a:lstStyle/>
                    <a:p>
                      <a:r>
                        <a:rPr lang="tr-TR" dirty="0" smtClean="0"/>
                        <a:t>Yonca</a:t>
                      </a:r>
                      <a:endParaRPr lang="tr-TR" dirty="0"/>
                    </a:p>
                  </a:txBody>
                  <a:tcPr/>
                </a:tc>
                <a:tc>
                  <a:txBody>
                    <a:bodyPr/>
                    <a:lstStyle/>
                    <a:p>
                      <a:r>
                        <a:rPr lang="tr-TR" dirty="0" smtClean="0"/>
                        <a:t>10</a:t>
                      </a:r>
                      <a:endParaRPr lang="tr-TR" dirty="0"/>
                    </a:p>
                  </a:txBody>
                  <a:tcPr/>
                </a:tc>
                <a:tc>
                  <a:txBody>
                    <a:bodyPr/>
                    <a:lstStyle/>
                    <a:p>
                      <a:r>
                        <a:rPr lang="tr-TR" dirty="0" smtClean="0"/>
                        <a:t>2500</a:t>
                      </a:r>
                      <a:endParaRPr lang="tr-TR" dirty="0"/>
                    </a:p>
                  </a:txBody>
                  <a:tcPr/>
                </a:tc>
                <a:tc>
                  <a:txBody>
                    <a:bodyPr/>
                    <a:lstStyle/>
                    <a:p>
                      <a:r>
                        <a:rPr lang="tr-TR" dirty="0" smtClean="0"/>
                        <a:t>25000</a:t>
                      </a:r>
                      <a:endParaRPr lang="tr-TR" dirty="0"/>
                    </a:p>
                  </a:txBody>
                  <a:tcPr/>
                </a:tc>
                <a:tc>
                  <a:txBody>
                    <a:bodyPr/>
                    <a:lstStyle/>
                    <a:p>
                      <a:r>
                        <a:rPr lang="tr-TR" dirty="0" smtClean="0"/>
                        <a:t>2200</a:t>
                      </a:r>
                      <a:endParaRPr lang="tr-TR" dirty="0"/>
                    </a:p>
                  </a:txBody>
                  <a:tcPr/>
                </a:tc>
                <a:tc>
                  <a:txBody>
                    <a:bodyPr/>
                    <a:lstStyle/>
                    <a:p>
                      <a:r>
                        <a:rPr lang="tr-TR" dirty="0" smtClean="0"/>
                        <a:t>11.37</a:t>
                      </a:r>
                      <a:endParaRPr lang="tr-TR" dirty="0"/>
                    </a:p>
                  </a:txBody>
                  <a:tcPr/>
                </a:tc>
              </a:tr>
            </a:tbl>
          </a:graphicData>
        </a:graphic>
      </p:graphicFrame>
      <p:sp>
        <p:nvSpPr>
          <p:cNvPr id="5" name="Metin kutusu 4"/>
          <p:cNvSpPr txBox="1"/>
          <p:nvPr/>
        </p:nvSpPr>
        <p:spPr>
          <a:xfrm>
            <a:off x="1578634" y="4882551"/>
            <a:ext cx="3890513" cy="369332"/>
          </a:xfrm>
          <a:prstGeom prst="rect">
            <a:avLst/>
          </a:prstGeom>
          <a:noFill/>
        </p:spPr>
        <p:txBody>
          <a:bodyPr wrap="square" rtlCol="0">
            <a:spAutoFit/>
          </a:bodyPr>
          <a:lstStyle/>
          <a:p>
            <a:r>
              <a:rPr lang="tr-TR" dirty="0" smtClean="0"/>
              <a:t>125,34/130*100=96.41</a:t>
            </a:r>
          </a:p>
        </p:txBody>
      </p:sp>
    </p:spTree>
    <p:extLst>
      <p:ext uri="{BB962C8B-B14F-4D97-AF65-F5344CB8AC3E}">
        <p14:creationId xmlns:p14="http://schemas.microsoft.com/office/powerpoint/2010/main" val="244706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F) Üretim Değeri İndeksi</a:t>
            </a:r>
          </a:p>
          <a:p>
            <a:pPr marL="0" indent="0">
              <a:buNone/>
            </a:pPr>
            <a:r>
              <a:rPr lang="tr-TR" dirty="0" smtClean="0"/>
              <a:t>Gerçek üretim değeri/Standart </a:t>
            </a:r>
            <a:r>
              <a:rPr lang="tr-TR" smtClean="0"/>
              <a:t>üretim değeri*100</a:t>
            </a:r>
            <a:endParaRPr lang="tr-TR" dirty="0"/>
          </a:p>
        </p:txBody>
      </p:sp>
    </p:spTree>
    <p:extLst>
      <p:ext uri="{BB962C8B-B14F-4D97-AF65-F5344CB8AC3E}">
        <p14:creationId xmlns:p14="http://schemas.microsoft.com/office/powerpoint/2010/main" val="4164616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3.Ekonomik ve Mali Ölçütler</a:t>
            </a:r>
            <a:endParaRPr lang="tr-TR" dirty="0"/>
          </a:p>
        </p:txBody>
      </p:sp>
      <p:sp>
        <p:nvSpPr>
          <p:cNvPr id="3" name="İçerik Yer Tutucusu 2"/>
          <p:cNvSpPr>
            <a:spLocks noGrp="1"/>
          </p:cNvSpPr>
          <p:nvPr>
            <p:ph idx="1"/>
          </p:nvPr>
        </p:nvSpPr>
        <p:spPr/>
        <p:txBody>
          <a:bodyPr>
            <a:normAutofit lnSpcReduction="10000"/>
          </a:bodyPr>
          <a:lstStyle/>
          <a:p>
            <a:r>
              <a:rPr lang="tr-TR" dirty="0" smtClean="0"/>
              <a:t>Maliyet</a:t>
            </a:r>
            <a:r>
              <a:rPr lang="tr-TR" dirty="0"/>
              <a:t>: belirli bir amaca ulaşmak için katlanılan, parasal olarak ifade edilebilen ve bir değer birikiminin oluşmasına olanak veren fedakarlıkların tümüdür</a:t>
            </a:r>
            <a:r>
              <a:rPr lang="tr-TR" dirty="0" smtClean="0"/>
              <a:t>.</a:t>
            </a:r>
          </a:p>
          <a:p>
            <a:r>
              <a:rPr lang="tr-TR" dirty="0"/>
              <a:t>Bir faktörün maliyet adı altında ele alınabilmesi için, diğer bir deyişle üretim maliyetine girebilmesi </a:t>
            </a:r>
            <a:r>
              <a:rPr lang="tr-TR" dirty="0" smtClean="0"/>
              <a:t>için:</a:t>
            </a:r>
            <a:endParaRPr lang="tr-TR" dirty="0"/>
          </a:p>
          <a:p>
            <a:pPr>
              <a:buFont typeface="Wingdings" panose="05000000000000000000" pitchFamily="2" charset="2"/>
              <a:buChar char="ü"/>
            </a:pPr>
            <a:r>
              <a:rPr lang="tr-TR" dirty="0"/>
              <a:t>İşletmenin faaliyet konusunu oluşturan mamul veya hizmeti elde etmek amacıyla yapılmış olması gerekmektedir.</a:t>
            </a:r>
          </a:p>
          <a:p>
            <a:pPr>
              <a:buFont typeface="Wingdings" panose="05000000000000000000" pitchFamily="2" charset="2"/>
              <a:buChar char="ü"/>
            </a:pPr>
            <a:r>
              <a:rPr lang="tr-TR" dirty="0"/>
              <a:t>Harcandığı miktarının para ile ifade edilebilmesi gerekmektedir.</a:t>
            </a:r>
          </a:p>
          <a:p>
            <a:pPr>
              <a:buFont typeface="Wingdings" panose="05000000000000000000" pitchFamily="2" charset="2"/>
              <a:buChar char="ü"/>
            </a:pPr>
            <a:r>
              <a:rPr lang="tr-TR" dirty="0"/>
              <a:t>Maliyet, faktör harcamaların bir fonksiyonu sayıldığı için üretim faktörü kapsamının yeteri kadar geniş belirlenmesi gerekmektedir.</a:t>
            </a: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248759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3) Bitki Varlığı Değerleme Yöntemleri</a:t>
            </a:r>
          </a:p>
          <a:p>
            <a:r>
              <a:rPr lang="tr-TR" dirty="0" smtClean="0"/>
              <a:t>Gençse (henüz meyve vermemişse) tesis maliyeti üzerinden bir değerleme yapılır. </a:t>
            </a:r>
          </a:p>
          <a:p>
            <a:r>
              <a:rPr lang="tr-TR" dirty="0" smtClean="0"/>
              <a:t>Meyve vermeye başladıysa emsal değeri veya hasıla değeri dikkate alınır.</a:t>
            </a:r>
          </a:p>
          <a:p>
            <a:r>
              <a:rPr lang="tr-TR" dirty="0" smtClean="0"/>
              <a:t>Meyvesiz ağaçlar içinse odun değeri dikkate alınır. Odun değeri tahmini hasıladan tahmini pazarlama ve kesim giderlerinin çıkarılmasıyla elde edilir.</a:t>
            </a:r>
            <a:endParaRPr lang="tr-TR" dirty="0"/>
          </a:p>
        </p:txBody>
      </p:sp>
    </p:spTree>
    <p:extLst>
      <p:ext uri="{BB962C8B-B14F-4D97-AF65-F5344CB8AC3E}">
        <p14:creationId xmlns:p14="http://schemas.microsoft.com/office/powerpoint/2010/main" val="2446887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smtClean="0"/>
          </a:p>
          <a:p>
            <a:r>
              <a:rPr lang="tr-TR" dirty="0" smtClean="0"/>
              <a:t>Gider</a:t>
            </a:r>
            <a:r>
              <a:rPr lang="tr-TR" dirty="0"/>
              <a:t>: Belli zaman dilimi içinde kullanılan ve tüketilen mal ve hizmetlerin parasal değeri </a:t>
            </a:r>
            <a:r>
              <a:rPr lang="tr-TR" dirty="0" smtClean="0"/>
              <a:t>giderdir. Gider </a:t>
            </a:r>
            <a:r>
              <a:rPr lang="tr-TR" dirty="0"/>
              <a:t>kavramı literatürde masraf olarak da kullanılabilmektedir.</a:t>
            </a:r>
            <a:br>
              <a:rPr lang="tr-TR" dirty="0"/>
            </a:br>
            <a:r>
              <a:rPr lang="tr-TR" dirty="0" smtClean="0"/>
              <a:t>Gider</a:t>
            </a:r>
            <a:r>
              <a:rPr lang="tr-TR" dirty="0"/>
              <a:t>, gelir sağlamak için tüketilen mal ve hizmetlerin parasal tutarıdır. Gelir getirmeyen giderler zarar olarak nitelenir. Ama her gider zarar değildir. Burada dönem kavramı da önem arz etmektedir. Çünkü, yapılan giderin gelir getirmesi çok zaman alabilmektedir</a:t>
            </a:r>
            <a:r>
              <a:rPr lang="tr-TR" dirty="0" smtClean="0"/>
              <a:t>.</a:t>
            </a:r>
          </a:p>
          <a:p>
            <a:r>
              <a:rPr lang="tr-TR" dirty="0"/>
              <a:t>Harcama: Harcama sözlük anlamıyla, bir varlık elde etmek veya bir hizmeti sağlamak veya bir zararın giderilmesi amacıyla, borçlanma, para ödeme veya bir varlığın aktarılmasıdır</a:t>
            </a:r>
            <a:r>
              <a:rPr lang="tr-TR" dirty="0" smtClean="0"/>
              <a:t>. Her harcama bir gider değildir. Demirbaş satın alımı bir harcamadır. Amortismanı o yılın gideridir. Harcama olmadan da gider olabilir. (Aile işgücü karşılığı)  </a:t>
            </a:r>
          </a:p>
          <a:p>
            <a:r>
              <a:rPr lang="tr-TR" dirty="0"/>
              <a:t>Borç ödeme bir harcamadır, fakat bir harcamanın gider olabilmesi için mal veya hizmet tüketilmesi gerekir. Her gider de bir harcama olmayabilir. Üretime verilen ilk maddenin kullanılması bir giderdir ama bir harcama değildir. </a:t>
            </a:r>
          </a:p>
          <a:p>
            <a:endParaRPr lang="tr-TR" dirty="0"/>
          </a:p>
        </p:txBody>
      </p:sp>
    </p:spTree>
    <p:extLst>
      <p:ext uri="{BB962C8B-B14F-4D97-AF65-F5344CB8AC3E}">
        <p14:creationId xmlns:p14="http://schemas.microsoft.com/office/powerpoint/2010/main" val="430235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Bazen harcama yapılmış ancak gidere dönüşmemiş olabilir. Örneğin, üretimde kullanılmak üzere peşin bedelle ilk madde ve malzeme satın alınması halinde harcama yapılmış olup, henüz gidere dönüşmemiştir. </a:t>
            </a:r>
          </a:p>
          <a:p>
            <a:r>
              <a:rPr lang="tr-TR" dirty="0"/>
              <a:t>Bazen gider harcamadan önce tahakkuk ettirilmiş olabilir. Örneğin, işçilik giderleri tahakkuk ettirilmiş ancak işçi ücretleri henüz ödenmemiş olabilir. </a:t>
            </a:r>
          </a:p>
          <a:p>
            <a:r>
              <a:rPr lang="tr-TR" dirty="0"/>
              <a:t>Bazen harcama ile gider aynı zamanda oluşabilir. Örneğin peşin ödenen taşıma giderleri. </a:t>
            </a:r>
          </a:p>
          <a:p>
            <a:endParaRPr lang="tr-TR" dirty="0"/>
          </a:p>
        </p:txBody>
      </p:sp>
    </p:spTree>
    <p:extLst>
      <p:ext uri="{BB962C8B-B14F-4D97-AF65-F5344CB8AC3E}">
        <p14:creationId xmlns:p14="http://schemas.microsoft.com/office/powerpoint/2010/main" val="3665392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Gider faydası tüketilmiş </a:t>
            </a:r>
            <a:r>
              <a:rPr lang="tr-TR" dirty="0" smtClean="0"/>
              <a:t>maliyettir. Değişik </a:t>
            </a:r>
            <a:r>
              <a:rPr lang="tr-TR" dirty="0"/>
              <a:t>giderler  bir araya gelerek üretim maliyeti, satış maliyeti, işçilik maliyeti vb. oluştururlar.  Gider, gelir sağlayacak ürün veya hizmetin oluşması  için yapılan her bir  harcama veya tüketimin adıdır. Maliyet ise, söz konusu ürün veya hizmetin ortaya konması için gerekli bütün giderlerin toplamdır.  Başka bir deyişle gider maliyetin bir unsurudur. </a:t>
            </a:r>
          </a:p>
          <a:p>
            <a:endParaRPr lang="tr-TR" dirty="0"/>
          </a:p>
        </p:txBody>
      </p:sp>
    </p:spTree>
    <p:extLst>
      <p:ext uri="{BB962C8B-B14F-4D97-AF65-F5344CB8AC3E}">
        <p14:creationId xmlns:p14="http://schemas.microsoft.com/office/powerpoint/2010/main" val="238572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Giderlerin sınıflandırılması</a:t>
            </a:r>
            <a:endParaRPr lang="tr-TR" dirty="0"/>
          </a:p>
        </p:txBody>
      </p:sp>
      <p:sp>
        <p:nvSpPr>
          <p:cNvPr id="3" name="İçerik Yer Tutucusu 2"/>
          <p:cNvSpPr>
            <a:spLocks noGrp="1"/>
          </p:cNvSpPr>
          <p:nvPr>
            <p:ph idx="1"/>
          </p:nvPr>
        </p:nvSpPr>
        <p:spPr/>
        <p:txBody>
          <a:bodyPr/>
          <a:lstStyle/>
          <a:p>
            <a:r>
              <a:rPr lang="tr-TR" dirty="0" smtClean="0"/>
              <a:t>1)Nakdi-Nakdi olmayan giderler</a:t>
            </a:r>
          </a:p>
          <a:p>
            <a:pPr marL="0" indent="0">
              <a:buNone/>
            </a:pPr>
            <a:r>
              <a:rPr lang="tr-TR" dirty="0" smtClean="0"/>
              <a:t>Nakdi olmayan giderler: Masraflar ayni olabilir. Mal karşılığı yapılan masraflar bu gruba girer. Amortismanlar da bu giderler arasındadır. Amortismanlar önceki dönem nakden yapılmıştır ve ayni olarak ele alınır.</a:t>
            </a:r>
          </a:p>
          <a:p>
            <a:pPr marL="0" indent="0">
              <a:buNone/>
            </a:pPr>
            <a:r>
              <a:rPr lang="tr-TR" dirty="0" smtClean="0"/>
              <a:t>Nakdi giderler: Fiilen para ile yapılırlar.</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679014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Sabit- Değişken Giderler</a:t>
            </a:r>
          </a:p>
          <a:p>
            <a:pPr marL="0" indent="0">
              <a:buNone/>
            </a:pPr>
            <a:r>
              <a:rPr lang="tr-TR" dirty="0" smtClean="0"/>
              <a:t>Sabit giderler: Birden fazla üretim dalını ilgilendiren, üretim olmasa bile fiilen olan giderlerdir. Yıllık bakımlar, amortismanlar, daimi ücretler.</a:t>
            </a:r>
          </a:p>
          <a:p>
            <a:pPr marL="0" indent="0">
              <a:buNone/>
            </a:pPr>
            <a:r>
              <a:rPr lang="tr-TR" dirty="0" smtClean="0"/>
              <a:t>Değişken giderler: Üretim dalına özgü olan ve üretimle değişen giderlerdir. Yem, su, elektrik, tohum, ilaç, gübre vb.</a:t>
            </a:r>
          </a:p>
          <a:p>
            <a:pPr marL="0" indent="0">
              <a:buNone/>
            </a:pPr>
            <a:endParaRPr lang="tr-TR" dirty="0"/>
          </a:p>
        </p:txBody>
      </p:sp>
    </p:spTree>
    <p:extLst>
      <p:ext uri="{BB962C8B-B14F-4D97-AF65-F5344CB8AC3E}">
        <p14:creationId xmlns:p14="http://schemas.microsoft.com/office/powerpoint/2010/main" val="1215813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3) İşletme Giderleri-Üretim Giderleri</a:t>
            </a:r>
          </a:p>
          <a:p>
            <a:pPr marL="0" indent="0">
              <a:buNone/>
            </a:pPr>
            <a:r>
              <a:rPr lang="tr-TR" dirty="0" smtClean="0"/>
              <a:t>İşletme Giderleri: İşletmede hasıla elde etmek için yapılan giderlerdir.</a:t>
            </a:r>
          </a:p>
          <a:p>
            <a:pPr marL="0" indent="0">
              <a:buNone/>
            </a:pPr>
            <a:r>
              <a:rPr lang="tr-TR" dirty="0" smtClean="0"/>
              <a:t>Ödenen işçi ücretleri</a:t>
            </a:r>
          </a:p>
          <a:p>
            <a:pPr marL="0" indent="0">
              <a:buNone/>
            </a:pPr>
            <a:r>
              <a:rPr lang="tr-TR" dirty="0" smtClean="0"/>
              <a:t>Aile işgücü karşılığı</a:t>
            </a:r>
          </a:p>
          <a:p>
            <a:pPr marL="0" indent="0">
              <a:buNone/>
            </a:pPr>
            <a:r>
              <a:rPr lang="tr-TR" dirty="0" smtClean="0"/>
              <a:t>Materyal giderleri( tohum, ilaç, gübre, su ,elektrik, akaryakıt, pazarlama, taşıma vb.)</a:t>
            </a:r>
          </a:p>
          <a:p>
            <a:pPr marL="0" indent="0">
              <a:buNone/>
            </a:pPr>
            <a:r>
              <a:rPr lang="tr-TR" dirty="0" smtClean="0"/>
              <a:t>Yem, veteriner hizmetleri</a:t>
            </a:r>
          </a:p>
          <a:p>
            <a:pPr marL="0" indent="0">
              <a:buNone/>
            </a:pPr>
            <a:r>
              <a:rPr lang="tr-TR" dirty="0" smtClean="0"/>
              <a:t>Vergi ve harçlar (Gelir vergisi hariç)</a:t>
            </a:r>
          </a:p>
          <a:p>
            <a:pPr marL="0" indent="0">
              <a:buNone/>
            </a:pPr>
            <a:r>
              <a:rPr lang="tr-TR" dirty="0" smtClean="0"/>
              <a:t>Amortismanlar</a:t>
            </a:r>
          </a:p>
          <a:p>
            <a:pPr marL="0" indent="0">
              <a:buNone/>
            </a:pPr>
            <a:r>
              <a:rPr lang="tr-TR" dirty="0" smtClean="0"/>
              <a:t>Envanter değer eksilişleri</a:t>
            </a:r>
          </a:p>
          <a:p>
            <a:pPr marL="0" indent="0">
              <a:buNone/>
            </a:pPr>
            <a:r>
              <a:rPr lang="tr-TR" dirty="0" smtClean="0"/>
              <a:t>Salma-Koruma giderleri</a:t>
            </a:r>
          </a:p>
          <a:p>
            <a:pPr marL="0" indent="0">
              <a:buNone/>
            </a:pPr>
            <a:r>
              <a:rPr lang="tr-TR" dirty="0" smtClean="0"/>
              <a:t>Tamir- bakım giderleri</a:t>
            </a:r>
          </a:p>
          <a:p>
            <a:r>
              <a:rPr lang="tr-TR" dirty="0" smtClean="0"/>
              <a:t>Arazi kirası ve borç faizi dikkate alınmaz. İşletmeler borçsuz ve kirasız olarak düşünülür.</a:t>
            </a:r>
          </a:p>
          <a:p>
            <a:r>
              <a:rPr lang="tr-TR" dirty="0"/>
              <a:t>Salma: Köy gelirleri, köy işlerini gören köyün aylıklı adamlarının aylık ve yıllıklarıyla köy sınırları içinde yapılacak mecburi köy işlerine yetmezse, </a:t>
            </a:r>
            <a:r>
              <a:rPr lang="tr-TR" dirty="0" smtClean="0"/>
              <a:t>herkesin </a:t>
            </a:r>
            <a:r>
              <a:rPr lang="tr-TR" dirty="0"/>
              <a:t>hal ve durumuna göre köy ihtiyar meclisi kararıyla köyde oturanlara ve köyde maddi alakası bulunanlara salma salınır. Salma, köyde oturanlar için hane başına dağıtılır. Bir hanede oturanların kendilerine ait gelirleri olduğu takdirde bunlar ayrı hane sahibi sayılırlar. Salma belirlenirken her hanenin ödeme gücü esas alınır.</a:t>
            </a:r>
            <a:endParaRPr lang="tr-TR" dirty="0"/>
          </a:p>
        </p:txBody>
      </p:sp>
    </p:spTree>
    <p:extLst>
      <p:ext uri="{BB962C8B-B14F-4D97-AF65-F5344CB8AC3E}">
        <p14:creationId xmlns:p14="http://schemas.microsoft.com/office/powerpoint/2010/main" val="1193178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Üretim giderleri: İşletmenin bünyesinde yer alan tüm giderlerdir. Bir üretim dalı için yapılan tüm giderleri (sabit ve değişken) içerir. </a:t>
            </a:r>
          </a:p>
          <a:p>
            <a:r>
              <a:rPr lang="tr-TR" dirty="0" smtClean="0"/>
              <a:t>İşletme giderlerine sabit yatırımların faiz karşılığı eklenerek bulunur.</a:t>
            </a:r>
          </a:p>
          <a:p>
            <a:endParaRPr lang="tr-TR" dirty="0"/>
          </a:p>
          <a:p>
            <a:r>
              <a:rPr lang="tr-TR" dirty="0" smtClean="0"/>
              <a:t>Üretim giderleri= İşletme giderleri + Aktifin faizi(yatırım)</a:t>
            </a:r>
          </a:p>
          <a:p>
            <a:r>
              <a:rPr lang="tr-TR" dirty="0" smtClean="0"/>
              <a:t>Borçlu ve kira ile arazi tutmuş bir işletme için üretim gideri:</a:t>
            </a:r>
          </a:p>
          <a:p>
            <a:pPr marL="0" indent="0">
              <a:buNone/>
            </a:pPr>
            <a:r>
              <a:rPr lang="tr-TR" dirty="0" smtClean="0"/>
              <a:t>İşletme giderleri + Borç faizi + Arazi kirası + </a:t>
            </a:r>
            <a:r>
              <a:rPr lang="tr-TR" dirty="0" err="1" smtClean="0"/>
              <a:t>Özsermayenin</a:t>
            </a:r>
            <a:r>
              <a:rPr lang="tr-TR" dirty="0" smtClean="0"/>
              <a:t> faizi</a:t>
            </a:r>
          </a:p>
          <a:p>
            <a:r>
              <a:rPr lang="tr-TR" dirty="0" smtClean="0"/>
              <a:t>Borçsuz ve kirasız işletme için:</a:t>
            </a:r>
          </a:p>
          <a:p>
            <a:pPr marL="0" indent="0">
              <a:buNone/>
            </a:pPr>
            <a:r>
              <a:rPr lang="tr-TR" dirty="0" smtClean="0"/>
              <a:t>İşletme giderleri+ aktifin faiz karşılığı</a:t>
            </a:r>
          </a:p>
          <a:p>
            <a:pPr marL="0" indent="0">
              <a:buNone/>
            </a:pPr>
            <a:r>
              <a:rPr lang="tr-TR" dirty="0" smtClean="0"/>
              <a:t>Aktif: Arazi, </a:t>
            </a:r>
            <a:r>
              <a:rPr lang="tr-TR" dirty="0" err="1" smtClean="0"/>
              <a:t>top.ıslahı</a:t>
            </a:r>
            <a:r>
              <a:rPr lang="tr-TR" dirty="0" smtClean="0"/>
              <a:t>, bitki var., bina var.</a:t>
            </a:r>
          </a:p>
          <a:p>
            <a:pPr marL="0" indent="0">
              <a:buNone/>
            </a:pPr>
            <a:r>
              <a:rPr lang="tr-TR" dirty="0" smtClean="0"/>
              <a:t>İşletme: Alet-makine, hayvan, kira</a:t>
            </a:r>
            <a:endParaRPr lang="tr-TR" dirty="0"/>
          </a:p>
        </p:txBody>
      </p:sp>
    </p:spTree>
    <p:extLst>
      <p:ext uri="{BB962C8B-B14F-4D97-AF65-F5344CB8AC3E}">
        <p14:creationId xmlns:p14="http://schemas.microsoft.com/office/powerpoint/2010/main" val="368634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4) Gerçek giderler-İtibari giderler</a:t>
            </a:r>
          </a:p>
          <a:p>
            <a:r>
              <a:rPr lang="tr-TR" dirty="0" smtClean="0"/>
              <a:t>Gerçek giderler: Fiilen yapılmış giderlerdir. Borç faizi ve arazi kirası dikkate alınır. Gerçek giderler içinde aile işgücü karşılığı yoktur.</a:t>
            </a:r>
          </a:p>
          <a:p>
            <a:pPr marL="0" indent="0">
              <a:buNone/>
            </a:pPr>
            <a:r>
              <a:rPr lang="tr-TR" dirty="0" smtClean="0"/>
              <a:t>Gerçek giderler= İşletme giderleri- aile işgücü karşılığı+ (Arazi kirası + Borç faizi)</a:t>
            </a:r>
          </a:p>
          <a:p>
            <a:pPr marL="0" indent="0">
              <a:buNone/>
            </a:pPr>
            <a:r>
              <a:rPr lang="tr-TR" dirty="0" smtClean="0"/>
              <a:t>Borç faizi</a:t>
            </a:r>
          </a:p>
          <a:p>
            <a:pPr marL="0" indent="0">
              <a:buNone/>
            </a:pPr>
            <a:r>
              <a:rPr lang="tr-TR" dirty="0" smtClean="0"/>
              <a:t>Arazi kirası, Ortakçı payı</a:t>
            </a:r>
          </a:p>
          <a:p>
            <a:pPr marL="0" indent="0">
              <a:buNone/>
            </a:pPr>
            <a:r>
              <a:rPr lang="tr-TR" dirty="0" smtClean="0"/>
              <a:t>Ödenen işçi ücretleri</a:t>
            </a:r>
          </a:p>
          <a:p>
            <a:pPr marL="0" indent="0">
              <a:buNone/>
            </a:pPr>
            <a:r>
              <a:rPr lang="tr-TR" dirty="0" smtClean="0"/>
              <a:t>Materyal masrafları</a:t>
            </a:r>
          </a:p>
          <a:p>
            <a:pPr marL="0" indent="0">
              <a:buNone/>
            </a:pPr>
            <a:r>
              <a:rPr lang="tr-TR" dirty="0" smtClean="0"/>
              <a:t>Yem, veteriner hizmetleri</a:t>
            </a:r>
          </a:p>
          <a:p>
            <a:pPr marL="0" indent="0">
              <a:buNone/>
            </a:pPr>
            <a:r>
              <a:rPr lang="tr-TR" dirty="0" smtClean="0"/>
              <a:t>Tamir-bakım masrafları</a:t>
            </a:r>
          </a:p>
          <a:p>
            <a:pPr marL="0" indent="0">
              <a:buNone/>
            </a:pPr>
            <a:r>
              <a:rPr lang="tr-TR" dirty="0" smtClean="0"/>
              <a:t>Vergi ve harçlar</a:t>
            </a:r>
          </a:p>
          <a:p>
            <a:pPr marL="0" indent="0">
              <a:buNone/>
            </a:pPr>
            <a:r>
              <a:rPr lang="tr-TR" dirty="0" smtClean="0"/>
              <a:t>Salma-Koruma</a:t>
            </a:r>
          </a:p>
          <a:p>
            <a:pPr marL="0" indent="0">
              <a:buNone/>
            </a:pPr>
            <a:r>
              <a:rPr lang="tr-TR" dirty="0" smtClean="0"/>
              <a:t>Amortismanlar</a:t>
            </a:r>
          </a:p>
          <a:p>
            <a:pPr marL="0" indent="0">
              <a:buNone/>
            </a:pPr>
            <a:r>
              <a:rPr lang="tr-TR" dirty="0" smtClean="0"/>
              <a:t>Envanter değer eksilişleri</a:t>
            </a:r>
          </a:p>
          <a:p>
            <a:r>
              <a:rPr lang="tr-TR" dirty="0" smtClean="0"/>
              <a:t>İtibari giderler: : Fiilen ödenmeyen giderlerdir. Aile işgücü karşılığı, </a:t>
            </a:r>
            <a:r>
              <a:rPr lang="tr-TR" dirty="0" err="1" smtClean="0"/>
              <a:t>özsermaye</a:t>
            </a:r>
            <a:r>
              <a:rPr lang="tr-TR" dirty="0" smtClean="0"/>
              <a:t> karşılığı vb.</a:t>
            </a:r>
          </a:p>
          <a:p>
            <a:endParaRPr lang="tr-TR" dirty="0"/>
          </a:p>
        </p:txBody>
      </p:sp>
    </p:spTree>
    <p:extLst>
      <p:ext uri="{BB962C8B-B14F-4D97-AF65-F5344CB8AC3E}">
        <p14:creationId xmlns:p14="http://schemas.microsoft.com/office/powerpoint/2010/main" val="4034432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Gelir: Üretim faktörlerinin bir dönem hasıladan alacakları paydır.</a:t>
            </a:r>
          </a:p>
          <a:p>
            <a:r>
              <a:rPr lang="tr-TR" dirty="0"/>
              <a:t>Hasıla: Üretim faaliyetleri sonucunda yaratılan nihai mal ve hizmet miktarı(değeri</a:t>
            </a:r>
            <a:r>
              <a:rPr lang="tr-TR" dirty="0" smtClean="0"/>
              <a:t>)</a:t>
            </a:r>
          </a:p>
          <a:p>
            <a:r>
              <a:rPr lang="tr-TR" dirty="0" smtClean="0"/>
              <a:t>Brüt Üretim Değeri (Gayrisafi üretim değeri): Her bir üretim dalının verimleri ile fiyatlarının çarpımı+ çok yıllık bitkiler ile hayvancılıktan elde edilen envanter değer artışlarıdır.</a:t>
            </a:r>
          </a:p>
          <a:p>
            <a:r>
              <a:rPr lang="tr-TR" dirty="0"/>
              <a:t>GSÜD= (Bitkisel ürünler x fiyatları)+(Hayvansal ürünler x fiyatları)+</a:t>
            </a:r>
            <a:r>
              <a:rPr lang="tr-TR" dirty="0" err="1"/>
              <a:t>Prodüktif</a:t>
            </a:r>
            <a:r>
              <a:rPr lang="tr-TR" dirty="0"/>
              <a:t> Demirbaş Kıymet Artışları(PDKA)</a:t>
            </a:r>
          </a:p>
          <a:p>
            <a:r>
              <a:rPr lang="tr-TR" dirty="0" err="1" smtClean="0"/>
              <a:t>Prodüktif</a:t>
            </a:r>
            <a:r>
              <a:rPr lang="tr-TR" dirty="0" smtClean="0"/>
              <a:t> değer artışı: Satılan ana ürünlerin değeri, satılan yan ürünlerin değeri, ailede ve işletmede tüketilenlerin değeri</a:t>
            </a:r>
          </a:p>
          <a:p>
            <a:r>
              <a:rPr lang="tr-TR" dirty="0" smtClean="0"/>
              <a:t>Envanter: Bir işletmenin belirli bir gündeki varlık, borç ve alacaklarının tespiti</a:t>
            </a:r>
          </a:p>
          <a:p>
            <a:r>
              <a:rPr lang="tr-TR" dirty="0" smtClean="0"/>
              <a:t>Açılış </a:t>
            </a:r>
            <a:r>
              <a:rPr lang="tr-TR" dirty="0" err="1" smtClean="0"/>
              <a:t>envanteri+Satın</a:t>
            </a:r>
            <a:r>
              <a:rPr lang="tr-TR" dirty="0" smtClean="0"/>
              <a:t> Alınanlar=B</a:t>
            </a:r>
          </a:p>
          <a:p>
            <a:r>
              <a:rPr lang="tr-TR" dirty="0" err="1" smtClean="0"/>
              <a:t>Satınlan+Evde</a:t>
            </a:r>
            <a:r>
              <a:rPr lang="tr-TR" dirty="0" smtClean="0"/>
              <a:t> </a:t>
            </a:r>
            <a:r>
              <a:rPr lang="tr-TR" dirty="0" err="1" smtClean="0"/>
              <a:t>kullanılan+kapanış</a:t>
            </a:r>
            <a:r>
              <a:rPr lang="tr-TR" dirty="0" smtClean="0"/>
              <a:t> envanteri=A</a:t>
            </a:r>
          </a:p>
          <a:p>
            <a:r>
              <a:rPr lang="tr-TR" dirty="0" smtClean="0"/>
              <a:t>BÜD= A-B</a:t>
            </a:r>
            <a:endParaRPr lang="tr-TR" dirty="0"/>
          </a:p>
        </p:txBody>
      </p:sp>
    </p:spTree>
    <p:extLst>
      <p:ext uri="{BB962C8B-B14F-4D97-AF65-F5344CB8AC3E}">
        <p14:creationId xmlns:p14="http://schemas.microsoft.com/office/powerpoint/2010/main" val="2482725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Brüt Hasıla: Bir tarım işletmesinde bir muhasebe döneminde genellikle bir yılda </a:t>
            </a:r>
            <a:r>
              <a:rPr lang="tr-TR" dirty="0" err="1" smtClean="0"/>
              <a:t>prodüktif</a:t>
            </a:r>
            <a:r>
              <a:rPr lang="tr-TR" dirty="0" smtClean="0"/>
              <a:t> olarak yaratılan nihai mal ve hizmetlerin değer toplamıdır.</a:t>
            </a:r>
          </a:p>
          <a:p>
            <a:r>
              <a:rPr lang="tr-TR" dirty="0" smtClean="0"/>
              <a:t>İşletmede üretilip, işletmenin diğer şubesinde kullanılanlar yer almaz. (Ara ürün)</a:t>
            </a:r>
          </a:p>
          <a:p>
            <a:r>
              <a:rPr lang="tr-TR" dirty="0" smtClean="0"/>
              <a:t>Nihai ürünler dikkate alınır. Satılan bitkisel ürünlerin değeri, satılan hayvansal ürünlerin değeri, canlı hayvan net satış tutarı gibi.</a:t>
            </a:r>
          </a:p>
          <a:p>
            <a:r>
              <a:rPr lang="tr-TR" dirty="0" smtClean="0"/>
              <a:t>Hizmet gelirleri yer alır. Tarımla ilgili olarak, işletmedeki traktörün başka bir işletmede çalışması sonucu elde edilen gelir, çiftçi ve ailesinin başka bir işletmede çalışarak elde ettiği gelir.</a:t>
            </a:r>
          </a:p>
          <a:p>
            <a:r>
              <a:rPr lang="tr-TR" dirty="0" smtClean="0"/>
              <a:t>Çiftçi ve ailesinin tükettiği ve işçilere ücret karşılığı verilen ürünlerin değeri yer alır.</a:t>
            </a:r>
          </a:p>
          <a:p>
            <a:r>
              <a:rPr lang="tr-TR" dirty="0" smtClean="0"/>
              <a:t>İkametgah kira karşılığı: Çiftçi ve ailesinin oturduğu değerlere eşit ya da ona yakın bir değerdir.</a:t>
            </a:r>
          </a:p>
          <a:p>
            <a:r>
              <a:rPr lang="tr-TR" dirty="0" smtClean="0"/>
              <a:t>Envanter değer artışları yer alır.</a:t>
            </a:r>
            <a:endParaRPr lang="tr-TR" dirty="0"/>
          </a:p>
        </p:txBody>
      </p:sp>
    </p:spTree>
    <p:extLst>
      <p:ext uri="{BB962C8B-B14F-4D97-AF65-F5344CB8AC3E}">
        <p14:creationId xmlns:p14="http://schemas.microsoft.com/office/powerpoint/2010/main" val="366218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4) Tarla Demirbaşı Değerleme Yöntemleri</a:t>
            </a:r>
          </a:p>
          <a:p>
            <a:r>
              <a:rPr lang="tr-TR" dirty="0" smtClean="0"/>
              <a:t>Yeni yapıldıysa maliyet bedeli</a:t>
            </a:r>
          </a:p>
          <a:p>
            <a:r>
              <a:rPr lang="tr-TR" dirty="0" smtClean="0"/>
              <a:t>Büyümekte olanlardan hasat yapılacak varsa tahmini brüt üretim değerinden tahmini pazarlama ve hasat giderlerinin çıkarılmasıyla değeri bulunur.</a:t>
            </a:r>
          </a:p>
          <a:p>
            <a:pPr marL="0" indent="0">
              <a:buNone/>
            </a:pPr>
            <a:r>
              <a:rPr lang="tr-TR" dirty="0" smtClean="0"/>
              <a:t>5) Alet-Makine Değerleme Yöntemleri</a:t>
            </a:r>
          </a:p>
          <a:p>
            <a:r>
              <a:rPr lang="tr-TR" dirty="0" smtClean="0"/>
              <a:t>Yakında alındıysa maliyet bedeli</a:t>
            </a:r>
          </a:p>
          <a:p>
            <a:r>
              <a:rPr lang="tr-TR" dirty="0" smtClean="0"/>
              <a:t>Eski ise emsal değeri</a:t>
            </a:r>
            <a:endParaRPr lang="tr-TR" dirty="0"/>
          </a:p>
        </p:txBody>
      </p:sp>
    </p:spTree>
    <p:extLst>
      <p:ext uri="{BB962C8B-B14F-4D97-AF65-F5344CB8AC3E}">
        <p14:creationId xmlns:p14="http://schemas.microsoft.com/office/powerpoint/2010/main" val="19709586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Brüt hasılada yer alanlar:</a:t>
            </a:r>
          </a:p>
          <a:p>
            <a:pPr marL="0" indent="0">
              <a:buNone/>
            </a:pPr>
            <a:r>
              <a:rPr lang="tr-TR" dirty="0" smtClean="0"/>
              <a:t>-Bitkisel ve hayvansal kaynaklı bütün ürünlerin değeri</a:t>
            </a:r>
          </a:p>
          <a:p>
            <a:pPr marL="0" indent="0">
              <a:buNone/>
            </a:pPr>
            <a:r>
              <a:rPr lang="tr-TR" dirty="0" smtClean="0"/>
              <a:t>-</a:t>
            </a:r>
            <a:r>
              <a:rPr lang="tr-TR" dirty="0" err="1" smtClean="0"/>
              <a:t>Prodüktif</a:t>
            </a:r>
            <a:r>
              <a:rPr lang="tr-TR" dirty="0" smtClean="0"/>
              <a:t> değer artışları</a:t>
            </a:r>
          </a:p>
          <a:p>
            <a:pPr marL="0" indent="0">
              <a:buNone/>
            </a:pPr>
            <a:r>
              <a:rPr lang="tr-TR" dirty="0" smtClean="0"/>
              <a:t>-İşletmedeki işgücü ve makinenin diğer işletmelerde tarımsal faaliyetlerde çalıştırılmasıyla elde edilen gelir (hizmet gelirleri)</a:t>
            </a:r>
          </a:p>
          <a:p>
            <a:pPr marL="0" indent="0">
              <a:buNone/>
            </a:pPr>
            <a:r>
              <a:rPr lang="tr-TR" dirty="0" smtClean="0"/>
              <a:t>-İşletmecinin sahip olduğu ikametgahın kira karşılığı</a:t>
            </a:r>
          </a:p>
          <a:p>
            <a:pPr marL="0" indent="0">
              <a:buNone/>
            </a:pPr>
            <a:r>
              <a:rPr lang="tr-TR" dirty="0"/>
              <a:t>-İşletmenin, işçilere veya diğer işletmelere aynî olarak verdiği ürünlerin </a:t>
            </a:r>
            <a:r>
              <a:rPr lang="tr-TR" dirty="0" smtClean="0"/>
              <a:t>değeri</a:t>
            </a:r>
          </a:p>
          <a:p>
            <a:pPr marL="0" indent="0">
              <a:buNone/>
            </a:pPr>
            <a:r>
              <a:rPr lang="tr-TR" dirty="0"/>
              <a:t>-İşletmeden temin edilen odun, çalı ve benzerlerinin kıymetleri</a:t>
            </a:r>
          </a:p>
        </p:txBody>
      </p:sp>
    </p:spTree>
    <p:extLst>
      <p:ext uri="{BB962C8B-B14F-4D97-AF65-F5344CB8AC3E}">
        <p14:creationId xmlns:p14="http://schemas.microsoft.com/office/powerpoint/2010/main" val="481184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Brüt hasılada yer almaması gereken unsurlar:</a:t>
            </a:r>
          </a:p>
          <a:p>
            <a:pPr marL="0" indent="0">
              <a:buNone/>
            </a:pPr>
            <a:r>
              <a:rPr lang="tr-TR" dirty="0" smtClean="0"/>
              <a:t>-İşletmenin bir şubesinden diğerine aktarılan ara ürünlerin değeri</a:t>
            </a:r>
          </a:p>
          <a:p>
            <a:pPr marL="0" indent="0">
              <a:buNone/>
            </a:pPr>
            <a:r>
              <a:rPr lang="tr-TR" dirty="0" smtClean="0"/>
              <a:t>-İşletme dışından satın alınan maddelerin değeri</a:t>
            </a:r>
          </a:p>
          <a:p>
            <a:pPr marL="0" indent="0">
              <a:buNone/>
            </a:pPr>
            <a:r>
              <a:rPr lang="tr-TR" dirty="0" smtClean="0"/>
              <a:t>-İşletme arazisinin bir kısmının ya da alet makinenin bazısının satılması ile elde edilen gelir</a:t>
            </a:r>
          </a:p>
          <a:p>
            <a:pPr marL="0" indent="0">
              <a:buNone/>
            </a:pPr>
            <a:r>
              <a:rPr lang="tr-TR" dirty="0" smtClean="0"/>
              <a:t>-Demirbaşların satın alınması ile meydana gelen envanter değer artışları</a:t>
            </a:r>
          </a:p>
          <a:p>
            <a:pPr marL="0" indent="0">
              <a:buNone/>
            </a:pPr>
            <a:r>
              <a:rPr lang="tr-TR" dirty="0" smtClean="0"/>
              <a:t>-Piyasadan kaynaklanan fiyat hareketleri sonucu demirbaşlarda meydana gelen değer artışı</a:t>
            </a:r>
          </a:p>
          <a:p>
            <a:pPr marL="0" indent="0">
              <a:buNone/>
            </a:pPr>
            <a:r>
              <a:rPr lang="tr-TR" dirty="0" smtClean="0"/>
              <a:t>-Tarımsal olmayan faaliyetlerden elde edilen gelir</a:t>
            </a:r>
          </a:p>
          <a:p>
            <a:pPr marL="0" indent="0">
              <a:buNone/>
            </a:pPr>
            <a:endParaRPr lang="tr-TR" dirty="0"/>
          </a:p>
          <a:p>
            <a:pPr>
              <a:buFont typeface="Wingdings" panose="05000000000000000000" pitchFamily="2" charset="2"/>
              <a:buChar char="Ø"/>
            </a:pPr>
            <a:r>
              <a:rPr lang="tr-TR" dirty="0" smtClean="0"/>
              <a:t>İşletme dışı gelir Brüt hasılada yer almaz.</a:t>
            </a:r>
            <a:endParaRPr lang="tr-TR" dirty="0"/>
          </a:p>
        </p:txBody>
      </p:sp>
    </p:spTree>
    <p:extLst>
      <p:ext uri="{BB962C8B-B14F-4D97-AF65-F5344CB8AC3E}">
        <p14:creationId xmlns:p14="http://schemas.microsoft.com/office/powerpoint/2010/main" val="66664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6) Hayvan Varlığı Değerleme Yöntemleri</a:t>
            </a:r>
          </a:p>
          <a:p>
            <a:r>
              <a:rPr lang="tr-TR" dirty="0" smtClean="0"/>
              <a:t>İşletme dışından yeni satın alındıysa maliyet bedeli</a:t>
            </a:r>
          </a:p>
          <a:p>
            <a:r>
              <a:rPr lang="tr-TR" dirty="0" smtClean="0"/>
              <a:t>İşletme içinde üretildiyse emsal değeri</a:t>
            </a:r>
          </a:p>
          <a:p>
            <a:pPr marL="0" indent="0">
              <a:buNone/>
            </a:pPr>
            <a:endParaRPr lang="tr-TR" dirty="0" smtClean="0"/>
          </a:p>
          <a:p>
            <a:pPr marL="0" indent="0">
              <a:buNone/>
            </a:pPr>
            <a:r>
              <a:rPr lang="tr-TR" dirty="0" smtClean="0"/>
              <a:t>7) Ambar Varlığı Değerleme Yöntemleri</a:t>
            </a:r>
          </a:p>
          <a:p>
            <a:r>
              <a:rPr lang="tr-TR" dirty="0" smtClean="0"/>
              <a:t>Dışarıdan satın alınan kimyasal gübre, ilaç, yem vb. için maliyet bedeli</a:t>
            </a:r>
          </a:p>
          <a:p>
            <a:r>
              <a:rPr lang="tr-TR" dirty="0" smtClean="0"/>
              <a:t>İşletme içinden üretilen çiftlik gübresi, kaba yem vb. için emsal değeri</a:t>
            </a:r>
          </a:p>
          <a:p>
            <a:r>
              <a:rPr lang="tr-TR" dirty="0" smtClean="0"/>
              <a:t>Bunların pazarı yoksa ikame ya da dönüşüm kriteri</a:t>
            </a:r>
            <a:endParaRPr lang="tr-TR" dirty="0"/>
          </a:p>
        </p:txBody>
      </p:sp>
    </p:spTree>
    <p:extLst>
      <p:ext uri="{BB962C8B-B14F-4D97-AF65-F5344CB8AC3E}">
        <p14:creationId xmlns:p14="http://schemas.microsoft.com/office/powerpoint/2010/main" val="155789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8) Kasa Mevcudu ve Alacaklar</a:t>
            </a:r>
          </a:p>
          <a:p>
            <a:r>
              <a:rPr lang="tr-TR" dirty="0" smtClean="0"/>
              <a:t>Kasa mevcudu için itibari değer</a:t>
            </a:r>
          </a:p>
          <a:p>
            <a:pPr marL="0" indent="0">
              <a:buNone/>
            </a:pPr>
            <a:r>
              <a:rPr lang="tr-TR" dirty="0" smtClean="0"/>
              <a:t>İtibari değer: Hisse senedi,  tahvil, para gibi kıymetli kağıdın üzerinde yazılı değer</a:t>
            </a:r>
          </a:p>
          <a:p>
            <a:r>
              <a:rPr lang="tr-TR" dirty="0" smtClean="0"/>
              <a:t>Alacak ve borçlar tasarruf değeri üzerinden değerleme yapılır.</a:t>
            </a:r>
          </a:p>
          <a:p>
            <a:pPr marL="0" indent="0">
              <a:buNone/>
            </a:pPr>
            <a:r>
              <a:rPr lang="tr-TR" dirty="0" smtClean="0"/>
              <a:t>Tasarruf değeri: değerleme anında alacak ve borçların sahibi için ifade ettiği değer</a:t>
            </a:r>
            <a:endParaRPr lang="tr-TR" dirty="0"/>
          </a:p>
        </p:txBody>
      </p:sp>
    </p:spTree>
    <p:extLst>
      <p:ext uri="{BB962C8B-B14F-4D97-AF65-F5344CB8AC3E}">
        <p14:creationId xmlns:p14="http://schemas.microsoft.com/office/powerpoint/2010/main" val="28706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Sermaye Oranları</a:t>
            </a:r>
            <a:endParaRPr lang="tr-TR" b="1" dirty="0"/>
          </a:p>
        </p:txBody>
      </p:sp>
      <p:sp>
        <p:nvSpPr>
          <p:cNvPr id="3" name="İçerik Yer Tutucusu 2"/>
          <p:cNvSpPr>
            <a:spLocks noGrp="1"/>
          </p:cNvSpPr>
          <p:nvPr>
            <p:ph idx="1"/>
          </p:nvPr>
        </p:nvSpPr>
        <p:spPr/>
        <p:txBody>
          <a:bodyPr/>
          <a:lstStyle/>
          <a:p>
            <a:r>
              <a:rPr lang="tr-TR" dirty="0" smtClean="0"/>
              <a:t>İşletmenin mali durumunu belirlemek üzere sermaye oranları kullanılır.</a:t>
            </a:r>
          </a:p>
          <a:p>
            <a:pPr marL="514350" indent="-514350">
              <a:buAutoNum type="arabicParenR"/>
            </a:pPr>
            <a:r>
              <a:rPr lang="tr-TR" dirty="0" smtClean="0"/>
              <a:t>Döner işletme sermaye oranı (cari oran)</a:t>
            </a:r>
          </a:p>
          <a:p>
            <a:pPr marL="0" indent="0">
              <a:buNone/>
            </a:pPr>
            <a:r>
              <a:rPr lang="tr-TR" dirty="0" smtClean="0"/>
              <a:t>İşletmenin kısa vadeli borçlarını ödeme gücünü gösterir.</a:t>
            </a:r>
          </a:p>
          <a:p>
            <a:pPr marL="0" indent="0">
              <a:buNone/>
            </a:pPr>
            <a:r>
              <a:rPr lang="tr-TR" dirty="0" smtClean="0"/>
              <a:t>C.O= Döner İşletme Varlığı/Kısa Vadeli Borçlar</a:t>
            </a:r>
          </a:p>
          <a:p>
            <a:pPr marL="0" indent="0">
              <a:buNone/>
            </a:pPr>
            <a:r>
              <a:rPr lang="tr-TR" dirty="0" smtClean="0"/>
              <a:t>Oran 1 ise döner işletme varlığı=kısa vadeli borçlar</a:t>
            </a:r>
          </a:p>
          <a:p>
            <a:pPr marL="0" indent="0">
              <a:buNone/>
            </a:pPr>
            <a:r>
              <a:rPr lang="tr-TR" dirty="0" smtClean="0"/>
              <a:t>1,5-2 olmalıdır.</a:t>
            </a:r>
          </a:p>
          <a:p>
            <a:pPr marL="0" indent="0">
              <a:buNone/>
            </a:pPr>
            <a:endParaRPr lang="tr-TR" dirty="0"/>
          </a:p>
        </p:txBody>
      </p:sp>
    </p:spTree>
    <p:extLst>
      <p:ext uri="{BB962C8B-B14F-4D97-AF65-F5344CB8AC3E}">
        <p14:creationId xmlns:p14="http://schemas.microsoft.com/office/powerpoint/2010/main" val="208645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2) İşletme sermaye oranı</a:t>
            </a:r>
          </a:p>
          <a:p>
            <a:pPr marL="0" indent="0">
              <a:buNone/>
            </a:pPr>
            <a:r>
              <a:rPr lang="tr-TR" dirty="0" smtClean="0"/>
              <a:t>İşletmenin orta ve kısa vadeli borçlarını ödeme kapasitesini ortaya koyar.</a:t>
            </a:r>
          </a:p>
          <a:p>
            <a:pPr marL="0" indent="0">
              <a:buNone/>
            </a:pPr>
            <a:r>
              <a:rPr lang="tr-TR" dirty="0" smtClean="0"/>
              <a:t>1,5-2 olmalıdır.</a:t>
            </a:r>
          </a:p>
          <a:p>
            <a:pPr marL="0" indent="0">
              <a:buNone/>
            </a:pPr>
            <a:r>
              <a:rPr lang="tr-TR" dirty="0" smtClean="0"/>
              <a:t>İşletme sermaye oranı= İşletme Varlığı/Kısa ve Orta Vadeli Borçlar</a:t>
            </a:r>
            <a:endParaRPr lang="tr-TR" dirty="0"/>
          </a:p>
        </p:txBody>
      </p:sp>
    </p:spTree>
    <p:extLst>
      <p:ext uri="{BB962C8B-B14F-4D97-AF65-F5344CB8AC3E}">
        <p14:creationId xmlns:p14="http://schemas.microsoft.com/office/powerpoint/2010/main" val="3297260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3) Net Sermaye oranı</a:t>
            </a:r>
          </a:p>
          <a:p>
            <a:pPr marL="0" indent="0">
              <a:buNone/>
            </a:pPr>
            <a:r>
              <a:rPr lang="tr-TR" dirty="0" smtClean="0"/>
              <a:t>Kısa vadeli, orta ve uzun vadeli borçlara göre toplam aktifin durumunu ortaya koyar.</a:t>
            </a:r>
          </a:p>
          <a:p>
            <a:pPr marL="0" indent="0">
              <a:buNone/>
            </a:pPr>
            <a:r>
              <a:rPr lang="tr-TR" dirty="0" smtClean="0"/>
              <a:t>Net Sermaye Oranı= Toplam aktif/Borçlar toplamı</a:t>
            </a:r>
          </a:p>
          <a:p>
            <a:pPr marL="0" indent="0">
              <a:buNone/>
            </a:pPr>
            <a:r>
              <a:rPr lang="tr-TR" dirty="0" smtClean="0"/>
              <a:t>1,5-2 olmalıdır.</a:t>
            </a:r>
            <a:endParaRPr lang="tr-TR" dirty="0"/>
          </a:p>
        </p:txBody>
      </p:sp>
    </p:spTree>
    <p:extLst>
      <p:ext uri="{BB962C8B-B14F-4D97-AF65-F5344CB8AC3E}">
        <p14:creationId xmlns:p14="http://schemas.microsoft.com/office/powerpoint/2010/main" val="1552828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4) Mali Kaldıraç Oranı</a:t>
            </a:r>
          </a:p>
          <a:p>
            <a:pPr marL="0" indent="0">
              <a:buNone/>
            </a:pPr>
            <a:r>
              <a:rPr lang="tr-TR" dirty="0" smtClean="0"/>
              <a:t>Aktif içinde borçların payı</a:t>
            </a:r>
          </a:p>
          <a:p>
            <a:pPr marL="0" indent="0">
              <a:buNone/>
            </a:pPr>
            <a:r>
              <a:rPr lang="tr-TR" dirty="0" smtClean="0"/>
              <a:t>M.K.O= Toplam borçlar/Toplam aktif</a:t>
            </a:r>
          </a:p>
          <a:p>
            <a:pPr marL="0" indent="0">
              <a:buNone/>
            </a:pPr>
            <a:r>
              <a:rPr lang="tr-TR" dirty="0" smtClean="0"/>
              <a:t>%50’yi geçmemelidir.</a:t>
            </a:r>
            <a:endParaRPr lang="tr-TR" dirty="0"/>
          </a:p>
        </p:txBody>
      </p:sp>
    </p:spTree>
    <p:extLst>
      <p:ext uri="{BB962C8B-B14F-4D97-AF65-F5344CB8AC3E}">
        <p14:creationId xmlns:p14="http://schemas.microsoft.com/office/powerpoint/2010/main" val="30900576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1888</Words>
  <Application>Microsoft Office PowerPoint</Application>
  <PresentationFormat>Geniş ekran</PresentationFormat>
  <Paragraphs>331</Paragraphs>
  <Slides>31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Calibri</vt:lpstr>
      <vt:lpstr>Calibri Light</vt:lpstr>
      <vt:lpstr>Wingdings</vt:lpstr>
      <vt:lpstr>Office Teması</vt:lpstr>
      <vt:lpstr>Sermaye Grupları Değerlemesi</vt:lpstr>
      <vt:lpstr>PowerPoint Sunusu</vt:lpstr>
      <vt:lpstr>PowerPoint Sunusu</vt:lpstr>
      <vt:lpstr>PowerPoint Sunusu</vt:lpstr>
      <vt:lpstr>PowerPoint Sunusu</vt:lpstr>
      <vt:lpstr>Sermaye Oranları</vt:lpstr>
      <vt:lpstr>PowerPoint Sunusu</vt:lpstr>
      <vt:lpstr>PowerPoint Sunusu</vt:lpstr>
      <vt:lpstr>PowerPoint Sunusu</vt:lpstr>
      <vt:lpstr>Büyüklük Ölçütleri</vt:lpstr>
      <vt:lpstr>PowerPoint Sunusu</vt:lpstr>
      <vt:lpstr>PowerPoint Sunusu</vt:lpstr>
      <vt:lpstr>PowerPoint Sunusu</vt:lpstr>
      <vt:lpstr>PowerPoint Sunusu</vt:lpstr>
      <vt:lpstr>Verimlilik Ölçütleri</vt:lpstr>
      <vt:lpstr>PowerPoint Sunusu</vt:lpstr>
      <vt:lpstr>PowerPoint Sunusu</vt:lpstr>
      <vt:lpstr>PowerPoint Sunusu</vt:lpstr>
      <vt:lpstr>3.Ekonomik ve Mali Ölçütler</vt:lpstr>
      <vt:lpstr>PowerPoint Sunusu</vt:lpstr>
      <vt:lpstr>PowerPoint Sunusu</vt:lpstr>
      <vt:lpstr>PowerPoint Sunusu</vt:lpstr>
      <vt:lpstr>Giderlerin sınıflandırılması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Sermaye Grupları Değerlemesi</dc:title>
  <dc:creator>GAMİNG</dc:creator>
  <cp:lastModifiedBy>GAMİNG</cp:lastModifiedBy>
  <cp:revision>57</cp:revision>
  <dcterms:created xsi:type="dcterms:W3CDTF">2024-02-28T08:56:29Z</dcterms:created>
  <dcterms:modified xsi:type="dcterms:W3CDTF">2024-02-29T09:53:41Z</dcterms:modified>
</cp:coreProperties>
</file>