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92" r:id="rId9"/>
    <p:sldId id="264" r:id="rId10"/>
    <p:sldId id="265" r:id="rId11"/>
    <p:sldId id="266" r:id="rId12"/>
    <p:sldId id="267" r:id="rId13"/>
    <p:sldId id="268" r:id="rId14"/>
    <p:sldId id="269" r:id="rId15"/>
    <p:sldId id="291" r:id="rId16"/>
    <p:sldId id="293"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7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BD8D4B7-6218-4520-A9B2-91EF6850FF6F}" type="datetimeFigureOut">
              <a:rPr lang="tr-TR" smtClean="0"/>
              <a:t>25.03.2024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4E0BAF-3D79-4E74-B5D9-D2B3280F83CD}" type="slidenum">
              <a:rPr lang="tr-TR" smtClean="0"/>
              <a:t>‹#›</a:t>
            </a:fld>
            <a:endParaRPr lang="tr-TR"/>
          </a:p>
        </p:txBody>
      </p:sp>
    </p:spTree>
    <p:extLst>
      <p:ext uri="{BB962C8B-B14F-4D97-AF65-F5344CB8AC3E}">
        <p14:creationId xmlns:p14="http://schemas.microsoft.com/office/powerpoint/2010/main" val="235272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BD8D4B7-6218-4520-A9B2-91EF6850FF6F}" type="datetimeFigureOut">
              <a:rPr lang="tr-TR" smtClean="0"/>
              <a:t>25.03.2024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4E0BAF-3D79-4E74-B5D9-D2B3280F83CD}" type="slidenum">
              <a:rPr lang="tr-TR" smtClean="0"/>
              <a:t>‹#›</a:t>
            </a:fld>
            <a:endParaRPr lang="tr-TR"/>
          </a:p>
        </p:txBody>
      </p:sp>
    </p:spTree>
    <p:extLst>
      <p:ext uri="{BB962C8B-B14F-4D97-AF65-F5344CB8AC3E}">
        <p14:creationId xmlns:p14="http://schemas.microsoft.com/office/powerpoint/2010/main" val="298450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BD8D4B7-6218-4520-A9B2-91EF6850FF6F}" type="datetimeFigureOut">
              <a:rPr lang="tr-TR" smtClean="0"/>
              <a:t>25.03.2024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4E0BAF-3D79-4E74-B5D9-D2B3280F83CD}" type="slidenum">
              <a:rPr lang="tr-TR" smtClean="0"/>
              <a:t>‹#›</a:t>
            </a:fld>
            <a:endParaRPr lang="tr-TR"/>
          </a:p>
        </p:txBody>
      </p:sp>
    </p:spTree>
    <p:extLst>
      <p:ext uri="{BB962C8B-B14F-4D97-AF65-F5344CB8AC3E}">
        <p14:creationId xmlns:p14="http://schemas.microsoft.com/office/powerpoint/2010/main" val="1737522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BD8D4B7-6218-4520-A9B2-91EF6850FF6F}" type="datetimeFigureOut">
              <a:rPr lang="tr-TR" smtClean="0"/>
              <a:t>25.03.2024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4E0BAF-3D79-4E74-B5D9-D2B3280F83CD}" type="slidenum">
              <a:rPr lang="tr-TR" smtClean="0"/>
              <a:t>‹#›</a:t>
            </a:fld>
            <a:endParaRPr lang="tr-TR"/>
          </a:p>
        </p:txBody>
      </p:sp>
    </p:spTree>
    <p:extLst>
      <p:ext uri="{BB962C8B-B14F-4D97-AF65-F5344CB8AC3E}">
        <p14:creationId xmlns:p14="http://schemas.microsoft.com/office/powerpoint/2010/main" val="2127764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BD8D4B7-6218-4520-A9B2-91EF6850FF6F}" type="datetimeFigureOut">
              <a:rPr lang="tr-TR" smtClean="0"/>
              <a:t>25.03.2024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4E0BAF-3D79-4E74-B5D9-D2B3280F83CD}" type="slidenum">
              <a:rPr lang="tr-TR" smtClean="0"/>
              <a:t>‹#›</a:t>
            </a:fld>
            <a:endParaRPr lang="tr-TR"/>
          </a:p>
        </p:txBody>
      </p:sp>
    </p:spTree>
    <p:extLst>
      <p:ext uri="{BB962C8B-B14F-4D97-AF65-F5344CB8AC3E}">
        <p14:creationId xmlns:p14="http://schemas.microsoft.com/office/powerpoint/2010/main" val="312689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BD8D4B7-6218-4520-A9B2-91EF6850FF6F}" type="datetimeFigureOut">
              <a:rPr lang="tr-TR" smtClean="0"/>
              <a:t>25.03.2024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4E0BAF-3D79-4E74-B5D9-D2B3280F83CD}" type="slidenum">
              <a:rPr lang="tr-TR" smtClean="0"/>
              <a:t>‹#›</a:t>
            </a:fld>
            <a:endParaRPr lang="tr-TR"/>
          </a:p>
        </p:txBody>
      </p:sp>
    </p:spTree>
    <p:extLst>
      <p:ext uri="{BB962C8B-B14F-4D97-AF65-F5344CB8AC3E}">
        <p14:creationId xmlns:p14="http://schemas.microsoft.com/office/powerpoint/2010/main" val="1729499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BD8D4B7-6218-4520-A9B2-91EF6850FF6F}" type="datetimeFigureOut">
              <a:rPr lang="tr-TR" smtClean="0"/>
              <a:t>25.03.2024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4E0BAF-3D79-4E74-B5D9-D2B3280F83CD}" type="slidenum">
              <a:rPr lang="tr-TR" smtClean="0"/>
              <a:t>‹#›</a:t>
            </a:fld>
            <a:endParaRPr lang="tr-TR"/>
          </a:p>
        </p:txBody>
      </p:sp>
    </p:spTree>
    <p:extLst>
      <p:ext uri="{BB962C8B-B14F-4D97-AF65-F5344CB8AC3E}">
        <p14:creationId xmlns:p14="http://schemas.microsoft.com/office/powerpoint/2010/main" val="3343738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BD8D4B7-6218-4520-A9B2-91EF6850FF6F}" type="datetimeFigureOut">
              <a:rPr lang="tr-TR" smtClean="0"/>
              <a:t>25.03.2024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4E0BAF-3D79-4E74-B5D9-D2B3280F83CD}" type="slidenum">
              <a:rPr lang="tr-TR" smtClean="0"/>
              <a:t>‹#›</a:t>
            </a:fld>
            <a:endParaRPr lang="tr-TR"/>
          </a:p>
        </p:txBody>
      </p:sp>
    </p:spTree>
    <p:extLst>
      <p:ext uri="{BB962C8B-B14F-4D97-AF65-F5344CB8AC3E}">
        <p14:creationId xmlns:p14="http://schemas.microsoft.com/office/powerpoint/2010/main" val="1788898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BD8D4B7-6218-4520-A9B2-91EF6850FF6F}" type="datetimeFigureOut">
              <a:rPr lang="tr-TR" smtClean="0"/>
              <a:t>25.03.2024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4E0BAF-3D79-4E74-B5D9-D2B3280F83CD}" type="slidenum">
              <a:rPr lang="tr-TR" smtClean="0"/>
              <a:t>‹#›</a:t>
            </a:fld>
            <a:endParaRPr lang="tr-TR"/>
          </a:p>
        </p:txBody>
      </p:sp>
    </p:spTree>
    <p:extLst>
      <p:ext uri="{BB962C8B-B14F-4D97-AF65-F5344CB8AC3E}">
        <p14:creationId xmlns:p14="http://schemas.microsoft.com/office/powerpoint/2010/main" val="1170781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BD8D4B7-6218-4520-A9B2-91EF6850FF6F}" type="datetimeFigureOut">
              <a:rPr lang="tr-TR" smtClean="0"/>
              <a:t>25.03.2024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4E0BAF-3D79-4E74-B5D9-D2B3280F83CD}" type="slidenum">
              <a:rPr lang="tr-TR" smtClean="0"/>
              <a:t>‹#›</a:t>
            </a:fld>
            <a:endParaRPr lang="tr-TR"/>
          </a:p>
        </p:txBody>
      </p:sp>
    </p:spTree>
    <p:extLst>
      <p:ext uri="{BB962C8B-B14F-4D97-AF65-F5344CB8AC3E}">
        <p14:creationId xmlns:p14="http://schemas.microsoft.com/office/powerpoint/2010/main" val="762228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BD8D4B7-6218-4520-A9B2-91EF6850FF6F}" type="datetimeFigureOut">
              <a:rPr lang="tr-TR" smtClean="0"/>
              <a:t>25.03.2024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4E0BAF-3D79-4E74-B5D9-D2B3280F83CD}" type="slidenum">
              <a:rPr lang="tr-TR" smtClean="0"/>
              <a:t>‹#›</a:t>
            </a:fld>
            <a:endParaRPr lang="tr-TR"/>
          </a:p>
        </p:txBody>
      </p:sp>
    </p:spTree>
    <p:extLst>
      <p:ext uri="{BB962C8B-B14F-4D97-AF65-F5344CB8AC3E}">
        <p14:creationId xmlns:p14="http://schemas.microsoft.com/office/powerpoint/2010/main" val="2636279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D8D4B7-6218-4520-A9B2-91EF6850FF6F}" type="datetimeFigureOut">
              <a:rPr lang="tr-TR" smtClean="0"/>
              <a:t>25.03.2024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E0BAF-3D79-4E74-B5D9-D2B3280F83CD}" type="slidenum">
              <a:rPr lang="tr-TR" smtClean="0"/>
              <a:t>‹#›</a:t>
            </a:fld>
            <a:endParaRPr lang="tr-TR"/>
          </a:p>
        </p:txBody>
      </p:sp>
    </p:spTree>
    <p:extLst>
      <p:ext uri="{BB962C8B-B14F-4D97-AF65-F5344CB8AC3E}">
        <p14:creationId xmlns:p14="http://schemas.microsoft.com/office/powerpoint/2010/main" val="2545035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Net Hasıla (Saf hasıla): İşletme başarısını ortaya koyan bir ölçüttür.</a:t>
            </a:r>
          </a:p>
          <a:p>
            <a:r>
              <a:rPr lang="tr-TR" dirty="0" smtClean="0"/>
              <a:t>Borçsuz ve kirasız çalışan bir işletmenin toplam aktifine karşılık elde ettiği faiz geliri, müteşebbis payı ve kardan oluşur. İşletmenin toplam aktifine karşılık elde ettiği getiridir.</a:t>
            </a:r>
          </a:p>
          <a:p>
            <a:pPr marL="0" indent="0">
              <a:buNone/>
            </a:pPr>
            <a:r>
              <a:rPr lang="tr-TR" dirty="0" smtClean="0"/>
              <a:t>Net hasıla= BH-İşletme giderleri</a:t>
            </a:r>
          </a:p>
          <a:p>
            <a:r>
              <a:rPr lang="tr-TR" dirty="0" smtClean="0"/>
              <a:t>Eğer kira ve borç varsa dikkate alınmaz. </a:t>
            </a:r>
            <a:endParaRPr lang="tr-TR" dirty="0"/>
          </a:p>
        </p:txBody>
      </p:sp>
    </p:spTree>
    <p:extLst>
      <p:ext uri="{BB962C8B-B14F-4D97-AF65-F5344CB8AC3E}">
        <p14:creationId xmlns:p14="http://schemas.microsoft.com/office/powerpoint/2010/main" val="596134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0000" lnSpcReduction="20000"/>
          </a:bodyPr>
          <a:lstStyle/>
          <a:p>
            <a:r>
              <a:rPr lang="tr-TR" dirty="0" smtClean="0"/>
              <a:t>İşletmecinin oturduğu evin yıllık kira karşılığı 300 TL, </a:t>
            </a:r>
            <a:r>
              <a:rPr lang="tr-TR" dirty="0" err="1" smtClean="0"/>
              <a:t>özsermayesinin</a:t>
            </a:r>
            <a:r>
              <a:rPr lang="tr-TR" dirty="0" smtClean="0"/>
              <a:t> faiz karşılığı 1600 TL’dir.</a:t>
            </a:r>
          </a:p>
          <a:p>
            <a:r>
              <a:rPr lang="tr-TR" dirty="0" smtClean="0"/>
              <a:t>Dönem esnasında işletme dışında elde edilen tarımsal gelir 200 TL’dir.</a:t>
            </a:r>
          </a:p>
          <a:p>
            <a:r>
              <a:rPr lang="tr-TR" dirty="0" smtClean="0"/>
              <a:t>İşletmenin değişken masraflarını faiz karşılığı 220 TL’dir.</a:t>
            </a:r>
          </a:p>
          <a:p>
            <a:r>
              <a:rPr lang="tr-TR" dirty="0" smtClean="0"/>
              <a:t>İşletme için hesaplanan amortisman toplamı 620 TL’dir.</a:t>
            </a:r>
          </a:p>
          <a:p>
            <a:r>
              <a:rPr lang="tr-TR" dirty="0" smtClean="0"/>
              <a:t>AİK 900 TL</a:t>
            </a:r>
          </a:p>
          <a:p>
            <a:r>
              <a:rPr lang="tr-TR" dirty="0" smtClean="0"/>
              <a:t>İşletme için hesaplanan diğer giderler:</a:t>
            </a:r>
          </a:p>
          <a:p>
            <a:pPr marL="0" indent="0">
              <a:buNone/>
            </a:pPr>
            <a:r>
              <a:rPr lang="tr-TR" dirty="0" smtClean="0"/>
              <a:t>Tohum 480 TL</a:t>
            </a:r>
          </a:p>
          <a:p>
            <a:pPr marL="0" indent="0">
              <a:buNone/>
            </a:pPr>
            <a:r>
              <a:rPr lang="tr-TR" dirty="0" smtClean="0"/>
              <a:t>Gübre 690 TL</a:t>
            </a:r>
          </a:p>
          <a:p>
            <a:pPr marL="0" indent="0">
              <a:buNone/>
            </a:pPr>
            <a:r>
              <a:rPr lang="tr-TR" dirty="0" smtClean="0"/>
              <a:t>Tarımsal mücadele 370 TL</a:t>
            </a:r>
          </a:p>
          <a:p>
            <a:pPr marL="0" indent="0">
              <a:buNone/>
            </a:pPr>
            <a:r>
              <a:rPr lang="tr-TR" dirty="0" smtClean="0"/>
              <a:t>Sulama masrafı 340 TL</a:t>
            </a:r>
          </a:p>
          <a:p>
            <a:pPr marL="0" indent="0">
              <a:buNone/>
            </a:pPr>
            <a:r>
              <a:rPr lang="tr-TR" dirty="0" smtClean="0"/>
              <a:t>Akaryakıt ve yağ masrafı 2200 TL</a:t>
            </a:r>
          </a:p>
          <a:p>
            <a:pPr marL="0" indent="0">
              <a:buNone/>
            </a:pPr>
            <a:r>
              <a:rPr lang="tr-TR" dirty="0" smtClean="0"/>
              <a:t>Geçici işçi masrafları 400 TL</a:t>
            </a:r>
          </a:p>
          <a:p>
            <a:pPr marL="0" indent="0">
              <a:buNone/>
            </a:pPr>
            <a:r>
              <a:rPr lang="tr-TR" dirty="0" smtClean="0"/>
              <a:t>Diğer makine değişken masrafları 180 TL</a:t>
            </a:r>
          </a:p>
          <a:p>
            <a:pPr marL="0" indent="0">
              <a:buNone/>
            </a:pPr>
            <a:r>
              <a:rPr lang="tr-TR" dirty="0" smtClean="0"/>
              <a:t>Yem masrafı 365 TL</a:t>
            </a:r>
          </a:p>
          <a:p>
            <a:pPr marL="0" indent="0">
              <a:buNone/>
            </a:pPr>
            <a:r>
              <a:rPr lang="tr-TR" dirty="0" smtClean="0"/>
              <a:t>Veteriner hekim ücreti 45 TL</a:t>
            </a:r>
          </a:p>
          <a:p>
            <a:pPr marL="0" indent="0">
              <a:buNone/>
            </a:pPr>
            <a:r>
              <a:rPr lang="tr-TR" dirty="0" smtClean="0"/>
              <a:t>Binaların tamir-bakım masrafı 35 TL</a:t>
            </a:r>
          </a:p>
          <a:p>
            <a:pPr marL="0" indent="0">
              <a:buNone/>
            </a:pPr>
            <a:r>
              <a:rPr lang="tr-TR" dirty="0" smtClean="0"/>
              <a:t>Vergi ve sigorta 40 TL</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endParaRPr lang="tr-TR" dirty="0" smtClean="0"/>
          </a:p>
        </p:txBody>
      </p:sp>
    </p:spTree>
    <p:extLst>
      <p:ext uri="{BB962C8B-B14F-4D97-AF65-F5344CB8AC3E}">
        <p14:creationId xmlns:p14="http://schemas.microsoft.com/office/powerpoint/2010/main" val="3886905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BÜD</a:t>
            </a:r>
          </a:p>
          <a:p>
            <a:pPr marL="0" indent="0">
              <a:buNone/>
            </a:pPr>
            <a:r>
              <a:rPr lang="tr-TR" dirty="0" smtClean="0"/>
              <a:t>Bitkisel üretim değeri toplamı</a:t>
            </a:r>
          </a:p>
          <a:p>
            <a:pPr marL="0" indent="0">
              <a:buNone/>
            </a:pPr>
            <a:r>
              <a:rPr lang="tr-TR" dirty="0" smtClean="0"/>
              <a:t>10*500*0.5+3*5000*0.15+2*2000*0.2+12*100*3=9150 TL</a:t>
            </a:r>
          </a:p>
          <a:p>
            <a:pPr marL="0" indent="0">
              <a:buNone/>
            </a:pPr>
            <a:r>
              <a:rPr lang="tr-TR" dirty="0" smtClean="0"/>
              <a:t>BÜD= </a:t>
            </a:r>
            <a:r>
              <a:rPr lang="tr-TR" dirty="0"/>
              <a:t>(Bitkisel ürünler x fiyatları)+(Hayvansal ürünler x fiyatları)+</a:t>
            </a:r>
            <a:r>
              <a:rPr lang="tr-TR" dirty="0" err="1"/>
              <a:t>Prodüktif</a:t>
            </a:r>
            <a:r>
              <a:rPr lang="tr-TR" dirty="0"/>
              <a:t> Demirbaş Kıymet Artışları(PDKA</a:t>
            </a:r>
            <a:r>
              <a:rPr lang="tr-TR" dirty="0" smtClean="0"/>
              <a:t>)</a:t>
            </a:r>
          </a:p>
          <a:p>
            <a:pPr marL="0" indent="0">
              <a:buNone/>
            </a:pPr>
            <a:r>
              <a:rPr lang="tr-TR" dirty="0" smtClean="0"/>
              <a:t>BÜD= 9150+ 800+ 750=10700 TL</a:t>
            </a:r>
            <a:endParaRPr lang="tr-TR" dirty="0"/>
          </a:p>
        </p:txBody>
      </p:sp>
    </p:spTree>
    <p:extLst>
      <p:ext uri="{BB962C8B-B14F-4D97-AF65-F5344CB8AC3E}">
        <p14:creationId xmlns:p14="http://schemas.microsoft.com/office/powerpoint/2010/main" val="754292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BH</a:t>
            </a:r>
          </a:p>
          <a:p>
            <a:pPr marL="0" indent="0">
              <a:buNone/>
            </a:pPr>
            <a:r>
              <a:rPr lang="tr-TR" dirty="0" smtClean="0"/>
              <a:t>BH= </a:t>
            </a:r>
            <a:r>
              <a:rPr lang="tr-TR" dirty="0" err="1" smtClean="0"/>
              <a:t>BÜD+İşletme</a:t>
            </a:r>
            <a:r>
              <a:rPr lang="tr-TR" dirty="0" smtClean="0"/>
              <a:t> dışı tarımsal gelir+ İkametgah kira karşılığı</a:t>
            </a:r>
          </a:p>
          <a:p>
            <a:pPr marL="0" indent="0">
              <a:buNone/>
            </a:pPr>
            <a:r>
              <a:rPr lang="tr-TR" dirty="0" smtClean="0"/>
              <a:t>BH= 10700 +200+300=11200 TL</a:t>
            </a:r>
          </a:p>
          <a:p>
            <a:r>
              <a:rPr lang="tr-TR" dirty="0" smtClean="0"/>
              <a:t>NH</a:t>
            </a:r>
          </a:p>
          <a:p>
            <a:r>
              <a:rPr lang="tr-TR" dirty="0" smtClean="0"/>
              <a:t>NH= BH- İşletme giderleri</a:t>
            </a:r>
          </a:p>
          <a:p>
            <a:r>
              <a:rPr lang="tr-TR" dirty="0" smtClean="0"/>
              <a:t>İşletme giderleri=840+690+370+340+2200+400+180+365+45+40+900+620=7025</a:t>
            </a:r>
          </a:p>
          <a:p>
            <a:r>
              <a:rPr lang="tr-TR" dirty="0" smtClean="0"/>
              <a:t>NH= 11200-7025 =4175 TL</a:t>
            </a:r>
          </a:p>
          <a:p>
            <a:pPr marL="0" indent="0">
              <a:buNone/>
            </a:pPr>
            <a:endParaRPr lang="tr-TR" dirty="0" smtClean="0"/>
          </a:p>
        </p:txBody>
      </p:sp>
    </p:spTree>
    <p:extLst>
      <p:ext uri="{BB962C8B-B14F-4D97-AF65-F5344CB8AC3E}">
        <p14:creationId xmlns:p14="http://schemas.microsoft.com/office/powerpoint/2010/main" val="1864361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Tarımsal Gelir</a:t>
            </a:r>
          </a:p>
          <a:p>
            <a:pPr marL="0" indent="0">
              <a:buNone/>
            </a:pPr>
            <a:r>
              <a:rPr lang="tr-TR" dirty="0" smtClean="0"/>
              <a:t>Tarımsal Gelir= </a:t>
            </a:r>
            <a:r>
              <a:rPr lang="tr-TR" dirty="0"/>
              <a:t>NH-(Borç faizi + Arazi kirası)+(AİK)</a:t>
            </a:r>
          </a:p>
          <a:p>
            <a:pPr marL="0" indent="0">
              <a:buNone/>
            </a:pPr>
            <a:r>
              <a:rPr lang="tr-TR" dirty="0" smtClean="0"/>
              <a:t>Tarımsal Gelir= 4175-(220+60)+900=4795 TL </a:t>
            </a:r>
          </a:p>
          <a:p>
            <a:r>
              <a:rPr lang="tr-TR" dirty="0" smtClean="0"/>
              <a:t>Brüt Kar</a:t>
            </a:r>
          </a:p>
          <a:p>
            <a:pPr marL="0" indent="0">
              <a:buNone/>
            </a:pPr>
            <a:r>
              <a:rPr lang="tr-TR" dirty="0" smtClean="0"/>
              <a:t>Brüt Kar= BÜD- Değişken masraflar</a:t>
            </a:r>
          </a:p>
          <a:p>
            <a:pPr marL="0" indent="0">
              <a:buNone/>
            </a:pPr>
            <a:r>
              <a:rPr lang="tr-TR" dirty="0" smtClean="0"/>
              <a:t>Değişken masraflar= 840+690+370+340+2200+400+180+365+45+220=5650</a:t>
            </a:r>
          </a:p>
          <a:p>
            <a:pPr marL="0" indent="0">
              <a:buNone/>
            </a:pPr>
            <a:r>
              <a:rPr lang="tr-TR" dirty="0" smtClean="0"/>
              <a:t>BK = 10700- 5650=5050 TL</a:t>
            </a:r>
          </a:p>
        </p:txBody>
      </p:sp>
    </p:spTree>
    <p:extLst>
      <p:ext uri="{BB962C8B-B14F-4D97-AF65-F5344CB8AC3E}">
        <p14:creationId xmlns:p14="http://schemas.microsoft.com/office/powerpoint/2010/main" val="1534475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İş </a:t>
            </a:r>
            <a:r>
              <a:rPr lang="tr-TR" dirty="0" smtClean="0"/>
              <a:t>kazancı</a:t>
            </a:r>
            <a:endParaRPr lang="tr-TR" dirty="0"/>
          </a:p>
          <a:p>
            <a:pPr marL="0" indent="0">
              <a:buNone/>
            </a:pPr>
            <a:r>
              <a:rPr lang="tr-TR" dirty="0"/>
              <a:t>İş kazancı= Tarımsal gelir - </a:t>
            </a:r>
            <a:r>
              <a:rPr lang="tr-TR" dirty="0" err="1"/>
              <a:t>Özsermaye</a:t>
            </a:r>
            <a:r>
              <a:rPr lang="tr-TR" dirty="0"/>
              <a:t> faizi</a:t>
            </a:r>
          </a:p>
          <a:p>
            <a:pPr marL="0" indent="0">
              <a:buNone/>
            </a:pPr>
            <a:r>
              <a:rPr lang="tr-TR" dirty="0" smtClean="0"/>
              <a:t>İş kazancı = 4795 -1600 = 3195 TL</a:t>
            </a:r>
          </a:p>
          <a:p>
            <a:r>
              <a:rPr lang="tr-TR" dirty="0"/>
              <a:t>İşletmeci karı</a:t>
            </a:r>
          </a:p>
          <a:p>
            <a:pPr marL="0" indent="0">
              <a:buNone/>
            </a:pPr>
            <a:r>
              <a:rPr lang="tr-TR" dirty="0"/>
              <a:t>İşletmeci karı= Tarımsal gelir - </a:t>
            </a:r>
            <a:r>
              <a:rPr lang="tr-TR" dirty="0" err="1"/>
              <a:t>Özsermayenin</a:t>
            </a:r>
            <a:r>
              <a:rPr lang="tr-TR" dirty="0"/>
              <a:t> faizi – AİK</a:t>
            </a:r>
          </a:p>
          <a:p>
            <a:pPr marL="0" indent="0">
              <a:buNone/>
            </a:pPr>
            <a:r>
              <a:rPr lang="tr-TR" dirty="0" smtClean="0"/>
              <a:t>İşletmeci karı = 4795 -1600- 900 =2295 TL</a:t>
            </a:r>
            <a:endParaRPr lang="tr-TR" dirty="0"/>
          </a:p>
        </p:txBody>
      </p:sp>
    </p:spTree>
    <p:extLst>
      <p:ext uri="{BB962C8B-B14F-4D97-AF65-F5344CB8AC3E}">
        <p14:creationId xmlns:p14="http://schemas.microsoft.com/office/powerpoint/2010/main" val="3046326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marL="0" indent="0">
              <a:buNone/>
            </a:pPr>
            <a:r>
              <a:rPr lang="tr-TR" dirty="0" smtClean="0"/>
              <a:t>Toplam aktif= 57045 TL</a:t>
            </a:r>
          </a:p>
          <a:p>
            <a:pPr marL="0" indent="0">
              <a:buNone/>
            </a:pPr>
            <a:r>
              <a:rPr lang="tr-TR" dirty="0" err="1" smtClean="0"/>
              <a:t>Özsermaye</a:t>
            </a:r>
            <a:r>
              <a:rPr lang="tr-TR" dirty="0" smtClean="0"/>
              <a:t>= 50211 TL</a:t>
            </a:r>
          </a:p>
          <a:p>
            <a:pPr marL="0" indent="0">
              <a:buNone/>
            </a:pPr>
            <a:r>
              <a:rPr lang="tr-TR" dirty="0" smtClean="0"/>
              <a:t>Yabancı Sermaye = 6834 TL</a:t>
            </a:r>
          </a:p>
          <a:p>
            <a:pPr marL="0" indent="0">
              <a:buNone/>
            </a:pPr>
            <a:r>
              <a:rPr lang="tr-TR" dirty="0" smtClean="0"/>
              <a:t>BH = 9234 TL</a:t>
            </a:r>
          </a:p>
          <a:p>
            <a:pPr marL="0" indent="0">
              <a:buNone/>
            </a:pPr>
            <a:r>
              <a:rPr lang="tr-TR" dirty="0" smtClean="0"/>
              <a:t>NH = 1119 TL</a:t>
            </a:r>
          </a:p>
          <a:p>
            <a:pPr marL="0" indent="0">
              <a:buNone/>
            </a:pPr>
            <a:r>
              <a:rPr lang="tr-TR" dirty="0" smtClean="0"/>
              <a:t>Borç faizi ve kiralar= 501 TL</a:t>
            </a:r>
          </a:p>
          <a:p>
            <a:pPr marL="0" indent="0">
              <a:buNone/>
            </a:pPr>
            <a:r>
              <a:rPr lang="tr-TR" dirty="0" smtClean="0"/>
              <a:t>AİK = 4791 TL</a:t>
            </a:r>
          </a:p>
          <a:p>
            <a:pPr marL="0" indent="0">
              <a:buNone/>
            </a:pPr>
            <a:r>
              <a:rPr lang="tr-TR" dirty="0" smtClean="0"/>
              <a:t>BÜD= 8394</a:t>
            </a:r>
          </a:p>
          <a:p>
            <a:pPr marL="0" indent="0">
              <a:buNone/>
            </a:pPr>
            <a:r>
              <a:rPr lang="tr-TR" smtClean="0"/>
              <a:t>İşletme </a:t>
            </a:r>
            <a:r>
              <a:rPr lang="tr-TR" dirty="0" smtClean="0"/>
              <a:t>masrafları</a:t>
            </a:r>
          </a:p>
          <a:p>
            <a:pPr marL="0" indent="0">
              <a:buNone/>
            </a:pPr>
            <a:r>
              <a:rPr lang="tr-TR" dirty="0" smtClean="0"/>
              <a:t>NH= BH- İşletme masrafları</a:t>
            </a:r>
          </a:p>
          <a:p>
            <a:pPr marL="0" indent="0">
              <a:buNone/>
            </a:pPr>
            <a:r>
              <a:rPr lang="tr-TR" dirty="0" smtClean="0"/>
              <a:t>İşletme masrafları= BH-NH= 9234-1119 =8115 TL</a:t>
            </a:r>
          </a:p>
          <a:p>
            <a:pPr marL="0" indent="0">
              <a:buNone/>
            </a:pPr>
            <a:r>
              <a:rPr lang="tr-TR" dirty="0" err="1" smtClean="0"/>
              <a:t>Özsermaye</a:t>
            </a:r>
            <a:r>
              <a:rPr lang="tr-TR" dirty="0" smtClean="0"/>
              <a:t> rantı= NH- (borç faizi ve kiralar)= 1119-501=618 TL</a:t>
            </a:r>
          </a:p>
          <a:p>
            <a:pPr marL="0" indent="0">
              <a:buNone/>
            </a:pPr>
            <a:r>
              <a:rPr lang="tr-TR" dirty="0" smtClean="0"/>
              <a:t>Tarımsal Gelir= NH-(borç faizi ve kiralar)+AİK= 1119-501+4791 =5409 TL</a:t>
            </a:r>
          </a:p>
          <a:p>
            <a:pPr marL="0" indent="0">
              <a:buNone/>
            </a:pPr>
            <a:endParaRPr lang="tr-TR" dirty="0"/>
          </a:p>
        </p:txBody>
      </p:sp>
    </p:spTree>
    <p:extLst>
      <p:ext uri="{BB962C8B-B14F-4D97-AF65-F5344CB8AC3E}">
        <p14:creationId xmlns:p14="http://schemas.microsoft.com/office/powerpoint/2010/main" val="29284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Mali Rantabilite= </a:t>
            </a:r>
            <a:r>
              <a:rPr lang="tr-TR" dirty="0" err="1"/>
              <a:t>Özsermaye</a:t>
            </a:r>
            <a:r>
              <a:rPr lang="tr-TR" dirty="0"/>
              <a:t> rantı/</a:t>
            </a:r>
            <a:r>
              <a:rPr lang="tr-TR" dirty="0" err="1"/>
              <a:t>Özsermaye</a:t>
            </a:r>
            <a:r>
              <a:rPr lang="tr-TR" dirty="0"/>
              <a:t>*100=618/50211*100=%1.231</a:t>
            </a:r>
          </a:p>
          <a:p>
            <a:pPr marL="0" indent="0">
              <a:buNone/>
            </a:pPr>
            <a:r>
              <a:rPr lang="tr-TR" dirty="0"/>
              <a:t>Ekonomik Rantabilite= NH/Toplam aktif*100=1119/57045*100=%1.962</a:t>
            </a:r>
          </a:p>
          <a:p>
            <a:pPr marL="0" indent="0">
              <a:buNone/>
            </a:pPr>
            <a:r>
              <a:rPr lang="tr-TR" dirty="0"/>
              <a:t>Rantabilite faktörü= NH/BH*100=1119/9234 *100=%12.12</a:t>
            </a:r>
          </a:p>
          <a:p>
            <a:pPr marL="0" indent="0">
              <a:buNone/>
            </a:pPr>
            <a:r>
              <a:rPr lang="tr-TR" dirty="0"/>
              <a:t>Sermaye devir oranı=BÜD/Toplam aktif *100=8394/57045*100=%14.72</a:t>
            </a:r>
          </a:p>
          <a:p>
            <a:pPr marL="0" indent="0">
              <a:buNone/>
            </a:pPr>
            <a:r>
              <a:rPr lang="tr-TR" dirty="0"/>
              <a:t>Sermaye </a:t>
            </a:r>
            <a:r>
              <a:rPr lang="tr-TR" dirty="0" smtClean="0"/>
              <a:t>devir hızı=1/SDO=6.80 </a:t>
            </a:r>
            <a:endParaRPr lang="tr-TR" dirty="0"/>
          </a:p>
          <a:p>
            <a:pPr marL="0" indent="0">
              <a:buNone/>
            </a:pPr>
            <a:r>
              <a:rPr lang="tr-TR" dirty="0" smtClean="0"/>
              <a:t>Mali kaldıraç oranı= Yabancı Sermaye/Toplam aktif*100=6834/57045*100=%11.98</a:t>
            </a:r>
            <a:endParaRPr lang="tr-TR" dirty="0"/>
          </a:p>
        </p:txBody>
      </p:sp>
    </p:spTree>
    <p:extLst>
      <p:ext uri="{BB962C8B-B14F-4D97-AF65-F5344CB8AC3E}">
        <p14:creationId xmlns:p14="http://schemas.microsoft.com/office/powerpoint/2010/main" val="1994994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2"/>
            <a:ext cx="7992888" cy="5262979"/>
          </a:xfrm>
          <a:prstGeom prst="rect">
            <a:avLst/>
          </a:prstGeom>
          <a:noFill/>
        </p:spPr>
        <p:txBody>
          <a:bodyPr wrap="square" rtlCol="0">
            <a:spAutoFit/>
          </a:bodyPr>
          <a:lstStyle/>
          <a:p>
            <a:r>
              <a:rPr lang="tr-TR" sz="2800" b="1" dirty="0">
                <a:latin typeface="Arial" pitchFamily="34" charset="0"/>
                <a:cs typeface="Arial" pitchFamily="34" charset="0"/>
              </a:rPr>
              <a:t>1. Tarımsal Ürün Maliyeti Kavramı, Kapsam ve Amaçları</a:t>
            </a:r>
          </a:p>
          <a:p>
            <a:endParaRPr lang="tr-TR" sz="2800" b="1"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Tarım işletmelerinde gerçek anlamda üretim maliyetlerinin hesaplanmasında en etkin yaklaşım, </a:t>
            </a:r>
            <a:r>
              <a:rPr lang="tr-TR" sz="2800" b="1" dirty="0">
                <a:latin typeface="Arial" pitchFamily="34" charset="0"/>
                <a:cs typeface="Arial" pitchFamily="34" charset="0"/>
              </a:rPr>
              <a:t>maliyet muhasebesi tekniklerinin</a:t>
            </a:r>
            <a:r>
              <a:rPr lang="tr-TR" sz="2800" dirty="0">
                <a:latin typeface="Arial" pitchFamily="34" charset="0"/>
                <a:cs typeface="Arial" pitchFamily="34" charset="0"/>
              </a:rPr>
              <a:t> kullanılmasıdır.</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Pazara yönelik üretimde bulunan, ihtisaslaşmış sermaye yoğun işletmeler için muhasebe giderek artan bir öneme sahip bulunmaktadır.  </a:t>
            </a:r>
          </a:p>
        </p:txBody>
      </p:sp>
    </p:spTree>
    <p:extLst>
      <p:ext uri="{BB962C8B-B14F-4D97-AF65-F5344CB8AC3E}">
        <p14:creationId xmlns:p14="http://schemas.microsoft.com/office/powerpoint/2010/main" val="3384846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2"/>
            <a:ext cx="7992888" cy="4401205"/>
          </a:xfrm>
          <a:prstGeom prst="rect">
            <a:avLst/>
          </a:prstGeom>
          <a:noFill/>
        </p:spPr>
        <p:txBody>
          <a:bodyPr wrap="square" rtlCol="0">
            <a:spAutoFit/>
          </a:bodyPr>
          <a:lstStyle/>
          <a:p>
            <a:pPr marL="457200" indent="-457200">
              <a:buFont typeface="Wingdings" pitchFamily="2" charset="2"/>
              <a:buChar char="v"/>
            </a:pPr>
            <a:r>
              <a:rPr lang="tr-TR" sz="2800" dirty="0">
                <a:latin typeface="Arial" pitchFamily="34" charset="0"/>
                <a:cs typeface="Arial" pitchFamily="34" charset="0"/>
              </a:rPr>
              <a:t>Karmaşık bir yapıya sahip, risk ve belirsizlikler (iklim koşulları, fiyat belirsizlikleri vb.) ile iç içe bulunan tarımsal faaliyet alanında başarılı bir çalışma düzeni kurmak ve bunu sürdürmek oldukça güçtür.</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Diğer taraftan, birden fazla üretim faaliyetini bünyesinde yer veren tarım işletmelerinde, muhasebe kayıtları olmaksızın isabetli kararlar almak, üretimi planlamak mümkün değildir.   </a:t>
            </a:r>
          </a:p>
        </p:txBody>
      </p:sp>
    </p:spTree>
    <p:extLst>
      <p:ext uri="{BB962C8B-B14F-4D97-AF65-F5344CB8AC3E}">
        <p14:creationId xmlns:p14="http://schemas.microsoft.com/office/powerpoint/2010/main" val="842458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2"/>
            <a:ext cx="7992888" cy="4401205"/>
          </a:xfrm>
          <a:prstGeom prst="rect">
            <a:avLst/>
          </a:prstGeom>
          <a:noFill/>
        </p:spPr>
        <p:txBody>
          <a:bodyPr wrap="square" rtlCol="0">
            <a:spAutoFit/>
          </a:bodyPr>
          <a:lstStyle/>
          <a:p>
            <a:pPr marL="457200" indent="-457200">
              <a:buFont typeface="Wingdings" pitchFamily="2" charset="2"/>
              <a:buChar char="v"/>
            </a:pPr>
            <a:r>
              <a:rPr lang="tr-TR" sz="2800" dirty="0">
                <a:latin typeface="Arial" pitchFamily="34" charset="0"/>
                <a:cs typeface="Arial" pitchFamily="34" charset="0"/>
              </a:rPr>
              <a:t>Tarımda, muhasebe kaydı tutulmasını gerektiren  diğer bir husus da, yapılan bazı yatırımların sonuçlarının (meyve bahçesi tesisi, damızlık hayvan yetiştiriciliği vb.) uzun bir dönemde elde edilmesidir.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Bu durumda, çiftçinin hafızasına dayanarak, ne kadar emek ve sermaye harcandığı ve kar veya zarar edip etmediğini belirlemek güçleşmekte, hatta imkansızlaşmaktadır.  </a:t>
            </a:r>
          </a:p>
        </p:txBody>
      </p:sp>
    </p:spTree>
    <p:extLst>
      <p:ext uri="{BB962C8B-B14F-4D97-AF65-F5344CB8AC3E}">
        <p14:creationId xmlns:p14="http://schemas.microsoft.com/office/powerpoint/2010/main" val="1940499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İşletme kira ve borç ile kurulmuşsa öz sermaye rantı (net kar) hesaplanır.</a:t>
            </a:r>
          </a:p>
          <a:p>
            <a:pPr marL="0" indent="0">
              <a:buNone/>
            </a:pPr>
            <a:r>
              <a:rPr lang="tr-TR" dirty="0" smtClean="0"/>
              <a:t>Öz sermaye rantı= NH- (Borç faizi+ Arazi </a:t>
            </a:r>
            <a:r>
              <a:rPr lang="tr-TR" dirty="0" err="1" smtClean="0"/>
              <a:t>kirası+varsa</a:t>
            </a:r>
            <a:r>
              <a:rPr lang="tr-TR" dirty="0" smtClean="0"/>
              <a:t> ortakçı payı)</a:t>
            </a:r>
          </a:p>
          <a:p>
            <a:pPr marL="0" indent="0">
              <a:buNone/>
            </a:pPr>
            <a:r>
              <a:rPr lang="tr-TR" dirty="0" smtClean="0"/>
              <a:t>Üretim dalları için:</a:t>
            </a:r>
          </a:p>
          <a:p>
            <a:pPr marL="0" indent="0">
              <a:buNone/>
            </a:pPr>
            <a:r>
              <a:rPr lang="tr-TR" dirty="0" smtClean="0"/>
              <a:t>Öz sermaye rantı= BH- Üretim giderleri</a:t>
            </a:r>
          </a:p>
          <a:p>
            <a:pPr marL="0" indent="0">
              <a:buNone/>
            </a:pPr>
            <a:r>
              <a:rPr lang="tr-TR" dirty="0" smtClean="0"/>
              <a:t>Net kar= BH-Aktifin faiz karşılığı</a:t>
            </a:r>
            <a:endParaRPr lang="tr-TR" dirty="0"/>
          </a:p>
        </p:txBody>
      </p:sp>
    </p:spTree>
    <p:extLst>
      <p:ext uri="{BB962C8B-B14F-4D97-AF65-F5344CB8AC3E}">
        <p14:creationId xmlns:p14="http://schemas.microsoft.com/office/powerpoint/2010/main" val="2431745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1"/>
            <a:ext cx="7992888" cy="5693866"/>
          </a:xfrm>
          <a:prstGeom prst="rect">
            <a:avLst/>
          </a:prstGeom>
          <a:noFill/>
        </p:spPr>
        <p:txBody>
          <a:bodyPr wrap="square" rtlCol="0">
            <a:spAutoFit/>
          </a:bodyPr>
          <a:lstStyle/>
          <a:p>
            <a:pPr marL="457200" indent="-457200">
              <a:buFont typeface="Wingdings" pitchFamily="2" charset="2"/>
              <a:buChar char="v"/>
            </a:pPr>
            <a:r>
              <a:rPr lang="tr-TR" sz="2800" dirty="0">
                <a:latin typeface="Arial" pitchFamily="34" charset="0"/>
                <a:cs typeface="Arial" pitchFamily="34" charset="0"/>
              </a:rPr>
              <a:t>İşletmelerin geleceğe yönelik olarak yapacağı planlarda alacağı kararlara, muhasebe kayıtları kaynak oluşturacaktır.</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Ayrıca, tarımsal kredi ve finansman için de tarımsal maliyet muhasebesi oldukça önemlidir.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Genel anlamıyla muhasebe, işletmelerde mal ve hizmet akımı sonucu mali işlemleri ve olayları belli bir düzen içinde kaydetme, sınıflama ve bu kayıtların anlamlı özetlerini yapma, analiz etme ve yorumlama tekniğidir.  </a:t>
            </a:r>
          </a:p>
        </p:txBody>
      </p:sp>
    </p:spTree>
    <p:extLst>
      <p:ext uri="{BB962C8B-B14F-4D97-AF65-F5344CB8AC3E}">
        <p14:creationId xmlns:p14="http://schemas.microsoft.com/office/powerpoint/2010/main" val="74615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1"/>
            <a:ext cx="8208912" cy="4832092"/>
          </a:xfrm>
          <a:prstGeom prst="rect">
            <a:avLst/>
          </a:prstGeom>
          <a:noFill/>
        </p:spPr>
        <p:txBody>
          <a:bodyPr wrap="square" rtlCol="0">
            <a:spAutoFit/>
          </a:bodyPr>
          <a:lstStyle/>
          <a:p>
            <a:pPr marL="457200" indent="-457200">
              <a:buFont typeface="Wingdings" pitchFamily="2" charset="2"/>
              <a:buChar char="v"/>
            </a:pPr>
            <a:r>
              <a:rPr lang="tr-TR" sz="2800" b="1" dirty="0">
                <a:latin typeface="Arial" pitchFamily="34" charset="0"/>
                <a:cs typeface="Arial" pitchFamily="34" charset="0"/>
              </a:rPr>
              <a:t>Birim ürün maliyetinin hesaplanması, işletmeye aşağıda belirtilen yararları sağlayabilmektedir:</a:t>
            </a:r>
          </a:p>
          <a:p>
            <a:endParaRPr lang="tr-TR" sz="2800" dirty="0">
              <a:latin typeface="Arial" pitchFamily="34" charset="0"/>
              <a:cs typeface="Arial" pitchFamily="34" charset="0"/>
            </a:endParaRPr>
          </a:p>
          <a:p>
            <a:pPr marL="457200" indent="-457200">
              <a:buFont typeface="Wingdings" pitchFamily="2" charset="2"/>
              <a:buChar char="v"/>
            </a:pPr>
            <a:r>
              <a:rPr lang="tr-TR" sz="2800" b="1" dirty="0">
                <a:latin typeface="Arial" pitchFamily="34" charset="0"/>
                <a:cs typeface="Arial" pitchFamily="34" charset="0"/>
              </a:rPr>
              <a:t>1-</a:t>
            </a:r>
            <a:r>
              <a:rPr lang="tr-TR" sz="2800" dirty="0">
                <a:latin typeface="Arial" pitchFamily="34" charset="0"/>
                <a:cs typeface="Arial" pitchFamily="34" charset="0"/>
              </a:rPr>
              <a:t>Maliyetlere dayalı olarak, fiyatların belirlenmesine veya mevcut fiyatlarla karşılaştırmaya olanak sağlamaktadır.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Özellikle, tarımda destekleme alım fiyatlarının belirlenmesinde yararlanılabilecek bir ölçüt belirlenmiş olmaktadır.   </a:t>
            </a:r>
          </a:p>
        </p:txBody>
      </p:sp>
    </p:spTree>
    <p:extLst>
      <p:ext uri="{BB962C8B-B14F-4D97-AF65-F5344CB8AC3E}">
        <p14:creationId xmlns:p14="http://schemas.microsoft.com/office/powerpoint/2010/main" val="3143100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2"/>
            <a:ext cx="8208912" cy="5262979"/>
          </a:xfrm>
          <a:prstGeom prst="rect">
            <a:avLst/>
          </a:prstGeom>
          <a:noFill/>
        </p:spPr>
        <p:txBody>
          <a:bodyPr wrap="square" rtlCol="0">
            <a:spAutoFit/>
          </a:bodyPr>
          <a:lstStyle/>
          <a:p>
            <a:pPr marL="457200" indent="-457200">
              <a:buFont typeface="Wingdings" pitchFamily="2" charset="2"/>
              <a:buChar char="v"/>
            </a:pPr>
            <a:r>
              <a:rPr lang="tr-TR" sz="2800" b="1" dirty="0">
                <a:latin typeface="Arial" pitchFamily="34" charset="0"/>
                <a:cs typeface="Arial" pitchFamily="34" charset="0"/>
              </a:rPr>
              <a:t>2-</a:t>
            </a:r>
            <a:r>
              <a:rPr lang="tr-TR" sz="2800" dirty="0">
                <a:latin typeface="Arial" pitchFamily="34" charset="0"/>
                <a:cs typeface="Arial" pitchFamily="34" charset="0"/>
              </a:rPr>
              <a:t>Maliyet hesapları, işletme faaliyetlerinin ekonomik sonucunu saptamak yönünden büyük önem taşımaktadır. </a:t>
            </a:r>
          </a:p>
          <a:p>
            <a:pPr marL="457200" indent="-457200">
              <a:buFont typeface="Wingdings" pitchFamily="2" charset="2"/>
              <a:buChar char="v"/>
            </a:pPr>
            <a:endParaRPr lang="tr-TR" sz="2800" b="1" dirty="0">
              <a:latin typeface="Arial" pitchFamily="34" charset="0"/>
              <a:cs typeface="Arial" pitchFamily="34" charset="0"/>
            </a:endParaRPr>
          </a:p>
          <a:p>
            <a:pPr marL="457200" indent="-457200">
              <a:buFont typeface="Wingdings" pitchFamily="2" charset="2"/>
              <a:buChar char="v"/>
            </a:pPr>
            <a:r>
              <a:rPr lang="tr-TR" sz="2800" b="1" dirty="0">
                <a:latin typeface="Arial" pitchFamily="34" charset="0"/>
                <a:cs typeface="Arial" pitchFamily="34" charset="0"/>
              </a:rPr>
              <a:t>3-</a:t>
            </a:r>
            <a:r>
              <a:rPr lang="tr-TR" sz="2800" dirty="0">
                <a:latin typeface="Arial" pitchFamily="34" charset="0"/>
                <a:cs typeface="Arial" pitchFamily="34" charset="0"/>
              </a:rPr>
              <a:t>İşletmenin rantabilitesini yükseltmek amacı ile maliyetlerin düşürülebilmesi için alınması gereken önlemlerin belirlenmesine yardımcı olmaktadır.</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b="1" dirty="0">
                <a:latin typeface="Arial" pitchFamily="34" charset="0"/>
                <a:cs typeface="Arial" pitchFamily="34" charset="0"/>
              </a:rPr>
              <a:t>4-</a:t>
            </a:r>
            <a:r>
              <a:rPr lang="tr-TR" sz="2800" dirty="0">
                <a:latin typeface="Arial" pitchFamily="34" charset="0"/>
                <a:cs typeface="Arial" pitchFamily="34" charset="0"/>
              </a:rPr>
              <a:t>Çeşitli yollarla tarımda oluşan zarar miktarlarının saptanması ve tazminatın hesaplanmasına imkan vermektedir.   </a:t>
            </a:r>
            <a:endParaRPr lang="tr-TR" sz="2800" b="1" dirty="0">
              <a:latin typeface="Arial" pitchFamily="34" charset="0"/>
              <a:cs typeface="Arial" pitchFamily="34" charset="0"/>
            </a:endParaRPr>
          </a:p>
        </p:txBody>
      </p:sp>
    </p:spTree>
    <p:extLst>
      <p:ext uri="{BB962C8B-B14F-4D97-AF65-F5344CB8AC3E}">
        <p14:creationId xmlns:p14="http://schemas.microsoft.com/office/powerpoint/2010/main" val="3586474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1"/>
            <a:ext cx="8208912" cy="6124754"/>
          </a:xfrm>
          <a:prstGeom prst="rect">
            <a:avLst/>
          </a:prstGeom>
          <a:noFill/>
        </p:spPr>
        <p:txBody>
          <a:bodyPr wrap="square" rtlCol="0">
            <a:spAutoFit/>
          </a:bodyPr>
          <a:lstStyle/>
          <a:p>
            <a:pPr marL="457200" indent="-457200">
              <a:buFont typeface="Wingdings" pitchFamily="2" charset="2"/>
              <a:buChar char="v"/>
            </a:pPr>
            <a:r>
              <a:rPr lang="tr-TR" sz="2800" b="1" dirty="0">
                <a:latin typeface="Arial" pitchFamily="34" charset="0"/>
                <a:cs typeface="Arial" pitchFamily="34" charset="0"/>
              </a:rPr>
              <a:t>5-</a:t>
            </a:r>
            <a:r>
              <a:rPr lang="tr-TR" sz="2800" dirty="0">
                <a:latin typeface="Arial" pitchFamily="34" charset="0"/>
                <a:cs typeface="Arial" pitchFamily="34" charset="0"/>
              </a:rPr>
              <a:t>Üretim girdilerinin, üretime katılma düzeyleri ve payları ile üreticilerin yaygın olarak kullandıkları üretim tekniği belirlenebilmektedir. </a:t>
            </a:r>
          </a:p>
          <a:p>
            <a:pPr marL="457200" indent="-457200">
              <a:buFont typeface="Wingdings" pitchFamily="2" charset="2"/>
              <a:buChar char="v"/>
            </a:pPr>
            <a:endParaRPr lang="tr-TR" sz="2800" b="1" dirty="0">
              <a:latin typeface="Arial" pitchFamily="34" charset="0"/>
              <a:cs typeface="Arial" pitchFamily="34" charset="0"/>
            </a:endParaRPr>
          </a:p>
          <a:p>
            <a:pPr marL="457200" indent="-457200">
              <a:buFont typeface="Wingdings" pitchFamily="2" charset="2"/>
              <a:buChar char="v"/>
            </a:pPr>
            <a:r>
              <a:rPr lang="tr-TR" sz="2800" b="1" dirty="0">
                <a:latin typeface="Arial" pitchFamily="34" charset="0"/>
                <a:cs typeface="Arial" pitchFamily="34" charset="0"/>
              </a:rPr>
              <a:t>6-</a:t>
            </a:r>
            <a:r>
              <a:rPr lang="tr-TR" sz="2800" dirty="0">
                <a:latin typeface="Arial" pitchFamily="34" charset="0"/>
                <a:cs typeface="Arial" pitchFamily="34" charset="0"/>
              </a:rPr>
              <a:t>Ülke ekonomisi açısından önem taşıyan rakip ürünlerin üretim masraflarının ortaya konulmasını sağlar. </a:t>
            </a:r>
          </a:p>
          <a:p>
            <a:pPr marL="457200" indent="-457200">
              <a:buFont typeface="Wingdings" pitchFamily="2" charset="2"/>
              <a:buChar char="v"/>
            </a:pPr>
            <a:endParaRPr lang="tr-TR" sz="2800" b="1" dirty="0">
              <a:latin typeface="Arial" pitchFamily="34" charset="0"/>
              <a:cs typeface="Arial" pitchFamily="34" charset="0"/>
            </a:endParaRPr>
          </a:p>
          <a:p>
            <a:pPr marL="457200" indent="-457200">
              <a:buFont typeface="Wingdings" pitchFamily="2" charset="2"/>
              <a:buChar char="v"/>
            </a:pPr>
            <a:r>
              <a:rPr lang="tr-TR" sz="2800" b="1" dirty="0">
                <a:latin typeface="Arial" pitchFamily="34" charset="0"/>
                <a:cs typeface="Arial" pitchFamily="34" charset="0"/>
              </a:rPr>
              <a:t>7-</a:t>
            </a:r>
            <a:r>
              <a:rPr lang="tr-TR" sz="2800" dirty="0">
                <a:latin typeface="Arial" pitchFamily="34" charset="0"/>
                <a:cs typeface="Arial" pitchFamily="34" charset="0"/>
              </a:rPr>
              <a:t>Maliyet fiyatına, kar eklemek suretiyle, satış fiyatının hesaplanmasını sağlar. </a:t>
            </a:r>
          </a:p>
          <a:p>
            <a:pPr marL="457200" indent="-457200">
              <a:buFont typeface="Wingdings" pitchFamily="2" charset="2"/>
              <a:buChar char="v"/>
            </a:pPr>
            <a:endParaRPr lang="tr-TR" sz="2800" b="1" dirty="0">
              <a:latin typeface="Arial" pitchFamily="34" charset="0"/>
              <a:cs typeface="Arial" pitchFamily="34" charset="0"/>
            </a:endParaRPr>
          </a:p>
          <a:p>
            <a:pPr marL="457200" indent="-457200">
              <a:buFont typeface="Wingdings" pitchFamily="2" charset="2"/>
              <a:buChar char="v"/>
            </a:pPr>
            <a:r>
              <a:rPr lang="tr-TR" sz="2800" b="1" dirty="0">
                <a:latin typeface="Arial" pitchFamily="34" charset="0"/>
                <a:cs typeface="Arial" pitchFamily="34" charset="0"/>
              </a:rPr>
              <a:t>8-</a:t>
            </a:r>
            <a:r>
              <a:rPr lang="tr-TR" sz="2800" dirty="0">
                <a:latin typeface="Arial" pitchFamily="34" charset="0"/>
                <a:cs typeface="Arial" pitchFamily="34" charset="0"/>
              </a:rPr>
              <a:t>Maliyeti hesaplanmak istenilen ürüne alternatif ürün maliyetlerinin belirlenmesine olanak sağlar.</a:t>
            </a:r>
            <a:endParaRPr lang="tr-TR" sz="2800" b="1" dirty="0">
              <a:latin typeface="Arial" pitchFamily="34" charset="0"/>
              <a:cs typeface="Arial" pitchFamily="34" charset="0"/>
            </a:endParaRPr>
          </a:p>
        </p:txBody>
      </p:sp>
    </p:spTree>
    <p:extLst>
      <p:ext uri="{BB962C8B-B14F-4D97-AF65-F5344CB8AC3E}">
        <p14:creationId xmlns:p14="http://schemas.microsoft.com/office/powerpoint/2010/main" val="294912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2"/>
            <a:ext cx="8208912" cy="3108543"/>
          </a:xfrm>
          <a:prstGeom prst="rect">
            <a:avLst/>
          </a:prstGeom>
          <a:noFill/>
        </p:spPr>
        <p:txBody>
          <a:bodyPr wrap="square" rtlCol="0">
            <a:spAutoFit/>
          </a:bodyPr>
          <a:lstStyle/>
          <a:p>
            <a:pPr marL="457200" indent="-457200">
              <a:buFont typeface="Wingdings" pitchFamily="2" charset="2"/>
              <a:buChar char="v"/>
            </a:pPr>
            <a:r>
              <a:rPr lang="tr-TR" sz="2800" b="1" dirty="0">
                <a:latin typeface="Arial" pitchFamily="34" charset="0"/>
                <a:cs typeface="Arial" pitchFamily="34" charset="0"/>
              </a:rPr>
              <a:t>9-</a:t>
            </a:r>
            <a:r>
              <a:rPr lang="tr-TR" sz="2800" dirty="0">
                <a:latin typeface="Arial" pitchFamily="34" charset="0"/>
                <a:cs typeface="Arial" pitchFamily="34" charset="0"/>
              </a:rPr>
              <a:t>Üretim süreci, </a:t>
            </a:r>
            <a:r>
              <a:rPr lang="tr-TR" sz="2800" dirty="0" err="1">
                <a:latin typeface="Arial" pitchFamily="34" charset="0"/>
                <a:cs typeface="Arial" pitchFamily="34" charset="0"/>
              </a:rPr>
              <a:t>input-output</a:t>
            </a:r>
            <a:r>
              <a:rPr lang="tr-TR" sz="2800" dirty="0">
                <a:latin typeface="Arial" pitchFamily="34" charset="0"/>
                <a:cs typeface="Arial" pitchFamily="34" charset="0"/>
              </a:rPr>
              <a:t> (girdi-çıktı), fiyat ve maliyetlerde bölgeler arası farklılaşmaların ortaya konulmasına yardımcı olur.</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b="1" dirty="0">
                <a:latin typeface="Arial" pitchFamily="34" charset="0"/>
                <a:cs typeface="Arial" pitchFamily="34" charset="0"/>
              </a:rPr>
              <a:t>10-</a:t>
            </a:r>
            <a:r>
              <a:rPr lang="tr-TR" sz="2800" dirty="0">
                <a:latin typeface="Arial" pitchFamily="34" charset="0"/>
                <a:cs typeface="Arial" pitchFamily="34" charset="0"/>
              </a:rPr>
              <a:t>Diğer araştırma amaçlarına hizmet etmek üzere güncelleştirilebilen veri tabanının oluşturulmasına yardımcı olur.  </a:t>
            </a:r>
            <a:endParaRPr lang="tr-TR" sz="2800" b="1" dirty="0">
              <a:latin typeface="Arial" pitchFamily="34" charset="0"/>
              <a:cs typeface="Arial" pitchFamily="34" charset="0"/>
            </a:endParaRPr>
          </a:p>
        </p:txBody>
      </p:sp>
    </p:spTree>
    <p:extLst>
      <p:ext uri="{BB962C8B-B14F-4D97-AF65-F5344CB8AC3E}">
        <p14:creationId xmlns:p14="http://schemas.microsoft.com/office/powerpoint/2010/main" val="759206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1"/>
            <a:ext cx="8208912" cy="6124754"/>
          </a:xfrm>
          <a:prstGeom prst="rect">
            <a:avLst/>
          </a:prstGeom>
          <a:noFill/>
        </p:spPr>
        <p:txBody>
          <a:bodyPr wrap="square" rtlCol="0">
            <a:spAutoFit/>
          </a:bodyPr>
          <a:lstStyle/>
          <a:p>
            <a:pPr marL="457200" indent="-457200">
              <a:buFont typeface="Wingdings" pitchFamily="2" charset="2"/>
              <a:buChar char="v"/>
            </a:pPr>
            <a:r>
              <a:rPr lang="tr-TR" sz="2800" b="1" dirty="0">
                <a:latin typeface="Arial" pitchFamily="34" charset="0"/>
                <a:cs typeface="Arial" pitchFamily="34" charset="0"/>
              </a:rPr>
              <a:t>Maliyet</a:t>
            </a:r>
            <a:r>
              <a:rPr lang="tr-TR" sz="2800" dirty="0">
                <a:latin typeface="Arial" pitchFamily="34" charset="0"/>
                <a:cs typeface="Arial" pitchFamily="34" charset="0"/>
              </a:rPr>
              <a:t> hesaplamalarında, bazen </a:t>
            </a:r>
            <a:r>
              <a:rPr lang="tr-TR" sz="2800" b="1" dirty="0">
                <a:latin typeface="Arial" pitchFamily="34" charset="0"/>
                <a:cs typeface="Arial" pitchFamily="34" charset="0"/>
              </a:rPr>
              <a:t>gider</a:t>
            </a:r>
            <a:r>
              <a:rPr lang="tr-TR" sz="2800" dirty="0">
                <a:latin typeface="Arial" pitchFamily="34" charset="0"/>
                <a:cs typeface="Arial" pitchFamily="34" charset="0"/>
              </a:rPr>
              <a:t> ve </a:t>
            </a:r>
            <a:r>
              <a:rPr lang="tr-TR" sz="2800" b="1" dirty="0">
                <a:latin typeface="Arial" pitchFamily="34" charset="0"/>
                <a:cs typeface="Arial" pitchFamily="34" charset="0"/>
              </a:rPr>
              <a:t>masraf</a:t>
            </a:r>
            <a:r>
              <a:rPr lang="tr-TR" sz="2800" dirty="0">
                <a:latin typeface="Arial" pitchFamily="34" charset="0"/>
                <a:cs typeface="Arial" pitchFamily="34" charset="0"/>
              </a:rPr>
              <a:t> aynı anlamı taşımaktadır.</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Bir tarım ürününün maliyetini hesaplarken, </a:t>
            </a:r>
            <a:r>
              <a:rPr lang="tr-TR" sz="2800" b="1" dirty="0">
                <a:latin typeface="Arial" pitchFamily="34" charset="0"/>
                <a:cs typeface="Arial" pitchFamily="34" charset="0"/>
              </a:rPr>
              <a:t>bazı giderlerin maliyet unsuru</a:t>
            </a:r>
            <a:r>
              <a:rPr lang="tr-TR" sz="2800" dirty="0">
                <a:latin typeface="Arial" pitchFamily="34" charset="0"/>
                <a:cs typeface="Arial" pitchFamily="34" charset="0"/>
              </a:rPr>
              <a:t> olarak kabul edilebilmesi için;</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Girdilerin, üretilen ürünlere ait olması,</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Girdilerin ekonomik bir mal olması gerekir. Örneğin hava, tüm canlılar için çok önemli olmasına rağmen, para ile değerlendirilemediğinden bir maliyet unsuru olarak dikkate alınmaz. </a:t>
            </a:r>
          </a:p>
        </p:txBody>
      </p:sp>
    </p:spTree>
    <p:extLst>
      <p:ext uri="{BB962C8B-B14F-4D97-AF65-F5344CB8AC3E}">
        <p14:creationId xmlns:p14="http://schemas.microsoft.com/office/powerpoint/2010/main" val="20759493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2"/>
            <a:ext cx="8208912" cy="5262979"/>
          </a:xfrm>
          <a:prstGeom prst="rect">
            <a:avLst/>
          </a:prstGeom>
          <a:noFill/>
        </p:spPr>
        <p:txBody>
          <a:bodyPr wrap="square" rtlCol="0">
            <a:spAutoFit/>
          </a:bodyPr>
          <a:lstStyle/>
          <a:p>
            <a:pPr marL="457200" indent="-457200">
              <a:buFont typeface="Wingdings" pitchFamily="2" charset="2"/>
              <a:buChar char="v"/>
            </a:pPr>
            <a:r>
              <a:rPr lang="tr-TR" sz="2800" b="1" dirty="0">
                <a:latin typeface="Arial" pitchFamily="34" charset="0"/>
                <a:cs typeface="Arial" pitchFamily="34" charset="0"/>
              </a:rPr>
              <a:t>Tarımsal Ürün Maliyetlerinin Hesaplanmasında Ortaya Çıkan Sorunlar:</a:t>
            </a:r>
          </a:p>
          <a:p>
            <a:endParaRPr lang="tr-TR" sz="2800" dirty="0">
              <a:latin typeface="Arial" pitchFamily="34" charset="0"/>
              <a:cs typeface="Arial" pitchFamily="34" charset="0"/>
            </a:endParaRPr>
          </a:p>
          <a:p>
            <a:pPr marL="457200" indent="-457200">
              <a:buFont typeface="Wingdings" pitchFamily="2" charset="2"/>
              <a:buChar char="v"/>
            </a:pPr>
            <a:r>
              <a:rPr lang="tr-TR" sz="2800" b="1" dirty="0">
                <a:latin typeface="Arial" pitchFamily="34" charset="0"/>
                <a:cs typeface="Arial" pitchFamily="34" charset="0"/>
              </a:rPr>
              <a:t>1-</a:t>
            </a:r>
            <a:r>
              <a:rPr lang="tr-TR" sz="2800" dirty="0">
                <a:latin typeface="Arial" pitchFamily="34" charset="0"/>
                <a:cs typeface="Arial" pitchFamily="34" charset="0"/>
              </a:rPr>
              <a:t>Tarım işletmelerine ilişkin hesaplar ile çiftçilerin kişisel ve aile hesapları birbirine karışmaktadır. </a:t>
            </a:r>
          </a:p>
          <a:p>
            <a:pPr marL="457200" indent="-457200">
              <a:buFont typeface="Wingdings" pitchFamily="2" charset="2"/>
              <a:buChar char="v"/>
            </a:pPr>
            <a:endParaRPr lang="tr-TR" sz="2800" b="1"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Müteşebbis ve ailesinin işçilik olarak çalıştıkları sürenin maliyet hesabında dikkate alınmasında «müteşebbis ve aile fertleri çalışmasa, onların yaptıkları işlerin, yabancı işgücüne ücretle yaptırılacağı»</a:t>
            </a:r>
          </a:p>
        </p:txBody>
      </p:sp>
    </p:spTree>
    <p:extLst>
      <p:ext uri="{BB962C8B-B14F-4D97-AF65-F5344CB8AC3E}">
        <p14:creationId xmlns:p14="http://schemas.microsoft.com/office/powerpoint/2010/main" val="1842356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1"/>
            <a:ext cx="8208912" cy="5693866"/>
          </a:xfrm>
          <a:prstGeom prst="rect">
            <a:avLst/>
          </a:prstGeom>
          <a:noFill/>
        </p:spPr>
        <p:txBody>
          <a:bodyPr wrap="square" rtlCol="0">
            <a:spAutoFit/>
          </a:bodyPr>
          <a:lstStyle/>
          <a:p>
            <a:pPr marL="457200" indent="-457200">
              <a:buFont typeface="Wingdings" pitchFamily="2" charset="2"/>
              <a:buChar char="v"/>
            </a:pPr>
            <a:r>
              <a:rPr lang="tr-TR" sz="2800" dirty="0">
                <a:latin typeface="Arial" pitchFamily="34" charset="0"/>
                <a:cs typeface="Arial" pitchFamily="34" charset="0"/>
              </a:rPr>
              <a:t>Ve ikinci olarak da «yabancı işgücü istihdam eden işletmeler ile karşılaştırma olanağı sağlaması hususlarının dikkate alınması gerekir.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Buna itiraz edenler ise «ortada fiilen yapılan bir ödeme veya giderin olmadığını ve olmayan giderin hesabının yanlış olacağını» ileri sürmektedir.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Ancak, muhasebe tekniği açısından, bunların dikkate alınması gerekir. </a:t>
            </a:r>
          </a:p>
          <a:p>
            <a:endParaRPr lang="tr-TR" sz="2800" dirty="0">
              <a:latin typeface="Arial" pitchFamily="34" charset="0"/>
              <a:cs typeface="Arial" pitchFamily="34" charset="0"/>
            </a:endParaRPr>
          </a:p>
        </p:txBody>
      </p:sp>
    </p:spTree>
    <p:extLst>
      <p:ext uri="{BB962C8B-B14F-4D97-AF65-F5344CB8AC3E}">
        <p14:creationId xmlns:p14="http://schemas.microsoft.com/office/powerpoint/2010/main" val="2696929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2"/>
            <a:ext cx="8208912" cy="3108543"/>
          </a:xfrm>
          <a:prstGeom prst="rect">
            <a:avLst/>
          </a:prstGeom>
          <a:noFill/>
        </p:spPr>
        <p:txBody>
          <a:bodyPr wrap="square" rtlCol="0">
            <a:spAutoFit/>
          </a:bodyPr>
          <a:lstStyle/>
          <a:p>
            <a:pPr marL="457200" indent="-457200">
              <a:buFont typeface="Wingdings" pitchFamily="2" charset="2"/>
              <a:buChar char="v"/>
            </a:pPr>
            <a:r>
              <a:rPr lang="tr-TR" sz="2800" dirty="0">
                <a:latin typeface="Arial" pitchFamily="34" charset="0"/>
                <a:cs typeface="Arial" pitchFamily="34" charset="0"/>
              </a:rPr>
              <a:t>Müteşebbis ve ailesinin gereksinimlerinin giderilmesi için tüketilen, işletmeye ait ürünler, maliyet bedeli üzerinden muhasebe kayıtlarında görünmelidir.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Ayrıca, işletmeci ve ailesinin oturduğu binalara ilişkin giderlerin de dikkate alınması gerekir.  </a:t>
            </a:r>
          </a:p>
        </p:txBody>
      </p:sp>
    </p:spTree>
    <p:extLst>
      <p:ext uri="{BB962C8B-B14F-4D97-AF65-F5344CB8AC3E}">
        <p14:creationId xmlns:p14="http://schemas.microsoft.com/office/powerpoint/2010/main" val="2815236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2"/>
            <a:ext cx="8208912" cy="4401205"/>
          </a:xfrm>
          <a:prstGeom prst="rect">
            <a:avLst/>
          </a:prstGeom>
          <a:noFill/>
        </p:spPr>
        <p:txBody>
          <a:bodyPr wrap="square" rtlCol="0">
            <a:spAutoFit/>
          </a:bodyPr>
          <a:lstStyle/>
          <a:p>
            <a:pPr marL="457200" indent="-457200">
              <a:buFont typeface="Wingdings" pitchFamily="2" charset="2"/>
              <a:buChar char="v"/>
            </a:pPr>
            <a:r>
              <a:rPr lang="tr-TR" sz="2800" b="1" dirty="0">
                <a:latin typeface="Arial" pitchFamily="34" charset="0"/>
                <a:cs typeface="Arial" pitchFamily="34" charset="0"/>
              </a:rPr>
              <a:t>2-</a:t>
            </a:r>
            <a:r>
              <a:rPr lang="tr-TR" sz="2800" dirty="0">
                <a:latin typeface="Arial" pitchFamily="34" charset="0"/>
                <a:cs typeface="Arial" pitchFamily="34" charset="0"/>
              </a:rPr>
              <a:t>Parasal olarak ifade edilemeyen veya ifadesi güç olan değer hareketleri: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İşletmede bazı gelir veya masraf unsurlarının parasal değerlerinin belirlenmesinde bir takım güçlükler yaşanmaktadır.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Örneğin; çiftlik gübresi, işletmede üretilen kaba yemler ve özellikle silajın maliyet fiyatının saptanmasında güçlük çekilmektedir.  </a:t>
            </a:r>
          </a:p>
        </p:txBody>
      </p:sp>
    </p:spTree>
    <p:extLst>
      <p:ext uri="{BB962C8B-B14F-4D97-AF65-F5344CB8AC3E}">
        <p14:creationId xmlns:p14="http://schemas.microsoft.com/office/powerpoint/2010/main" val="4286021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Tarımsal gelir (Net çiftlik geliri):</a:t>
            </a:r>
          </a:p>
          <a:p>
            <a:pPr marL="0" indent="0">
              <a:buNone/>
            </a:pPr>
            <a:r>
              <a:rPr lang="tr-TR" dirty="0" smtClean="0"/>
              <a:t>İşletmecinin başarısını ortaya koyan bir ölçüttür. İşletmecinin tarımsal üretim sonucunda elde ettiği gelirdir.</a:t>
            </a:r>
          </a:p>
          <a:p>
            <a:pPr marL="0" indent="0">
              <a:buNone/>
            </a:pPr>
            <a:r>
              <a:rPr lang="tr-TR" dirty="0" smtClean="0"/>
              <a:t>Tarımsal gelirin unsurları:</a:t>
            </a:r>
          </a:p>
          <a:p>
            <a:pPr marL="0" indent="0">
              <a:buNone/>
            </a:pPr>
            <a:r>
              <a:rPr lang="tr-TR" dirty="0" smtClean="0"/>
              <a:t>-Rant (Arazinin kira karşılığı)</a:t>
            </a:r>
          </a:p>
          <a:p>
            <a:pPr marL="0" indent="0">
              <a:buNone/>
            </a:pPr>
            <a:r>
              <a:rPr lang="tr-TR" dirty="0" smtClean="0"/>
              <a:t>-Faiz</a:t>
            </a:r>
          </a:p>
          <a:p>
            <a:pPr marL="0" indent="0">
              <a:buNone/>
            </a:pPr>
            <a:r>
              <a:rPr lang="tr-TR" dirty="0" smtClean="0"/>
              <a:t>-Ücret</a:t>
            </a:r>
          </a:p>
          <a:p>
            <a:pPr marL="0" indent="0">
              <a:buNone/>
            </a:pPr>
            <a:r>
              <a:rPr lang="tr-TR" dirty="0" smtClean="0"/>
              <a:t>-Yönetim payı</a:t>
            </a:r>
          </a:p>
          <a:p>
            <a:pPr marL="0" indent="0">
              <a:buNone/>
            </a:pPr>
            <a:r>
              <a:rPr lang="tr-TR" dirty="0" smtClean="0"/>
              <a:t>-Kar</a:t>
            </a:r>
            <a:endParaRPr lang="tr-TR" dirty="0"/>
          </a:p>
          <a:p>
            <a:pPr marL="0" indent="0">
              <a:buNone/>
            </a:pPr>
            <a:endParaRPr lang="tr-TR" dirty="0" smtClean="0"/>
          </a:p>
          <a:p>
            <a:pPr marL="0" indent="0">
              <a:buNone/>
            </a:pPr>
            <a:r>
              <a:rPr lang="tr-TR" dirty="0" smtClean="0"/>
              <a:t>Tarımsal gelir= NH-(Borç faizi + Arazi kirası)+(AİK)</a:t>
            </a:r>
          </a:p>
          <a:p>
            <a:pPr marL="0" indent="0">
              <a:buNone/>
            </a:pPr>
            <a:endParaRPr lang="tr-TR" dirty="0" smtClean="0"/>
          </a:p>
          <a:p>
            <a:r>
              <a:rPr lang="tr-TR" dirty="0" err="1" smtClean="0"/>
              <a:t>BrütKar</a:t>
            </a:r>
            <a:r>
              <a:rPr lang="tr-TR" dirty="0"/>
              <a:t>(BK):Brüt kar, </a:t>
            </a:r>
            <a:r>
              <a:rPr lang="tr-TR" dirty="0" smtClean="0"/>
              <a:t>işletmede </a:t>
            </a:r>
            <a:r>
              <a:rPr lang="tr-TR" dirty="0"/>
              <a:t>bulunan üretim </a:t>
            </a:r>
            <a:r>
              <a:rPr lang="tr-TR" dirty="0" smtClean="0"/>
              <a:t>faktörlerinin</a:t>
            </a:r>
            <a:r>
              <a:rPr lang="tr-TR" dirty="0"/>
              <a:t>, optimal </a:t>
            </a:r>
            <a:r>
              <a:rPr lang="tr-TR" dirty="0" smtClean="0"/>
              <a:t>değerlendirilmesi açısından, </a:t>
            </a:r>
            <a:r>
              <a:rPr lang="tr-TR" dirty="0"/>
              <a:t>üretim </a:t>
            </a:r>
            <a:r>
              <a:rPr lang="tr-TR" dirty="0" smtClean="0"/>
              <a:t>kollarının yarışma </a:t>
            </a:r>
            <a:r>
              <a:rPr lang="tr-TR" dirty="0"/>
              <a:t>güçlerinin belirlenmesinde </a:t>
            </a:r>
            <a:r>
              <a:rPr lang="tr-TR" dirty="0" smtClean="0"/>
              <a:t>önemli </a:t>
            </a:r>
            <a:r>
              <a:rPr lang="tr-TR" dirty="0"/>
              <a:t>bir </a:t>
            </a:r>
            <a:r>
              <a:rPr lang="tr-TR" dirty="0" smtClean="0"/>
              <a:t>başarı ölçüsüdür</a:t>
            </a:r>
            <a:r>
              <a:rPr lang="tr-TR" dirty="0"/>
              <a:t>.</a:t>
            </a:r>
            <a:endParaRPr lang="tr-TR" dirty="0" smtClean="0"/>
          </a:p>
          <a:p>
            <a:pPr marL="0" indent="0">
              <a:buNone/>
            </a:pPr>
            <a:r>
              <a:rPr lang="tr-TR" dirty="0" err="1" smtClean="0"/>
              <a:t>BrütKar</a:t>
            </a:r>
            <a:r>
              <a:rPr lang="tr-TR" dirty="0" smtClean="0"/>
              <a:t>(BK)=GSÜD–DM</a:t>
            </a:r>
          </a:p>
          <a:p>
            <a:pPr marL="0" indent="0">
              <a:buNone/>
            </a:pPr>
            <a:endParaRPr lang="tr-TR" dirty="0"/>
          </a:p>
        </p:txBody>
      </p:sp>
    </p:spTree>
    <p:extLst>
      <p:ext uri="{BB962C8B-B14F-4D97-AF65-F5344CB8AC3E}">
        <p14:creationId xmlns:p14="http://schemas.microsoft.com/office/powerpoint/2010/main" val="31342659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2"/>
            <a:ext cx="8208912" cy="5262979"/>
          </a:xfrm>
          <a:prstGeom prst="rect">
            <a:avLst/>
          </a:prstGeom>
          <a:noFill/>
        </p:spPr>
        <p:txBody>
          <a:bodyPr wrap="square" rtlCol="0">
            <a:spAutoFit/>
          </a:bodyPr>
          <a:lstStyle/>
          <a:p>
            <a:pPr marL="457200" indent="-457200">
              <a:buFont typeface="Wingdings" pitchFamily="2" charset="2"/>
              <a:buChar char="v"/>
            </a:pPr>
            <a:r>
              <a:rPr lang="tr-TR" sz="2800" b="1" dirty="0">
                <a:latin typeface="Arial" pitchFamily="34" charset="0"/>
                <a:cs typeface="Arial" pitchFamily="34" charset="0"/>
              </a:rPr>
              <a:t>3-</a:t>
            </a:r>
            <a:r>
              <a:rPr lang="tr-TR" sz="2800" dirty="0">
                <a:latin typeface="Arial" pitchFamily="34" charset="0"/>
                <a:cs typeface="Arial" pitchFamily="34" charset="0"/>
              </a:rPr>
              <a:t>İşgücü masraflarının hesaplanması: Tarımda, bir harcama olmadan da gider olabilmektedir.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Örneğin çiftçi ve ailesine tarım işletmesinde, çalışması karşılığında hesaplanan ücret karşılıkları gibi.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Bu durumda, işletmenin kasasından bu gider için, bir harcama yapılmamaktadır.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Benzer bir durum, öz sermaye karşılıkları ile mülk arazi değerinin faizi için de geçerlidir.  </a:t>
            </a:r>
          </a:p>
        </p:txBody>
      </p:sp>
    </p:spTree>
    <p:extLst>
      <p:ext uri="{BB962C8B-B14F-4D97-AF65-F5344CB8AC3E}">
        <p14:creationId xmlns:p14="http://schemas.microsoft.com/office/powerpoint/2010/main" val="2273101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1"/>
            <a:ext cx="8208912" cy="3539430"/>
          </a:xfrm>
          <a:prstGeom prst="rect">
            <a:avLst/>
          </a:prstGeom>
          <a:noFill/>
        </p:spPr>
        <p:txBody>
          <a:bodyPr wrap="square" rtlCol="0">
            <a:spAutoFit/>
          </a:bodyPr>
          <a:lstStyle/>
          <a:p>
            <a:pPr marL="457200" indent="-457200">
              <a:buFont typeface="Wingdings" pitchFamily="2" charset="2"/>
              <a:buChar char="v"/>
            </a:pPr>
            <a:r>
              <a:rPr lang="tr-TR" sz="2800" dirty="0">
                <a:latin typeface="Arial" pitchFamily="34" charset="0"/>
                <a:cs typeface="Arial" pitchFamily="34" charset="0"/>
              </a:rPr>
              <a:t>Ayrıca, geçici ve daimi işgücü, genellikle işletme tarafından barındırılmaktadır. Bunlara sağlanan avantajların da ücretlere yansıtılması gerekmektedir.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b="1" dirty="0">
                <a:latin typeface="Arial" pitchFamily="34" charset="0"/>
                <a:cs typeface="Arial" pitchFamily="34" charset="0"/>
              </a:rPr>
              <a:t>4-</a:t>
            </a:r>
            <a:r>
              <a:rPr lang="tr-TR" sz="2800" dirty="0">
                <a:latin typeface="Arial" pitchFamily="34" charset="0"/>
                <a:cs typeface="Arial" pitchFamily="34" charset="0"/>
              </a:rPr>
              <a:t>Bazı olağanüstü giderlerin özelliğine göre, uygun işlemlerin yapılması gerekir. </a:t>
            </a:r>
          </a:p>
          <a:p>
            <a:pPr marL="457200" indent="-457200">
              <a:buFont typeface="Wingdings" pitchFamily="2" charset="2"/>
              <a:buChar char="v"/>
            </a:pPr>
            <a:endParaRPr lang="tr-TR" sz="2800" b="1" dirty="0">
              <a:latin typeface="Arial" pitchFamily="34" charset="0"/>
              <a:cs typeface="Arial" pitchFamily="34" charset="0"/>
            </a:endParaRPr>
          </a:p>
        </p:txBody>
      </p:sp>
    </p:spTree>
    <p:extLst>
      <p:ext uri="{BB962C8B-B14F-4D97-AF65-F5344CB8AC3E}">
        <p14:creationId xmlns:p14="http://schemas.microsoft.com/office/powerpoint/2010/main" val="38468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775520" y="421401"/>
            <a:ext cx="8496944" cy="6124754"/>
          </a:xfrm>
          <a:prstGeom prst="rect">
            <a:avLst/>
          </a:prstGeom>
          <a:noFill/>
        </p:spPr>
        <p:txBody>
          <a:bodyPr wrap="square" rtlCol="0">
            <a:spAutoFit/>
          </a:bodyPr>
          <a:lstStyle/>
          <a:p>
            <a:pPr marL="457200" indent="-457200">
              <a:buFont typeface="Wingdings" pitchFamily="2" charset="2"/>
              <a:buChar char="v"/>
            </a:pPr>
            <a:r>
              <a:rPr lang="tr-TR" sz="2800" b="1" dirty="0">
                <a:latin typeface="Arial" pitchFamily="34" charset="0"/>
                <a:cs typeface="Arial" pitchFamily="34" charset="0"/>
              </a:rPr>
              <a:t>Örneğin, </a:t>
            </a:r>
            <a:r>
              <a:rPr lang="tr-TR" sz="2800" dirty="0">
                <a:latin typeface="Arial" pitchFamily="34" charset="0"/>
                <a:cs typeface="Arial" pitchFamily="34" charset="0"/>
              </a:rPr>
              <a:t>araziden geniş kapsamlı taş ve ağaç köklerinin temizliği, tarıma uygun olmayan arazilerin tarım yapılabilir duruma getirilmesi ve arazi verimliliğini koruma veya arttırmaya yönelik harcamaların, doğrudan ilgili yılın gider hesaplarında dikkate alınması, işletme faaliyetlerinin zararla sonuçlanmasına neden olabilir.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Bu giderlerden, arazinin ağaç köklerinden ve kayalardan temizlenmesi için yapılanların arazi değerlerine eklenerek aktifleştirilmesi ve diğer arazi ıslahı harcamalarının amortismana tabi tutulması gerekmektedir.  </a:t>
            </a:r>
            <a:endParaRPr lang="tr-TR" sz="2800" b="1" dirty="0">
              <a:latin typeface="Arial" pitchFamily="34" charset="0"/>
              <a:cs typeface="Arial" pitchFamily="34" charset="0"/>
            </a:endParaRPr>
          </a:p>
        </p:txBody>
      </p:sp>
    </p:spTree>
    <p:extLst>
      <p:ext uri="{BB962C8B-B14F-4D97-AF65-F5344CB8AC3E}">
        <p14:creationId xmlns:p14="http://schemas.microsoft.com/office/powerpoint/2010/main" val="6142464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1"/>
            <a:ext cx="8208912" cy="4832092"/>
          </a:xfrm>
          <a:prstGeom prst="rect">
            <a:avLst/>
          </a:prstGeom>
          <a:noFill/>
        </p:spPr>
        <p:txBody>
          <a:bodyPr wrap="square" rtlCol="0">
            <a:spAutoFit/>
          </a:bodyPr>
          <a:lstStyle/>
          <a:p>
            <a:pPr marL="457200" indent="-457200">
              <a:buFont typeface="Wingdings" pitchFamily="2" charset="2"/>
              <a:buChar char="v"/>
            </a:pPr>
            <a:r>
              <a:rPr lang="tr-TR" sz="2800" b="1" dirty="0">
                <a:latin typeface="Arial" pitchFamily="34" charset="0"/>
                <a:cs typeface="Arial" pitchFamily="34" charset="0"/>
              </a:rPr>
              <a:t>5-</a:t>
            </a:r>
            <a:r>
              <a:rPr lang="tr-TR" sz="2800" dirty="0">
                <a:latin typeface="Arial" pitchFamily="34" charset="0"/>
                <a:cs typeface="Arial" pitchFamily="34" charset="0"/>
              </a:rPr>
              <a:t>İşletmelerde, bir üretim faaliyetinde, birden fazla ürün alınması durumunda, bu ürünlerin maliyetlerinin belirlenmesinde de sorunlar bulunmaktadır.</a:t>
            </a:r>
          </a:p>
          <a:p>
            <a:pPr marL="457200" indent="-457200">
              <a:buFont typeface="Wingdings" pitchFamily="2" charset="2"/>
              <a:buChar char="v"/>
            </a:pPr>
            <a:endParaRPr lang="tr-TR" sz="2800" b="1" dirty="0">
              <a:latin typeface="Arial" pitchFamily="34" charset="0"/>
              <a:cs typeface="Arial" pitchFamily="34" charset="0"/>
            </a:endParaRPr>
          </a:p>
          <a:p>
            <a:pPr marL="457200" indent="-457200">
              <a:buFont typeface="Wingdings" pitchFamily="2" charset="2"/>
              <a:buChar char="v"/>
            </a:pPr>
            <a:r>
              <a:rPr lang="tr-TR" sz="2800" b="1" dirty="0">
                <a:latin typeface="Arial" pitchFamily="34" charset="0"/>
                <a:cs typeface="Arial" pitchFamily="34" charset="0"/>
              </a:rPr>
              <a:t>Bir üretim faaliyetinde, </a:t>
            </a:r>
            <a:r>
              <a:rPr lang="tr-TR" sz="2800" dirty="0">
                <a:latin typeface="Arial" pitchFamily="34" charset="0"/>
                <a:cs typeface="Arial" pitchFamily="34" charset="0"/>
              </a:rPr>
              <a:t>örneğin, buğday ve saman, koyunculukta süt, yapağı, yavru, gübre gibi birden fazla ürün alınabilmektedir. </a:t>
            </a:r>
          </a:p>
          <a:p>
            <a:pPr marL="457200" indent="-457200">
              <a:buFont typeface="Wingdings" pitchFamily="2" charset="2"/>
              <a:buChar char="v"/>
            </a:pPr>
            <a:endParaRPr lang="tr-TR" sz="2800" b="1"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Bu durumda; </a:t>
            </a:r>
            <a:r>
              <a:rPr lang="tr-TR" sz="2800" b="1" dirty="0">
                <a:latin typeface="Arial" pitchFamily="34" charset="0"/>
                <a:cs typeface="Arial" pitchFamily="34" charset="0"/>
              </a:rPr>
              <a:t>ana, birleşik ve yan ürün</a:t>
            </a:r>
            <a:r>
              <a:rPr lang="tr-TR" sz="2800" dirty="0">
                <a:latin typeface="Arial" pitchFamily="34" charset="0"/>
                <a:cs typeface="Arial" pitchFamily="34" charset="0"/>
              </a:rPr>
              <a:t> ayrımını çok iyi yapmak gerekir. </a:t>
            </a:r>
          </a:p>
        </p:txBody>
      </p:sp>
    </p:spTree>
    <p:extLst>
      <p:ext uri="{BB962C8B-B14F-4D97-AF65-F5344CB8AC3E}">
        <p14:creationId xmlns:p14="http://schemas.microsoft.com/office/powerpoint/2010/main" val="14418656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1"/>
            <a:ext cx="8208912" cy="5693866"/>
          </a:xfrm>
          <a:prstGeom prst="rect">
            <a:avLst/>
          </a:prstGeom>
          <a:noFill/>
        </p:spPr>
        <p:txBody>
          <a:bodyPr wrap="square" rtlCol="0">
            <a:spAutoFit/>
          </a:bodyPr>
          <a:lstStyle/>
          <a:p>
            <a:pPr marL="457200" indent="-457200">
              <a:buFont typeface="Wingdings" pitchFamily="2" charset="2"/>
              <a:buChar char="v"/>
            </a:pPr>
            <a:r>
              <a:rPr lang="tr-TR" sz="2800" dirty="0">
                <a:latin typeface="Arial" pitchFamily="34" charset="0"/>
                <a:cs typeface="Arial" pitchFamily="34" charset="0"/>
              </a:rPr>
              <a:t>Ayrıca, ülkemizde meyve bahçelerinde, ara ziraat yaygın olarak yapılmaktadır.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Örneğin, zeytinliklerde ara ziraatı olarak sebze yetiştirilmesi durumunda, yapılan masrafların ilgili faaliyetlere dağıtımında uygun varsayımların kabul edilmesi gerekecektir.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b="1" dirty="0">
                <a:latin typeface="Arial" pitchFamily="34" charset="0"/>
                <a:cs typeface="Arial" pitchFamily="34" charset="0"/>
              </a:rPr>
              <a:t>6-Tarım işletmelerinde amortismanlar a</a:t>
            </a:r>
            <a:r>
              <a:rPr lang="tr-TR" sz="2800" dirty="0">
                <a:latin typeface="Arial" pitchFamily="34" charset="0"/>
                <a:cs typeface="Arial" pitchFamily="34" charset="0"/>
              </a:rPr>
              <a:t>yrı bir özellik taşımaktadır. Özellikle canlı materyallerde amortisman hesabı, arazi ıslahı, plantasyonlarda amortisman hesabı ayrı bir öneme sahiptir.  </a:t>
            </a:r>
          </a:p>
        </p:txBody>
      </p:sp>
    </p:spTree>
    <p:extLst>
      <p:ext uri="{BB962C8B-B14F-4D97-AF65-F5344CB8AC3E}">
        <p14:creationId xmlns:p14="http://schemas.microsoft.com/office/powerpoint/2010/main" val="17061697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2"/>
            <a:ext cx="8208912" cy="5262979"/>
          </a:xfrm>
          <a:prstGeom prst="rect">
            <a:avLst/>
          </a:prstGeom>
          <a:noFill/>
        </p:spPr>
        <p:txBody>
          <a:bodyPr wrap="square" rtlCol="0">
            <a:spAutoFit/>
          </a:bodyPr>
          <a:lstStyle/>
          <a:p>
            <a:pPr marL="457200" indent="-457200">
              <a:buFont typeface="Wingdings" pitchFamily="2" charset="2"/>
              <a:buChar char="v"/>
            </a:pPr>
            <a:r>
              <a:rPr lang="tr-TR" sz="2800" b="1" dirty="0">
                <a:latin typeface="Arial" pitchFamily="34" charset="0"/>
                <a:cs typeface="Arial" pitchFamily="34" charset="0"/>
              </a:rPr>
              <a:t>7-</a:t>
            </a:r>
            <a:r>
              <a:rPr lang="tr-TR" sz="2800" dirty="0">
                <a:latin typeface="Arial" pitchFamily="34" charset="0"/>
                <a:cs typeface="Arial" pitchFamily="34" charset="0"/>
              </a:rPr>
              <a:t>Tarımda, çoğu kez masraflar bir üretim dönemi boyunca yapılmakta ve gelir ise genellikle bir defada elde edilmektedir. </a:t>
            </a:r>
          </a:p>
          <a:p>
            <a:pPr marL="457200" indent="-457200">
              <a:buFont typeface="Wingdings" pitchFamily="2" charset="2"/>
              <a:buChar char="v"/>
            </a:pPr>
            <a:endParaRPr lang="tr-TR" sz="2800" b="1"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Tek yıllık bitkisel üretimde sermaye 6-12 ay arasında bağlı kalırken, antepfıstığı gibi çok yıllık bitkisel ürünlerde, sadece tesis döneminde 13 yıl kadar bağlı kalabilmektedir.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dirty="0">
                <a:latin typeface="Arial" pitchFamily="34" charset="0"/>
                <a:cs typeface="Arial" pitchFamily="34" charset="0"/>
              </a:rPr>
              <a:t>Bu faaliyetlere, üretim dönemi boyunca sürekli masraf yapılmakta ve gelir ise yılda bir defa alınabilmektedir. </a:t>
            </a:r>
          </a:p>
        </p:txBody>
      </p:sp>
    </p:spTree>
    <p:extLst>
      <p:ext uri="{BB962C8B-B14F-4D97-AF65-F5344CB8AC3E}">
        <p14:creationId xmlns:p14="http://schemas.microsoft.com/office/powerpoint/2010/main" val="5022069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1"/>
            <a:ext cx="8208912" cy="4832092"/>
          </a:xfrm>
          <a:prstGeom prst="rect">
            <a:avLst/>
          </a:prstGeom>
          <a:noFill/>
        </p:spPr>
        <p:txBody>
          <a:bodyPr wrap="square" rtlCol="0">
            <a:spAutoFit/>
          </a:bodyPr>
          <a:lstStyle/>
          <a:p>
            <a:pPr marL="457200" indent="-457200">
              <a:buFont typeface="Wingdings" pitchFamily="2" charset="2"/>
              <a:buChar char="v"/>
            </a:pPr>
            <a:r>
              <a:rPr lang="tr-TR" sz="2800" dirty="0">
                <a:latin typeface="Arial" pitchFamily="34" charset="0"/>
                <a:cs typeface="Arial" pitchFamily="34" charset="0"/>
              </a:rPr>
              <a:t>Masraflar, yapıldığı zamandaki fiyatlar ile kayıtlara yansıtılırsa, aradan geçen süre içinde, özellikle yüksek enflasyon dönemlerinde hesaplanacak birim ürün maliyetleri gerçekçi olmayabilecektir. </a:t>
            </a:r>
          </a:p>
          <a:p>
            <a:pPr marL="457200" indent="-457200">
              <a:buFont typeface="Wingdings" pitchFamily="2" charset="2"/>
              <a:buChar char="v"/>
            </a:pPr>
            <a:endParaRPr lang="tr-TR" sz="2800" dirty="0">
              <a:latin typeface="Arial" pitchFamily="34" charset="0"/>
              <a:cs typeface="Arial" pitchFamily="34" charset="0"/>
            </a:endParaRPr>
          </a:p>
          <a:p>
            <a:pPr marL="457200" indent="-457200">
              <a:buFont typeface="Wingdings" pitchFamily="2" charset="2"/>
              <a:buChar char="v"/>
            </a:pPr>
            <a:r>
              <a:rPr lang="tr-TR" sz="2800" b="1" dirty="0">
                <a:latin typeface="Arial" pitchFamily="34" charset="0"/>
                <a:cs typeface="Arial" pitchFamily="34" charset="0"/>
              </a:rPr>
              <a:t>8-</a:t>
            </a:r>
            <a:r>
              <a:rPr lang="tr-TR" sz="2800" dirty="0">
                <a:latin typeface="Arial" pitchFamily="34" charset="0"/>
                <a:cs typeface="Arial" pitchFamily="34" charset="0"/>
              </a:rPr>
              <a:t>Veri teminindeki ve özellikle de verilerin güvenirliği ile ilgili sorunlar: Bu amaçla yapılacak hesaplamalarda bireysel araştırmacılarca, anket yönteminin kullanılması zorunlu olmaktadır.  </a:t>
            </a:r>
          </a:p>
        </p:txBody>
      </p:sp>
    </p:spTree>
    <p:extLst>
      <p:ext uri="{BB962C8B-B14F-4D97-AF65-F5344CB8AC3E}">
        <p14:creationId xmlns:p14="http://schemas.microsoft.com/office/powerpoint/2010/main" val="31655574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063552" y="421402"/>
            <a:ext cx="8208912" cy="2246769"/>
          </a:xfrm>
          <a:prstGeom prst="rect">
            <a:avLst/>
          </a:prstGeom>
          <a:noFill/>
        </p:spPr>
        <p:txBody>
          <a:bodyPr wrap="square" rtlCol="0">
            <a:spAutoFit/>
          </a:bodyPr>
          <a:lstStyle/>
          <a:p>
            <a:pPr marL="457200" indent="-457200">
              <a:buFont typeface="Wingdings" pitchFamily="2" charset="2"/>
              <a:buChar char="v"/>
            </a:pPr>
            <a:r>
              <a:rPr lang="tr-TR" sz="2800" dirty="0">
                <a:latin typeface="Arial" pitchFamily="34" charset="0"/>
                <a:cs typeface="Arial" pitchFamily="34" charset="0"/>
              </a:rPr>
              <a:t>Ancak, bazı büyük işletmeler ve Devlet Üretme Çiftliklerinde (TİGEM) bu amaç için gerekli veriler </a:t>
            </a:r>
            <a:r>
              <a:rPr lang="tr-TR" sz="2800" b="1" dirty="0">
                <a:latin typeface="Arial" pitchFamily="34" charset="0"/>
                <a:cs typeface="Arial" pitchFamily="34" charset="0"/>
              </a:rPr>
              <a:t>Tek Düzen Muhasebe Sistemi</a:t>
            </a:r>
            <a:r>
              <a:rPr lang="tr-TR" sz="2800" dirty="0">
                <a:latin typeface="Arial" pitchFamily="34" charset="0"/>
                <a:cs typeface="Arial" pitchFamily="34" charset="0"/>
              </a:rPr>
              <a:t> kapsamında tutulan maliyet hesaplarından elde edilebilmektedir. </a:t>
            </a:r>
          </a:p>
        </p:txBody>
      </p:sp>
    </p:spTree>
    <p:extLst>
      <p:ext uri="{BB962C8B-B14F-4D97-AF65-F5344CB8AC3E}">
        <p14:creationId xmlns:p14="http://schemas.microsoft.com/office/powerpoint/2010/main" val="344470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İş kazancı:</a:t>
            </a:r>
          </a:p>
          <a:p>
            <a:pPr marL="0" indent="0">
              <a:buNone/>
            </a:pPr>
            <a:r>
              <a:rPr lang="tr-TR" dirty="0" smtClean="0"/>
              <a:t>İşletmeci ve ailesinin emek ve işletmeciliği karşılığı elde edilen gelirdir.</a:t>
            </a:r>
          </a:p>
          <a:p>
            <a:pPr marL="0" indent="0">
              <a:buNone/>
            </a:pPr>
            <a:r>
              <a:rPr lang="tr-TR" dirty="0" smtClean="0"/>
              <a:t>İş kazancı= Tarımsal gelir - </a:t>
            </a:r>
            <a:r>
              <a:rPr lang="tr-TR" dirty="0" err="1" smtClean="0"/>
              <a:t>Özsermaye</a:t>
            </a:r>
            <a:r>
              <a:rPr lang="tr-TR" dirty="0" smtClean="0"/>
              <a:t> faizi</a:t>
            </a:r>
          </a:p>
          <a:p>
            <a:r>
              <a:rPr lang="tr-TR" dirty="0" smtClean="0"/>
              <a:t>Çiftlik Rantı:</a:t>
            </a:r>
          </a:p>
          <a:p>
            <a:pPr marL="0" indent="0">
              <a:buNone/>
            </a:pPr>
            <a:r>
              <a:rPr lang="tr-TR" dirty="0" smtClean="0"/>
              <a:t>Çiftlik sermayesine karşılık elde edilen getiridir.</a:t>
            </a:r>
          </a:p>
          <a:p>
            <a:pPr marL="0" indent="0">
              <a:buNone/>
            </a:pPr>
            <a:r>
              <a:rPr lang="tr-TR" dirty="0" smtClean="0"/>
              <a:t>Çiftlik Rantı= Net hasıla-İşletme sermayesi faizi</a:t>
            </a:r>
          </a:p>
          <a:p>
            <a:r>
              <a:rPr lang="tr-TR" dirty="0" smtClean="0"/>
              <a:t>Toprak Rantı:</a:t>
            </a:r>
          </a:p>
          <a:p>
            <a:pPr marL="0" indent="0">
              <a:buNone/>
            </a:pPr>
            <a:r>
              <a:rPr lang="tr-TR" dirty="0" smtClean="0"/>
              <a:t>Toprak sermayesine karşılık elde edilen gelirdir.</a:t>
            </a:r>
          </a:p>
          <a:p>
            <a:pPr marL="0" indent="0">
              <a:buNone/>
            </a:pPr>
            <a:r>
              <a:rPr lang="tr-TR" dirty="0" smtClean="0"/>
              <a:t>Toprak rantı= Çiftlik Rantı –( Toprak </a:t>
            </a:r>
            <a:r>
              <a:rPr lang="tr-TR" dirty="0" err="1" smtClean="0"/>
              <a:t>ıslahı+Bina+Bitki</a:t>
            </a:r>
            <a:r>
              <a:rPr lang="tr-TR" dirty="0" smtClean="0"/>
              <a:t> sermayelerinin faizi)</a:t>
            </a:r>
          </a:p>
          <a:p>
            <a:pPr marL="0" indent="0">
              <a:buNone/>
            </a:pPr>
            <a:endParaRPr lang="tr-TR" dirty="0" smtClean="0"/>
          </a:p>
        </p:txBody>
      </p:sp>
    </p:spTree>
    <p:extLst>
      <p:ext uri="{BB962C8B-B14F-4D97-AF65-F5344CB8AC3E}">
        <p14:creationId xmlns:p14="http://schemas.microsoft.com/office/powerpoint/2010/main" val="1173023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İşletmeci karı (Saf kar)</a:t>
            </a:r>
          </a:p>
          <a:p>
            <a:pPr marL="0" indent="0">
              <a:buNone/>
            </a:pPr>
            <a:r>
              <a:rPr lang="tr-TR" dirty="0" smtClean="0"/>
              <a:t>İşletmeci karı= Tarımsal gelir - </a:t>
            </a:r>
            <a:r>
              <a:rPr lang="tr-TR" dirty="0" err="1" smtClean="0"/>
              <a:t>Özsermayenin</a:t>
            </a:r>
            <a:r>
              <a:rPr lang="tr-TR" dirty="0" smtClean="0"/>
              <a:t> faizi – AİK</a:t>
            </a:r>
          </a:p>
          <a:p>
            <a:pPr marL="0" indent="0">
              <a:buNone/>
            </a:pPr>
            <a:endParaRPr lang="tr-TR" dirty="0" smtClean="0"/>
          </a:p>
          <a:p>
            <a:r>
              <a:rPr lang="tr-TR" dirty="0" smtClean="0"/>
              <a:t>Toplam aile geliri</a:t>
            </a:r>
          </a:p>
          <a:p>
            <a:pPr marL="0" indent="0">
              <a:buNone/>
            </a:pPr>
            <a:r>
              <a:rPr lang="tr-TR" dirty="0"/>
              <a:t> </a:t>
            </a:r>
            <a:r>
              <a:rPr lang="tr-TR" dirty="0" smtClean="0"/>
              <a:t>Toplam aile geliri= Tarımsal gelir+ Tarım dışı gelir</a:t>
            </a:r>
          </a:p>
        </p:txBody>
      </p:sp>
    </p:spTree>
    <p:extLst>
      <p:ext uri="{BB962C8B-B14F-4D97-AF65-F5344CB8AC3E}">
        <p14:creationId xmlns:p14="http://schemas.microsoft.com/office/powerpoint/2010/main" val="4223559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Rantabilite</a:t>
            </a:r>
          </a:p>
          <a:p>
            <a:pPr marL="0" indent="0">
              <a:buNone/>
            </a:pPr>
            <a:r>
              <a:rPr lang="tr-TR" dirty="0"/>
              <a:t>İşletmenin belirli bir süredeki elde ettiği karın işletmenin emrindeki sermayeye oranıdır. (yabancı sermaye de dahil)</a:t>
            </a:r>
          </a:p>
          <a:p>
            <a:pPr marL="0" indent="0">
              <a:buNone/>
            </a:pPr>
            <a:r>
              <a:rPr lang="tr-TR" dirty="0"/>
              <a:t>Rantabilite= </a:t>
            </a:r>
            <a:r>
              <a:rPr lang="tr-TR" dirty="0" smtClean="0"/>
              <a:t>Kar/Sermaye*100</a:t>
            </a:r>
          </a:p>
          <a:p>
            <a:pPr marL="0" indent="0">
              <a:buNone/>
            </a:pPr>
            <a:r>
              <a:rPr lang="tr-TR" dirty="0"/>
              <a:t>Rantabilite faktörü= </a:t>
            </a:r>
            <a:r>
              <a:rPr lang="tr-TR" dirty="0" smtClean="0"/>
              <a:t>NH/BH*100</a:t>
            </a:r>
          </a:p>
          <a:p>
            <a:pPr marL="0" indent="0">
              <a:buNone/>
            </a:pPr>
            <a:r>
              <a:rPr lang="tr-TR" dirty="0" smtClean="0"/>
              <a:t>Mali Rantabilite (</a:t>
            </a:r>
            <a:r>
              <a:rPr lang="tr-TR" dirty="0" err="1" smtClean="0"/>
              <a:t>Özsermaye</a:t>
            </a:r>
            <a:r>
              <a:rPr lang="tr-TR" dirty="0" smtClean="0"/>
              <a:t> Rantabilitesi)= Net kar/</a:t>
            </a:r>
            <a:r>
              <a:rPr lang="tr-TR" dirty="0" err="1" smtClean="0"/>
              <a:t>Özsermaye</a:t>
            </a:r>
            <a:r>
              <a:rPr lang="tr-TR" dirty="0" smtClean="0"/>
              <a:t>*100 </a:t>
            </a:r>
          </a:p>
          <a:p>
            <a:pPr marL="0" indent="0">
              <a:buNone/>
            </a:pPr>
            <a:r>
              <a:rPr lang="tr-TR" dirty="0" smtClean="0"/>
              <a:t>ya da</a:t>
            </a:r>
          </a:p>
          <a:p>
            <a:pPr marL="0" indent="0">
              <a:buNone/>
            </a:pPr>
            <a:r>
              <a:rPr lang="tr-TR" dirty="0" smtClean="0"/>
              <a:t>Mali Rantabilite= Net hasıla- (Borç </a:t>
            </a:r>
            <a:r>
              <a:rPr lang="tr-TR" dirty="0" err="1" smtClean="0"/>
              <a:t>faizi+Kira</a:t>
            </a:r>
            <a:r>
              <a:rPr lang="tr-TR" dirty="0" smtClean="0"/>
              <a:t> ve ortakçılık payı)/</a:t>
            </a:r>
            <a:r>
              <a:rPr lang="tr-TR" dirty="0" err="1" smtClean="0"/>
              <a:t>Özsermaye</a:t>
            </a:r>
            <a:r>
              <a:rPr lang="tr-TR" dirty="0" smtClean="0"/>
              <a:t>*100</a:t>
            </a:r>
            <a:endParaRPr lang="tr-TR" dirty="0"/>
          </a:p>
          <a:p>
            <a:endParaRPr lang="tr-TR" dirty="0"/>
          </a:p>
        </p:txBody>
      </p:sp>
    </p:spTree>
    <p:extLst>
      <p:ext uri="{BB962C8B-B14F-4D97-AF65-F5344CB8AC3E}">
        <p14:creationId xmlns:p14="http://schemas.microsoft.com/office/powerpoint/2010/main" val="3280094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Ekonomik Rantabilite (İşletme Sermayesi)= Net kar + Yabancı sermayeye ödenen faiz ve kiralar/ İşletmenin toplam sermayesi*100</a:t>
            </a:r>
          </a:p>
          <a:p>
            <a:pPr marL="0" indent="0">
              <a:buNone/>
            </a:pPr>
            <a:r>
              <a:rPr lang="tr-TR" dirty="0" smtClean="0"/>
              <a:t>Ya da</a:t>
            </a:r>
          </a:p>
          <a:p>
            <a:pPr marL="0" indent="0">
              <a:buNone/>
            </a:pPr>
            <a:r>
              <a:rPr lang="tr-TR" dirty="0" smtClean="0"/>
              <a:t>Ekonomik Rantabilite= Net hasıla/Toplam aktif</a:t>
            </a:r>
            <a:endParaRPr lang="tr-TR" dirty="0"/>
          </a:p>
        </p:txBody>
      </p:sp>
    </p:spTree>
    <p:extLst>
      <p:ext uri="{BB962C8B-B14F-4D97-AF65-F5344CB8AC3E}">
        <p14:creationId xmlns:p14="http://schemas.microsoft.com/office/powerpoint/2010/main" val="133032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26 yaşında 1 erkek 200 gün, 60 yaşında 1 erkek 200 gün, 50 yaşında 1 kadın 100 gün</a:t>
            </a:r>
          </a:p>
          <a:p>
            <a:r>
              <a:rPr lang="tr-TR" dirty="0" smtClean="0"/>
              <a:t>Kullanılan aile işgücü</a:t>
            </a:r>
          </a:p>
          <a:p>
            <a:pPr marL="0" indent="0">
              <a:buNone/>
            </a:pPr>
            <a:r>
              <a:rPr lang="tr-TR" dirty="0" smtClean="0"/>
              <a:t>26 yaş erkek 1, 60 yaş erkek 0.75, 50 yaş kadın 0.50</a:t>
            </a:r>
          </a:p>
          <a:p>
            <a:pPr marL="0" indent="0">
              <a:buNone/>
            </a:pPr>
            <a:r>
              <a:rPr lang="tr-TR" dirty="0" smtClean="0"/>
              <a:t>1.75*200=350 </a:t>
            </a:r>
          </a:p>
          <a:p>
            <a:pPr marL="0" indent="0">
              <a:buNone/>
            </a:pPr>
            <a:r>
              <a:rPr lang="tr-TR" dirty="0" smtClean="0"/>
              <a:t>0.50*100=50</a:t>
            </a:r>
          </a:p>
          <a:p>
            <a:pPr marL="0" indent="0">
              <a:buNone/>
            </a:pPr>
            <a:r>
              <a:rPr lang="tr-TR" dirty="0" smtClean="0"/>
              <a:t>Kullanılan aile işgücü= 350+50 =400 EİG</a:t>
            </a:r>
          </a:p>
          <a:p>
            <a:r>
              <a:rPr lang="tr-TR" dirty="0" smtClean="0"/>
              <a:t>Aile işgücü potansiyeli</a:t>
            </a:r>
          </a:p>
          <a:p>
            <a:pPr marL="0" indent="0">
              <a:buNone/>
            </a:pPr>
            <a:r>
              <a:rPr lang="tr-TR" dirty="0" smtClean="0"/>
              <a:t>2.25*300=675 EİG</a:t>
            </a:r>
          </a:p>
          <a:p>
            <a:r>
              <a:rPr lang="tr-TR" dirty="0" smtClean="0"/>
              <a:t>Kullanılmayan Aile işgücü</a:t>
            </a:r>
          </a:p>
          <a:p>
            <a:pPr marL="0" indent="0">
              <a:buNone/>
            </a:pPr>
            <a:r>
              <a:rPr lang="tr-TR" dirty="0" smtClean="0"/>
              <a:t>675-400= 275 EİG</a:t>
            </a:r>
          </a:p>
          <a:p>
            <a:r>
              <a:rPr lang="tr-TR" dirty="0" smtClean="0"/>
              <a:t>Aile işgücü kullanım oranı</a:t>
            </a:r>
          </a:p>
          <a:p>
            <a:pPr marL="0" indent="0">
              <a:buNone/>
            </a:pPr>
            <a:r>
              <a:rPr lang="tr-TR" dirty="0" smtClean="0"/>
              <a:t>400/675*100=%59.25</a:t>
            </a:r>
          </a:p>
          <a:p>
            <a:pPr marL="0" indent="0">
              <a:buNone/>
            </a:pPr>
            <a:r>
              <a:rPr lang="tr-TR" dirty="0" smtClean="0"/>
              <a:t>%40.75 atıl aile işgücü oranı</a:t>
            </a:r>
            <a:endParaRPr lang="tr-TR" dirty="0"/>
          </a:p>
        </p:txBody>
      </p:sp>
    </p:spTree>
    <p:extLst>
      <p:ext uri="{BB962C8B-B14F-4D97-AF65-F5344CB8AC3E}">
        <p14:creationId xmlns:p14="http://schemas.microsoft.com/office/powerpoint/2010/main" val="4266097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 işletmenin işletme sonuçları verilmiştir. İşletmenin mülkiyetinde bulunan arazi miktarı 29 da, 1 dekar arazi 60 TL’ye kiralanmıştır. Belirtilen dönemde işletmenin hayvan ürünleri satışından elde ettiği gelir 800 TL, </a:t>
            </a:r>
            <a:r>
              <a:rPr lang="tr-TR" dirty="0" err="1" smtClean="0"/>
              <a:t>produktif</a:t>
            </a:r>
            <a:r>
              <a:rPr lang="tr-TR" dirty="0" smtClean="0"/>
              <a:t> kıymet artışı 750 TL’dir. Bitkisel üretime ait değerler:</a:t>
            </a:r>
          </a:p>
          <a:p>
            <a:endParaRPr lang="tr-TR" dirty="0"/>
          </a:p>
        </p:txBody>
      </p:sp>
      <p:graphicFrame>
        <p:nvGraphicFramePr>
          <p:cNvPr id="4" name="Tablo 3"/>
          <p:cNvGraphicFramePr>
            <a:graphicFrameLocks noGrp="1"/>
          </p:cNvGraphicFramePr>
          <p:nvPr/>
        </p:nvGraphicFramePr>
        <p:xfrm>
          <a:off x="838200" y="4097866"/>
          <a:ext cx="8128000" cy="24942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417821664"/>
                    </a:ext>
                  </a:extLst>
                </a:gridCol>
                <a:gridCol w="2032000">
                  <a:extLst>
                    <a:ext uri="{9D8B030D-6E8A-4147-A177-3AD203B41FA5}">
                      <a16:colId xmlns:a16="http://schemas.microsoft.com/office/drawing/2014/main" val="33502594"/>
                    </a:ext>
                  </a:extLst>
                </a:gridCol>
                <a:gridCol w="2032000">
                  <a:extLst>
                    <a:ext uri="{9D8B030D-6E8A-4147-A177-3AD203B41FA5}">
                      <a16:colId xmlns:a16="http://schemas.microsoft.com/office/drawing/2014/main" val="2449539617"/>
                    </a:ext>
                  </a:extLst>
                </a:gridCol>
                <a:gridCol w="2032000">
                  <a:extLst>
                    <a:ext uri="{9D8B030D-6E8A-4147-A177-3AD203B41FA5}">
                      <a16:colId xmlns:a16="http://schemas.microsoft.com/office/drawing/2014/main" val="1578847631"/>
                    </a:ext>
                  </a:extLst>
                </a:gridCol>
              </a:tblGrid>
              <a:tr h="370840">
                <a:tc>
                  <a:txBody>
                    <a:bodyPr/>
                    <a:lstStyle/>
                    <a:p>
                      <a:r>
                        <a:rPr lang="tr-TR" dirty="0" smtClean="0"/>
                        <a:t>Yetiştirilen Ürünler</a:t>
                      </a:r>
                      <a:endParaRPr lang="tr-TR" dirty="0"/>
                    </a:p>
                  </a:txBody>
                  <a:tcPr/>
                </a:tc>
                <a:tc>
                  <a:txBody>
                    <a:bodyPr/>
                    <a:lstStyle/>
                    <a:p>
                      <a:r>
                        <a:rPr lang="tr-TR" dirty="0" smtClean="0"/>
                        <a:t>Alan (da)</a:t>
                      </a:r>
                      <a:endParaRPr lang="tr-TR" dirty="0"/>
                    </a:p>
                  </a:txBody>
                  <a:tcPr/>
                </a:tc>
                <a:tc>
                  <a:txBody>
                    <a:bodyPr/>
                    <a:lstStyle/>
                    <a:p>
                      <a:r>
                        <a:rPr lang="tr-TR" dirty="0" smtClean="0"/>
                        <a:t>Verim (kg/da)</a:t>
                      </a:r>
                      <a:endParaRPr lang="tr-TR" dirty="0"/>
                    </a:p>
                  </a:txBody>
                  <a:tcPr/>
                </a:tc>
                <a:tc>
                  <a:txBody>
                    <a:bodyPr/>
                    <a:lstStyle/>
                    <a:p>
                      <a:r>
                        <a:rPr lang="tr-TR" dirty="0" smtClean="0"/>
                        <a:t>Ortalama</a:t>
                      </a:r>
                      <a:r>
                        <a:rPr lang="tr-TR" baseline="0" dirty="0" smtClean="0"/>
                        <a:t> satış fiyatı(TL/kg)</a:t>
                      </a:r>
                      <a:endParaRPr lang="tr-TR" dirty="0"/>
                    </a:p>
                  </a:txBody>
                  <a:tcPr/>
                </a:tc>
                <a:extLst>
                  <a:ext uri="{0D108BD9-81ED-4DB2-BD59-A6C34878D82A}">
                    <a16:rowId xmlns:a16="http://schemas.microsoft.com/office/drawing/2014/main" val="4003471863"/>
                  </a:ext>
                </a:extLst>
              </a:tr>
              <a:tr h="370840">
                <a:tc>
                  <a:txBody>
                    <a:bodyPr/>
                    <a:lstStyle/>
                    <a:p>
                      <a:r>
                        <a:rPr lang="tr-TR" dirty="0" smtClean="0"/>
                        <a:t>Mısır</a:t>
                      </a:r>
                      <a:endParaRPr lang="tr-TR" dirty="0"/>
                    </a:p>
                  </a:txBody>
                  <a:tcPr/>
                </a:tc>
                <a:tc>
                  <a:txBody>
                    <a:bodyPr/>
                    <a:lstStyle/>
                    <a:p>
                      <a:r>
                        <a:rPr lang="tr-TR" dirty="0" smtClean="0"/>
                        <a:t>10</a:t>
                      </a:r>
                      <a:endParaRPr lang="tr-TR" dirty="0"/>
                    </a:p>
                  </a:txBody>
                  <a:tcPr/>
                </a:tc>
                <a:tc>
                  <a:txBody>
                    <a:bodyPr/>
                    <a:lstStyle/>
                    <a:p>
                      <a:r>
                        <a:rPr lang="tr-TR" dirty="0" smtClean="0"/>
                        <a:t>500</a:t>
                      </a:r>
                      <a:endParaRPr lang="tr-TR" dirty="0"/>
                    </a:p>
                  </a:txBody>
                  <a:tcPr/>
                </a:tc>
                <a:tc>
                  <a:txBody>
                    <a:bodyPr/>
                    <a:lstStyle/>
                    <a:p>
                      <a:r>
                        <a:rPr lang="tr-TR" dirty="0" smtClean="0"/>
                        <a:t>0.5</a:t>
                      </a:r>
                      <a:endParaRPr lang="tr-TR" dirty="0"/>
                    </a:p>
                  </a:txBody>
                  <a:tcPr/>
                </a:tc>
                <a:extLst>
                  <a:ext uri="{0D108BD9-81ED-4DB2-BD59-A6C34878D82A}">
                    <a16:rowId xmlns:a16="http://schemas.microsoft.com/office/drawing/2014/main" val="620600034"/>
                  </a:ext>
                </a:extLst>
              </a:tr>
              <a:tr h="370840">
                <a:tc>
                  <a:txBody>
                    <a:bodyPr/>
                    <a:lstStyle/>
                    <a:p>
                      <a:r>
                        <a:rPr lang="tr-TR" dirty="0" smtClean="0"/>
                        <a:t>Şeker pancarı</a:t>
                      </a:r>
                      <a:endParaRPr lang="tr-TR" dirty="0"/>
                    </a:p>
                  </a:txBody>
                  <a:tcPr/>
                </a:tc>
                <a:tc>
                  <a:txBody>
                    <a:bodyPr/>
                    <a:lstStyle/>
                    <a:p>
                      <a:r>
                        <a:rPr lang="tr-TR" dirty="0" smtClean="0"/>
                        <a:t>3</a:t>
                      </a:r>
                      <a:endParaRPr lang="tr-TR" dirty="0"/>
                    </a:p>
                  </a:txBody>
                  <a:tcPr/>
                </a:tc>
                <a:tc>
                  <a:txBody>
                    <a:bodyPr/>
                    <a:lstStyle/>
                    <a:p>
                      <a:r>
                        <a:rPr lang="tr-TR" dirty="0" smtClean="0"/>
                        <a:t>5000</a:t>
                      </a:r>
                      <a:endParaRPr lang="tr-TR" dirty="0"/>
                    </a:p>
                  </a:txBody>
                  <a:tcPr/>
                </a:tc>
                <a:tc>
                  <a:txBody>
                    <a:bodyPr/>
                    <a:lstStyle/>
                    <a:p>
                      <a:r>
                        <a:rPr lang="tr-TR" dirty="0" smtClean="0"/>
                        <a:t>0.15</a:t>
                      </a:r>
                      <a:endParaRPr lang="tr-TR" dirty="0"/>
                    </a:p>
                  </a:txBody>
                  <a:tcPr/>
                </a:tc>
                <a:extLst>
                  <a:ext uri="{0D108BD9-81ED-4DB2-BD59-A6C34878D82A}">
                    <a16:rowId xmlns:a16="http://schemas.microsoft.com/office/drawing/2014/main" val="2710506878"/>
                  </a:ext>
                </a:extLst>
              </a:tr>
              <a:tr h="370840">
                <a:tc>
                  <a:txBody>
                    <a:bodyPr/>
                    <a:lstStyle/>
                    <a:p>
                      <a:r>
                        <a:rPr lang="tr-TR" dirty="0" smtClean="0"/>
                        <a:t>Domates</a:t>
                      </a:r>
                      <a:endParaRPr lang="tr-TR" dirty="0"/>
                    </a:p>
                  </a:txBody>
                  <a:tcPr/>
                </a:tc>
                <a:tc>
                  <a:txBody>
                    <a:bodyPr/>
                    <a:lstStyle/>
                    <a:p>
                      <a:r>
                        <a:rPr lang="tr-TR" dirty="0" smtClean="0"/>
                        <a:t>2</a:t>
                      </a:r>
                      <a:endParaRPr lang="tr-TR" dirty="0"/>
                    </a:p>
                  </a:txBody>
                  <a:tcPr/>
                </a:tc>
                <a:tc>
                  <a:txBody>
                    <a:bodyPr/>
                    <a:lstStyle/>
                    <a:p>
                      <a:r>
                        <a:rPr lang="tr-TR" dirty="0" smtClean="0"/>
                        <a:t>2000</a:t>
                      </a:r>
                      <a:endParaRPr lang="tr-TR" dirty="0"/>
                    </a:p>
                  </a:txBody>
                  <a:tcPr/>
                </a:tc>
                <a:tc>
                  <a:txBody>
                    <a:bodyPr/>
                    <a:lstStyle/>
                    <a:p>
                      <a:r>
                        <a:rPr lang="tr-TR" dirty="0" smtClean="0"/>
                        <a:t>0.2</a:t>
                      </a:r>
                      <a:endParaRPr lang="tr-TR" dirty="0"/>
                    </a:p>
                  </a:txBody>
                  <a:tcPr/>
                </a:tc>
                <a:extLst>
                  <a:ext uri="{0D108BD9-81ED-4DB2-BD59-A6C34878D82A}">
                    <a16:rowId xmlns:a16="http://schemas.microsoft.com/office/drawing/2014/main" val="3822125228"/>
                  </a:ext>
                </a:extLst>
              </a:tr>
              <a:tr h="370840">
                <a:tc>
                  <a:txBody>
                    <a:bodyPr/>
                    <a:lstStyle/>
                    <a:p>
                      <a:r>
                        <a:rPr lang="tr-TR" dirty="0" smtClean="0"/>
                        <a:t>Fındık</a:t>
                      </a:r>
                      <a:endParaRPr lang="tr-TR" dirty="0"/>
                    </a:p>
                  </a:txBody>
                  <a:tcPr/>
                </a:tc>
                <a:tc>
                  <a:txBody>
                    <a:bodyPr/>
                    <a:lstStyle/>
                    <a:p>
                      <a:r>
                        <a:rPr lang="tr-TR" dirty="0" smtClean="0"/>
                        <a:t>12</a:t>
                      </a:r>
                      <a:endParaRPr lang="tr-TR" dirty="0"/>
                    </a:p>
                  </a:txBody>
                  <a:tcPr/>
                </a:tc>
                <a:tc>
                  <a:txBody>
                    <a:bodyPr/>
                    <a:lstStyle/>
                    <a:p>
                      <a:r>
                        <a:rPr lang="tr-TR" dirty="0" smtClean="0"/>
                        <a:t>100</a:t>
                      </a:r>
                      <a:endParaRPr lang="tr-TR" dirty="0"/>
                    </a:p>
                  </a:txBody>
                  <a:tcPr/>
                </a:tc>
                <a:tc>
                  <a:txBody>
                    <a:bodyPr/>
                    <a:lstStyle/>
                    <a:p>
                      <a:r>
                        <a:rPr lang="tr-TR" dirty="0" smtClean="0"/>
                        <a:t>3.0</a:t>
                      </a:r>
                      <a:endParaRPr lang="tr-TR" dirty="0"/>
                    </a:p>
                  </a:txBody>
                  <a:tcPr/>
                </a:tc>
                <a:extLst>
                  <a:ext uri="{0D108BD9-81ED-4DB2-BD59-A6C34878D82A}">
                    <a16:rowId xmlns:a16="http://schemas.microsoft.com/office/drawing/2014/main" val="2478884761"/>
                  </a:ext>
                </a:extLst>
              </a:tr>
              <a:tr h="370840">
                <a:tc>
                  <a:txBody>
                    <a:bodyPr/>
                    <a:lstStyle/>
                    <a:p>
                      <a:r>
                        <a:rPr lang="tr-TR" dirty="0" smtClean="0"/>
                        <a:t>Kavaklık</a:t>
                      </a:r>
                      <a:endParaRPr lang="tr-TR" dirty="0"/>
                    </a:p>
                  </a:txBody>
                  <a:tcPr/>
                </a:tc>
                <a:tc>
                  <a:txBody>
                    <a:bodyPr/>
                    <a:lstStyle/>
                    <a:p>
                      <a:r>
                        <a:rPr lang="tr-TR" dirty="0" smtClean="0"/>
                        <a:t>3</a:t>
                      </a:r>
                      <a:endParaRPr lang="tr-TR" dirty="0"/>
                    </a:p>
                  </a:txBody>
                  <a:tcPr/>
                </a:tc>
                <a:tc>
                  <a:txBody>
                    <a:bodyPr/>
                    <a:lstStyle/>
                    <a:p>
                      <a:r>
                        <a:rPr lang="tr-TR" dirty="0" smtClean="0"/>
                        <a:t>-</a:t>
                      </a:r>
                      <a:endParaRPr lang="tr-TR" dirty="0"/>
                    </a:p>
                  </a:txBody>
                  <a:tcPr/>
                </a:tc>
                <a:tc>
                  <a:txBody>
                    <a:bodyPr/>
                    <a:lstStyle/>
                    <a:p>
                      <a:endParaRPr lang="tr-TR" dirty="0"/>
                    </a:p>
                  </a:txBody>
                  <a:tcPr/>
                </a:tc>
                <a:extLst>
                  <a:ext uri="{0D108BD9-81ED-4DB2-BD59-A6C34878D82A}">
                    <a16:rowId xmlns:a16="http://schemas.microsoft.com/office/drawing/2014/main" val="4054741881"/>
                  </a:ext>
                </a:extLst>
              </a:tr>
            </a:tbl>
          </a:graphicData>
        </a:graphic>
      </p:graphicFrame>
    </p:spTree>
    <p:extLst>
      <p:ext uri="{BB962C8B-B14F-4D97-AF65-F5344CB8AC3E}">
        <p14:creationId xmlns:p14="http://schemas.microsoft.com/office/powerpoint/2010/main" val="24291749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1900</Words>
  <Application>Microsoft Office PowerPoint</Application>
  <PresentationFormat>Geniş ekran</PresentationFormat>
  <Paragraphs>240</Paragraphs>
  <Slides>37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37</vt:i4>
      </vt:variant>
    </vt:vector>
  </HeadingPairs>
  <TitlesOfParts>
    <vt:vector size="42" baseType="lpstr">
      <vt:lpstr>Arial</vt:lpstr>
      <vt:lpstr>Calibri</vt:lpstr>
      <vt:lpstr>Calibri Light</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3</dc:title>
  <dc:creator>görkem öztürk</dc:creator>
  <cp:lastModifiedBy>g.o.</cp:lastModifiedBy>
  <cp:revision>18</cp:revision>
  <dcterms:created xsi:type="dcterms:W3CDTF">2024-03-11T10:36:19Z</dcterms:created>
  <dcterms:modified xsi:type="dcterms:W3CDTF">2024-03-25T14:40:40Z</dcterms:modified>
</cp:coreProperties>
</file>