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349" r:id="rId3"/>
    <p:sldId id="290" r:id="rId4"/>
    <p:sldId id="291" r:id="rId5"/>
    <p:sldId id="292" r:id="rId6"/>
    <p:sldId id="293" r:id="rId7"/>
    <p:sldId id="350" r:id="rId8"/>
    <p:sldId id="294" r:id="rId9"/>
    <p:sldId id="295" r:id="rId10"/>
    <p:sldId id="351" r:id="rId11"/>
    <p:sldId id="352" r:id="rId12"/>
    <p:sldId id="296" r:id="rId13"/>
    <p:sldId id="353" r:id="rId14"/>
    <p:sldId id="302" r:id="rId15"/>
    <p:sldId id="354" r:id="rId16"/>
    <p:sldId id="298" r:id="rId17"/>
    <p:sldId id="355" r:id="rId18"/>
    <p:sldId id="299" r:id="rId19"/>
    <p:sldId id="356" r:id="rId20"/>
    <p:sldId id="300" r:id="rId21"/>
    <p:sldId id="301" r:id="rId22"/>
    <p:sldId id="303" r:id="rId23"/>
    <p:sldId id="304" r:id="rId24"/>
    <p:sldId id="305" r:id="rId25"/>
    <p:sldId id="306" r:id="rId26"/>
    <p:sldId id="307" r:id="rId27"/>
    <p:sldId id="308" r:id="rId28"/>
    <p:sldId id="357" r:id="rId29"/>
    <p:sldId id="309" r:id="rId30"/>
    <p:sldId id="358" r:id="rId31"/>
    <p:sldId id="310" r:id="rId32"/>
    <p:sldId id="311" r:id="rId33"/>
    <p:sldId id="312" r:id="rId34"/>
    <p:sldId id="313" r:id="rId35"/>
    <p:sldId id="314" r:id="rId36"/>
    <p:sldId id="359" r:id="rId37"/>
    <p:sldId id="315" r:id="rId38"/>
    <p:sldId id="316" r:id="rId39"/>
    <p:sldId id="360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334" r:id="rId58"/>
    <p:sldId id="337" r:id="rId59"/>
    <p:sldId id="338" r:id="rId60"/>
    <p:sldId id="339" r:id="rId61"/>
    <p:sldId id="342" r:id="rId62"/>
    <p:sldId id="343" r:id="rId63"/>
    <p:sldId id="344" r:id="rId64"/>
    <p:sldId id="345" r:id="rId65"/>
    <p:sldId id="346" r:id="rId66"/>
    <p:sldId id="347" r:id="rId67"/>
    <p:sldId id="348" r:id="rId6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3BE-12ED-40D4-B43B-8619FB639142}" type="datetimeFigureOut">
              <a:rPr lang="tr-TR" smtClean="0"/>
              <a:pPr/>
              <a:t>6.10.2019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375A-24CF-447D-8D8F-8E01FC7AE40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6109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3BE-12ED-40D4-B43B-8619FB639142}" type="datetimeFigureOut">
              <a:rPr lang="tr-TR" smtClean="0"/>
              <a:pPr/>
              <a:t>6.10.2019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375A-24CF-447D-8D8F-8E01FC7AE40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261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3BE-12ED-40D4-B43B-8619FB639142}" type="datetimeFigureOut">
              <a:rPr lang="tr-TR" smtClean="0"/>
              <a:pPr/>
              <a:t>6.10.2019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375A-24CF-447D-8D8F-8E01FC7AE40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034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3BE-12ED-40D4-B43B-8619FB639142}" type="datetimeFigureOut">
              <a:rPr lang="tr-TR" smtClean="0"/>
              <a:pPr/>
              <a:t>6.10.2019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375A-24CF-447D-8D8F-8E01FC7AE40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532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3BE-12ED-40D4-B43B-8619FB639142}" type="datetimeFigureOut">
              <a:rPr lang="tr-TR" smtClean="0"/>
              <a:pPr/>
              <a:t>6.10.2019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375A-24CF-447D-8D8F-8E01FC7AE40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420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3BE-12ED-40D4-B43B-8619FB639142}" type="datetimeFigureOut">
              <a:rPr lang="tr-TR" smtClean="0"/>
              <a:pPr/>
              <a:t>6.10.2019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375A-24CF-447D-8D8F-8E01FC7AE40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458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3BE-12ED-40D4-B43B-8619FB639142}" type="datetimeFigureOut">
              <a:rPr lang="tr-TR" smtClean="0"/>
              <a:pPr/>
              <a:t>6.10.2019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375A-24CF-447D-8D8F-8E01FC7AE40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848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3BE-12ED-40D4-B43B-8619FB639142}" type="datetimeFigureOut">
              <a:rPr lang="tr-TR" smtClean="0"/>
              <a:pPr/>
              <a:t>6.10.2019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375A-24CF-447D-8D8F-8E01FC7AE40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736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3BE-12ED-40D4-B43B-8619FB639142}" type="datetimeFigureOut">
              <a:rPr lang="tr-TR" smtClean="0"/>
              <a:pPr/>
              <a:t>6.10.2019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375A-24CF-447D-8D8F-8E01FC7AE40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704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3BE-12ED-40D4-B43B-8619FB639142}" type="datetimeFigureOut">
              <a:rPr lang="tr-TR" smtClean="0"/>
              <a:pPr/>
              <a:t>6.10.2019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375A-24CF-447D-8D8F-8E01FC7AE40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217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3BE-12ED-40D4-B43B-8619FB639142}" type="datetimeFigureOut">
              <a:rPr lang="tr-TR" smtClean="0"/>
              <a:pPr/>
              <a:t>6.10.2019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375A-24CF-447D-8D8F-8E01FC7AE40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809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153BE-12ED-40D4-B43B-8619FB639142}" type="datetimeFigureOut">
              <a:rPr lang="tr-TR" smtClean="0"/>
              <a:pPr/>
              <a:t>6.10.2019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6375A-24CF-447D-8D8F-8E01FC7AE40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257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95536" y="427166"/>
            <a:ext cx="8208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Arial" pitchFamily="34" charset="0"/>
                <a:cs typeface="Arial" pitchFamily="34" charset="0"/>
              </a:rPr>
              <a:t>Tarımsal Üretimde Maliyet Masrafı Unsurları</a:t>
            </a:r>
          </a:p>
          <a:p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Üretim maliyetleri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Fiilen yapılan ödemelerden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(açık, direkt, dış, nakdi veya işletme masrafları adlarıyla anılan) ve;</a:t>
            </a:r>
          </a:p>
        </p:txBody>
      </p:sp>
      <p:pic>
        <p:nvPicPr>
          <p:cNvPr id="61442" name="Picture 2" descr="tarımsal ürün maliyetler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616408"/>
            <a:ext cx="5246018" cy="3018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0430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büyükbaş hayvan yemi, silaj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192910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9803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çilek fidesi ve tünel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536504" cy="3033787"/>
          </a:xfrm>
          <a:prstGeom prst="rect">
            <a:avLst/>
          </a:prstGeom>
          <a:noFill/>
        </p:spPr>
      </p:pic>
      <p:pic>
        <p:nvPicPr>
          <p:cNvPr id="76804" name="Picture 4" descr="çilek fidesi ve tüneli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573016"/>
            <a:ext cx="4857750" cy="2905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9803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95536" y="427166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Müşterek masraflar ise; üretim faaliyetine doğrudan doğruya dağıtılamayan ve dolayısıyla birden çok üretim faaliyetine ait olan masraflardır.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Bu nedenle, bir üretim faaliyetine doğrudan doğruya yüklenemez ve bu üretim faaliyetlerinden birinin değişmesinde ve hatta terkedilmesinde dahi bulunmaya devam edebilirler.  </a:t>
            </a:r>
          </a:p>
        </p:txBody>
      </p:sp>
    </p:spTree>
    <p:extLst>
      <p:ext uri="{BB962C8B-B14F-4D97-AF65-F5344CB8AC3E}">
        <p14:creationId xmlns:p14="http://schemas.microsoft.com/office/powerpoint/2010/main" val="1083554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pülverizatör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6667500" cy="4000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3554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95536" y="427166"/>
            <a:ext cx="82089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Müşterek masraflar da,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herbir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üretim faaliyetine ayrı ayrı dağıtılamayan işçilik ve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çekigücü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masrafları ve genel işletme masrafları gibi alt gruplara ayrılabilmektedir.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Burada işçilik masrafları olarak, birden fazla üretim faaliyetinde çalışan işgücünün ücretleri,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 err="1">
                <a:latin typeface="Arial" pitchFamily="34" charset="0"/>
                <a:cs typeface="Arial" pitchFamily="34" charset="0"/>
              </a:rPr>
              <a:t>Çekigücüne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ait sabit masraflar,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Alet ve makinaların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herbir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üretim faaliyetine doğrudan verilemeyen sabit masrafları yer almaktadır. </a:t>
            </a:r>
          </a:p>
        </p:txBody>
      </p:sp>
    </p:spTree>
    <p:extLst>
      <p:ext uri="{BB962C8B-B14F-4D97-AF65-F5344CB8AC3E}">
        <p14:creationId xmlns:p14="http://schemas.microsoft.com/office/powerpoint/2010/main" val="2918410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tarım işçiliğ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5"/>
            <a:ext cx="7488832" cy="3894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410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95536" y="427166"/>
            <a:ext cx="82089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Genel işletme masrafları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ise;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Kiralar,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Sigorta,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Vergi,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Ve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belli bir üretim faaliyetine bağlanamayan bina masrafları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gibi bütün işletme şubelerini ilgilendiren masraflardır (Erkuş ve Demirci, 1996; Anonim, 1976).</a:t>
            </a:r>
          </a:p>
          <a:p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65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tarımsal depolar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572375" cy="4191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765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51520" y="427166"/>
            <a:ext cx="85689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Ayrıca işletmede;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Birden çok üretim dalına hizmet veren su temini (derin kuyular),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Otomobil ve kamyonlar,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Atölyeler, ambarlar, elektrik üretimi, sosyal hizmetler ve,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Genel idare gibi müşterek hizmet birimlerinin masrafları da bu kapsamda olup, üretim faaliyetlerine belirli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dağıtım anahtarları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kullanmak suretiyle dağıtılabilmektedir (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Kıral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, 1970). </a:t>
            </a:r>
          </a:p>
        </p:txBody>
      </p:sp>
    </p:spTree>
    <p:extLst>
      <p:ext uri="{BB962C8B-B14F-4D97-AF65-F5344CB8AC3E}">
        <p14:creationId xmlns:p14="http://schemas.microsoft.com/office/powerpoint/2010/main" val="4245463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derin kuyu pompası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320480" cy="3240360"/>
          </a:xfrm>
          <a:prstGeom prst="rect">
            <a:avLst/>
          </a:prstGeom>
          <a:noFill/>
        </p:spPr>
      </p:pic>
      <p:pic>
        <p:nvPicPr>
          <p:cNvPr id="80900" name="Picture 4" descr="çiftlikte elektrik trafosu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77072"/>
            <a:ext cx="4223169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5463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95536" y="427166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Arial" pitchFamily="34" charset="0"/>
                <a:cs typeface="Arial" pitchFamily="34" charset="0"/>
              </a:rPr>
              <a:t>Tarımsal Üretimde Maliyet Masrafı Unsurları</a:t>
            </a:r>
          </a:p>
          <a:p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Üretim maliyetleri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Hesaben bulunan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(örtülü, indirekt, nakdi olmayan veya genel yönetim giderleri adlarıyla anılan) masraflardan oluşmaktadır. </a:t>
            </a:r>
          </a:p>
          <a:p>
            <a:r>
              <a:rPr lang="tr-TR" sz="2800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1028" name="Picture 4" descr="tarımsal ürün maliyetler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933056"/>
            <a:ext cx="5905500" cy="2571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0430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95536" y="427166"/>
            <a:ext cx="84249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Diğer taraftan masrafları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değişken (değişen)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ve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sabit masraflar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olarak da sınıflandırmak mümkündür.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Sabit masraflar; üretim hacmine bağlı olarak değişmeyen, diğer bir deyişle üretim yapılsa da, yapılmasa da ortaya çıkan masraflardır. </a:t>
            </a:r>
          </a:p>
        </p:txBody>
      </p:sp>
    </p:spTree>
    <p:extLst>
      <p:ext uri="{BB962C8B-B14F-4D97-AF65-F5344CB8AC3E}">
        <p14:creationId xmlns:p14="http://schemas.microsoft.com/office/powerpoint/2010/main" val="2325756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95536" y="427166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Amortisman,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Arazi kirası,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Daimi işgücü ücretleri,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Faiz,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Bina tamir-bakım masrafları,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Sigorta ve emlak vergileri sabit masraflara örnek olarak gösterilebilir.  </a:t>
            </a:r>
          </a:p>
        </p:txBody>
      </p:sp>
    </p:spTree>
    <p:extLst>
      <p:ext uri="{BB962C8B-B14F-4D97-AF65-F5344CB8AC3E}">
        <p14:creationId xmlns:p14="http://schemas.microsoft.com/office/powerpoint/2010/main" val="1688089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95536" y="427166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Bir diğer sınıflama şekli olarak ise;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Üretim masrafları,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iç ve dış masraflar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olarak da sınıflandırılmaktadır.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Dış masraflar;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fiilen yapılmış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olan gerçek masraflardır.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Bunlar üretimde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üçüncü şahıslara yapılan ödemeler ile amortismanları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içermektedir. </a:t>
            </a:r>
          </a:p>
        </p:txBody>
      </p:sp>
    </p:spTree>
    <p:extLst>
      <p:ext uri="{BB962C8B-B14F-4D97-AF65-F5344CB8AC3E}">
        <p14:creationId xmlns:p14="http://schemas.microsoft.com/office/powerpoint/2010/main" val="3037626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95536" y="427166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İç masraflar ise; gerçekte yapılmamış, ancak hesaplama yolu ile bulunmuş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masraflardır.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Çiftçi ve ailesi için hesaplanan ücret karşılıkları ile öz varlıkların kullanılması karşılığı hesaplanan masraflar, bunlara örnek verilebilir (Talim, 1973).</a:t>
            </a:r>
          </a:p>
        </p:txBody>
      </p:sp>
    </p:spTree>
    <p:extLst>
      <p:ext uri="{BB962C8B-B14F-4D97-AF65-F5344CB8AC3E}">
        <p14:creationId xmlns:p14="http://schemas.microsoft.com/office/powerpoint/2010/main" val="2970839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95536" y="427166"/>
            <a:ext cx="82089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Arial" pitchFamily="34" charset="0"/>
                <a:cs typeface="Arial" pitchFamily="34" charset="0"/>
              </a:rPr>
              <a:t>Tarımda Üretim Faaliyet Kollarına Göre Masraf Unsurları</a:t>
            </a:r>
          </a:p>
          <a:p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Tarımsal faaliyetler, yaygın olarak;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Bitkisel ve hayvansal üretim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ile,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Bunlardan elde edilen ürünlerin değerlendirildikleri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tarım teknolojileri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olmak üzere üç grupta sınıflandırılmaktadır.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Bitkisel ve hayvansal üretimdeki masraf unsurları aşağıda belirtilmiştir (Çizelge 1).</a:t>
            </a:r>
          </a:p>
        </p:txBody>
      </p:sp>
    </p:spTree>
    <p:extLst>
      <p:ext uri="{BB962C8B-B14F-4D97-AF65-F5344CB8AC3E}">
        <p14:creationId xmlns:p14="http://schemas.microsoft.com/office/powerpoint/2010/main" val="2378806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95536" y="238641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latin typeface="Arial" pitchFamily="34" charset="0"/>
                <a:cs typeface="Arial" pitchFamily="34" charset="0"/>
              </a:rPr>
              <a:t>Çizelge 1. Bitkisel ve Hayvansal Üretimde Sabit ve Değişken Masraflar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1666"/>
              </p:ext>
            </p:extLst>
          </p:nvPr>
        </p:nvGraphicFramePr>
        <p:xfrm>
          <a:off x="323528" y="1006363"/>
          <a:ext cx="8352928" cy="553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Arial" pitchFamily="34" charset="0"/>
                          <a:cs typeface="Arial" pitchFamily="34" charset="0"/>
                        </a:rPr>
                        <a:t>Bitkisel Üretim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Arial" pitchFamily="34" charset="0"/>
                          <a:cs typeface="Arial" pitchFamily="34" charset="0"/>
                        </a:rPr>
                        <a:t>Hayvansal</a:t>
                      </a:r>
                      <a:r>
                        <a:rPr lang="tr-TR" sz="2000" baseline="0" dirty="0">
                          <a:latin typeface="Arial" pitchFamily="34" charset="0"/>
                          <a:cs typeface="Arial" pitchFamily="34" charset="0"/>
                        </a:rPr>
                        <a:t> Üretim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Arial" pitchFamily="34" charset="0"/>
                          <a:cs typeface="Arial" pitchFamily="34" charset="0"/>
                        </a:rPr>
                        <a:t>Değişken Masraflar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Arial" pitchFamily="34" charset="0"/>
                          <a:cs typeface="Arial" pitchFamily="34" charset="0"/>
                        </a:rPr>
                        <a:t>Sabit Masraflar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Arial" pitchFamily="34" charset="0"/>
                          <a:cs typeface="Arial" pitchFamily="34" charset="0"/>
                        </a:rPr>
                        <a:t>Değişken Masraflar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Arial" pitchFamily="34" charset="0"/>
                          <a:cs typeface="Arial" pitchFamily="34" charset="0"/>
                        </a:rPr>
                        <a:t>Sabit</a:t>
                      </a:r>
                      <a:r>
                        <a:rPr lang="tr-TR" b="1" baseline="0" dirty="0">
                          <a:latin typeface="Arial" pitchFamily="34" charset="0"/>
                          <a:cs typeface="Arial" pitchFamily="34" charset="0"/>
                        </a:rPr>
                        <a:t> Masraflar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-Tohum, fide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-Sabit sermaye faizi (makine, bina vb.)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-Hayvan alım masrafı (besicilikte),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-Sabit sermaye faizi (makine, bina,</a:t>
                      </a:r>
                      <a:r>
                        <a:rPr lang="tr-TR" baseline="0" dirty="0">
                          <a:latin typeface="Arial" pitchFamily="34" charset="0"/>
                          <a:cs typeface="Arial" pitchFamily="34" charset="0"/>
                        </a:rPr>
                        <a:t> irat hayvanları vb.</a:t>
                      </a:r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-Gübre, kireç vb.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-Sabit sermayenin amortismanı (makine, bina vb.)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-Kesif yem ve kaba yem masrafı,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-Sabit sermayenin amortismanı (makine, bina, irat hayvanları vb.)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600"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-Tarımsal mücadele ilacı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Sigorta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Daimi olmayan çoban ücreti,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Sigorta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40">
                <a:tc rowSpan="5">
                  <a:txBody>
                    <a:bodyPr/>
                    <a:lstStyle/>
                    <a:p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-Akaryakıt, yağ, tamir-bakım gibi</a:t>
                      </a:r>
                      <a:r>
                        <a:rPr lang="tr-TR" baseline="0" dirty="0">
                          <a:latin typeface="Arial" pitchFamily="34" charset="0"/>
                          <a:cs typeface="Arial" pitchFamily="34" charset="0"/>
                        </a:rPr>
                        <a:t> makinaya ait değişken masraflar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tr-TR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İlaç</a:t>
                      </a:r>
                      <a:r>
                        <a:rPr lang="tr-TR" baseline="0" dirty="0">
                          <a:latin typeface="Arial" pitchFamily="34" charset="0"/>
                          <a:cs typeface="Arial" pitchFamily="34" charset="0"/>
                        </a:rPr>
                        <a:t> masrafı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Vergi (gelir vergisi hariç)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Veteriner</a:t>
                      </a:r>
                      <a:r>
                        <a:rPr lang="tr-TR" baseline="0" dirty="0">
                          <a:latin typeface="Arial" pitchFamily="34" charset="0"/>
                          <a:cs typeface="Arial" pitchFamily="34" charset="0"/>
                        </a:rPr>
                        <a:t> ücreti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96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Bina kirası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56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Suni tohumlama ve aşım ücreti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75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Daimi işgücü ücretleri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24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95536" y="238641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latin typeface="Arial" pitchFamily="34" charset="0"/>
                <a:cs typeface="Arial" pitchFamily="34" charset="0"/>
              </a:rPr>
              <a:t>Çizelge 1. Bitkisel ve Hayvansal Üretimde Sabit ve Değişken Masraflar (devam)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414097"/>
              </p:ext>
            </p:extLst>
          </p:nvPr>
        </p:nvGraphicFramePr>
        <p:xfrm>
          <a:off x="323528" y="1124744"/>
          <a:ext cx="8352928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Arial" pitchFamily="34" charset="0"/>
                          <a:cs typeface="Arial" pitchFamily="34" charset="0"/>
                        </a:rPr>
                        <a:t>Bitkisel Üretim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Arial" pitchFamily="34" charset="0"/>
                          <a:cs typeface="Arial" pitchFamily="34" charset="0"/>
                        </a:rPr>
                        <a:t>Hayvansal</a:t>
                      </a:r>
                      <a:r>
                        <a:rPr lang="tr-TR" sz="2000" baseline="0" dirty="0">
                          <a:latin typeface="Arial" pitchFamily="34" charset="0"/>
                          <a:cs typeface="Arial" pitchFamily="34" charset="0"/>
                        </a:rPr>
                        <a:t> Üretim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Arial" pitchFamily="34" charset="0"/>
                          <a:cs typeface="Arial" pitchFamily="34" charset="0"/>
                        </a:rPr>
                        <a:t>Değişken Masraflar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Arial" pitchFamily="34" charset="0"/>
                          <a:cs typeface="Arial" pitchFamily="34" charset="0"/>
                        </a:rPr>
                        <a:t>Sabit Masraflar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Arial" pitchFamily="34" charset="0"/>
                          <a:cs typeface="Arial" pitchFamily="34" charset="0"/>
                        </a:rPr>
                        <a:t>Değişken Masraflar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Arial" pitchFamily="34" charset="0"/>
                          <a:cs typeface="Arial" pitchFamily="34" charset="0"/>
                        </a:rPr>
                        <a:t>Sabit</a:t>
                      </a:r>
                      <a:r>
                        <a:rPr lang="tr-TR" b="1" baseline="0" dirty="0">
                          <a:latin typeface="Arial" pitchFamily="34" charset="0"/>
                          <a:cs typeface="Arial" pitchFamily="34" charset="0"/>
                        </a:rPr>
                        <a:t> Masraflar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-Geçici işgücü ücreti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-Vergi (gelir vergisi hariç)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-Hayvan sigortası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-Makine</a:t>
                      </a:r>
                      <a:r>
                        <a:rPr lang="tr-TR" baseline="0" dirty="0">
                          <a:latin typeface="Arial" pitchFamily="34" charset="0"/>
                          <a:cs typeface="Arial" pitchFamily="34" charset="0"/>
                        </a:rPr>
                        <a:t> kirası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-Arazi kirası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-Pazarlama masrafları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600"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-Su ücreti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-Daimi işgücü ücretleri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-Diğer cari masraflar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600"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-Ürün sigortası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-Döner sermaye faizi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600"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-Pazarlama masrafları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600"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-Değişken masrafların faizi (döner sermaye faizi)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600"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-Götürü yaptırılan işlere ödemeler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903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77280" y="286180"/>
            <a:ext cx="820891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Arial" pitchFamily="34" charset="0"/>
                <a:cs typeface="Arial" pitchFamily="34" charset="0"/>
              </a:rPr>
              <a:t>Bitkisel Üretim Masrafları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1-Değişken Masraflar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Bunların fiziki miktarları ile birim fiyatlarının dikkate alınması gerekmektedir.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Tohum ve fide: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İlgili bitkisel üretim faaliyetinde,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işletmeden kullanılan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veya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işletme dışından satın alınan tohum miktarının, çiftlik avlusu fiyatlarıyla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(işletmeye mal oluş fiyatı ile) değerlendirilmesi sonucu hesaplanmaktadır.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Ayrıca tohumun temizliği ve ilaçlaması için (selektörde) yapılan giderler, tohumluk masraflarından sayılmaktadır.   </a:t>
            </a:r>
            <a:endParaRPr lang="tr-T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954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çilek fides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429000"/>
            <a:ext cx="4427984" cy="2961215"/>
          </a:xfrm>
          <a:prstGeom prst="rect">
            <a:avLst/>
          </a:prstGeom>
          <a:noFill/>
        </p:spPr>
      </p:pic>
      <p:pic>
        <p:nvPicPr>
          <p:cNvPr id="81924" name="Picture 4" descr="pamuk tohumu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548680"/>
            <a:ext cx="3857571" cy="2160240"/>
          </a:xfrm>
          <a:prstGeom prst="rect">
            <a:avLst/>
          </a:prstGeom>
          <a:noFill/>
        </p:spPr>
      </p:pic>
      <p:pic>
        <p:nvPicPr>
          <p:cNvPr id="81926" name="Picture 6" descr="pamuk tohumu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4664"/>
            <a:ext cx="3064119" cy="2759232"/>
          </a:xfrm>
          <a:prstGeom prst="rect">
            <a:avLst/>
          </a:prstGeom>
          <a:noFill/>
        </p:spPr>
      </p:pic>
      <p:pic>
        <p:nvPicPr>
          <p:cNvPr id="81928" name="Picture 8" descr="çilek ile ilgili görsel sonuc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01008"/>
            <a:ext cx="3643461" cy="2767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2954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77280" y="286180"/>
            <a:ext cx="820891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Gübre, kireç </a:t>
            </a:r>
            <a:r>
              <a:rPr lang="tr-TR" sz="2800" b="1" dirty="0" err="1">
                <a:latin typeface="Arial" pitchFamily="34" charset="0"/>
                <a:cs typeface="Arial" pitchFamily="34" charset="0"/>
              </a:rPr>
              <a:t>vb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: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İlgili bitkisel üretim faaliyet için,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tarlaya atılan çiftlik gübresi veya kimyevi gübre miktarının, işletmeye mal oluş fiyatlarıyla çarpılarak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bulunmaktadır.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İşletmelerde, çiftlik gübresi birim fiyatının bilinmediği durumda, yörede çiftlik gübresinin satış fiyatları dikkate alınabilir.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Eğer yörede, çiftlik gübresi birim fiyatı tespit edilemiyorsa, ikame fiyatı kriteri dikkate alınarak hesaplanabilir.  </a:t>
            </a:r>
          </a:p>
        </p:txBody>
      </p:sp>
    </p:spTree>
    <p:extLst>
      <p:ext uri="{BB962C8B-B14F-4D97-AF65-F5344CB8AC3E}">
        <p14:creationId xmlns:p14="http://schemas.microsoft.com/office/powerpoint/2010/main" val="817104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95536" y="427166"/>
            <a:ext cx="8208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dirty="0" err="1">
                <a:latin typeface="Arial" pitchFamily="34" charset="0"/>
                <a:cs typeface="Arial" pitchFamily="34" charset="0"/>
              </a:rPr>
              <a:t>Özsermayenin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alternatif maliyeti olarak hesaplanan faiz,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Arazinin çiftçilerin mülkü olması halinde hesaplanan alternatif kira gideri, 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Çiftçi ve ailesinin tarımda çalışması karşılığında tahakkuk ettirilen işgücü ücretleri,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Örtülü yani hesaben bulunan maliyetleri oluşturur. </a:t>
            </a:r>
          </a:p>
        </p:txBody>
      </p:sp>
      <p:pic>
        <p:nvPicPr>
          <p:cNvPr id="60418" name="Picture 2" descr="işlenmeyen tarım topraklarının kiralanması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883482"/>
            <a:ext cx="3750990" cy="17886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4002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çiftlik gübres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5780584" cy="3254469"/>
          </a:xfrm>
          <a:prstGeom prst="rect">
            <a:avLst/>
          </a:prstGeom>
          <a:noFill/>
        </p:spPr>
      </p:pic>
      <p:pic>
        <p:nvPicPr>
          <p:cNvPr id="82948" name="Picture 4" descr="kimyevi gübre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77072"/>
            <a:ext cx="3810000" cy="2533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7104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77280" y="286180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Burada tespiti oldukça karmaşık olan bir diğer husus da,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tarlaya atılan çiftlik gübresi masraflarının ne kadarının o yılki ürün için hesaplanacağıdır.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Bilindiği gibi tarlaya atılan çiftlik gübresi 3 yıl kadar bir sürede, giderek azalmakla birlikte, ürün verimini etkilemektedir.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Bununla birlikte, gübrenin yıllar itibariyle ürün verimine ne oranda etki ettiği konusunda çeşitli görüşler bulunmaktadır (Açıl, 1977).  </a:t>
            </a:r>
          </a:p>
        </p:txBody>
      </p:sp>
    </p:spTree>
    <p:extLst>
      <p:ext uri="{BB962C8B-B14F-4D97-AF65-F5344CB8AC3E}">
        <p14:creationId xmlns:p14="http://schemas.microsoft.com/office/powerpoint/2010/main" val="2846626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77280" y="286180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Bunlardan birincisi, çiftlik gübresi masraflarının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3 yıl boyunca her yıla eşit olarak dağıtılabileceğidir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Diğeri ise,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birinci yıl ürün verimine etkisinin daha yüksek olabileceği ve bunun giderek azalabileceğidir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Ayrıca,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yıllar itibariyle çeşitli oranlar da dikkate alınmaktadır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16635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77280" y="286180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Mücadele ilacı: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Mücadele ilacı, genellikle işletme dışından temin edilmektedir.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Satın alınan mücadele ilacının, üretim için kullanılan miktarının, çiftliğe mal oluş fiyatı ile çarpılması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sonucu hesaplanmaktadır.  </a:t>
            </a:r>
          </a:p>
        </p:txBody>
      </p:sp>
      <p:pic>
        <p:nvPicPr>
          <p:cNvPr id="38914" name="Picture 2" descr="tarımsal mücadele ilacı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933056"/>
            <a:ext cx="3467100" cy="2600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20995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77280" y="286180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Akaryakıt ve yağ: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Söz konusu bitkisel üretim faaliyetinde kullanılan traktör ve diğer makinalara ait akaryakıt ve yağ masraflarının belirlenmesinde,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tüketilen akaryakıt ve yağ miktarı, birim fiyatlar ile çarpılarak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bir değerlendirme yapılmaktadır.  </a:t>
            </a:r>
          </a:p>
        </p:txBody>
      </p:sp>
      <p:pic>
        <p:nvPicPr>
          <p:cNvPr id="37890" name="Picture 2" descr="tarımda akaryakıt, yağ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861048"/>
            <a:ext cx="4762500" cy="2771776"/>
          </a:xfrm>
          <a:prstGeom prst="rect">
            <a:avLst/>
          </a:prstGeom>
          <a:noFill/>
        </p:spPr>
      </p:pic>
      <p:pic>
        <p:nvPicPr>
          <p:cNvPr id="37892" name="Picture 4" descr="tarımda akaryakıt, yağ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573016"/>
            <a:ext cx="3059832" cy="3059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64632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77280" y="286180"/>
            <a:ext cx="82089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Alet ve makinaların tamir bakım masrafları: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Alet ve makinanın tamir ve bakım masrafları,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değişken masraftır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İşletmelerde, birden daha çok sayıda ürün yetiştiriliyor ve makinaların kullanımında bunlara ortak hizmet sunuluyorsa, o zaman bunlar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ortak masraf özelliği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de gösterirler.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Tamir ve bakım masrafları, esas itibariyle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fiilen yapılan harcamaların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dikkate alınması ile ortaya konabilir.  </a:t>
            </a:r>
          </a:p>
        </p:txBody>
      </p:sp>
    </p:spTree>
    <p:extLst>
      <p:ext uri="{BB962C8B-B14F-4D97-AF65-F5344CB8AC3E}">
        <p14:creationId xmlns:p14="http://schemas.microsoft.com/office/powerpoint/2010/main" val="11900857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traktör, tamir, bakım masrafları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620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00857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377280" y="286180"/>
                <a:ext cx="8443192" cy="5196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tr-TR" sz="2800" b="1" dirty="0">
                    <a:latin typeface="Arial" pitchFamily="34" charset="0"/>
                    <a:cs typeface="Arial" pitchFamily="34" charset="0"/>
                  </a:rPr>
                  <a:t>Alet ve makinaların tamir bakım masrafları: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endParaRPr lang="tr-TR" sz="2800" b="1" dirty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tr-TR" sz="2800" dirty="0">
                    <a:latin typeface="Arial" pitchFamily="34" charset="0"/>
                    <a:cs typeface="Arial" pitchFamily="34" charset="0"/>
                  </a:rPr>
                  <a:t>Ancak bu tespitte güçlükler varsa, o zaman tamir ve bakım masrafları, aşağıdaki biçimde hesaplanabilir: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endParaRPr lang="tr-TR" sz="2800" dirty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/>
                        <a:cs typeface="Arial" pitchFamily="34" charset="0"/>
                      </a:rPr>
                      <m:t>𝑇𝑎𝑚𝑖𝑟</m:t>
                    </m:r>
                    <m:r>
                      <a:rPr lang="tr-TR" sz="2000" b="0" i="1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tr-TR" sz="2000" b="0" i="1" smtClean="0">
                        <a:latin typeface="Cambria Math"/>
                        <a:cs typeface="Arial" pitchFamily="34" charset="0"/>
                      </a:rPr>
                      <m:t>𝐵𝑎𝑘𝚤𝑚</m:t>
                    </m:r>
                    <m:r>
                      <a:rPr lang="tr-TR" sz="2000" b="0" i="1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tr-TR" sz="2000" b="0" i="1" smtClean="0">
                        <a:latin typeface="Cambria Math"/>
                        <a:cs typeface="Arial" pitchFamily="34" charset="0"/>
                      </a:rPr>
                      <m:t>𝑀𝑎𝑠𝑟𝑎𝑓𝚤</m:t>
                    </m:r>
                    <m:r>
                      <a:rPr lang="tr-TR" sz="2000" b="0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tr-TR" sz="2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𝑀𝑎𝑘𝑖𝑛𝑎𝑛𝚤𝑛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𝑌𝑒𝑛𝑖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𝐴𝑙𝚤𝑚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𝐹𝑖𝑦𝑎𝑡𝚤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 % 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𝑇𝑎𝑚𝑖𝑟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𝐵𝑎𝑘𝚤𝑚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𝑀𝑎𝑠𝑟𝑎𝑓𝚤</m:t>
                        </m:r>
                      </m:num>
                      <m:den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𝐸𝑘𝑜𝑛𝑜𝑚𝑖𝑘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 Ö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ü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𝑟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 (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𝑠𝑎𝑎𝑡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tr-TR" sz="20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tr-TR" sz="2800" dirty="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tr-TR" sz="2000" i="1" dirty="0">
                    <a:latin typeface="Arial" pitchFamily="34" charset="0"/>
                    <a:cs typeface="Arial" pitchFamily="34" charset="0"/>
                  </a:rPr>
                  <a:t>(saat başına)</a:t>
                </a:r>
              </a:p>
              <a:p>
                <a:endParaRPr lang="tr-TR" sz="2000" i="1" dirty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tr-TR" sz="2800" dirty="0">
                    <a:latin typeface="Arial" pitchFamily="34" charset="0"/>
                    <a:cs typeface="Arial" pitchFamily="34" charset="0"/>
                  </a:rPr>
                  <a:t>Makinalar için tamir-bakım masrafları, makine değerinin belli bir oranı (%) olarak belirlenmektedir.</a:t>
                </a: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80" y="286180"/>
                <a:ext cx="8443192" cy="519648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300" t="-1174" r="-1155" b="-234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866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377280" y="286180"/>
                <a:ext cx="8443192" cy="3903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tr-TR" sz="2800" b="1" dirty="0">
                    <a:latin typeface="Arial" pitchFamily="34" charset="0"/>
                    <a:cs typeface="Arial" pitchFamily="34" charset="0"/>
                  </a:rPr>
                  <a:t>Alet ve makinaların tamir bakım masrafları: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endParaRPr lang="tr-TR" sz="2800" b="1" dirty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/>
                        <a:cs typeface="Arial" pitchFamily="34" charset="0"/>
                      </a:rPr>
                      <m:t>𝑇𝑎𝑚𝑖𝑟</m:t>
                    </m:r>
                    <m:r>
                      <a:rPr lang="tr-TR" sz="2000" b="0" i="1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tr-TR" sz="2000" b="0" i="1" smtClean="0">
                        <a:latin typeface="Cambria Math"/>
                        <a:cs typeface="Arial" pitchFamily="34" charset="0"/>
                      </a:rPr>
                      <m:t>𝐵𝑎𝑘𝚤𝑚</m:t>
                    </m:r>
                    <m:r>
                      <a:rPr lang="tr-TR" sz="2000" b="0" i="1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tr-TR" sz="2000" b="0" i="1" smtClean="0">
                        <a:latin typeface="Cambria Math"/>
                        <a:cs typeface="Arial" pitchFamily="34" charset="0"/>
                      </a:rPr>
                      <m:t>𝑀𝑎𝑠𝑟𝑎𝑓𝚤</m:t>
                    </m:r>
                    <m:r>
                      <a:rPr lang="tr-TR" sz="2000" b="0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tr-TR" sz="20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𝑀𝑎𝑘𝑖𝑛𝑎𝑛𝚤𝑛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𝑌𝑒𝑛𝑖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𝐴𝑙𝚤𝑚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𝐹𝑖𝑦𝑎𝑡𝚤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 % 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𝑇𝑎𝑚𝑖𝑟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𝐵𝑎𝑘𝚤𝑚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𝑀𝑎𝑠𝑟𝑎𝑓𝚤</m:t>
                        </m:r>
                      </m:num>
                      <m:den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𝐸𝑘𝑜𝑛𝑜𝑚𝑖𝑘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 Ö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ü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𝑟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 (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𝑠𝑎𝑎𝑡</m:t>
                        </m:r>
                        <m:r>
                          <a:rPr lang="tr-TR" sz="2000" b="0" i="1" smtClean="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tr-TR" sz="20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tr-TR" sz="2800" dirty="0"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tr-TR" sz="2000" i="1" dirty="0">
                    <a:latin typeface="Arial" pitchFamily="34" charset="0"/>
                    <a:cs typeface="Arial" pitchFamily="34" charset="0"/>
                  </a:rPr>
                  <a:t>(saat başına)</a:t>
                </a:r>
              </a:p>
              <a:p>
                <a:endParaRPr lang="tr-TR" sz="2000" i="1" dirty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tr-TR" sz="2800" dirty="0">
                    <a:latin typeface="Arial" pitchFamily="34" charset="0"/>
                    <a:cs typeface="Arial" pitchFamily="34" charset="0"/>
                  </a:rPr>
                  <a:t>Ziraat Mühendisliği kataloglarında ve birim fiyat cetvellerinde, yayınlanan bu oranlar kullanılarak ya da toplam veya çalışma saatinin birimine düşen payı hesaplanabilmektedir. </a:t>
                </a: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80" y="286180"/>
                <a:ext cx="8443192" cy="390382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300" t="-1563" b="-343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96084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zirai  alet-makina tamir, bakım masrafları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8481431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960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95536" y="427166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Buna karşılık tohum, gübre, ilaç, geçici işgücü ücreti, elektrik, su giderleri vb. açık yani fiilen ödenen maliyetlerdir.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Açık ve örtülü maliyetler toplamının, brüt üretim değerinden çıkarılması halinde kalan kısım ekonomik kardır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(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Cramer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Jensen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, 1991). </a:t>
            </a:r>
          </a:p>
        </p:txBody>
      </p:sp>
      <p:pic>
        <p:nvPicPr>
          <p:cNvPr id="59394" name="Picture 2" descr="economic profit in agricultur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799391"/>
            <a:ext cx="5039544" cy="283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70143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77280" y="286180"/>
            <a:ext cx="84431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Alet ve makinaların tamir bakım masrafları: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Ülkemizde yapılan maliyet analizlerinin çoğunda, toplam alet-makine masrafları, genellikle, alet-makine ister üreticinin kendi öz varlığı olsun, isterse kira ile tutulmuş olsun,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bölgede birim alan veya süre için geçerli kira bedeli üzerinden hesaplanmaktadır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Bu yaklaşım, işlem kolaylığı sağlamakla birlikte, bazı sakıncaları da içermektedir. </a:t>
            </a:r>
          </a:p>
        </p:txBody>
      </p:sp>
    </p:spTree>
    <p:extLst>
      <p:ext uri="{BB962C8B-B14F-4D97-AF65-F5344CB8AC3E}">
        <p14:creationId xmlns:p14="http://schemas.microsoft.com/office/powerpoint/2010/main" val="29385558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77280" y="286180"/>
            <a:ext cx="844319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Alet ve makinaların tamir bakım masrafları: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Bu yöntemin kullanılmasındaki temel neden, işletmede birden fazla bitkisel ve hayvansal üretim faaliyetinin varlığı durumunda,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alet ve makinaların tamir-bakım masrafları ile amortisman ve faiz gibi sabit masraflarının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ürünler itibariyle dağıtılmasında karşılaşılan güçlüktür.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Bu nedenle, alet ve makinalara ait bu masrafların tespitinde,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alternatif maliyete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göre değerlendirme yapılmaktadır . </a:t>
            </a:r>
          </a:p>
        </p:txBody>
      </p:sp>
    </p:spTree>
    <p:extLst>
      <p:ext uri="{BB962C8B-B14F-4D97-AF65-F5344CB8AC3E}">
        <p14:creationId xmlns:p14="http://schemas.microsoft.com/office/powerpoint/2010/main" val="28477073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77280" y="286180"/>
            <a:ext cx="84431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Alet ve makinaların tamir bakım masrafları: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Bu durumda, alet ve makinalar, söz konusu üretim faaliyeti için, kiralanıyormuş gibi bir değerlendirme yapılarak, kira bedelleri dikkate alınmaktadır.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Kuşkusuz, makine hizmetlerini kiralayan işletmelerde, bu işlem için ödenen ücretleri dikkate almak esastır.</a:t>
            </a:r>
          </a:p>
        </p:txBody>
      </p:sp>
    </p:spTree>
    <p:extLst>
      <p:ext uri="{BB962C8B-B14F-4D97-AF65-F5344CB8AC3E}">
        <p14:creationId xmlns:p14="http://schemas.microsoft.com/office/powerpoint/2010/main" val="22108477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77280" y="286180"/>
            <a:ext cx="84431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Alet ve makinaların tamir bakım masrafları: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Ancak, bizzat kendi makine ve ekipmanıyla çalışan işletmelerde, makine değişken ve sabit masraflarının ayrı ayrı hesaplanıp, ortak kullanım konusu olan üretim faaliyetlerine dağıtılması daha uygun bir yaklaşım olacaktır. </a:t>
            </a:r>
          </a:p>
        </p:txBody>
      </p:sp>
    </p:spTree>
    <p:extLst>
      <p:ext uri="{BB962C8B-B14F-4D97-AF65-F5344CB8AC3E}">
        <p14:creationId xmlns:p14="http://schemas.microsoft.com/office/powerpoint/2010/main" val="34342391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77280" y="286180"/>
            <a:ext cx="844319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Geçici işgücü ücreti: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İşletmelerde kullanılan işgücü masrafları, değişken veya sabit masraf özelliği taşıyabilir.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Aile işgücü için, aynı işi yapan yabancı işgücü ücretleri esas alınarak hesaplanan ve,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Daimi işgücü için, fiilen ödenen ücretler sabit masraf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karakterindedir.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Geçici işgücü ücretleri ise, değişken masraf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tır. </a:t>
            </a:r>
          </a:p>
        </p:txBody>
      </p:sp>
    </p:spTree>
    <p:extLst>
      <p:ext uri="{BB962C8B-B14F-4D97-AF65-F5344CB8AC3E}">
        <p14:creationId xmlns:p14="http://schemas.microsoft.com/office/powerpoint/2010/main" val="32955563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77280" y="286180"/>
            <a:ext cx="84431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Geçici işgücü ücreti: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Üretim faaliyet kolları ve koşullarına göre, kullanılan işgücü saatleri toplamı, ücret karşılıkları ile çarpılarak, işgücü masrafları bulunur.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Bu masraflara, ödenen sosyal güvenlik primleri, sigorta, raporlu ve ücretli tatiller gibi işçilere sağlanan diğer olanaklar da dahil edilebilir. </a:t>
            </a:r>
          </a:p>
        </p:txBody>
      </p:sp>
    </p:spTree>
    <p:extLst>
      <p:ext uri="{BB962C8B-B14F-4D97-AF65-F5344CB8AC3E}">
        <p14:creationId xmlns:p14="http://schemas.microsoft.com/office/powerpoint/2010/main" val="7224920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77280" y="286180"/>
            <a:ext cx="84431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Makine kirası: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İşletmede bulunmayan ve üretim faaliyetlerinde dışarıdan kiralanarak sağlanan traktör, biçerdöver vb. makine hizmetleri için ödenen ücret tutarı dikkate alınır.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Su ücreti: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Değişken bir masraf olup, satın alınan ve birim alana kullanılan miktarına göre fiyatlandırılır.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195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77280" y="286180"/>
            <a:ext cx="84431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Su ücreti: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tr-TR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İşletmelerde, su temini veya yeraltından su çıkarma işi için yapılan motopomp veya derin kuyuların masrafları da bu bağlamda dikkate alınabilir. 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Ürün sigortası: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Bu masraf unsuru, işletmede üretilen bitkisel ürünler için ödenen sigorta primlerini içermektedir. </a:t>
            </a:r>
          </a:p>
        </p:txBody>
      </p:sp>
    </p:spTree>
    <p:extLst>
      <p:ext uri="{BB962C8B-B14F-4D97-AF65-F5344CB8AC3E}">
        <p14:creationId xmlns:p14="http://schemas.microsoft.com/office/powerpoint/2010/main" val="24918169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77280" y="286180"/>
            <a:ext cx="84431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Pazarlama masrafları: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tr-TR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Ürün hasadından sonra, tarlada veya çiftlik avlusunda satışı yapılıyorsa, herhangi bir pazarlama masrafı söz konusu olmamaktadır.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Ancak ürün, hasat edildikten sonra, satılacak yere (Pazar, Hal vb.) yapılacak yükleme, taşıma ve bununla ilgili diğer masraflar, pazarlama masrafı olarak dikkate alınmaktadır. </a:t>
            </a:r>
          </a:p>
        </p:txBody>
      </p:sp>
    </p:spTree>
    <p:extLst>
      <p:ext uri="{BB962C8B-B14F-4D97-AF65-F5344CB8AC3E}">
        <p14:creationId xmlns:p14="http://schemas.microsoft.com/office/powerpoint/2010/main" val="985364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6467" y="253705"/>
            <a:ext cx="844319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Değişken masrafların faizi (döner sermaye faizi):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tr-TR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Üretim masrafları faizi,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fırsat maliyetini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temsil etmektedir.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Basit olarak, söz konusu üretim girdileri tutarı, başka bir alternatif alanda değerlendirilmiş olsa idi, belirli bir miktarda faiz geliri elde edilecekti.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Bu girdilerin üretimde kullanılmaları ile, faiz gelirinden vazgeçilmiş olunmaktadır.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Bu nedenle masraf olarak değerlendirilmesi gerekmektedir.   </a:t>
            </a:r>
          </a:p>
        </p:txBody>
      </p:sp>
    </p:spTree>
    <p:extLst>
      <p:ext uri="{BB962C8B-B14F-4D97-AF65-F5344CB8AC3E}">
        <p14:creationId xmlns:p14="http://schemas.microsoft.com/office/powerpoint/2010/main" val="1310285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95536" y="427166"/>
            <a:ext cx="8208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Arial" pitchFamily="34" charset="0"/>
                <a:cs typeface="Arial" pitchFamily="34" charset="0"/>
              </a:rPr>
              <a:t>Tarımda Maliyet Masrafı (Gider) Unsurlarının Sınıflandırılması </a:t>
            </a:r>
          </a:p>
          <a:p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Genelde,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bir üretim döneminde elde edilen brüt üretim değeri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ile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masraflar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karşılaştırılarak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, yapılan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faaliyetin ekonomikliği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ortaya konulmaktadır.  </a:t>
            </a:r>
          </a:p>
        </p:txBody>
      </p:sp>
      <p:pic>
        <p:nvPicPr>
          <p:cNvPr id="58370" name="Picture 2" descr="gross agricultural production value and their cost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789040"/>
            <a:ext cx="4104456" cy="2637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83323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6467" y="253705"/>
            <a:ext cx="844319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Değişken masrafların faizi (döner sermaye faizi):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tr-TR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Aslında, bu amaçla yatırımın en iyi alternatifte getireceği gelir esas alınmalıdır.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Bu da bankaların mevduat net faizleri ortalamalarının alınması ile bulunabilir.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Ülkemizde bu amaçla T.C. Ziraat Bankası A.Ş.’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nin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tarımsal kredi faizi, sermayenin tarımsal üretimde bağlı kaldığı süreler dikkate alınarak kullanılmaktadır. </a:t>
            </a:r>
          </a:p>
        </p:txBody>
      </p:sp>
    </p:spTree>
    <p:extLst>
      <p:ext uri="{BB962C8B-B14F-4D97-AF65-F5344CB8AC3E}">
        <p14:creationId xmlns:p14="http://schemas.microsoft.com/office/powerpoint/2010/main" val="20022187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6467" y="253705"/>
            <a:ext cx="84431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Değişken masrafların faizi (döner sermaye faizi):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tr-TR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Kendi kendini finanse eden bir işletmede, işletme sermayesini sanki bankaya faize yatırmış gibi hareket edilmelidir.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Bu amaçla hesaplanan faiz masrafı, girdilerin kullanıldığı tarihten, ürünün hasadını takiben satışına kadar olan dönem için hesaplanmalıdır.   </a:t>
            </a:r>
          </a:p>
        </p:txBody>
      </p:sp>
    </p:spTree>
    <p:extLst>
      <p:ext uri="{BB962C8B-B14F-4D97-AF65-F5344CB8AC3E}">
        <p14:creationId xmlns:p14="http://schemas.microsoft.com/office/powerpoint/2010/main" val="3763454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6467" y="253705"/>
            <a:ext cx="84431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Değişken masrafların faizi (döner sermaye faizi):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tr-TR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Bunun için, değişken masraflar toplamının, yarı değeri üzerinden, üretim dönemi uzunluğu dikkate alınarak, cari faiz haddi ile faiz yükünün hesaplanması yoluna gidilebilmektedir. </a:t>
            </a:r>
          </a:p>
        </p:txBody>
      </p:sp>
    </p:spTree>
    <p:extLst>
      <p:ext uri="{BB962C8B-B14F-4D97-AF65-F5344CB8AC3E}">
        <p14:creationId xmlns:p14="http://schemas.microsoft.com/office/powerpoint/2010/main" val="36031853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6467" y="253705"/>
            <a:ext cx="84431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Götürü yapılan işlere ödemeler: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tr-TR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Götürü olarak yaptırılan işlere yapılan ödemeler, maliyet unsurlarına dahil edilmektedir.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Götürü olarak yaptırılan işlere örnek olarak; çapalama işçiliği, sulama işçiliği vb.</a:t>
            </a:r>
          </a:p>
        </p:txBody>
      </p:sp>
    </p:spTree>
    <p:extLst>
      <p:ext uri="{BB962C8B-B14F-4D97-AF65-F5344CB8AC3E}">
        <p14:creationId xmlns:p14="http://schemas.microsoft.com/office/powerpoint/2010/main" val="27370164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6467" y="253705"/>
            <a:ext cx="844319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Sabit Masraflar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tr-TR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Sabit masraflar, üretim faaliyet hacmine bağlı olmayan ve üretim faktörlerinin varlığından dolayı oluşan masraflardır.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Sabit masraflar, üretim faaliyet hacminde büyük bir değişiklik olmadığı sürece stabildir.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Uzun dönemde, üretim dalı kapasitesinin genişletilmesi veya daraltılması halinde, sabit masraflar da değişken masraf özelliği gösterecektir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4524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6467" y="253705"/>
            <a:ext cx="844319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Sabit sermaye unsurlarının amortismanı: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tr-TR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Amortisman; aktife dahil unsurların, üretime doğrudan katılması veya dolaylı bir şekilde hizmet etmesi ile yıpranmaya ve yaşlanmaya bağlı olarak, zamanla hizmet yeteneklerini ve kıymetlerini kaybetmeleridir (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Kıral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ve Rehber, 1986).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Amortisman masrafları genellikle;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Doğru hat, azalan bakiyeler veya azalan ünite emsali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(azalan oranlar) yöntemi ile hesaplanmaktadır. </a:t>
            </a:r>
          </a:p>
        </p:txBody>
      </p:sp>
    </p:spTree>
    <p:extLst>
      <p:ext uri="{BB962C8B-B14F-4D97-AF65-F5344CB8AC3E}">
        <p14:creationId xmlns:p14="http://schemas.microsoft.com/office/powerpoint/2010/main" val="38637679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251520" y="253705"/>
                <a:ext cx="8548139" cy="6166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tr-TR" sz="2800" b="1" dirty="0">
                    <a:latin typeface="Arial" pitchFamily="34" charset="0"/>
                    <a:cs typeface="Arial" pitchFamily="34" charset="0"/>
                  </a:rPr>
                  <a:t>Sabit sermaye unsurlarının amortismanı:</a:t>
                </a:r>
                <a:endParaRPr lang="tr-TR" sz="2800" dirty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endParaRPr lang="tr-TR" sz="2800" b="1" dirty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tr-TR" sz="2800" dirty="0">
                    <a:latin typeface="Arial" pitchFamily="34" charset="0"/>
                    <a:cs typeface="Arial" pitchFamily="34" charset="0"/>
                  </a:rPr>
                  <a:t>Bunlardan en basit ve en çok kullanılanı ise, </a:t>
                </a:r>
                <a:r>
                  <a:rPr lang="tr-TR" sz="2800" b="1" dirty="0">
                    <a:latin typeface="Arial" pitchFamily="34" charset="0"/>
                    <a:cs typeface="Arial" pitchFamily="34" charset="0"/>
                  </a:rPr>
                  <a:t>doğru hat </a:t>
                </a:r>
                <a:r>
                  <a:rPr lang="tr-TR" sz="2800" dirty="0">
                    <a:latin typeface="Arial" pitchFamily="34" charset="0"/>
                    <a:cs typeface="Arial" pitchFamily="34" charset="0"/>
                  </a:rPr>
                  <a:t>yöntemidir. Buna göre, örneğin makinalarda yıllık amortisman payı;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endParaRPr lang="tr-TR" sz="2800" dirty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tr-TR" sz="2800" b="0" i="1" smtClean="0">
                        <a:latin typeface="Cambria Math"/>
                        <a:cs typeface="Arial" pitchFamily="34" charset="0"/>
                      </a:rPr>
                      <m:t>𝐴𝑚𝑜𝑟𝑡𝑖𝑠𝑚𝑎𝑛</m:t>
                    </m:r>
                    <m:r>
                      <a:rPr lang="tr-TR" sz="2800" b="0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tr-TR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𝑀𝑎𝑘𝑖𝑛𝑎𝑛𝚤𝑛</m:t>
                        </m:r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𝑦𝑒𝑛𝑖</m:t>
                        </m:r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𝑑𝑒</m:t>
                        </m:r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ğ</m:t>
                        </m:r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𝑒𝑟𝑖</m:t>
                        </m:r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 −</m:t>
                        </m:r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h𝑢𝑟𝑑𝑎</m:t>
                        </m:r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𝑑𝑒</m:t>
                        </m:r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ğ</m:t>
                        </m:r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𝑒𝑟𝑖</m:t>
                        </m:r>
                      </m:num>
                      <m:den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𝐸𝑘𝑜𝑛𝑜𝑚𝑖𝑘</m:t>
                        </m:r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 ö</m:t>
                        </m:r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ü</m:t>
                        </m:r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𝑟</m:t>
                        </m:r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 (</m:t>
                        </m:r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𝑦𝚤𝑙</m:t>
                        </m:r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tr-TR" sz="2800" dirty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tr-TR" sz="2800" dirty="0">
                    <a:latin typeface="Arial" pitchFamily="34" charset="0"/>
                    <a:cs typeface="Arial" pitchFamily="34" charset="0"/>
                  </a:rPr>
                  <a:t>veya,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endParaRPr lang="tr-TR" sz="2800" dirty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tr-TR" sz="2800" i="1">
                        <a:latin typeface="Cambria Math"/>
                        <a:cs typeface="Arial" pitchFamily="34" charset="0"/>
                      </a:rPr>
                      <m:t>𝐴𝑚𝑜𝑟𝑡𝑖𝑠𝑚𝑎𝑛</m:t>
                    </m:r>
                    <m:r>
                      <a:rPr lang="tr-TR" sz="2800" i="1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tr-TR" sz="28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tr-TR" sz="2800" i="1">
                            <a:latin typeface="Cambria Math"/>
                            <a:cs typeface="Arial" pitchFamily="34" charset="0"/>
                          </a:rPr>
                          <m:t>𝑀𝑎𝑘𝑖𝑛𝑎</m:t>
                        </m:r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tr-TR" sz="2800" i="1">
                            <a:latin typeface="Cambria Math"/>
                            <a:cs typeface="Arial" pitchFamily="34" charset="0"/>
                          </a:rPr>
                          <m:t>𝑑𝑒</m:t>
                        </m:r>
                        <m:r>
                          <a:rPr lang="tr-TR" sz="2800" i="1">
                            <a:latin typeface="Cambria Math"/>
                            <a:cs typeface="Arial" pitchFamily="34" charset="0"/>
                          </a:rPr>
                          <m:t>ğ</m:t>
                        </m:r>
                        <m:r>
                          <a:rPr lang="tr-TR" sz="2800" i="1">
                            <a:latin typeface="Cambria Math"/>
                            <a:cs typeface="Arial" pitchFamily="34" charset="0"/>
                          </a:rPr>
                          <m:t>𝑒𝑟𝑖</m:t>
                        </m:r>
                        <m:r>
                          <a:rPr lang="tr-TR" sz="2800" i="1">
                            <a:latin typeface="Cambria Math"/>
                            <a:cs typeface="Arial" pitchFamily="34" charset="0"/>
                          </a:rPr>
                          <m:t> </m:t>
                        </m:r>
                      </m:num>
                      <m:den>
                        <m:r>
                          <a:rPr lang="tr-TR" sz="2800" i="1">
                            <a:latin typeface="Cambria Math"/>
                            <a:cs typeface="Arial" pitchFamily="34" charset="0"/>
                          </a:rPr>
                          <m:t>𝐸𝑘𝑜𝑛𝑜𝑚𝑖𝑘</m:t>
                        </m:r>
                        <m:r>
                          <a:rPr lang="tr-TR" sz="2800" i="1">
                            <a:latin typeface="Cambria Math"/>
                            <a:cs typeface="Arial" pitchFamily="34" charset="0"/>
                          </a:rPr>
                          <m:t> ö</m:t>
                        </m:r>
                        <m:r>
                          <a:rPr lang="tr-TR" sz="2800" i="1">
                            <a:latin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tr-TR" sz="2800" i="1">
                            <a:latin typeface="Cambria Math"/>
                            <a:cs typeface="Arial" pitchFamily="34" charset="0"/>
                          </a:rPr>
                          <m:t>ü</m:t>
                        </m:r>
                        <m:r>
                          <a:rPr lang="tr-TR" sz="2800" i="1">
                            <a:latin typeface="Cambria Math"/>
                            <a:cs typeface="Arial" pitchFamily="34" charset="0"/>
                          </a:rPr>
                          <m:t>𝑟</m:t>
                        </m:r>
                        <m:r>
                          <a:rPr lang="tr-TR" sz="2800" i="1">
                            <a:latin typeface="Cambria Math"/>
                            <a:cs typeface="Arial" pitchFamily="34" charset="0"/>
                          </a:rPr>
                          <m:t> (</m:t>
                        </m:r>
                        <m:r>
                          <a:rPr lang="tr-TR" sz="2800" i="1">
                            <a:latin typeface="Cambria Math"/>
                            <a:cs typeface="Arial" pitchFamily="34" charset="0"/>
                          </a:rPr>
                          <m:t>𝑦𝚤𝑙</m:t>
                        </m:r>
                        <m:r>
                          <a:rPr lang="tr-TR" sz="2800" i="1">
                            <a:latin typeface="Cambria Math"/>
                            <a:cs typeface="Arial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tr-TR" sz="2800" dirty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tr-TR" sz="2800" dirty="0">
                    <a:latin typeface="Arial" pitchFamily="34" charset="0"/>
                    <a:cs typeface="Arial" pitchFamily="34" charset="0"/>
                  </a:rPr>
                  <a:t>veya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endParaRPr lang="tr-TR" sz="2800" dirty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tr-TR" sz="2600" i="1">
                        <a:latin typeface="Cambria Math"/>
                        <a:cs typeface="Arial" pitchFamily="34" charset="0"/>
                      </a:rPr>
                      <m:t>𝐴𝑚𝑜𝑟𝑡𝑖𝑠𝑚𝑎𝑛</m:t>
                    </m:r>
                    <m:r>
                      <a:rPr lang="tr-TR" sz="2600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tr-TR" sz="2600" b="0" i="0" smtClean="0">
                        <a:latin typeface="Cambria Math"/>
                        <a:cs typeface="Arial" pitchFamily="34" charset="0"/>
                      </a:rPr>
                      <m:t>Makina</m:t>
                    </m:r>
                    <m:r>
                      <a:rPr lang="tr-TR" sz="2600" b="0" i="0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sz="2600" b="0" i="0" smtClean="0">
                        <a:latin typeface="Cambria Math"/>
                        <a:cs typeface="Arial" pitchFamily="34" charset="0"/>
                      </a:rPr>
                      <m:t>de</m:t>
                    </m:r>
                    <m:r>
                      <a:rPr lang="tr-TR" sz="2600" b="0" i="0" smtClean="0">
                        <a:latin typeface="Cambria Math"/>
                        <a:cs typeface="Arial" pitchFamily="34" charset="0"/>
                      </a:rPr>
                      <m:t>ğ</m:t>
                    </m:r>
                    <m:r>
                      <m:rPr>
                        <m:sty m:val="p"/>
                      </m:rPr>
                      <a:rPr lang="tr-TR" sz="2600" b="0" i="0" smtClean="0">
                        <a:latin typeface="Cambria Math"/>
                        <a:cs typeface="Arial" pitchFamily="34" charset="0"/>
                      </a:rPr>
                      <m:t>eri</m:t>
                    </m:r>
                    <m:r>
                      <a:rPr lang="tr-TR" sz="2600" b="0" i="0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sz="2600" b="0" i="0" smtClean="0">
                        <a:latin typeface="Cambria Math"/>
                        <a:cs typeface="Arial" pitchFamily="34" charset="0"/>
                      </a:rPr>
                      <m:t>x</m:t>
                    </m:r>
                    <m:r>
                      <a:rPr lang="tr-TR" sz="2600" b="0" i="0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sz="2600" b="0" i="0" smtClean="0">
                        <a:latin typeface="Cambria Math"/>
                        <a:cs typeface="Arial" pitchFamily="34" charset="0"/>
                      </a:rPr>
                      <m:t>Amortisman</m:t>
                    </m:r>
                    <m:r>
                      <a:rPr lang="tr-TR" sz="2600" b="0" i="0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sz="2600" b="0" i="0" smtClean="0">
                        <a:latin typeface="Cambria Math"/>
                        <a:cs typeface="Arial" pitchFamily="34" charset="0"/>
                      </a:rPr>
                      <m:t>oran</m:t>
                    </m:r>
                    <m:r>
                      <a:rPr lang="tr-TR" sz="2600" b="0" i="0" smtClean="0">
                        <a:latin typeface="Cambria Math"/>
                        <a:cs typeface="Arial" pitchFamily="34" charset="0"/>
                      </a:rPr>
                      <m:t>𝚤</m:t>
                    </m:r>
                    <m:r>
                      <a:rPr lang="tr-TR" sz="2600" b="0" i="0" smtClean="0">
                        <a:latin typeface="Cambria Math"/>
                        <a:cs typeface="Arial" pitchFamily="34" charset="0"/>
                      </a:rPr>
                      <m:t> (%)</m:t>
                    </m:r>
                  </m:oMath>
                </a14:m>
                <a:endParaRPr lang="tr-TR" sz="2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53705"/>
                <a:ext cx="8548139" cy="616604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212" t="-9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6211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51520" y="253705"/>
            <a:ext cx="854813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Sabit sermaye unsurlarının amortismanı: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tr-TR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Pratikte hurda değer, eğer makine ekonomik olarak kullanılıyor ise, ihmal edilebilecek bir tutarı temsil edeceğinden, hesap dışı bırakılarak, makine değeri, doğrudan ekonomik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ömüre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bölünmekte veya;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Bunu karşılayacak oranlarla çarpılarak yıllık amortisman payları hesaplanabilmektedir.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Bu nakit veya fiilen yapılan bir masraf olmamakla birlikte, yıllık amortisman payı olarak, üretim masrafları arasında dikkate alınır. </a:t>
            </a:r>
            <a:endParaRPr lang="tr-TR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5505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251520" y="253705"/>
                <a:ext cx="8548139" cy="594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tr-TR" sz="2800" b="1" dirty="0">
                    <a:latin typeface="Arial" pitchFamily="34" charset="0"/>
                    <a:cs typeface="Arial" pitchFamily="34" charset="0"/>
                  </a:rPr>
                  <a:t>Sabit sermaye unsurlarının faizi:</a:t>
                </a:r>
                <a:endParaRPr lang="tr-TR" sz="2800" dirty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endParaRPr lang="tr-TR" sz="2800" b="1" dirty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tr-TR" sz="2800" dirty="0">
                    <a:latin typeface="Arial" pitchFamily="34" charset="0"/>
                    <a:cs typeface="Arial" pitchFamily="34" charset="0"/>
                  </a:rPr>
                  <a:t>Sermaye değerleri, ele alınan üretim döneminin sonu itibariyle ele alınıyorsa, o zaman reel faiz oranlarının kullanılması uygun olacaktır. 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endParaRPr lang="tr-TR" sz="2800" dirty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tr-TR" sz="2800" dirty="0">
                    <a:latin typeface="Arial" pitchFamily="34" charset="0"/>
                    <a:cs typeface="Arial" pitchFamily="34" charset="0"/>
                  </a:rPr>
                  <a:t>Reel faiz oranı şöyle hesaplanır (</a:t>
                </a:r>
                <a:r>
                  <a:rPr lang="tr-TR" sz="2800" dirty="0" err="1">
                    <a:latin typeface="Arial" pitchFamily="34" charset="0"/>
                    <a:cs typeface="Arial" pitchFamily="34" charset="0"/>
                  </a:rPr>
                  <a:t>Kadlec</a:t>
                </a:r>
                <a:r>
                  <a:rPr lang="tr-TR" sz="2800" dirty="0">
                    <a:latin typeface="Arial" pitchFamily="34" charset="0"/>
                    <a:cs typeface="Arial" pitchFamily="34" charset="0"/>
                  </a:rPr>
                  <a:t>, 1985):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endParaRPr lang="tr-TR" sz="2800" dirty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tr-TR" sz="2800" b="0" i="1" smtClean="0">
                        <a:latin typeface="Cambria Math"/>
                        <a:cs typeface="Arial" pitchFamily="34" charset="0"/>
                      </a:rPr>
                      <m:t>𝑖</m:t>
                    </m:r>
                    <m:r>
                      <a:rPr lang="tr-TR" sz="2800" b="0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tr-TR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(1+</m:t>
                        </m:r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𝑟</m:t>
                        </m:r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num>
                      <m:den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(1+</m:t>
                        </m:r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𝑓</m:t>
                        </m:r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den>
                    </m:f>
                    <m:r>
                      <a:rPr lang="tr-TR" sz="2800" b="0" i="1" smtClean="0">
                        <a:latin typeface="Cambria Math"/>
                        <a:cs typeface="Arial" pitchFamily="34" charset="0"/>
                      </a:rPr>
                      <m:t>−1</m:t>
                    </m:r>
                  </m:oMath>
                </a14:m>
                <a:r>
                  <a:rPr lang="tr-TR" sz="2800" dirty="0">
                    <a:latin typeface="Arial" pitchFamily="34" charset="0"/>
                    <a:cs typeface="Arial" pitchFamily="34" charset="0"/>
                  </a:rPr>
                  <a:t> olacaktır. Burada;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endParaRPr lang="tr-TR" sz="2800" dirty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tr-TR" sz="2800" dirty="0">
                    <a:latin typeface="Arial" pitchFamily="34" charset="0"/>
                    <a:cs typeface="Arial" pitchFamily="34" charset="0"/>
                  </a:rPr>
                  <a:t>i= reel faiz oranı,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tr-TR" sz="2800" dirty="0">
                    <a:latin typeface="Arial" pitchFamily="34" charset="0"/>
                    <a:cs typeface="Arial" pitchFamily="34" charset="0"/>
                  </a:rPr>
                  <a:t>r= nominal faiz oranı,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tr-TR" sz="2800" dirty="0">
                    <a:latin typeface="Arial" pitchFamily="34" charset="0"/>
                    <a:cs typeface="Arial" pitchFamily="34" charset="0"/>
                  </a:rPr>
                  <a:t>f= enflasyon </a:t>
                </a:r>
                <a:r>
                  <a:rPr lang="tr-TR" sz="2800" dirty="0" err="1">
                    <a:latin typeface="Arial" pitchFamily="34" charset="0"/>
                    <a:cs typeface="Arial" pitchFamily="34" charset="0"/>
                  </a:rPr>
                  <a:t>oranı’dır</a:t>
                </a:r>
                <a:r>
                  <a:rPr lang="tr-TR" sz="2800" dirty="0">
                    <a:latin typeface="Arial" pitchFamily="34" charset="0"/>
                    <a:cs typeface="Arial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53705"/>
                <a:ext cx="8548139" cy="594932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212" t="-1025" b="-184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4828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251520" y="253705"/>
                <a:ext cx="8548139" cy="422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tr-TR" sz="2800" b="1" dirty="0">
                    <a:latin typeface="Arial" pitchFamily="34" charset="0"/>
                    <a:cs typeface="Arial" pitchFamily="34" charset="0"/>
                  </a:rPr>
                  <a:t>Sabit sermaye unsurlarının faizi:</a:t>
                </a:r>
                <a:endParaRPr lang="tr-TR" sz="2800" dirty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endParaRPr lang="tr-TR" sz="2800" b="1" dirty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tr-TR" sz="2800" b="0" i="1" smtClean="0">
                        <a:latin typeface="Cambria Math"/>
                        <a:cs typeface="Arial" pitchFamily="34" charset="0"/>
                      </a:rPr>
                      <m:t>𝑖</m:t>
                    </m:r>
                    <m:r>
                      <a:rPr lang="tr-TR" sz="2800" b="0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tr-TR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(1+</m:t>
                        </m:r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𝑟</m:t>
                        </m:r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num>
                      <m:den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(1+</m:t>
                        </m:r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𝑓</m:t>
                        </m:r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den>
                    </m:f>
                    <m:r>
                      <a:rPr lang="tr-TR" sz="2800" b="0" i="1" smtClean="0">
                        <a:latin typeface="Cambria Math"/>
                        <a:cs typeface="Arial" pitchFamily="34" charset="0"/>
                      </a:rPr>
                      <m:t>−1</m:t>
                    </m:r>
                  </m:oMath>
                </a14:m>
                <a:r>
                  <a:rPr lang="tr-TR" sz="2800" dirty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endParaRPr lang="tr-TR" sz="2800" dirty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tr-TR" sz="2800" dirty="0">
                    <a:latin typeface="Arial" pitchFamily="34" charset="0"/>
                    <a:cs typeface="Arial" pitchFamily="34" charset="0"/>
                  </a:rPr>
                  <a:t>Fiyatlar genel seviyesinde, yıllar itibariyle önemli dalgalanmalar olabileceğinden, bir veya birkaç yıldaki değişmelerden çok, yakın geçmişe ait nispeten daha uzun bir dönemdeki değişmelerin kullanılması uygun olacaktır.   </a:t>
                </a: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53705"/>
                <a:ext cx="8548139" cy="422577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212" t="-1443" b="-303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94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95536" y="427166"/>
            <a:ext cx="8208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Arial" pitchFamily="34" charset="0"/>
                <a:cs typeface="Arial" pitchFamily="34" charset="0"/>
              </a:rPr>
              <a:t>Tarımda Maliyet Masrafı (Gider) Unsurlarının Sınıflandırılması </a:t>
            </a:r>
          </a:p>
          <a:p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Bir tarım işletmesinde masraflar, üretim şubelerine (üretim dallarına)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dağıtılabilirliklerine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göre;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1-Özel (dolaysız, direkt) masraflar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2-Müşterek (dolaylı,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indirekt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) masraflar olmak üzere 2 ana grupta incelenmektedir. </a:t>
            </a:r>
          </a:p>
        </p:txBody>
      </p:sp>
    </p:spTree>
    <p:extLst>
      <p:ext uri="{BB962C8B-B14F-4D97-AF65-F5344CB8AC3E}">
        <p14:creationId xmlns:p14="http://schemas.microsoft.com/office/powerpoint/2010/main" val="27938314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251520" y="253705"/>
                <a:ext cx="8548139" cy="594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tr-TR" sz="2800" b="1" dirty="0">
                    <a:latin typeface="Arial" pitchFamily="34" charset="0"/>
                    <a:cs typeface="Arial" pitchFamily="34" charset="0"/>
                  </a:rPr>
                  <a:t>Sabit sermaye unsurlarının faizi:</a:t>
                </a:r>
                <a:endParaRPr lang="tr-TR" sz="2800" dirty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endParaRPr lang="tr-TR" sz="2800" b="1" dirty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tr-TR" sz="2800" b="0" i="1" smtClean="0">
                        <a:latin typeface="Cambria Math"/>
                        <a:cs typeface="Arial" pitchFamily="34" charset="0"/>
                      </a:rPr>
                      <m:t>𝑖</m:t>
                    </m:r>
                    <m:r>
                      <a:rPr lang="tr-TR" sz="2800" b="0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tr-TR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(1+</m:t>
                        </m:r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𝑟</m:t>
                        </m:r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num>
                      <m:den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(1+</m:t>
                        </m:r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𝑓</m:t>
                        </m:r>
                        <m:r>
                          <a:rPr lang="tr-TR" sz="2800" b="0" i="1" smtClean="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den>
                    </m:f>
                    <m:r>
                      <a:rPr lang="tr-TR" sz="2800" b="0" i="1" smtClean="0">
                        <a:latin typeface="Cambria Math"/>
                        <a:cs typeface="Arial" pitchFamily="34" charset="0"/>
                      </a:rPr>
                      <m:t>−1</m:t>
                    </m:r>
                  </m:oMath>
                </a14:m>
                <a:r>
                  <a:rPr lang="tr-TR" sz="2800" dirty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endParaRPr lang="tr-TR" sz="2800" dirty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tr-TR" sz="2800" dirty="0">
                    <a:latin typeface="Arial" pitchFamily="34" charset="0"/>
                    <a:cs typeface="Arial" pitchFamily="34" charset="0"/>
                  </a:rPr>
                  <a:t>1990-1998 yılları arasına (9 yıl) ait enflasyon ile vergi sonrası yıllık net mevduat faizlerini dikkate alarak hesapladığımız zaman, reel faiz oranı %4,5 olarak bulunmaktadır. 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endParaRPr lang="tr-TR" sz="2800" dirty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tr-TR" sz="2800" dirty="0">
                    <a:latin typeface="Arial" pitchFamily="34" charset="0"/>
                    <a:cs typeface="Arial" pitchFamily="34" charset="0"/>
                  </a:rPr>
                  <a:t>Ancak, bu konuda </a:t>
                </a:r>
                <a:r>
                  <a:rPr lang="tr-TR" sz="2800">
                    <a:latin typeface="Arial" pitchFamily="34" charset="0"/>
                    <a:cs typeface="Arial" pitchFamily="34" charset="0"/>
                  </a:rPr>
                  <a:t>ele alınan </a:t>
                </a:r>
                <a:r>
                  <a:rPr lang="tr-TR" sz="2800" dirty="0">
                    <a:latin typeface="Arial" pitchFamily="34" charset="0"/>
                    <a:cs typeface="Arial" pitchFamily="34" charset="0"/>
                  </a:rPr>
                  <a:t>dönemin seçilmesi ve öngörülen varsayımların amaç ile uygunluğu, üzerinde durulması gereken önemli hususlar arasındadır. </a:t>
                </a: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53705"/>
                <a:ext cx="8548139" cy="594932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212" t="-1025" b="-184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3180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51520" y="253705"/>
            <a:ext cx="854813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Diğer sabit masraflar: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tr-TR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Vergi: Gelir ve kurumlar vergisi </a:t>
            </a:r>
            <a:r>
              <a:rPr lang="tr-T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hariç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, binaların, arsa ve arazilerin emlak vergileri ile tarım makinalarının vergileri bir masraf unsuru olarak dikkate alınmalıdır.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Sigorta: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Genellikle makinalar, değerinin %0.5 ile %4’ü kadar sigorta primi ödenerek güvence altına alınabilmektedir.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Ancak makinalar sigorta edilmemiş ise, doğal olarak bir masraf da ortaya çıkmayacaktır.</a:t>
            </a:r>
          </a:p>
        </p:txBody>
      </p:sp>
    </p:spTree>
    <p:extLst>
      <p:ext uri="{BB962C8B-B14F-4D97-AF65-F5344CB8AC3E}">
        <p14:creationId xmlns:p14="http://schemas.microsoft.com/office/powerpoint/2010/main" val="2760970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51520" y="253705"/>
            <a:ext cx="854813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Diğer sabit masraflar: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tr-TR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Bina ve barınak masrafları: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Bina masrafları da, amortisman, yatırım faizi, tamir ve bakım, vergi ve sigortadan oluşmaktadır.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Sulama tesisi masrafları: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Bunlar da; amortisman, yatırım faizi, tamir ve bakım, vergi ve sigortadan oluşmaktadır.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Bunların hesaplanması için, tesisin teknik özelliklerinin ve ekonomik ömrünün hesaplanması gerekmektedir. </a:t>
            </a:r>
          </a:p>
        </p:txBody>
      </p:sp>
    </p:spTree>
    <p:extLst>
      <p:ext uri="{BB962C8B-B14F-4D97-AF65-F5344CB8AC3E}">
        <p14:creationId xmlns:p14="http://schemas.microsoft.com/office/powerpoint/2010/main" val="4296243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51520" y="253705"/>
            <a:ext cx="854813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Diğer sabit masraflar: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tr-TR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Arazi kirası: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Ülkemizde tarım işletmelerinin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aktif sermayeleri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içinde arazi, en yüksek payı almaktadır.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Toprak çoğaltılamaz, taşınamaz ve tahrip edilemez özellikleri nedeniyle, yani sonsuz ömürlü kabul edilmesi nedeniyle amortismana tabi değildir.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Ayrıca, tamir-bakım ve sigorta masrafları da yoktur. Ancak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kira gideri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söz konusudur. </a:t>
            </a:r>
          </a:p>
        </p:txBody>
      </p:sp>
    </p:spTree>
    <p:extLst>
      <p:ext uri="{BB962C8B-B14F-4D97-AF65-F5344CB8AC3E}">
        <p14:creationId xmlns:p14="http://schemas.microsoft.com/office/powerpoint/2010/main" val="4297917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51520" y="253705"/>
            <a:ext cx="85481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Diğer sabit masraflar: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tr-TR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Daimi işgücü ücreti: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İşletmede bütün bir üretim dönemi boyunca çalışan işgücüne ödenen ücretler, sabit masraf karakteri taşımaktadır.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Bu masraf unsuru, söz konusu daimi işgücüne ödenen nakdi ve ayni ücretler toplamından oluşmaktadır.   </a:t>
            </a:r>
          </a:p>
        </p:txBody>
      </p:sp>
    </p:spTree>
    <p:extLst>
      <p:ext uri="{BB962C8B-B14F-4D97-AF65-F5344CB8AC3E}">
        <p14:creationId xmlns:p14="http://schemas.microsoft.com/office/powerpoint/2010/main" val="10003260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51520" y="253705"/>
            <a:ext cx="854813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Diğer sabit masraflar: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tr-TR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Aile işgücü ücreti: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Aile işgücü ücret karşılığının tespit edilmesinde kullanılan yaklaşımlardan birisi «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alternatif maliyet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» (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fırsat maliyeti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) yaklaşımıdır.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Ancak burada, işletmeci ve ailesi işgücünün yaş, cinsiyet ve mesleki eğitim düzeyi gibi niteliklerinin belirlenmesi ve bunların alternatif istihdam ve kazanç olanaklarının ortaya konulması gerekmektedir. </a:t>
            </a:r>
          </a:p>
        </p:txBody>
      </p:sp>
    </p:spTree>
    <p:extLst>
      <p:ext uri="{BB962C8B-B14F-4D97-AF65-F5344CB8AC3E}">
        <p14:creationId xmlns:p14="http://schemas.microsoft.com/office/powerpoint/2010/main" val="30176264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51520" y="253705"/>
            <a:ext cx="854813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Diğer sabit masraflar: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tr-TR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Aile işgücü ücreti: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Bu yöntemin bir uygulama şekli de, müteşebbis ve aile işgücünün, işletmede istihdam edilen yabancı işgücü ücretleri esas alınarak ücretlendirilmesidir.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Burada dikkat edilmesi gereken husus, hesaplanacak ücretin, aile bireylerinin tarım işletmesinde fiilen çalıştıkları süre ile ilgili olması gereğidir. </a:t>
            </a:r>
          </a:p>
        </p:txBody>
      </p:sp>
    </p:spTree>
    <p:extLst>
      <p:ext uri="{BB962C8B-B14F-4D97-AF65-F5344CB8AC3E}">
        <p14:creationId xmlns:p14="http://schemas.microsoft.com/office/powerpoint/2010/main" val="16785000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51520" y="253705"/>
            <a:ext cx="854813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Diğer sabit masraflar: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tr-TR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Genel yönetim giderleri: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Bu giderler, işletmenin sevk ve idaresi, sosyal hizmetler ile işletmenin tüm üretim faaliyetlerini ilgilendiren ortak hizmetler için yapılan masraflardan oluşmaktadır (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Kıral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, 1991).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Genellikle, masraflar toplamının %3-7’si veya brüt hasılanın %2-5’i alınabilmektedir.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Ülkemizde bu amaçla yapılmış çalışmalarda, genellikle %3 oranı kullanılmaktadır.  </a:t>
            </a:r>
          </a:p>
        </p:txBody>
      </p:sp>
    </p:spTree>
    <p:extLst>
      <p:ext uri="{BB962C8B-B14F-4D97-AF65-F5344CB8AC3E}">
        <p14:creationId xmlns:p14="http://schemas.microsoft.com/office/powerpoint/2010/main" val="334778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traktör, pulluk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332656"/>
            <a:ext cx="5504612" cy="3096344"/>
          </a:xfrm>
          <a:prstGeom prst="rect">
            <a:avLst/>
          </a:prstGeom>
          <a:noFill/>
        </p:spPr>
      </p:pic>
      <p:pic>
        <p:nvPicPr>
          <p:cNvPr id="74756" name="Picture 4" descr="tarımsal ilaç, gübre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4268960" cy="2797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3831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95536" y="427166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Arial" pitchFamily="34" charset="0"/>
                <a:cs typeface="Arial" pitchFamily="34" charset="0"/>
              </a:rPr>
              <a:t>Tarımda Maliyet Masrafı (Gider) Unsurlarının Sınıflandırılması </a:t>
            </a:r>
          </a:p>
          <a:p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Özel masraflar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; kesin olarak bir üretim faaliyetine ait olan ve söz konusu üretim faaliyetinin gerçekleştirilmemesi durumunda, ortadan kalkan masraflardır. 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Özel masrafları da kendi arasında,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bitkisel üretime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ait özel masraflar ve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hayvansal üretime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ait özel masraflar olmak üzere iki gruba ayırmak mümkündür.</a:t>
            </a:r>
          </a:p>
        </p:txBody>
      </p:sp>
    </p:spTree>
    <p:extLst>
      <p:ext uri="{BB962C8B-B14F-4D97-AF65-F5344CB8AC3E}">
        <p14:creationId xmlns:p14="http://schemas.microsoft.com/office/powerpoint/2010/main" val="957385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95536" y="427166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Arial" pitchFamily="34" charset="0"/>
                <a:cs typeface="Arial" pitchFamily="34" charset="0"/>
              </a:rPr>
              <a:t>Tarımda Maliyet Masrafı (Gider) Unsurlarının Sınıflandırılması </a:t>
            </a:r>
          </a:p>
          <a:p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Gerek bitkisel ve gerekse hayvansal üretime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ait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özel masrafları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da, kendi aralarında;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b="1" dirty="0">
                <a:latin typeface="Arial" pitchFamily="34" charset="0"/>
                <a:cs typeface="Arial" pitchFamily="34" charset="0"/>
              </a:rPr>
              <a:t>Bitkisel ve hayvansal üretime ait özel değişken masraflar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ile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bitkisel ve hayvansal üretime ait özel sabit masraflar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şeklinde sınıflandırmak da mümkündür.   </a:t>
            </a:r>
          </a:p>
        </p:txBody>
      </p:sp>
    </p:spTree>
    <p:extLst>
      <p:ext uri="{BB962C8B-B14F-4D97-AF65-F5344CB8AC3E}">
        <p14:creationId xmlns:p14="http://schemas.microsoft.com/office/powerpoint/2010/main" val="317980319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2728</Words>
  <Application>Microsoft Office PowerPoint</Application>
  <PresentationFormat>Ekran Gösterisi (4:3)</PresentationFormat>
  <Paragraphs>378</Paragraphs>
  <Slides>67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67</vt:i4>
      </vt:variant>
    </vt:vector>
  </HeadingPairs>
  <TitlesOfParts>
    <vt:vector size="72" baseType="lpstr">
      <vt:lpstr>Arial</vt:lpstr>
      <vt:lpstr>Calibri</vt:lpstr>
      <vt:lpstr>Cambria Math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ferit</dc:creator>
  <cp:lastModifiedBy>Ferit Çobanoğlu</cp:lastModifiedBy>
  <cp:revision>133</cp:revision>
  <dcterms:created xsi:type="dcterms:W3CDTF">2014-09-21T14:39:59Z</dcterms:created>
  <dcterms:modified xsi:type="dcterms:W3CDTF">2019-10-06T07:13:58Z</dcterms:modified>
</cp:coreProperties>
</file>