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57" r:id="rId4"/>
    <p:sldId id="258" r:id="rId5"/>
    <p:sldId id="259" r:id="rId6"/>
    <p:sldId id="271" r:id="rId7"/>
    <p:sldId id="260" r:id="rId8"/>
    <p:sldId id="261" r:id="rId9"/>
    <p:sldId id="262" r:id="rId10"/>
    <p:sldId id="272" r:id="rId11"/>
    <p:sldId id="263"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73" r:id="rId30"/>
    <p:sldId id="274" r:id="rId31"/>
    <p:sldId id="292" r:id="rId32"/>
    <p:sldId id="293" r:id="rId33"/>
    <p:sldId id="294" r:id="rId34"/>
    <p:sldId id="295" r:id="rId35"/>
    <p:sldId id="264" r:id="rId36"/>
    <p:sldId id="265" r:id="rId37"/>
    <p:sldId id="266" r:id="rId38"/>
    <p:sldId id="267" r:id="rId39"/>
    <p:sldId id="268" r:id="rId40"/>
    <p:sldId id="269" r:id="rId4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9" d="100"/>
          <a:sy n="99" d="100"/>
        </p:scale>
        <p:origin x="108"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D7FED34-E3FC-484F-91DE-D7DF82238CD1}"/>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xmlns="" id="{48AE1BA0-D1A8-46C8-A40F-AA58A34C0B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xmlns="" id="{6CD309D4-FF73-457B-8DED-B067E31A05F7}"/>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3B331D7D-5F39-4496-A38B-4FA8C63651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DD2661D-AAE5-482C-8A40-E8A93FA243D5}"/>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297495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B300179-578B-4572-A823-2E5627F6CF1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8A11705A-1E78-434E-BBDF-D8FB5B843E5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934C8A51-C16A-43C3-AB4B-65E824D26AEE}"/>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56CB2F4F-6744-409C-B930-21996C5FAF3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D590B92-4504-45E7-AB4C-6F13311C4AC5}"/>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332018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xmlns="" id="{5F59683E-12FB-4858-95FE-A9790B1B4B97}"/>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xmlns="" id="{6CAA252A-0C8A-4086-AAC0-8CBBB1E7492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F01DFF8F-7C8D-4C04-BD2A-CD49566321A6}"/>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5BA52AA8-D826-4D9C-A2E9-3150BB888DE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83DA5D72-411B-45B1-9503-8808FE8131CD}"/>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1228328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BABCB1D-FABB-4148-8242-3F675F78FD8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218B0D77-07D4-4152-9688-28307D939D6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89945B9F-41BC-4DC2-8F2B-459A19228A31}"/>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9D0CD57D-4636-424C-8B08-166C56B74D4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4975E96D-CA23-432A-A126-419A9AC9AF0E}"/>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245754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B348BBF-82E7-4E0D-B6ED-080C059304B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xmlns="" id="{AB57FABB-84C2-4D84-BB94-AC31DA3A3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xmlns="" id="{D0114871-356A-42EA-909F-21F9F6610D91}"/>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E26FBE61-C2A7-4C19-9C0F-5CBEF2E0650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xmlns="" id="{F1DBB565-3FDC-4CBC-BD03-0A94AC9CD5C1}"/>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417621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75C7B8F-D3F7-455A-8249-68B4FC175DE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887D1815-85FD-40FC-8CBB-31FC5519F9C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xmlns="" id="{6CEC3811-A1E7-4D9C-99C7-948F72FA176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xmlns="" id="{53414467-B213-4563-83BA-CE5C6E4C2569}"/>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6" name="Alt Bilgi Yer Tutucusu 5">
            <a:extLst>
              <a:ext uri="{FF2B5EF4-FFF2-40B4-BE49-F238E27FC236}">
                <a16:creationId xmlns:a16="http://schemas.microsoft.com/office/drawing/2014/main" xmlns="" id="{4D631E10-EA07-4AD8-800D-7A77EAAED7F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616E0877-B99A-4222-BBAC-F80806508960}"/>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1217513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AD45AE0-2460-497A-AE4C-B5EF2868D36D}"/>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BB983100-44B1-4866-BFC9-699FC1015B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xmlns="" id="{39A72EC7-1EB0-46D9-B2D0-2F88D8E26C9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xmlns="" id="{953C6178-2E2C-4E00-B23F-7C6A938D60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xmlns="" id="{BE98AE5B-AA79-440C-9C63-1B435AA84EE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xmlns="" id="{761F9508-96D6-4049-B8F0-7ADD2C4481E4}"/>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8" name="Alt Bilgi Yer Tutucusu 7">
            <a:extLst>
              <a:ext uri="{FF2B5EF4-FFF2-40B4-BE49-F238E27FC236}">
                <a16:creationId xmlns:a16="http://schemas.microsoft.com/office/drawing/2014/main" xmlns="" id="{90442E05-B585-4051-8572-5B18CFC53F8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xmlns="" id="{7AD76921-7CCA-4E2E-9AD4-9550D623F88D}"/>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3272311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1A6AE1C-0C39-473F-8146-B2F87C85CAB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xmlns="" id="{03558500-8A0F-4F17-B045-CADF42A0B52E}"/>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4" name="Alt Bilgi Yer Tutucusu 3">
            <a:extLst>
              <a:ext uri="{FF2B5EF4-FFF2-40B4-BE49-F238E27FC236}">
                <a16:creationId xmlns:a16="http://schemas.microsoft.com/office/drawing/2014/main" xmlns="" id="{D88687BB-33A8-4B29-8670-08FA5620301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xmlns="" id="{8F0D35EC-F1F3-4F6B-AF5E-FB31238DE308}"/>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2238259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xmlns="" id="{CC8A8088-651B-4829-8AB9-B5B797A09CF9}"/>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3" name="Alt Bilgi Yer Tutucusu 2">
            <a:extLst>
              <a:ext uri="{FF2B5EF4-FFF2-40B4-BE49-F238E27FC236}">
                <a16:creationId xmlns:a16="http://schemas.microsoft.com/office/drawing/2014/main" xmlns="" id="{8D407E24-C995-4698-AB2C-735E06EEBC9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xmlns="" id="{8E13937F-152A-4520-809F-CA73353B3142}"/>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186741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E6E6877-923A-4FC8-87C7-92FC814E650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xmlns="" id="{44F2D91B-E496-49B3-9987-D6BBB663C6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xmlns="" id="{71F71520-235B-4D21-ABF7-46B083BE1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9CC80B57-9602-41E0-A884-460A6602843A}"/>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6" name="Alt Bilgi Yer Tutucusu 5">
            <a:extLst>
              <a:ext uri="{FF2B5EF4-FFF2-40B4-BE49-F238E27FC236}">
                <a16:creationId xmlns:a16="http://schemas.microsoft.com/office/drawing/2014/main" xmlns="" id="{E78CBC09-4DCD-4D52-AC07-D6C4BC4211B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EECD58A8-81A8-45A2-9CBA-E65678232B2D}"/>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2687837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3142D411-C82E-4D28-AB13-72D66BF2FFF6}"/>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xmlns="" id="{DE0A242A-678B-4317-BDF6-EFB740A971D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xmlns="" id="{9415DCAC-D487-4A99-98A2-4CB3C7C300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xmlns="" id="{10D99129-4152-4942-84DA-E2035FB8D0E9}"/>
              </a:ext>
            </a:extLst>
          </p:cNvPr>
          <p:cNvSpPr>
            <a:spLocks noGrp="1"/>
          </p:cNvSpPr>
          <p:nvPr>
            <p:ph type="dt" sz="half" idx="10"/>
          </p:nvPr>
        </p:nvSpPr>
        <p:spPr/>
        <p:txBody>
          <a:bodyPr/>
          <a:lstStyle/>
          <a:p>
            <a:fld id="{3ACFDF80-6116-4BBD-BF3D-0282B42984B8}" type="datetimeFigureOut">
              <a:rPr lang="tr-TR" smtClean="0"/>
              <a:t>2.05.2024</a:t>
            </a:fld>
            <a:endParaRPr lang="tr-TR"/>
          </a:p>
        </p:txBody>
      </p:sp>
      <p:sp>
        <p:nvSpPr>
          <p:cNvPr id="6" name="Alt Bilgi Yer Tutucusu 5">
            <a:extLst>
              <a:ext uri="{FF2B5EF4-FFF2-40B4-BE49-F238E27FC236}">
                <a16:creationId xmlns:a16="http://schemas.microsoft.com/office/drawing/2014/main" xmlns="" id="{E08D0A90-DD1A-44B5-97B7-26503E9A58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xmlns="" id="{FCB0D868-C9C6-44BC-97B2-698B26FCC065}"/>
              </a:ext>
            </a:extLst>
          </p:cNvPr>
          <p:cNvSpPr>
            <a:spLocks noGrp="1"/>
          </p:cNvSpPr>
          <p:nvPr>
            <p:ph type="sldNum" sz="quarter" idx="12"/>
          </p:nvPr>
        </p:nvSpPr>
        <p:spPr/>
        <p:txBody>
          <a:bodyPr/>
          <a:lstStyle/>
          <a:p>
            <a:fld id="{7ED8B4DF-A137-4A4C-A6B8-C99C6B6837A8}" type="slidenum">
              <a:rPr lang="tr-TR" smtClean="0"/>
              <a:t>‹#›</a:t>
            </a:fld>
            <a:endParaRPr lang="tr-TR"/>
          </a:p>
        </p:txBody>
      </p:sp>
    </p:spTree>
    <p:extLst>
      <p:ext uri="{BB962C8B-B14F-4D97-AF65-F5344CB8AC3E}">
        <p14:creationId xmlns:p14="http://schemas.microsoft.com/office/powerpoint/2010/main" val="73109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xmlns="" id="{212C7BF9-B80D-416C-9E56-4479DEADBC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xmlns="" id="{943CF100-F0B9-4A9C-9CED-7A27BFF8AB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xmlns="" id="{4AB76B0E-BE2F-49A5-A53F-FBB653B6B7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FDF80-6116-4BBD-BF3D-0282B42984B8}" type="datetimeFigureOut">
              <a:rPr lang="tr-TR" smtClean="0"/>
              <a:t>2.05.2024</a:t>
            </a:fld>
            <a:endParaRPr lang="tr-TR"/>
          </a:p>
        </p:txBody>
      </p:sp>
      <p:sp>
        <p:nvSpPr>
          <p:cNvPr id="5" name="Alt Bilgi Yer Tutucusu 4">
            <a:extLst>
              <a:ext uri="{FF2B5EF4-FFF2-40B4-BE49-F238E27FC236}">
                <a16:creationId xmlns:a16="http://schemas.microsoft.com/office/drawing/2014/main" xmlns="" id="{8EE95465-695C-4AB6-A841-6D34EAF480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xmlns="" id="{739B7DB1-9C6C-482B-B7D2-A97A5FDF0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D8B4DF-A137-4A4C-A6B8-C99C6B6837A8}" type="slidenum">
              <a:rPr lang="tr-TR" smtClean="0"/>
              <a:t>‹#›</a:t>
            </a:fld>
            <a:endParaRPr lang="tr-TR"/>
          </a:p>
        </p:txBody>
      </p:sp>
    </p:spTree>
    <p:extLst>
      <p:ext uri="{BB962C8B-B14F-4D97-AF65-F5344CB8AC3E}">
        <p14:creationId xmlns:p14="http://schemas.microsoft.com/office/powerpoint/2010/main" val="2235036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F999340-1B4E-4B45-9E5F-107AF858D590}"/>
              </a:ext>
            </a:extLst>
          </p:cNvPr>
          <p:cNvSpPr>
            <a:spLocks noGrp="1"/>
          </p:cNvSpPr>
          <p:nvPr>
            <p:ph type="ctrTitle"/>
          </p:nvPr>
        </p:nvSpPr>
        <p:spPr/>
        <p:txBody>
          <a:bodyPr/>
          <a:lstStyle/>
          <a:p>
            <a:r>
              <a:rPr lang="tr-TR" dirty="0"/>
              <a:t>Planlama</a:t>
            </a:r>
          </a:p>
        </p:txBody>
      </p:sp>
      <p:sp>
        <p:nvSpPr>
          <p:cNvPr id="3" name="Alt Başlık 2">
            <a:extLst>
              <a:ext uri="{FF2B5EF4-FFF2-40B4-BE49-F238E27FC236}">
                <a16:creationId xmlns:a16="http://schemas.microsoft.com/office/drawing/2014/main" xmlns="" id="{2AE77A9B-F528-421A-ADBE-07F115717E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798857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Üretimi kısıtlayan faktörler</a:t>
            </a:r>
          </a:p>
          <a:p>
            <a:pPr marL="0" indent="0">
              <a:buNone/>
            </a:pPr>
            <a:r>
              <a:rPr lang="tr-TR" dirty="0" smtClean="0"/>
              <a:t>-Sabit kaynakların miktar ve kalitesi </a:t>
            </a:r>
          </a:p>
          <a:p>
            <a:pPr marL="0" indent="0">
              <a:buNone/>
            </a:pPr>
            <a:r>
              <a:rPr lang="tr-TR" dirty="0" smtClean="0"/>
              <a:t>-Teknik sınırlamalar (münavebe, nadas)</a:t>
            </a:r>
          </a:p>
          <a:p>
            <a:pPr marL="0" indent="0">
              <a:buNone/>
            </a:pPr>
            <a:r>
              <a:rPr lang="tr-TR" dirty="0" smtClean="0"/>
              <a:t>-Üçüncü kişilerle yapılan anlaşmalar (sözleşmeli üretim, kota)</a:t>
            </a:r>
          </a:p>
          <a:p>
            <a:pPr marL="0" indent="0">
              <a:buNone/>
            </a:pPr>
            <a:r>
              <a:rPr lang="tr-TR" dirty="0" smtClean="0"/>
              <a:t>-Üretici tercihleri</a:t>
            </a:r>
            <a:endParaRPr lang="tr-TR" dirty="0"/>
          </a:p>
        </p:txBody>
      </p:sp>
    </p:spTree>
    <p:extLst>
      <p:ext uri="{BB962C8B-B14F-4D97-AF65-F5344CB8AC3E}">
        <p14:creationId xmlns:p14="http://schemas.microsoft.com/office/powerpoint/2010/main" val="4053028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3F96081-1589-4F0B-B079-765FC78E9828}"/>
              </a:ext>
            </a:extLst>
          </p:cNvPr>
          <p:cNvSpPr>
            <a:spLocks noGrp="1"/>
          </p:cNvSpPr>
          <p:nvPr>
            <p:ph type="title"/>
          </p:nvPr>
        </p:nvSpPr>
        <p:spPr/>
        <p:txBody>
          <a:bodyPr/>
          <a:lstStyle/>
          <a:p>
            <a:r>
              <a:rPr lang="tr-TR" dirty="0" smtClean="0"/>
              <a:t>Veri toplama yöntemleri</a:t>
            </a:r>
            <a:endParaRPr lang="tr-TR" dirty="0"/>
          </a:p>
        </p:txBody>
      </p:sp>
      <p:sp>
        <p:nvSpPr>
          <p:cNvPr id="3" name="İçerik Yer Tutucusu 2">
            <a:extLst>
              <a:ext uri="{FF2B5EF4-FFF2-40B4-BE49-F238E27FC236}">
                <a16:creationId xmlns:a16="http://schemas.microsoft.com/office/drawing/2014/main" xmlns="" id="{26351907-96AD-4A5E-A0B5-AD03C8E417F5}"/>
              </a:ext>
            </a:extLst>
          </p:cNvPr>
          <p:cNvSpPr>
            <a:spLocks noGrp="1"/>
          </p:cNvSpPr>
          <p:nvPr>
            <p:ph idx="1"/>
          </p:nvPr>
        </p:nvSpPr>
        <p:spPr/>
        <p:txBody>
          <a:bodyPr/>
          <a:lstStyle/>
          <a:p>
            <a:r>
              <a:rPr lang="tr-TR" dirty="0"/>
              <a:t>Gözlem</a:t>
            </a:r>
          </a:p>
          <a:p>
            <a:r>
              <a:rPr lang="tr-TR" dirty="0"/>
              <a:t>Örnek olay</a:t>
            </a:r>
          </a:p>
          <a:p>
            <a:r>
              <a:rPr lang="tr-TR" dirty="0"/>
              <a:t>Doğrudan görüşme</a:t>
            </a:r>
          </a:p>
          <a:p>
            <a:r>
              <a:rPr lang="tr-TR" dirty="0"/>
              <a:t>Posta </a:t>
            </a:r>
            <a:r>
              <a:rPr lang="tr-TR" dirty="0" err="1"/>
              <a:t>surveyi</a:t>
            </a:r>
            <a:endParaRPr lang="tr-TR" dirty="0"/>
          </a:p>
          <a:p>
            <a:r>
              <a:rPr lang="tr-TR" dirty="0"/>
              <a:t>Grup görüşmesi</a:t>
            </a:r>
          </a:p>
          <a:p>
            <a:r>
              <a:rPr lang="tr-TR" dirty="0"/>
              <a:t>Tam sayım</a:t>
            </a:r>
          </a:p>
          <a:p>
            <a:r>
              <a:rPr lang="tr-TR" dirty="0"/>
              <a:t>Kayıt tutma</a:t>
            </a:r>
          </a:p>
        </p:txBody>
      </p:sp>
    </p:spTree>
    <p:extLst>
      <p:ext uri="{BB962C8B-B14F-4D97-AF65-F5344CB8AC3E}">
        <p14:creationId xmlns:p14="http://schemas.microsoft.com/office/powerpoint/2010/main" val="748050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320040"/>
            <a:ext cx="7239000" cy="1143000"/>
          </a:xfrm>
        </p:spPr>
        <p:txBody>
          <a:bodyPr>
            <a:normAutofit/>
          </a:bodyPr>
          <a:lstStyle/>
          <a:p>
            <a:pPr>
              <a:defRPr/>
            </a:pPr>
            <a:r>
              <a:rPr lang="tr-TR" dirty="0" smtClean="0"/>
              <a:t>İşletme </a:t>
            </a:r>
            <a:r>
              <a:rPr lang="tr-TR" dirty="0" err="1" smtClean="0"/>
              <a:t>planlamasi</a:t>
            </a:r>
            <a:r>
              <a:rPr lang="tr-TR" dirty="0" smtClean="0"/>
              <a:t> prensipleri</a:t>
            </a:r>
          </a:p>
        </p:txBody>
      </p:sp>
      <p:sp>
        <p:nvSpPr>
          <p:cNvPr id="6147" name="2 İçerik Yer Tutucusu"/>
          <p:cNvSpPr>
            <a:spLocks noGrp="1"/>
          </p:cNvSpPr>
          <p:nvPr>
            <p:ph idx="1"/>
          </p:nvPr>
        </p:nvSpPr>
        <p:spPr/>
        <p:txBody>
          <a:bodyPr/>
          <a:lstStyle/>
          <a:p>
            <a:pPr algn="just" eaLnBrk="1" hangingPunct="1">
              <a:buFont typeface="Wingdings 2" panose="05020102010507070707" pitchFamily="18" charset="2"/>
              <a:buNone/>
            </a:pPr>
            <a:r>
              <a:rPr lang="tr-TR" smtClean="0"/>
              <a:t>   </a:t>
            </a:r>
          </a:p>
          <a:p>
            <a:pPr algn="just" eaLnBrk="1" hangingPunct="1">
              <a:buFont typeface="Wingdings 2" panose="05020102010507070707" pitchFamily="18" charset="2"/>
              <a:buNone/>
            </a:pPr>
            <a:r>
              <a:rPr lang="tr-TR" smtClean="0"/>
              <a:t>   İşletmecinin en önemli hedefi elindeki kaynaklardan en iyi şekilde yararlanarak karını maksimize etmektir. Bunu gerçekleştirebilmek için, işletmecinin üretim faaliyetleri ile ilgili olarak vereceği kararlarda ekonomik prensiplere uyması zorunludur.</a:t>
            </a:r>
          </a:p>
        </p:txBody>
      </p:sp>
    </p:spTree>
    <p:extLst>
      <p:ext uri="{BB962C8B-B14F-4D97-AF65-F5344CB8AC3E}">
        <p14:creationId xmlns:p14="http://schemas.microsoft.com/office/powerpoint/2010/main" val="73241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7171" name="2 İçerik Yer Tutucusu"/>
          <p:cNvSpPr>
            <a:spLocks noGrp="1"/>
          </p:cNvSpPr>
          <p:nvPr>
            <p:ph idx="1"/>
          </p:nvPr>
        </p:nvSpPr>
        <p:spPr/>
        <p:txBody>
          <a:bodyPr/>
          <a:lstStyle/>
          <a:p>
            <a:pPr algn="just" eaLnBrk="1" hangingPunct="1">
              <a:buFont typeface="Wingdings 2" panose="05020102010507070707" pitchFamily="18" charset="2"/>
              <a:buNone/>
              <a:defRPr/>
            </a:pPr>
            <a:r>
              <a:rPr lang="tr-TR" dirty="0" smtClean="0"/>
              <a:t>   Tarım işletmelerinin planlanmasında </a:t>
            </a:r>
            <a:r>
              <a:rPr lang="tr-TR" dirty="0" err="1" smtClean="0"/>
              <a:t>gözönünde</a:t>
            </a:r>
            <a:r>
              <a:rPr lang="tr-TR" dirty="0" smtClean="0"/>
              <a:t> bulundurulması gereken prensipler;</a:t>
            </a:r>
          </a:p>
          <a:p>
            <a:pPr eaLnBrk="1" hangingPunct="1">
              <a:buFont typeface="Wingdings 2" panose="05020102010507070707" pitchFamily="18" charset="2"/>
              <a:buNone/>
              <a:defRPr/>
            </a:pPr>
            <a:endParaRPr lang="tr-TR" dirty="0" smtClean="0"/>
          </a:p>
          <a:p>
            <a:pPr marL="514350" indent="-514350">
              <a:buFont typeface="+mj-lt"/>
              <a:buAutoNum type="arabicPeriod"/>
              <a:defRPr/>
            </a:pPr>
            <a:r>
              <a:rPr lang="tr-TR" dirty="0" smtClean="0"/>
              <a:t>Marjinal Kıymet prensibi,</a:t>
            </a:r>
          </a:p>
          <a:p>
            <a:pPr marL="514350" indent="-514350">
              <a:buFont typeface="+mj-lt"/>
              <a:buAutoNum type="arabicPeriod"/>
              <a:defRPr/>
            </a:pPr>
            <a:r>
              <a:rPr lang="tr-TR" dirty="0" smtClean="0"/>
              <a:t>Faydadan Kayıp Prensibi,</a:t>
            </a:r>
          </a:p>
          <a:p>
            <a:pPr marL="514350" indent="-514350">
              <a:buFont typeface="+mj-lt"/>
              <a:buAutoNum type="arabicPeriod"/>
              <a:defRPr/>
            </a:pPr>
            <a:r>
              <a:rPr lang="tr-TR" dirty="0" smtClean="0"/>
              <a:t>Ortalama masraflar Prensibi</a:t>
            </a:r>
          </a:p>
        </p:txBody>
      </p:sp>
    </p:spTree>
    <p:extLst>
      <p:ext uri="{BB962C8B-B14F-4D97-AF65-F5344CB8AC3E}">
        <p14:creationId xmlns:p14="http://schemas.microsoft.com/office/powerpoint/2010/main" val="2955540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8195" name="2 İçerik Yer Tutucusu"/>
          <p:cNvSpPr>
            <a:spLocks noGrp="1"/>
          </p:cNvSpPr>
          <p:nvPr>
            <p:ph idx="1"/>
          </p:nvPr>
        </p:nvSpPr>
        <p:spPr/>
        <p:txBody>
          <a:bodyPr/>
          <a:lstStyle/>
          <a:p>
            <a:pPr eaLnBrk="1" hangingPunct="1">
              <a:buFont typeface="Wingdings 2" panose="05020102010507070707" pitchFamily="18" charset="2"/>
              <a:buNone/>
              <a:defRPr/>
            </a:pPr>
            <a:endParaRPr lang="tr-TR" b="1" i="1" u="sng" dirty="0" smtClean="0"/>
          </a:p>
          <a:p>
            <a:pPr eaLnBrk="1" hangingPunct="1">
              <a:buFont typeface="Wingdings 2" panose="05020102010507070707" pitchFamily="18" charset="2"/>
              <a:buNone/>
              <a:defRPr/>
            </a:pPr>
            <a:r>
              <a:rPr lang="tr-TR" b="1" i="1" u="sng" dirty="0" smtClean="0">
                <a:solidFill>
                  <a:schemeClr val="tx2">
                    <a:lumMod val="75000"/>
                  </a:schemeClr>
                </a:solidFill>
              </a:rPr>
              <a:t>1-</a:t>
            </a:r>
            <a:r>
              <a:rPr lang="tr-TR" b="1" i="1" u="sng" dirty="0" smtClean="0"/>
              <a:t>Marjinal Kıymet Prensibi</a:t>
            </a:r>
          </a:p>
          <a:p>
            <a:pPr algn="just" eaLnBrk="1" hangingPunct="1">
              <a:buFont typeface="Wingdings 2" panose="05020102010507070707" pitchFamily="18" charset="2"/>
              <a:buNone/>
              <a:defRPr/>
            </a:pPr>
            <a:endParaRPr lang="tr-TR" dirty="0" smtClean="0"/>
          </a:p>
          <a:p>
            <a:pPr algn="just" eaLnBrk="1" hangingPunct="1">
              <a:buFont typeface="Wingdings 2" panose="05020102010507070707" pitchFamily="18" charset="2"/>
              <a:buNone/>
              <a:defRPr/>
            </a:pPr>
            <a:r>
              <a:rPr lang="tr-TR" dirty="0" smtClean="0"/>
              <a:t>   Bu prensip,çok küçük değişikliklerin etkisinin ekonomik olup olmadığını araştırmaktadır.Bu değişiklikler kullanılan üretim vasıtalarının miktarında olabileceği gibi üretim kollarında da olabilir.</a:t>
            </a:r>
          </a:p>
        </p:txBody>
      </p:sp>
    </p:spTree>
    <p:extLst>
      <p:ext uri="{BB962C8B-B14F-4D97-AF65-F5344CB8AC3E}">
        <p14:creationId xmlns:p14="http://schemas.microsoft.com/office/powerpoint/2010/main" val="13579025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9219" name="2 İçerik Yer Tutucusu"/>
          <p:cNvSpPr>
            <a:spLocks noGrp="1"/>
          </p:cNvSpPr>
          <p:nvPr>
            <p:ph idx="1"/>
          </p:nvPr>
        </p:nvSpPr>
        <p:spPr/>
        <p:txBody>
          <a:bodyPr/>
          <a:lstStyle/>
          <a:p>
            <a:pPr algn="just" eaLnBrk="1" hangingPunct="1">
              <a:buFont typeface="Wingdings 2" panose="05020102010507070707" pitchFamily="18" charset="2"/>
              <a:buNone/>
            </a:pPr>
            <a:r>
              <a:rPr lang="tr-TR" smtClean="0"/>
              <a:t>MKP’ne göre işletme optimumunda denge;</a:t>
            </a:r>
          </a:p>
          <a:p>
            <a:pPr algn="just" eaLnBrk="1" hangingPunct="1">
              <a:buFont typeface="Wingdings 2" panose="05020102010507070707" pitchFamily="18" charset="2"/>
              <a:buNone/>
            </a:pPr>
            <a:endParaRPr lang="tr-TR" smtClean="0"/>
          </a:p>
          <a:p>
            <a:pPr algn="just" eaLnBrk="1" hangingPunct="1"/>
            <a:r>
              <a:rPr lang="tr-TR" smtClean="0"/>
              <a:t>Faktör-ürün(optimal girdi entansitesi),</a:t>
            </a:r>
          </a:p>
          <a:p>
            <a:pPr algn="just" eaLnBrk="1" hangingPunct="1"/>
            <a:r>
              <a:rPr lang="tr-TR" smtClean="0"/>
              <a:t>Faktör-faktör(optimal masraf bileşimi),</a:t>
            </a:r>
          </a:p>
          <a:p>
            <a:pPr algn="just" eaLnBrk="1" hangingPunct="1"/>
            <a:r>
              <a:rPr lang="tr-TR" smtClean="0"/>
              <a:t>Ürün-ürün(optimal üretim yönü) ilişkilerine bağlı olarak fiyatın da etkisiyle oluşmaktadır.</a:t>
            </a:r>
          </a:p>
        </p:txBody>
      </p:sp>
    </p:spTree>
    <p:extLst>
      <p:ext uri="{BB962C8B-B14F-4D97-AF65-F5344CB8AC3E}">
        <p14:creationId xmlns:p14="http://schemas.microsoft.com/office/powerpoint/2010/main" val="3266237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0243" name="2 İçerik Yer Tutucusu"/>
          <p:cNvSpPr>
            <a:spLocks noGrp="1"/>
          </p:cNvSpPr>
          <p:nvPr>
            <p:ph idx="1"/>
          </p:nvPr>
        </p:nvSpPr>
        <p:spPr>
          <a:xfrm>
            <a:off x="1809750" y="1609725"/>
            <a:ext cx="7410450" cy="4846638"/>
          </a:xfrm>
        </p:spPr>
        <p:txBody>
          <a:bodyPr/>
          <a:lstStyle/>
          <a:p>
            <a:pPr algn="ctr" eaLnBrk="1" hangingPunct="1">
              <a:buFont typeface="Wingdings 2" panose="05020102010507070707" pitchFamily="18" charset="2"/>
              <a:buNone/>
            </a:pPr>
            <a:r>
              <a:rPr lang="tr-TR" b="1" i="1" u="sng" smtClean="0"/>
              <a:t>Faktör-Ürün ilişkisi(optimal girdi entansitesi)</a:t>
            </a:r>
          </a:p>
          <a:p>
            <a:pPr algn="just" eaLnBrk="1" hangingPunct="1">
              <a:buFont typeface="Wingdings 2" panose="05020102010507070707" pitchFamily="18" charset="2"/>
              <a:buNone/>
            </a:pPr>
            <a:r>
              <a:rPr lang="tr-TR" smtClean="0"/>
              <a:t>  </a:t>
            </a:r>
          </a:p>
          <a:p>
            <a:pPr algn="just" eaLnBrk="1" hangingPunct="1">
              <a:buFont typeface="Wingdings 2" panose="05020102010507070707" pitchFamily="18" charset="2"/>
              <a:buNone/>
            </a:pPr>
            <a:r>
              <a:rPr lang="tr-TR" smtClean="0"/>
              <a:t>  Optimal girdi entansitesi ile bir ürünün üretiminde kullanılacak girdilerin en ekonomik miktarı belirlenmeye çalışılmaktadır.Burada temel prensip, marjinal masraf marjinal gelir eşitliğinin esas alınmasıdır.</a:t>
            </a:r>
          </a:p>
        </p:txBody>
      </p:sp>
    </p:spTree>
    <p:extLst>
      <p:ext uri="{BB962C8B-B14F-4D97-AF65-F5344CB8AC3E}">
        <p14:creationId xmlns:p14="http://schemas.microsoft.com/office/powerpoint/2010/main" val="1490606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1267" name="2 İçerik Yer Tutucusu"/>
          <p:cNvSpPr>
            <a:spLocks noGrp="1"/>
          </p:cNvSpPr>
          <p:nvPr>
            <p:ph idx="1"/>
          </p:nvPr>
        </p:nvSpPr>
        <p:spPr>
          <a:xfrm>
            <a:off x="2095500" y="1643064"/>
            <a:ext cx="7239000" cy="4846637"/>
          </a:xfrm>
        </p:spPr>
        <p:txBody>
          <a:bodyPr/>
          <a:lstStyle/>
          <a:p>
            <a:pPr algn="ctr" eaLnBrk="1" hangingPunct="1">
              <a:buFont typeface="Wingdings 2" panose="05020102010507070707" pitchFamily="18" charset="2"/>
              <a:buNone/>
            </a:pPr>
            <a:endParaRPr lang="tr-TR" b="1" i="1" u="sng" smtClean="0"/>
          </a:p>
          <a:p>
            <a:pPr algn="ctr" eaLnBrk="1" hangingPunct="1">
              <a:buFont typeface="Wingdings 2" panose="05020102010507070707" pitchFamily="18" charset="2"/>
              <a:buNone/>
            </a:pPr>
            <a:r>
              <a:rPr lang="tr-TR" b="1" i="1" u="sng" smtClean="0"/>
              <a:t>Faktör-faktör İlişkisi </a:t>
            </a:r>
          </a:p>
          <a:p>
            <a:pPr algn="ctr" eaLnBrk="1" hangingPunct="1">
              <a:buFont typeface="Wingdings 2" panose="05020102010507070707" pitchFamily="18" charset="2"/>
              <a:buNone/>
            </a:pPr>
            <a:r>
              <a:rPr lang="tr-TR" b="1" i="1" u="sng" smtClean="0"/>
              <a:t>(optimal masraf bileşimi)</a:t>
            </a:r>
          </a:p>
          <a:p>
            <a:pPr algn="just" eaLnBrk="1" hangingPunct="1">
              <a:buFont typeface="Wingdings 2" panose="05020102010507070707" pitchFamily="18" charset="2"/>
              <a:buNone/>
            </a:pPr>
            <a:endParaRPr lang="tr-TR" smtClean="0"/>
          </a:p>
          <a:p>
            <a:pPr algn="just" eaLnBrk="1" hangingPunct="1">
              <a:buFont typeface="Wingdings 2" panose="05020102010507070707" pitchFamily="18" charset="2"/>
              <a:buNone/>
            </a:pPr>
            <a:r>
              <a:rPr lang="tr-TR" smtClean="0"/>
              <a:t>   Optimal masraf bileşiminde belirli bir verimi elde edebilmek için,üretim faktörlerinin en ucuz kombinasyonu belirlenmeye çalışılır.</a:t>
            </a:r>
          </a:p>
        </p:txBody>
      </p:sp>
    </p:spTree>
    <p:extLst>
      <p:ext uri="{BB962C8B-B14F-4D97-AF65-F5344CB8AC3E}">
        <p14:creationId xmlns:p14="http://schemas.microsoft.com/office/powerpoint/2010/main" val="185901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2291" name="2 İçerik Yer Tutucusu"/>
          <p:cNvSpPr>
            <a:spLocks noGrp="1"/>
          </p:cNvSpPr>
          <p:nvPr>
            <p:ph idx="1"/>
          </p:nvPr>
        </p:nvSpPr>
        <p:spPr/>
        <p:txBody>
          <a:bodyPr/>
          <a:lstStyle/>
          <a:p>
            <a:pPr algn="ctr" eaLnBrk="1" hangingPunct="1">
              <a:buFont typeface="Wingdings 2" panose="05020102010507070707" pitchFamily="18" charset="2"/>
              <a:buNone/>
            </a:pPr>
            <a:endParaRPr lang="tr-TR" b="1" i="1" u="sng" smtClean="0"/>
          </a:p>
          <a:p>
            <a:pPr algn="ctr" eaLnBrk="1" hangingPunct="1">
              <a:buFont typeface="Wingdings 2" panose="05020102010507070707" pitchFamily="18" charset="2"/>
              <a:buNone/>
            </a:pPr>
            <a:r>
              <a:rPr lang="tr-TR" b="1" i="1" u="sng" smtClean="0"/>
              <a:t>Ürün-Ürün ilişkisi(optimal üretim yönü)</a:t>
            </a:r>
          </a:p>
          <a:p>
            <a:pPr algn="ctr" eaLnBrk="1" hangingPunct="1">
              <a:buFont typeface="Wingdings 2" panose="05020102010507070707" pitchFamily="18" charset="2"/>
              <a:buNone/>
            </a:pPr>
            <a:endParaRPr lang="tr-TR" b="1" i="1" u="sng" smtClean="0"/>
          </a:p>
          <a:p>
            <a:pPr eaLnBrk="1" hangingPunct="1">
              <a:buFont typeface="Wingdings 2" panose="05020102010507070707" pitchFamily="18" charset="2"/>
              <a:buNone/>
            </a:pPr>
            <a:r>
              <a:rPr lang="tr-TR" smtClean="0"/>
              <a:t>   Optimal üretim yönü ile belirli bir masrafa karşılık en yüksek geliri verecek ürün bileşimi aranmaktadır.</a:t>
            </a:r>
          </a:p>
        </p:txBody>
      </p:sp>
    </p:spTree>
    <p:extLst>
      <p:ext uri="{BB962C8B-B14F-4D97-AF65-F5344CB8AC3E}">
        <p14:creationId xmlns:p14="http://schemas.microsoft.com/office/powerpoint/2010/main" val="2464059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3315" name="2 İçerik Yer Tutucusu"/>
          <p:cNvSpPr>
            <a:spLocks noGrp="1"/>
          </p:cNvSpPr>
          <p:nvPr>
            <p:ph idx="1"/>
          </p:nvPr>
        </p:nvSpPr>
        <p:spPr/>
        <p:txBody>
          <a:bodyPr/>
          <a:lstStyle/>
          <a:p>
            <a:pPr eaLnBrk="1" hangingPunct="1">
              <a:buFont typeface="Wingdings 2" panose="05020102010507070707" pitchFamily="18" charset="2"/>
              <a:buNone/>
              <a:defRPr/>
            </a:pPr>
            <a:r>
              <a:rPr lang="tr-TR" b="1" i="1" u="sng" dirty="0" smtClean="0">
                <a:solidFill>
                  <a:schemeClr val="tx2">
                    <a:lumMod val="75000"/>
                  </a:schemeClr>
                </a:solidFill>
              </a:rPr>
              <a:t>2- </a:t>
            </a:r>
            <a:r>
              <a:rPr lang="tr-TR" b="1" i="1" u="sng" dirty="0" smtClean="0"/>
              <a:t>Faydadan Kayıp Prensibi</a:t>
            </a:r>
          </a:p>
          <a:p>
            <a:pPr eaLnBrk="1" hangingPunct="1">
              <a:buFont typeface="Wingdings 2" panose="05020102010507070707" pitchFamily="18" charset="2"/>
              <a:buNone/>
              <a:defRPr/>
            </a:pPr>
            <a:endParaRPr lang="tr-TR" dirty="0" smtClean="0"/>
          </a:p>
          <a:p>
            <a:pPr eaLnBrk="1" hangingPunct="1">
              <a:buFont typeface="Wingdings 2" panose="05020102010507070707" pitchFamily="18" charset="2"/>
              <a:buNone/>
              <a:defRPr/>
            </a:pPr>
            <a:r>
              <a:rPr lang="tr-TR" dirty="0" smtClean="0"/>
              <a:t>   Sınırlı olarak mevcut bir üretim faktörünü, farklı seviyelerde gelir getiren iki üretim faaliyeti birlikte talep ediyorlarsa, bunlardan biri diğeri  aleyhine genişleyecek,diğeri ise daralacaktır.</a:t>
            </a:r>
          </a:p>
        </p:txBody>
      </p:sp>
    </p:spTree>
    <p:extLst>
      <p:ext uri="{BB962C8B-B14F-4D97-AF65-F5344CB8AC3E}">
        <p14:creationId xmlns:p14="http://schemas.microsoft.com/office/powerpoint/2010/main" val="438141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Plan: mevcut şartlarda mümkün olan en yüksek geliri elde edebilmek için hangi ürünlerin ne kadar yetiştirileceğini, bu süreçte kaynakların optimum bileşiminin nasıl olacağını gösteren önceden hazır bir programdır.</a:t>
            </a:r>
          </a:p>
          <a:p>
            <a:r>
              <a:rPr lang="tr-TR" dirty="0" smtClean="0"/>
              <a:t>Hangi ürün yetiştirilecek?</a:t>
            </a:r>
          </a:p>
          <a:p>
            <a:r>
              <a:rPr lang="tr-TR" dirty="0" smtClean="0"/>
              <a:t>Ne kadar yetiştirilecek?</a:t>
            </a:r>
          </a:p>
          <a:p>
            <a:r>
              <a:rPr lang="tr-TR" dirty="0" smtClean="0"/>
              <a:t>Hangi teknik kullanılacak?</a:t>
            </a:r>
          </a:p>
          <a:p>
            <a:r>
              <a:rPr lang="tr-TR" dirty="0" smtClean="0"/>
              <a:t>Hangi kaynaklar kullanılacak? Gibi sorular sorulur.</a:t>
            </a:r>
            <a:endParaRPr lang="tr-TR" dirty="0"/>
          </a:p>
        </p:txBody>
      </p:sp>
    </p:spTree>
    <p:extLst>
      <p:ext uri="{BB962C8B-B14F-4D97-AF65-F5344CB8AC3E}">
        <p14:creationId xmlns:p14="http://schemas.microsoft.com/office/powerpoint/2010/main" val="925315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4339" name="2 İçerik Yer Tutucusu"/>
          <p:cNvSpPr>
            <a:spLocks noGrp="1"/>
          </p:cNvSpPr>
          <p:nvPr>
            <p:ph idx="1"/>
          </p:nvPr>
        </p:nvSpPr>
        <p:spPr/>
        <p:txBody>
          <a:bodyPr/>
          <a:lstStyle/>
          <a:p>
            <a:pPr eaLnBrk="1" hangingPunct="1">
              <a:buFont typeface="Wingdings 2" panose="05020102010507070707" pitchFamily="18" charset="2"/>
              <a:buNone/>
            </a:pPr>
            <a:endParaRPr lang="tr-TR" smtClean="0"/>
          </a:p>
          <a:p>
            <a:pPr algn="just" eaLnBrk="1" hangingPunct="1">
              <a:buFont typeface="Wingdings 2" panose="05020102010507070707" pitchFamily="18" charset="2"/>
              <a:buNone/>
            </a:pPr>
            <a:r>
              <a:rPr lang="tr-TR" smtClean="0"/>
              <a:t>   Bir üretim faaliyetinin diğeri lehine daralması sonucu ortaya çıkan kayıp, genişleyen üretim faaliyetince yüklenilmesi gereken bir masraf karakterindedir ki, bu masraf genişleyen üretim faaliyetinin kıt üretim faktöründen dolayı faydadan kaybı olarak ifade edilmektedir.</a:t>
            </a:r>
          </a:p>
        </p:txBody>
      </p:sp>
    </p:spTree>
    <p:extLst>
      <p:ext uri="{BB962C8B-B14F-4D97-AF65-F5344CB8AC3E}">
        <p14:creationId xmlns:p14="http://schemas.microsoft.com/office/powerpoint/2010/main" val="3752344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p:cNvSpPr>
            <a:spLocks noGrp="1"/>
          </p:cNvSpPr>
          <p:nvPr>
            <p:ph type="title"/>
          </p:nvPr>
        </p:nvSpPr>
        <p:spPr>
          <a:xfrm>
            <a:off x="1981200" y="320040"/>
            <a:ext cx="7239000" cy="1143000"/>
          </a:xfrm>
        </p:spPr>
        <p:txBody>
          <a:bodyPr>
            <a:normAutofit/>
          </a:bodyPr>
          <a:lstStyle/>
          <a:p>
            <a:pPr algn="ctr">
              <a:defRPr/>
            </a:pPr>
            <a:r>
              <a:rPr lang="tr-TR" dirty="0" smtClean="0"/>
              <a:t>İşletme </a:t>
            </a:r>
            <a:r>
              <a:rPr lang="tr-TR" dirty="0" err="1" smtClean="0"/>
              <a:t>planlamasi</a:t>
            </a:r>
            <a:r>
              <a:rPr lang="tr-TR" dirty="0" smtClean="0"/>
              <a:t> prensipleri</a:t>
            </a:r>
          </a:p>
        </p:txBody>
      </p:sp>
      <p:sp>
        <p:nvSpPr>
          <p:cNvPr id="15363" name="2 İçerik Yer Tutucusu"/>
          <p:cNvSpPr>
            <a:spLocks noGrp="1"/>
          </p:cNvSpPr>
          <p:nvPr>
            <p:ph idx="1"/>
          </p:nvPr>
        </p:nvSpPr>
        <p:spPr/>
        <p:txBody>
          <a:bodyPr/>
          <a:lstStyle/>
          <a:p>
            <a:pPr algn="ctr" eaLnBrk="1" hangingPunct="1">
              <a:buFont typeface="Wingdings 2" panose="05020102010507070707" pitchFamily="18" charset="2"/>
              <a:buNone/>
              <a:defRPr/>
            </a:pPr>
            <a:r>
              <a:rPr lang="tr-TR" b="1" i="1" u="sng" dirty="0" smtClean="0">
                <a:solidFill>
                  <a:schemeClr val="tx2">
                    <a:lumMod val="75000"/>
                  </a:schemeClr>
                </a:solidFill>
              </a:rPr>
              <a:t>3-</a:t>
            </a:r>
            <a:r>
              <a:rPr lang="tr-TR" b="1" i="1" u="sng" dirty="0" smtClean="0"/>
              <a:t>Ortalama Masraf Prensibi</a:t>
            </a:r>
          </a:p>
          <a:p>
            <a:pPr algn="ctr" eaLnBrk="1" hangingPunct="1">
              <a:buFont typeface="Wingdings 2" panose="05020102010507070707" pitchFamily="18" charset="2"/>
              <a:buNone/>
              <a:defRPr/>
            </a:pPr>
            <a:endParaRPr lang="tr-TR" b="1" i="1" u="sng" dirty="0" smtClean="0"/>
          </a:p>
          <a:p>
            <a:pPr algn="just" eaLnBrk="1" hangingPunct="1">
              <a:buFont typeface="Wingdings 2" panose="05020102010507070707" pitchFamily="18" charset="2"/>
              <a:buNone/>
              <a:defRPr/>
            </a:pPr>
            <a:r>
              <a:rPr lang="tr-TR" dirty="0" smtClean="0"/>
              <a:t>   Üretim birimi başına düşen masrafa ortalama masraf denilmektedir.Bu prensip kapsamında </a:t>
            </a:r>
          </a:p>
          <a:p>
            <a:pPr algn="just" eaLnBrk="1" hangingPunct="1">
              <a:defRPr/>
            </a:pPr>
            <a:r>
              <a:rPr lang="tr-TR" dirty="0" smtClean="0"/>
              <a:t>Ortalama toplam masraf,</a:t>
            </a:r>
          </a:p>
          <a:p>
            <a:pPr algn="just" eaLnBrk="1" hangingPunct="1">
              <a:defRPr/>
            </a:pPr>
            <a:r>
              <a:rPr lang="tr-TR" dirty="0" smtClean="0"/>
              <a:t>Ortalama sabit masraf,</a:t>
            </a:r>
          </a:p>
          <a:p>
            <a:pPr algn="just" eaLnBrk="1" hangingPunct="1">
              <a:defRPr/>
            </a:pPr>
            <a:r>
              <a:rPr lang="tr-TR" dirty="0" smtClean="0"/>
              <a:t>Ortalama değişen masraf ,</a:t>
            </a:r>
          </a:p>
          <a:p>
            <a:pPr algn="just" eaLnBrk="1" hangingPunct="1">
              <a:defRPr/>
            </a:pPr>
            <a:r>
              <a:rPr lang="tr-TR" dirty="0" smtClean="0"/>
              <a:t>Marjinal masraf  kavramları incelenmektedir.</a:t>
            </a:r>
          </a:p>
        </p:txBody>
      </p:sp>
    </p:spTree>
    <p:extLst>
      <p:ext uri="{BB962C8B-B14F-4D97-AF65-F5344CB8AC3E}">
        <p14:creationId xmlns:p14="http://schemas.microsoft.com/office/powerpoint/2010/main" val="29424388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6147" name="2 İçerik Yer Tutucusu"/>
          <p:cNvSpPr>
            <a:spLocks noGrp="1"/>
          </p:cNvSpPr>
          <p:nvPr>
            <p:ph idx="1"/>
          </p:nvPr>
        </p:nvSpPr>
        <p:spPr/>
        <p:txBody>
          <a:bodyPr/>
          <a:lstStyle/>
          <a:p>
            <a:pPr algn="just">
              <a:buFont typeface="Wingdings 2" panose="05020102010507070707" pitchFamily="18" charset="2"/>
              <a:buNone/>
            </a:pPr>
            <a:r>
              <a:rPr lang="tr-TR" smtClean="0"/>
              <a:t>  </a:t>
            </a:r>
          </a:p>
          <a:p>
            <a:pPr algn="just">
              <a:buFont typeface="Wingdings 2" panose="05020102010507070707" pitchFamily="18" charset="2"/>
              <a:buNone/>
            </a:pPr>
            <a:r>
              <a:rPr lang="tr-TR" smtClean="0"/>
              <a:t>   İşletmeci amaçlarını gerçekleştirmek için sahip olduğu sınırlı kaynakları alternatifler arasında dağıtmak durumundadır.Bu da en rasyonel şekilde ancak planlama ile sağlanabilir.</a:t>
            </a:r>
          </a:p>
        </p:txBody>
      </p:sp>
    </p:spTree>
    <p:extLst>
      <p:ext uri="{BB962C8B-B14F-4D97-AF65-F5344CB8AC3E}">
        <p14:creationId xmlns:p14="http://schemas.microsoft.com/office/powerpoint/2010/main" val="2026526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7171" name="2 İçerik Yer Tutucusu"/>
          <p:cNvSpPr>
            <a:spLocks noGrp="1"/>
          </p:cNvSpPr>
          <p:nvPr>
            <p:ph idx="1"/>
          </p:nvPr>
        </p:nvSpPr>
        <p:spPr/>
        <p:txBody>
          <a:bodyPr/>
          <a:lstStyle/>
          <a:p>
            <a:pPr algn="just">
              <a:buFont typeface="Wingdings 2" panose="05020102010507070707" pitchFamily="18" charset="2"/>
              <a:buNone/>
            </a:pPr>
            <a:r>
              <a:rPr lang="tr-TR" smtClean="0"/>
              <a:t>   Günümüzde, tarımsal üretim bilgi ve tekniklerindeki gelişmeler, bunun doğurduğu bir sonuç olarak, üretim maliyetlerinin artması, üreticilerin daha fazla sermaye ihtiyacı, tarımsal ürün piyasalarındaki yarışmanın artması,ürün kalite ve pazarlama hizmetlerinin yükseltilmesi gereği gibi nedenler planlama gerekliliğini ortaya çıkaran nedenler arasındadır.</a:t>
            </a:r>
          </a:p>
        </p:txBody>
      </p:sp>
    </p:spTree>
    <p:extLst>
      <p:ext uri="{BB962C8B-B14F-4D97-AF65-F5344CB8AC3E}">
        <p14:creationId xmlns:p14="http://schemas.microsoft.com/office/powerpoint/2010/main" val="2303576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8195" name="2 İçerik Yer Tutucusu"/>
          <p:cNvSpPr>
            <a:spLocks noGrp="1"/>
          </p:cNvSpPr>
          <p:nvPr>
            <p:ph idx="1"/>
          </p:nvPr>
        </p:nvSpPr>
        <p:spPr/>
        <p:txBody>
          <a:bodyPr/>
          <a:lstStyle/>
          <a:p>
            <a:pPr>
              <a:buFont typeface="Wingdings 2" panose="05020102010507070707" pitchFamily="18" charset="2"/>
              <a:buNone/>
            </a:pPr>
            <a:r>
              <a:rPr lang="tr-TR" smtClean="0"/>
              <a:t>   </a:t>
            </a:r>
          </a:p>
          <a:p>
            <a:pPr>
              <a:buFont typeface="Wingdings 2" panose="05020102010507070707" pitchFamily="18" charset="2"/>
              <a:buNone/>
            </a:pPr>
            <a:r>
              <a:rPr lang="tr-TR" smtClean="0"/>
              <a:t>   Planlamanın yapılabilmesi için bazı bilgi ve verilere ihtiyaç vardır.Bu bilgilerin doğru ve güvenilir olması planlamanın başarısı için ön koşuldur.</a:t>
            </a:r>
          </a:p>
          <a:p>
            <a:pPr>
              <a:buFont typeface="Wingdings 2" panose="05020102010507070707" pitchFamily="18" charset="2"/>
              <a:buNone/>
            </a:pPr>
            <a:endParaRPr lang="tr-TR" smtClean="0"/>
          </a:p>
        </p:txBody>
      </p:sp>
    </p:spTree>
    <p:extLst>
      <p:ext uri="{BB962C8B-B14F-4D97-AF65-F5344CB8AC3E}">
        <p14:creationId xmlns:p14="http://schemas.microsoft.com/office/powerpoint/2010/main" val="74644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9219" name="2 İçerik Yer Tutucusu"/>
          <p:cNvSpPr>
            <a:spLocks noGrp="1"/>
          </p:cNvSpPr>
          <p:nvPr>
            <p:ph idx="1"/>
          </p:nvPr>
        </p:nvSpPr>
        <p:spPr/>
        <p:txBody>
          <a:bodyPr/>
          <a:lstStyle/>
          <a:p>
            <a:pPr>
              <a:buFont typeface="Wingdings 2" panose="05020102010507070707" pitchFamily="18" charset="2"/>
              <a:buNone/>
            </a:pPr>
            <a:endParaRPr lang="tr-TR" smtClean="0"/>
          </a:p>
          <a:p>
            <a:pPr>
              <a:buFont typeface="Wingdings 2" panose="05020102010507070707" pitchFamily="18" charset="2"/>
              <a:buNone/>
            </a:pPr>
            <a:r>
              <a:rPr lang="tr-TR" smtClean="0"/>
              <a:t>  Genel olarak planlama ile ilgili verileri iki grupta incelemek mümkündür.</a:t>
            </a:r>
          </a:p>
          <a:p>
            <a:pPr>
              <a:buFont typeface="Wingdings 2" panose="05020102010507070707" pitchFamily="18" charset="2"/>
              <a:buNone/>
            </a:pPr>
            <a:endParaRPr lang="tr-TR" smtClean="0"/>
          </a:p>
          <a:p>
            <a:r>
              <a:rPr lang="tr-TR" smtClean="0"/>
              <a:t>Kalitatif(nitel) veriler,</a:t>
            </a:r>
          </a:p>
          <a:p>
            <a:r>
              <a:rPr lang="tr-TR" smtClean="0"/>
              <a:t>Kantitatif (nicel) veriler</a:t>
            </a:r>
          </a:p>
        </p:txBody>
      </p:sp>
    </p:spTree>
    <p:extLst>
      <p:ext uri="{BB962C8B-B14F-4D97-AF65-F5344CB8AC3E}">
        <p14:creationId xmlns:p14="http://schemas.microsoft.com/office/powerpoint/2010/main" val="10534381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10243" name="2 İçerik Yer Tutucusu"/>
          <p:cNvSpPr>
            <a:spLocks noGrp="1"/>
          </p:cNvSpPr>
          <p:nvPr>
            <p:ph idx="1"/>
          </p:nvPr>
        </p:nvSpPr>
        <p:spPr/>
        <p:txBody>
          <a:bodyPr/>
          <a:lstStyle/>
          <a:p>
            <a:pPr>
              <a:buFont typeface="Wingdings 2" panose="05020102010507070707" pitchFamily="18" charset="2"/>
              <a:buNone/>
            </a:pPr>
            <a:r>
              <a:rPr lang="tr-TR" smtClean="0"/>
              <a:t>İşletme planlaması ile ilgili  veri ve bilgiler; </a:t>
            </a:r>
          </a:p>
          <a:p>
            <a:pPr>
              <a:buFont typeface="Wingdings 2" panose="05020102010507070707" pitchFamily="18" charset="2"/>
              <a:buNone/>
            </a:pPr>
            <a:endParaRPr lang="tr-TR" smtClean="0"/>
          </a:p>
          <a:p>
            <a:r>
              <a:rPr lang="tr-TR" smtClean="0"/>
              <a:t>işletmeye ait üretim olanaklarını ortaya koyan kaynaklar, bunların özellikleri, sınırlılıklar ,</a:t>
            </a:r>
          </a:p>
          <a:p>
            <a:r>
              <a:rPr lang="tr-TR" smtClean="0"/>
              <a:t>üretim faaliyetlerine ait masraf ve gelir verileri ile faaliyet kollarına ilişkin teknik katsayılar olmak üzere iki grupta incelenebilir.</a:t>
            </a:r>
          </a:p>
        </p:txBody>
      </p:sp>
    </p:spTree>
    <p:extLst>
      <p:ext uri="{BB962C8B-B14F-4D97-AF65-F5344CB8AC3E}">
        <p14:creationId xmlns:p14="http://schemas.microsoft.com/office/powerpoint/2010/main" val="2650544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11267" name="2 İçerik Yer Tutucusu"/>
          <p:cNvSpPr>
            <a:spLocks noGrp="1"/>
          </p:cNvSpPr>
          <p:nvPr>
            <p:ph idx="1"/>
          </p:nvPr>
        </p:nvSpPr>
        <p:spPr/>
        <p:txBody>
          <a:bodyPr/>
          <a:lstStyle/>
          <a:p>
            <a:pPr>
              <a:buFont typeface="Wingdings 2" panose="05020102010507070707" pitchFamily="18" charset="2"/>
              <a:buNone/>
            </a:pPr>
            <a:endParaRPr lang="tr-TR" smtClean="0"/>
          </a:p>
          <a:p>
            <a:pPr>
              <a:buFont typeface="Wingdings 2" panose="05020102010507070707" pitchFamily="18" charset="2"/>
              <a:buNone/>
            </a:pPr>
            <a:r>
              <a:rPr lang="tr-TR" smtClean="0"/>
              <a:t>  İşletme faaliyetlerini sınırlayan kapasiteler;</a:t>
            </a:r>
          </a:p>
          <a:p>
            <a:r>
              <a:rPr lang="tr-TR" smtClean="0"/>
              <a:t>Arazi,</a:t>
            </a:r>
          </a:p>
          <a:p>
            <a:r>
              <a:rPr lang="tr-TR" smtClean="0"/>
              <a:t>İşgücü,</a:t>
            </a:r>
          </a:p>
          <a:p>
            <a:r>
              <a:rPr lang="tr-TR" smtClean="0"/>
              <a:t>Sermaye vb.</a:t>
            </a:r>
          </a:p>
          <a:p>
            <a:endParaRPr lang="tr-TR" smtClean="0"/>
          </a:p>
          <a:p>
            <a:endParaRPr lang="tr-TR" smtClean="0"/>
          </a:p>
          <a:p>
            <a:endParaRPr lang="tr-TR" smtClean="0"/>
          </a:p>
          <a:p>
            <a:endParaRPr lang="tr-TR" smtClean="0"/>
          </a:p>
          <a:p>
            <a:endParaRPr lang="tr-TR" smtClean="0"/>
          </a:p>
          <a:p>
            <a:pPr>
              <a:buFont typeface="Wingdings 2" panose="05020102010507070707" pitchFamily="18" charset="2"/>
              <a:buNone/>
            </a:pPr>
            <a:endParaRPr lang="tr-TR" smtClean="0"/>
          </a:p>
        </p:txBody>
      </p:sp>
    </p:spTree>
    <p:extLst>
      <p:ext uri="{BB962C8B-B14F-4D97-AF65-F5344CB8AC3E}">
        <p14:creationId xmlns:p14="http://schemas.microsoft.com/office/powerpoint/2010/main" val="40233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Başlık"/>
          <p:cNvSpPr>
            <a:spLocks noGrp="1"/>
          </p:cNvSpPr>
          <p:nvPr>
            <p:ph type="title"/>
          </p:nvPr>
        </p:nvSpPr>
        <p:spPr>
          <a:xfrm>
            <a:off x="1981200" y="320040"/>
            <a:ext cx="7239000" cy="1143000"/>
          </a:xfrm>
        </p:spPr>
        <p:txBody>
          <a:bodyPr/>
          <a:lstStyle/>
          <a:p>
            <a:pPr algn="ctr">
              <a:defRPr/>
            </a:pPr>
            <a:r>
              <a:rPr lang="tr-TR" sz="2800" dirty="0" err="1"/>
              <a:t>Tarim</a:t>
            </a:r>
            <a:r>
              <a:rPr lang="tr-TR" sz="2800" dirty="0"/>
              <a:t> İşletmelerinin </a:t>
            </a:r>
            <a:r>
              <a:rPr lang="tr-TR" sz="2800" dirty="0" err="1"/>
              <a:t>planlamasi</a:t>
            </a:r>
            <a:endParaRPr lang="tr-TR" sz="2800" dirty="0"/>
          </a:p>
        </p:txBody>
      </p:sp>
      <p:sp>
        <p:nvSpPr>
          <p:cNvPr id="12291" name="2 İçerik Yer Tutucusu"/>
          <p:cNvSpPr>
            <a:spLocks noGrp="1"/>
          </p:cNvSpPr>
          <p:nvPr>
            <p:ph idx="1"/>
          </p:nvPr>
        </p:nvSpPr>
        <p:spPr/>
        <p:txBody>
          <a:bodyPr/>
          <a:lstStyle/>
          <a:p>
            <a:pPr>
              <a:buFont typeface="Wingdings 2" panose="05020102010507070707" pitchFamily="18" charset="2"/>
              <a:buNone/>
            </a:pPr>
            <a:r>
              <a:rPr lang="tr-TR" smtClean="0"/>
              <a:t>   Faaliyet kollarına ilişkin veri ve teknik katsayılar;</a:t>
            </a:r>
          </a:p>
          <a:p>
            <a:r>
              <a:rPr lang="tr-TR" smtClean="0"/>
              <a:t>Brüt kar,</a:t>
            </a:r>
          </a:p>
          <a:p>
            <a:r>
              <a:rPr lang="tr-TR" smtClean="0"/>
              <a:t>Kapasitelerden faaliyet kollarının taleplerini ortaya koyan teknik katsayılardan oluşmaktadır.</a:t>
            </a:r>
          </a:p>
        </p:txBody>
      </p:sp>
    </p:spTree>
    <p:extLst>
      <p:ext uri="{BB962C8B-B14F-4D97-AF65-F5344CB8AC3E}">
        <p14:creationId xmlns:p14="http://schemas.microsoft.com/office/powerpoint/2010/main" val="2418506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Planlama Yöntemleri</a:t>
            </a:r>
            <a:endParaRPr lang="tr-TR" dirty="0"/>
          </a:p>
        </p:txBody>
      </p:sp>
      <p:sp>
        <p:nvSpPr>
          <p:cNvPr id="3" name="İçerik Yer Tutucusu 2"/>
          <p:cNvSpPr>
            <a:spLocks noGrp="1"/>
          </p:cNvSpPr>
          <p:nvPr>
            <p:ph idx="1"/>
          </p:nvPr>
        </p:nvSpPr>
        <p:spPr/>
        <p:txBody>
          <a:bodyPr/>
          <a:lstStyle/>
          <a:p>
            <a:r>
              <a:rPr lang="tr-TR" dirty="0" smtClean="0"/>
              <a:t>1)Bütçeleme</a:t>
            </a:r>
          </a:p>
          <a:p>
            <a:r>
              <a:rPr lang="tr-TR" dirty="0" smtClean="0"/>
              <a:t>2)Program Planlama</a:t>
            </a:r>
          </a:p>
          <a:p>
            <a:r>
              <a:rPr lang="tr-TR" dirty="0" smtClean="0"/>
              <a:t>3) Doğrusal Programlama</a:t>
            </a:r>
          </a:p>
          <a:p>
            <a:endParaRPr lang="tr-TR" dirty="0"/>
          </a:p>
        </p:txBody>
      </p:sp>
    </p:spTree>
    <p:extLst>
      <p:ext uri="{BB962C8B-B14F-4D97-AF65-F5344CB8AC3E}">
        <p14:creationId xmlns:p14="http://schemas.microsoft.com/office/powerpoint/2010/main" val="601385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3062AAB-FE68-444A-BC74-470EF7377D8C}"/>
              </a:ext>
            </a:extLst>
          </p:cNvPr>
          <p:cNvSpPr>
            <a:spLocks noGrp="1"/>
          </p:cNvSpPr>
          <p:nvPr>
            <p:ph type="title"/>
          </p:nvPr>
        </p:nvSpPr>
        <p:spPr/>
        <p:txBody>
          <a:bodyPr/>
          <a:lstStyle/>
          <a:p>
            <a:r>
              <a:rPr lang="tr-TR" dirty="0"/>
              <a:t>Plan çeşitleri</a:t>
            </a:r>
          </a:p>
        </p:txBody>
      </p:sp>
      <p:sp>
        <p:nvSpPr>
          <p:cNvPr id="3" name="İçerik Yer Tutucusu 2">
            <a:extLst>
              <a:ext uri="{FF2B5EF4-FFF2-40B4-BE49-F238E27FC236}">
                <a16:creationId xmlns:a16="http://schemas.microsoft.com/office/drawing/2014/main" xmlns="" id="{4A33F583-8F1A-4F50-A6D1-E1AA9ED9EBD5}"/>
              </a:ext>
            </a:extLst>
          </p:cNvPr>
          <p:cNvSpPr>
            <a:spLocks noGrp="1"/>
          </p:cNvSpPr>
          <p:nvPr>
            <p:ph idx="1"/>
          </p:nvPr>
        </p:nvSpPr>
        <p:spPr/>
        <p:txBody>
          <a:bodyPr/>
          <a:lstStyle/>
          <a:p>
            <a:r>
              <a:rPr lang="tr-TR" dirty="0"/>
              <a:t>Süreye göre=</a:t>
            </a:r>
          </a:p>
          <a:p>
            <a:pPr marL="0" indent="0">
              <a:buNone/>
            </a:pPr>
            <a:r>
              <a:rPr lang="tr-TR" dirty="0"/>
              <a:t>1)Kısa </a:t>
            </a:r>
            <a:r>
              <a:rPr lang="tr-TR" dirty="0" smtClean="0"/>
              <a:t>vadeli (sabit ve değişken faktörler var.)</a:t>
            </a:r>
            <a:endParaRPr lang="tr-TR" dirty="0"/>
          </a:p>
          <a:p>
            <a:pPr marL="0" indent="0">
              <a:buNone/>
            </a:pPr>
            <a:r>
              <a:rPr lang="tr-TR" dirty="0"/>
              <a:t>2)Uzun </a:t>
            </a:r>
            <a:r>
              <a:rPr lang="tr-TR" dirty="0" smtClean="0"/>
              <a:t>vadeli (tüm faktörler değişken)</a:t>
            </a:r>
            <a:endParaRPr lang="tr-TR" dirty="0"/>
          </a:p>
          <a:p>
            <a:r>
              <a:rPr lang="tr-TR" dirty="0"/>
              <a:t>Kapsama göre=</a:t>
            </a:r>
          </a:p>
          <a:p>
            <a:pPr marL="0" indent="0">
              <a:buNone/>
            </a:pPr>
            <a:r>
              <a:rPr lang="tr-TR" dirty="0" smtClean="0"/>
              <a:t>1)Kısmi (işletmede belli faaliyet planlaması)</a:t>
            </a:r>
            <a:endParaRPr lang="tr-TR" dirty="0"/>
          </a:p>
          <a:p>
            <a:pPr marL="0" indent="0">
              <a:buNone/>
            </a:pPr>
            <a:r>
              <a:rPr lang="tr-TR" dirty="0" smtClean="0"/>
              <a:t>2)Tam (işletmenin bütünsel olarak planlaması)</a:t>
            </a:r>
            <a:endParaRPr lang="tr-TR" dirty="0"/>
          </a:p>
        </p:txBody>
      </p:sp>
    </p:spTree>
    <p:extLst>
      <p:ext uri="{BB962C8B-B14F-4D97-AF65-F5344CB8AC3E}">
        <p14:creationId xmlns:p14="http://schemas.microsoft.com/office/powerpoint/2010/main" val="26234824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Bütçeleme</a:t>
            </a:r>
            <a:endParaRPr lang="tr-TR" dirty="0"/>
          </a:p>
        </p:txBody>
      </p:sp>
      <p:sp>
        <p:nvSpPr>
          <p:cNvPr id="3" name="İçerik Yer Tutucusu 2"/>
          <p:cNvSpPr>
            <a:spLocks noGrp="1"/>
          </p:cNvSpPr>
          <p:nvPr>
            <p:ph idx="1"/>
          </p:nvPr>
        </p:nvSpPr>
        <p:spPr/>
        <p:txBody>
          <a:bodyPr/>
          <a:lstStyle/>
          <a:p>
            <a:r>
              <a:rPr lang="tr-TR" dirty="0" smtClean="0"/>
              <a:t>İşletme planlamasında sıklıkla kullanılan bir yöntemdir. Gene olarak bir planlama yönteminden çok planlamaya yardımcı bir araç durumundadır. İşletme planının mali bakımdan değerlendirilmesinden kullanılır. </a:t>
            </a:r>
          </a:p>
          <a:p>
            <a:r>
              <a:rPr lang="tr-TR" dirty="0" smtClean="0"/>
              <a:t>Eğer birden fazla plan söz konusu ise planlama yöntemi gibi hangi planın seçileceğinde yol göstericidir.</a:t>
            </a:r>
          </a:p>
          <a:p>
            <a:r>
              <a:rPr lang="tr-TR" dirty="0" smtClean="0"/>
              <a:t>A</a:t>
            </a:r>
            <a:r>
              <a:rPr lang="tr-TR" dirty="0"/>
              <a:t>) Tam Bütçe</a:t>
            </a:r>
          </a:p>
          <a:p>
            <a:pPr marL="0" indent="0">
              <a:buNone/>
            </a:pPr>
            <a:r>
              <a:rPr lang="tr-TR" dirty="0"/>
              <a:t> </a:t>
            </a:r>
            <a:r>
              <a:rPr lang="tr-TR" dirty="0" smtClean="0"/>
              <a:t>  B</a:t>
            </a:r>
            <a:r>
              <a:rPr lang="tr-TR" dirty="0"/>
              <a:t>) Kısmi Bütçe</a:t>
            </a:r>
          </a:p>
          <a:p>
            <a:endParaRPr lang="tr-TR" dirty="0" smtClean="0"/>
          </a:p>
        </p:txBody>
      </p:sp>
    </p:spTree>
    <p:extLst>
      <p:ext uri="{BB962C8B-B14F-4D97-AF65-F5344CB8AC3E}">
        <p14:creationId xmlns:p14="http://schemas.microsoft.com/office/powerpoint/2010/main" val="109404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Kısmi Bütçe:</a:t>
            </a:r>
          </a:p>
          <a:p>
            <a:pPr marL="0" indent="0">
              <a:buNone/>
            </a:pPr>
            <a:r>
              <a:rPr lang="tr-TR" dirty="0" smtClean="0"/>
              <a:t>Mevcut işletme planında kısmi bir değişiklik olduğunda kullanılır. Masraf ve gelirlerin ancak bir kısmının değişmesi söz konusudur.</a:t>
            </a:r>
          </a:p>
          <a:p>
            <a:pPr marL="0" indent="0">
              <a:buNone/>
            </a:pPr>
            <a:r>
              <a:rPr lang="tr-TR" dirty="0" smtClean="0"/>
              <a:t>İşletmede 3 farklı değişiklik yapılabilir:</a:t>
            </a:r>
          </a:p>
          <a:p>
            <a:pPr marL="0" indent="0">
              <a:buNone/>
            </a:pPr>
            <a:r>
              <a:rPr lang="tr-TR" dirty="0" smtClean="0"/>
              <a:t>-İki üretim dalının birbiri yerine ikamesi</a:t>
            </a:r>
          </a:p>
          <a:p>
            <a:pPr marL="0" indent="0">
              <a:buNone/>
            </a:pPr>
            <a:r>
              <a:rPr lang="tr-TR" dirty="0" smtClean="0"/>
              <a:t>Pamuk üretirken mısır üretimine geçilmek istendiğinde mısır ne kadar kar getirecek?</a:t>
            </a:r>
          </a:p>
          <a:p>
            <a:pPr marL="0" indent="0">
              <a:buNone/>
            </a:pPr>
            <a:r>
              <a:rPr lang="tr-TR" dirty="0" smtClean="0"/>
              <a:t>-Hiçbir ikame yapılmadan üretim dalında değişiklik yapılabilir.</a:t>
            </a:r>
          </a:p>
          <a:p>
            <a:pPr marL="0" indent="0">
              <a:buNone/>
            </a:pPr>
            <a:r>
              <a:rPr lang="tr-TR" dirty="0" smtClean="0"/>
              <a:t>-Üretim tekniğinde ya da girdi bileşiminde değişiklik yapılabilir.</a:t>
            </a:r>
            <a:endParaRPr lang="tr-TR" dirty="0"/>
          </a:p>
        </p:txBody>
      </p:sp>
    </p:spTree>
    <p:extLst>
      <p:ext uri="{BB962C8B-B14F-4D97-AF65-F5344CB8AC3E}">
        <p14:creationId xmlns:p14="http://schemas.microsoft.com/office/powerpoint/2010/main" val="2889919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Kısmi bütçeyi oluştururken 4 soru sormalıyız:</a:t>
            </a:r>
          </a:p>
          <a:p>
            <a:r>
              <a:rPr lang="tr-TR" dirty="0" smtClean="0"/>
              <a:t>1) Herhangi bir değişiklik sonucunda gelirden kayıp ne olacak? (Vazgeçilen gelir)</a:t>
            </a:r>
          </a:p>
          <a:p>
            <a:r>
              <a:rPr lang="tr-TR" dirty="0" smtClean="0"/>
              <a:t>2) Fazladan ne kadar gelir elde edeceğiz? (İlave gelir;)</a:t>
            </a:r>
          </a:p>
          <a:p>
            <a:r>
              <a:rPr lang="tr-TR" dirty="0" smtClean="0"/>
              <a:t>3) Masraflardan kazanç ne olacak? (Vazgeçilen masraf)</a:t>
            </a:r>
          </a:p>
          <a:p>
            <a:r>
              <a:rPr lang="tr-TR" dirty="0" smtClean="0"/>
              <a:t>4) Fazladan hangi girdilere ne kadar masraf yapılacak? (İlave masraf)</a:t>
            </a:r>
            <a:endParaRPr lang="tr-TR" dirty="0"/>
          </a:p>
        </p:txBody>
      </p:sp>
    </p:spTree>
    <p:extLst>
      <p:ext uri="{BB962C8B-B14F-4D97-AF65-F5344CB8AC3E}">
        <p14:creationId xmlns:p14="http://schemas.microsoft.com/office/powerpoint/2010/main" val="18170216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cxnSp>
        <p:nvCxnSpPr>
          <p:cNvPr id="5" name="Düz Bağlayıcı 4"/>
          <p:cNvCxnSpPr/>
          <p:nvPr/>
        </p:nvCxnSpPr>
        <p:spPr>
          <a:xfrm>
            <a:off x="3045125" y="2803584"/>
            <a:ext cx="3636000" cy="0"/>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a:off x="4692770" y="2803584"/>
            <a:ext cx="17253" cy="2372265"/>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Metin kutusu 7"/>
          <p:cNvSpPr txBox="1"/>
          <p:nvPr/>
        </p:nvSpPr>
        <p:spPr>
          <a:xfrm>
            <a:off x="3085351" y="2322822"/>
            <a:ext cx="1607419" cy="369332"/>
          </a:xfrm>
          <a:prstGeom prst="rect">
            <a:avLst/>
          </a:prstGeom>
          <a:noFill/>
        </p:spPr>
        <p:txBody>
          <a:bodyPr wrap="square" rtlCol="0">
            <a:spAutoFit/>
          </a:bodyPr>
          <a:lstStyle/>
          <a:p>
            <a:r>
              <a:rPr lang="tr-TR" dirty="0" smtClean="0"/>
              <a:t>Kaybedilen</a:t>
            </a:r>
            <a:endParaRPr lang="tr-TR" dirty="0"/>
          </a:p>
        </p:txBody>
      </p:sp>
      <p:sp>
        <p:nvSpPr>
          <p:cNvPr id="9" name="Metin kutusu 8"/>
          <p:cNvSpPr txBox="1"/>
          <p:nvPr/>
        </p:nvSpPr>
        <p:spPr>
          <a:xfrm>
            <a:off x="5292290" y="2322822"/>
            <a:ext cx="1607419" cy="369332"/>
          </a:xfrm>
          <a:prstGeom prst="rect">
            <a:avLst/>
          </a:prstGeom>
          <a:noFill/>
        </p:spPr>
        <p:txBody>
          <a:bodyPr wrap="square" rtlCol="0">
            <a:spAutoFit/>
          </a:bodyPr>
          <a:lstStyle/>
          <a:p>
            <a:r>
              <a:rPr lang="tr-TR" dirty="0" smtClean="0"/>
              <a:t>Kazanılan</a:t>
            </a:r>
            <a:endParaRPr lang="tr-TR" dirty="0"/>
          </a:p>
        </p:txBody>
      </p:sp>
      <p:sp>
        <p:nvSpPr>
          <p:cNvPr id="10" name="Metin kutusu 9"/>
          <p:cNvSpPr txBox="1"/>
          <p:nvPr/>
        </p:nvSpPr>
        <p:spPr>
          <a:xfrm>
            <a:off x="2721668" y="3185962"/>
            <a:ext cx="1831081" cy="646331"/>
          </a:xfrm>
          <a:prstGeom prst="rect">
            <a:avLst/>
          </a:prstGeom>
          <a:noFill/>
        </p:spPr>
        <p:txBody>
          <a:bodyPr wrap="square" rtlCol="0">
            <a:spAutoFit/>
          </a:bodyPr>
          <a:lstStyle/>
          <a:p>
            <a:r>
              <a:rPr lang="tr-TR" dirty="0" smtClean="0"/>
              <a:t>-Vazgeçilen Gelir</a:t>
            </a:r>
          </a:p>
          <a:p>
            <a:r>
              <a:rPr lang="tr-TR" dirty="0" smtClean="0"/>
              <a:t>-İlave masraf</a:t>
            </a:r>
            <a:endParaRPr lang="tr-TR" dirty="0"/>
          </a:p>
        </p:txBody>
      </p:sp>
      <p:sp>
        <p:nvSpPr>
          <p:cNvPr id="11" name="Metin kutusu 10"/>
          <p:cNvSpPr txBox="1"/>
          <p:nvPr/>
        </p:nvSpPr>
        <p:spPr>
          <a:xfrm>
            <a:off x="4863125" y="3185962"/>
            <a:ext cx="2036584" cy="646331"/>
          </a:xfrm>
          <a:prstGeom prst="rect">
            <a:avLst/>
          </a:prstGeom>
          <a:noFill/>
        </p:spPr>
        <p:txBody>
          <a:bodyPr wrap="square" rtlCol="0">
            <a:spAutoFit/>
          </a:bodyPr>
          <a:lstStyle/>
          <a:p>
            <a:r>
              <a:rPr lang="tr-TR" dirty="0" smtClean="0"/>
              <a:t>-İlave Gelir</a:t>
            </a:r>
          </a:p>
          <a:p>
            <a:r>
              <a:rPr lang="tr-TR" dirty="0" smtClean="0"/>
              <a:t>-Vazgeçilen masraf</a:t>
            </a:r>
            <a:endParaRPr lang="tr-TR" dirty="0"/>
          </a:p>
        </p:txBody>
      </p:sp>
      <p:sp>
        <p:nvSpPr>
          <p:cNvPr id="12" name="Metin kutusu 11"/>
          <p:cNvSpPr txBox="1"/>
          <p:nvPr/>
        </p:nvSpPr>
        <p:spPr>
          <a:xfrm>
            <a:off x="2377440" y="5515276"/>
            <a:ext cx="6708808" cy="923330"/>
          </a:xfrm>
          <a:prstGeom prst="rect">
            <a:avLst/>
          </a:prstGeom>
          <a:noFill/>
        </p:spPr>
        <p:txBody>
          <a:bodyPr wrap="square" rtlCol="0">
            <a:spAutoFit/>
          </a:bodyPr>
          <a:lstStyle/>
          <a:p>
            <a:r>
              <a:rPr lang="tr-TR" dirty="0" smtClean="0"/>
              <a:t>Kayıp&gt;Kazanç 	x</a:t>
            </a:r>
          </a:p>
          <a:p>
            <a:r>
              <a:rPr lang="tr-TR" dirty="0" smtClean="0"/>
              <a:t>Kayıp&lt;Kazanç	</a:t>
            </a:r>
          </a:p>
          <a:p>
            <a:r>
              <a:rPr lang="tr-TR" dirty="0" smtClean="0"/>
              <a:t>Kayıp=Kazanç 	Değişiklik yok</a:t>
            </a:r>
            <a:endParaRPr lang="tr-TR" dirty="0"/>
          </a:p>
        </p:txBody>
      </p:sp>
      <p:sp>
        <p:nvSpPr>
          <p:cNvPr id="13" name="Gülen Yüz 12"/>
          <p:cNvSpPr/>
          <p:nvPr/>
        </p:nvSpPr>
        <p:spPr>
          <a:xfrm>
            <a:off x="4235116" y="5863670"/>
            <a:ext cx="457654" cy="226541"/>
          </a:xfrm>
          <a:prstGeom prst="smileyFac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3811712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Tam Bütçe: İşletme planının tümüne ilişkin olup fiziki veriler bütün masraf ve gelirler dikkate alınır.</a:t>
            </a:r>
          </a:p>
          <a:p>
            <a:r>
              <a:rPr lang="tr-TR" dirty="0" smtClean="0"/>
              <a:t>Önemli organizasyon değişiklikleri olduğunda yapılır. Örneğin hayvancılık yapılmıyorken eklenmesi.</a:t>
            </a:r>
          </a:p>
          <a:p>
            <a:r>
              <a:rPr lang="tr-TR" dirty="0" smtClean="0"/>
              <a:t>Aşamalar:</a:t>
            </a:r>
          </a:p>
          <a:p>
            <a:pPr marL="0" indent="0">
              <a:buNone/>
            </a:pPr>
            <a:r>
              <a:rPr lang="tr-TR" dirty="0" smtClean="0"/>
              <a:t>-Amacın ortaya konması ve işletmenin kaynaklarının belirlenmesi</a:t>
            </a:r>
          </a:p>
          <a:p>
            <a:pPr marL="0" indent="0">
              <a:buNone/>
            </a:pPr>
            <a:r>
              <a:rPr lang="tr-TR" dirty="0" smtClean="0"/>
              <a:t>-Planda yer alacak bitkisel ve hayvansal üretim faaliyetinin alternatifleri ve düzeylerinin belirlenmesi</a:t>
            </a:r>
          </a:p>
          <a:p>
            <a:pPr marL="0" indent="0">
              <a:buNone/>
            </a:pPr>
            <a:r>
              <a:rPr lang="tr-TR" dirty="0" smtClean="0"/>
              <a:t>-Fiziksel girdi ve çıktıların tahmini</a:t>
            </a:r>
          </a:p>
          <a:p>
            <a:pPr marL="0" indent="0">
              <a:buNone/>
            </a:pPr>
            <a:r>
              <a:rPr lang="tr-TR" dirty="0" smtClean="0"/>
              <a:t>-Faktör ve ürün fiyatlarının tahmini</a:t>
            </a:r>
          </a:p>
          <a:p>
            <a:pPr marL="0" indent="0">
              <a:buNone/>
            </a:pPr>
            <a:r>
              <a:rPr lang="tr-TR" dirty="0" smtClean="0"/>
              <a:t>-Sabit masrafların tahmini</a:t>
            </a:r>
          </a:p>
          <a:p>
            <a:pPr marL="0" indent="0">
              <a:buNone/>
            </a:pPr>
            <a:r>
              <a:rPr lang="tr-TR" dirty="0" smtClean="0"/>
              <a:t>-Yeni planların toplam karlarının belirlenmesi</a:t>
            </a:r>
          </a:p>
          <a:p>
            <a:r>
              <a:rPr lang="tr-TR" dirty="0" smtClean="0"/>
              <a:t>4. ve 5. aşamada gelir gider tahmini yapılırken halihazır işletme planının değerlendirilmesinde kullanılan fiyatlar dikkate alınır.</a:t>
            </a:r>
            <a:endParaRPr lang="tr-TR" dirty="0"/>
          </a:p>
        </p:txBody>
      </p:sp>
    </p:spTree>
    <p:extLst>
      <p:ext uri="{BB962C8B-B14F-4D97-AF65-F5344CB8AC3E}">
        <p14:creationId xmlns:p14="http://schemas.microsoft.com/office/powerpoint/2010/main" val="1046593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591B6FB-742D-4243-AA9A-BCFA153C3641}"/>
              </a:ext>
            </a:extLst>
          </p:cNvPr>
          <p:cNvSpPr>
            <a:spLocks noGrp="1"/>
          </p:cNvSpPr>
          <p:nvPr>
            <p:ph type="title"/>
          </p:nvPr>
        </p:nvSpPr>
        <p:spPr/>
        <p:txBody>
          <a:bodyPr/>
          <a:lstStyle/>
          <a:p>
            <a:r>
              <a:rPr lang="tr-TR" dirty="0" smtClean="0"/>
              <a:t>Program Planlama</a:t>
            </a:r>
            <a:endParaRPr lang="tr-TR" dirty="0"/>
          </a:p>
        </p:txBody>
      </p:sp>
      <p:sp>
        <p:nvSpPr>
          <p:cNvPr id="3" name="İçerik Yer Tutucusu 2">
            <a:extLst>
              <a:ext uri="{FF2B5EF4-FFF2-40B4-BE49-F238E27FC236}">
                <a16:creationId xmlns:a16="http://schemas.microsoft.com/office/drawing/2014/main" xmlns="" id="{FFCB7663-A8CA-46C3-84ED-6A69E4872386}"/>
              </a:ext>
            </a:extLst>
          </p:cNvPr>
          <p:cNvSpPr>
            <a:spLocks noGrp="1"/>
          </p:cNvSpPr>
          <p:nvPr>
            <p:ph idx="1"/>
          </p:nvPr>
        </p:nvSpPr>
        <p:spPr/>
        <p:txBody>
          <a:bodyPr/>
          <a:lstStyle/>
          <a:p>
            <a:r>
              <a:rPr lang="tr-TR" dirty="0"/>
              <a:t>Maksimum büyüklük=Elde edilen mevcut kaynak miktarı/üretim dalının birimine gerekli kaynak miktarı</a:t>
            </a:r>
          </a:p>
          <a:p>
            <a:endParaRPr lang="tr-TR" dirty="0"/>
          </a:p>
          <a:p>
            <a:r>
              <a:rPr lang="tr-TR" dirty="0"/>
              <a:t>Sabit kaynağa getiri= Üretim dalının brüt marjı/Üretim dalının sabit kaynak isteği</a:t>
            </a:r>
          </a:p>
          <a:p>
            <a:endParaRPr lang="tr-TR" dirty="0"/>
          </a:p>
        </p:txBody>
      </p:sp>
    </p:spTree>
    <p:extLst>
      <p:ext uri="{BB962C8B-B14F-4D97-AF65-F5344CB8AC3E}">
        <p14:creationId xmlns:p14="http://schemas.microsoft.com/office/powerpoint/2010/main" val="36384764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6D1BDEC-01A0-4223-8CBB-E5A6E2F2980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32A00A0B-9D0A-4465-9566-D14DBA875B7B}"/>
              </a:ext>
            </a:extLst>
          </p:cNvPr>
          <p:cNvSpPr>
            <a:spLocks noGrp="1"/>
          </p:cNvSpPr>
          <p:nvPr>
            <p:ph idx="1"/>
          </p:nvPr>
        </p:nvSpPr>
        <p:spPr/>
        <p:txBody>
          <a:bodyPr>
            <a:normAutofit fontScale="92500" lnSpcReduction="20000"/>
          </a:bodyPr>
          <a:lstStyle/>
          <a:p>
            <a:r>
              <a:rPr lang="tr-TR" dirty="0"/>
              <a:t>X işletmesi tütün, pamuk, sulu ve susuz koşullarda buğday, Çekirdeksiz kuru üzüm ve salçalık domates üretme olanaklarına sahip.</a:t>
            </a:r>
          </a:p>
          <a:p>
            <a:endParaRPr lang="tr-TR" dirty="0"/>
          </a:p>
          <a:p>
            <a:r>
              <a:rPr lang="tr-TR" dirty="0"/>
              <a:t>İşletme arazisi 67 da olup, 45 </a:t>
            </a:r>
            <a:r>
              <a:rPr lang="tr-TR" dirty="0" err="1"/>
              <a:t>da’ı</a:t>
            </a:r>
            <a:r>
              <a:rPr lang="tr-TR" dirty="0"/>
              <a:t> sulanabilir, 12 </a:t>
            </a:r>
            <a:r>
              <a:rPr lang="tr-TR" dirty="0" err="1"/>
              <a:t>da’ı</a:t>
            </a:r>
            <a:r>
              <a:rPr lang="tr-TR" dirty="0"/>
              <a:t> kıraç arazi ve 10 </a:t>
            </a:r>
            <a:r>
              <a:rPr lang="tr-TR" dirty="0" err="1"/>
              <a:t>da’ı</a:t>
            </a:r>
            <a:r>
              <a:rPr lang="tr-TR" dirty="0"/>
              <a:t> bağ tesisi durumunda</a:t>
            </a:r>
          </a:p>
          <a:p>
            <a:endParaRPr lang="tr-TR" dirty="0"/>
          </a:p>
          <a:p>
            <a:r>
              <a:rPr lang="tr-TR" dirty="0"/>
              <a:t>İşletmeci yöredeki özel bir sigara </a:t>
            </a:r>
            <a:r>
              <a:rPr lang="tr-TR" dirty="0" err="1"/>
              <a:t>fab</a:t>
            </a:r>
            <a:r>
              <a:rPr lang="tr-TR" dirty="0"/>
              <a:t> ile 540 kg’lık tütün dikim sözleşmesi yapmıştır. Tütünde beklenen verim 90 kg/da</a:t>
            </a:r>
          </a:p>
          <a:p>
            <a:r>
              <a:rPr lang="tr-TR" dirty="0"/>
              <a:t>Salça </a:t>
            </a:r>
            <a:r>
              <a:rPr lang="tr-TR" dirty="0" err="1"/>
              <a:t>fab</a:t>
            </a:r>
            <a:r>
              <a:rPr lang="tr-TR" dirty="0"/>
              <a:t>. 15 </a:t>
            </a:r>
            <a:r>
              <a:rPr lang="tr-TR" dirty="0" err="1"/>
              <a:t>da’lık</a:t>
            </a:r>
            <a:r>
              <a:rPr lang="tr-TR" dirty="0"/>
              <a:t> domates üretim sözleşmesi yapmıştır.</a:t>
            </a:r>
          </a:p>
          <a:p>
            <a:r>
              <a:rPr lang="tr-TR" dirty="0"/>
              <a:t>Döner sermaye ve </a:t>
            </a:r>
            <a:r>
              <a:rPr lang="tr-TR" dirty="0" err="1"/>
              <a:t>çekigücü</a:t>
            </a:r>
            <a:r>
              <a:rPr lang="tr-TR" dirty="0"/>
              <a:t> açısında kısıtlama yok.</a:t>
            </a:r>
          </a:p>
          <a:p>
            <a:r>
              <a:rPr lang="tr-TR" dirty="0"/>
              <a:t>İşgücü önemli bir kısıtlayıcı durumundadır.</a:t>
            </a:r>
          </a:p>
          <a:p>
            <a:endParaRPr lang="tr-TR" dirty="0"/>
          </a:p>
        </p:txBody>
      </p:sp>
    </p:spTree>
    <p:extLst>
      <p:ext uri="{BB962C8B-B14F-4D97-AF65-F5344CB8AC3E}">
        <p14:creationId xmlns:p14="http://schemas.microsoft.com/office/powerpoint/2010/main" val="30338664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4994E3CA-4CEA-4DFA-890F-D24CA87D558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345F78EC-C7EB-4872-AEA4-A9C18935C132}"/>
              </a:ext>
            </a:extLst>
          </p:cNvPr>
          <p:cNvSpPr>
            <a:spLocks noGrp="1"/>
          </p:cNvSpPr>
          <p:nvPr>
            <p:ph idx="1"/>
          </p:nvPr>
        </p:nvSpPr>
        <p:spPr/>
        <p:txBody>
          <a:bodyPr/>
          <a:lstStyle/>
          <a:p>
            <a:r>
              <a:rPr lang="tr-TR" dirty="0"/>
              <a:t>İşgücü miktarları:</a:t>
            </a:r>
          </a:p>
          <a:p>
            <a:pPr marL="514350" indent="-514350">
              <a:buAutoNum type="arabicPeriod"/>
            </a:pPr>
            <a:r>
              <a:rPr lang="tr-TR" dirty="0"/>
              <a:t>Dönem 1704 EİS</a:t>
            </a:r>
          </a:p>
          <a:p>
            <a:pPr marL="514350" indent="-514350">
              <a:buAutoNum type="arabicPeriod"/>
            </a:pPr>
            <a:r>
              <a:rPr lang="tr-TR" dirty="0"/>
              <a:t>Dönem 1360 EİS</a:t>
            </a:r>
          </a:p>
          <a:p>
            <a:pPr marL="514350" indent="-514350">
              <a:buAutoNum type="arabicPeriod"/>
            </a:pPr>
            <a:r>
              <a:rPr lang="tr-TR" dirty="0"/>
              <a:t>Dönem 2417 EİS</a:t>
            </a:r>
          </a:p>
          <a:p>
            <a:pPr marL="514350" indent="-514350">
              <a:buAutoNum type="arabicPeriod"/>
            </a:pPr>
            <a:r>
              <a:rPr lang="tr-TR" dirty="0"/>
              <a:t>Dönem 3500 EİS</a:t>
            </a:r>
          </a:p>
          <a:p>
            <a:pPr marL="514350" indent="-514350">
              <a:buAutoNum type="arabicPeriod"/>
            </a:pPr>
            <a:endParaRPr lang="tr-TR" dirty="0"/>
          </a:p>
        </p:txBody>
      </p:sp>
    </p:spTree>
    <p:extLst>
      <p:ext uri="{BB962C8B-B14F-4D97-AF65-F5344CB8AC3E}">
        <p14:creationId xmlns:p14="http://schemas.microsoft.com/office/powerpoint/2010/main" val="3454495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126AD4A-3045-4535-903A-14096BD38D6B}"/>
              </a:ext>
            </a:extLst>
          </p:cNvPr>
          <p:cNvSpPr>
            <a:spLocks noGrp="1"/>
          </p:cNvSpPr>
          <p:nvPr>
            <p:ph type="title"/>
          </p:nvPr>
        </p:nvSpPr>
        <p:spPr/>
        <p:txBody>
          <a:bodyPr/>
          <a:lstStyle/>
          <a:p>
            <a:endParaRPr lang="tr-TR"/>
          </a:p>
        </p:txBody>
      </p:sp>
      <p:graphicFrame>
        <p:nvGraphicFramePr>
          <p:cNvPr id="4" name="Tablo 4">
            <a:extLst>
              <a:ext uri="{FF2B5EF4-FFF2-40B4-BE49-F238E27FC236}">
                <a16:creationId xmlns:a16="http://schemas.microsoft.com/office/drawing/2014/main" xmlns="" id="{97074A45-A452-40F5-A0DD-2E8237F0DDC9}"/>
              </a:ext>
            </a:extLst>
          </p:cNvPr>
          <p:cNvGraphicFramePr>
            <a:graphicFrameLocks noGrp="1"/>
          </p:cNvGraphicFramePr>
          <p:nvPr>
            <p:ph idx="1"/>
            <p:extLst>
              <p:ext uri="{D42A27DB-BD31-4B8C-83A1-F6EECF244321}">
                <p14:modId xmlns:p14="http://schemas.microsoft.com/office/powerpoint/2010/main" val="3057177786"/>
              </p:ext>
            </p:extLst>
          </p:nvPr>
        </p:nvGraphicFramePr>
        <p:xfrm>
          <a:off x="838200" y="1825625"/>
          <a:ext cx="10515600" cy="28651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800011595"/>
                    </a:ext>
                  </a:extLst>
                </a:gridCol>
                <a:gridCol w="1752600">
                  <a:extLst>
                    <a:ext uri="{9D8B030D-6E8A-4147-A177-3AD203B41FA5}">
                      <a16:colId xmlns:a16="http://schemas.microsoft.com/office/drawing/2014/main" xmlns="" val="3285432149"/>
                    </a:ext>
                  </a:extLst>
                </a:gridCol>
                <a:gridCol w="1752600">
                  <a:extLst>
                    <a:ext uri="{9D8B030D-6E8A-4147-A177-3AD203B41FA5}">
                      <a16:colId xmlns:a16="http://schemas.microsoft.com/office/drawing/2014/main" xmlns="" val="2944339799"/>
                    </a:ext>
                  </a:extLst>
                </a:gridCol>
                <a:gridCol w="1752600">
                  <a:extLst>
                    <a:ext uri="{9D8B030D-6E8A-4147-A177-3AD203B41FA5}">
                      <a16:colId xmlns:a16="http://schemas.microsoft.com/office/drawing/2014/main" xmlns="" val="660098354"/>
                    </a:ext>
                  </a:extLst>
                </a:gridCol>
                <a:gridCol w="1752600">
                  <a:extLst>
                    <a:ext uri="{9D8B030D-6E8A-4147-A177-3AD203B41FA5}">
                      <a16:colId xmlns:a16="http://schemas.microsoft.com/office/drawing/2014/main" xmlns="" val="4184384568"/>
                    </a:ext>
                  </a:extLst>
                </a:gridCol>
                <a:gridCol w="1752600">
                  <a:extLst>
                    <a:ext uri="{9D8B030D-6E8A-4147-A177-3AD203B41FA5}">
                      <a16:colId xmlns:a16="http://schemas.microsoft.com/office/drawing/2014/main" xmlns="" val="4132518335"/>
                    </a:ext>
                  </a:extLst>
                </a:gridCol>
              </a:tblGrid>
              <a:tr h="370840">
                <a:tc>
                  <a:txBody>
                    <a:bodyPr/>
                    <a:lstStyle/>
                    <a:p>
                      <a:r>
                        <a:rPr lang="tr-TR" dirty="0"/>
                        <a:t>Üretim dalları</a:t>
                      </a:r>
                    </a:p>
                  </a:txBody>
                  <a:tcPr/>
                </a:tc>
                <a:tc>
                  <a:txBody>
                    <a:bodyPr/>
                    <a:lstStyle/>
                    <a:p>
                      <a:r>
                        <a:rPr lang="tr-TR" dirty="0"/>
                        <a:t>Brüt marj (TL/da)</a:t>
                      </a:r>
                    </a:p>
                  </a:txBody>
                  <a:tcPr/>
                </a:tc>
                <a:tc>
                  <a:txBody>
                    <a:bodyPr/>
                    <a:lstStyle/>
                    <a:p>
                      <a:r>
                        <a:rPr lang="tr-TR" dirty="0"/>
                        <a:t>1.Dönem işgücü isteği (EİS/da)</a:t>
                      </a:r>
                    </a:p>
                  </a:txBody>
                  <a:tcPr/>
                </a:tc>
                <a:tc>
                  <a:txBody>
                    <a:bodyPr/>
                    <a:lstStyle/>
                    <a:p>
                      <a:r>
                        <a:rPr lang="tr-TR" dirty="0"/>
                        <a:t>2.Dönem (EİS/da)</a:t>
                      </a:r>
                    </a:p>
                  </a:txBody>
                  <a:tcPr/>
                </a:tc>
                <a:tc>
                  <a:txBody>
                    <a:bodyPr/>
                    <a:lstStyle/>
                    <a:p>
                      <a:r>
                        <a:rPr lang="tr-TR" dirty="0"/>
                        <a:t>3. Dönem (EİS/da)</a:t>
                      </a:r>
                    </a:p>
                  </a:txBody>
                  <a:tcPr/>
                </a:tc>
                <a:tc>
                  <a:txBody>
                    <a:bodyPr/>
                    <a:lstStyle/>
                    <a:p>
                      <a:r>
                        <a:rPr lang="tr-TR" dirty="0"/>
                        <a:t>4.Dönem (EİS/da)</a:t>
                      </a:r>
                    </a:p>
                  </a:txBody>
                  <a:tcPr/>
                </a:tc>
                <a:extLst>
                  <a:ext uri="{0D108BD9-81ED-4DB2-BD59-A6C34878D82A}">
                    <a16:rowId xmlns:a16="http://schemas.microsoft.com/office/drawing/2014/main" xmlns="" val="1083092434"/>
                  </a:ext>
                </a:extLst>
              </a:tr>
              <a:tr h="370840">
                <a:tc>
                  <a:txBody>
                    <a:bodyPr/>
                    <a:lstStyle/>
                    <a:p>
                      <a:r>
                        <a:rPr lang="tr-TR" dirty="0"/>
                        <a:t>Tütün</a:t>
                      </a:r>
                    </a:p>
                  </a:txBody>
                  <a:tcPr/>
                </a:tc>
                <a:tc>
                  <a:txBody>
                    <a:bodyPr/>
                    <a:lstStyle/>
                    <a:p>
                      <a:r>
                        <a:rPr lang="tr-TR" dirty="0"/>
                        <a:t>152.75</a:t>
                      </a:r>
                    </a:p>
                  </a:txBody>
                  <a:tcPr/>
                </a:tc>
                <a:tc>
                  <a:txBody>
                    <a:bodyPr/>
                    <a:lstStyle/>
                    <a:p>
                      <a:r>
                        <a:rPr lang="tr-TR" dirty="0"/>
                        <a:t>18</a:t>
                      </a:r>
                    </a:p>
                  </a:txBody>
                  <a:tcPr/>
                </a:tc>
                <a:tc>
                  <a:txBody>
                    <a:bodyPr/>
                    <a:lstStyle/>
                    <a:p>
                      <a:r>
                        <a:rPr lang="tr-TR" dirty="0"/>
                        <a:t>66</a:t>
                      </a:r>
                    </a:p>
                  </a:txBody>
                  <a:tcPr/>
                </a:tc>
                <a:tc>
                  <a:txBody>
                    <a:bodyPr/>
                    <a:lstStyle/>
                    <a:p>
                      <a:r>
                        <a:rPr lang="tr-TR" dirty="0"/>
                        <a:t>179</a:t>
                      </a:r>
                    </a:p>
                  </a:txBody>
                  <a:tcPr/>
                </a:tc>
                <a:tc>
                  <a:txBody>
                    <a:bodyPr/>
                    <a:lstStyle/>
                    <a:p>
                      <a:r>
                        <a:rPr lang="tr-TR" dirty="0"/>
                        <a:t>37</a:t>
                      </a:r>
                    </a:p>
                  </a:txBody>
                  <a:tcPr/>
                </a:tc>
                <a:extLst>
                  <a:ext uri="{0D108BD9-81ED-4DB2-BD59-A6C34878D82A}">
                    <a16:rowId xmlns:a16="http://schemas.microsoft.com/office/drawing/2014/main" xmlns="" val="4187031225"/>
                  </a:ext>
                </a:extLst>
              </a:tr>
              <a:tr h="370840">
                <a:tc>
                  <a:txBody>
                    <a:bodyPr/>
                    <a:lstStyle/>
                    <a:p>
                      <a:r>
                        <a:rPr lang="tr-TR" dirty="0"/>
                        <a:t>Pamuk</a:t>
                      </a:r>
                    </a:p>
                  </a:txBody>
                  <a:tcPr/>
                </a:tc>
                <a:tc>
                  <a:txBody>
                    <a:bodyPr/>
                    <a:lstStyle/>
                    <a:p>
                      <a:r>
                        <a:rPr lang="tr-TR" dirty="0"/>
                        <a:t>95.50</a:t>
                      </a:r>
                    </a:p>
                  </a:txBody>
                  <a:tcPr/>
                </a:tc>
                <a:tc>
                  <a:txBody>
                    <a:bodyPr/>
                    <a:lstStyle/>
                    <a:p>
                      <a:r>
                        <a:rPr lang="tr-TR" dirty="0"/>
                        <a:t>1</a:t>
                      </a:r>
                    </a:p>
                  </a:txBody>
                  <a:tcPr/>
                </a:tc>
                <a:tc>
                  <a:txBody>
                    <a:bodyPr/>
                    <a:lstStyle/>
                    <a:p>
                      <a:r>
                        <a:rPr lang="tr-TR" dirty="0"/>
                        <a:t>11</a:t>
                      </a:r>
                    </a:p>
                  </a:txBody>
                  <a:tcPr/>
                </a:tc>
                <a:tc>
                  <a:txBody>
                    <a:bodyPr/>
                    <a:lstStyle/>
                    <a:p>
                      <a:r>
                        <a:rPr lang="tr-TR" dirty="0"/>
                        <a:t>14</a:t>
                      </a:r>
                    </a:p>
                  </a:txBody>
                  <a:tcPr/>
                </a:tc>
                <a:tc>
                  <a:txBody>
                    <a:bodyPr/>
                    <a:lstStyle/>
                    <a:p>
                      <a:r>
                        <a:rPr lang="tr-TR" dirty="0"/>
                        <a:t>73</a:t>
                      </a:r>
                    </a:p>
                  </a:txBody>
                  <a:tcPr/>
                </a:tc>
                <a:extLst>
                  <a:ext uri="{0D108BD9-81ED-4DB2-BD59-A6C34878D82A}">
                    <a16:rowId xmlns:a16="http://schemas.microsoft.com/office/drawing/2014/main" xmlns="" val="3965990344"/>
                  </a:ext>
                </a:extLst>
              </a:tr>
              <a:tr h="370840">
                <a:tc>
                  <a:txBody>
                    <a:bodyPr/>
                    <a:lstStyle/>
                    <a:p>
                      <a:r>
                        <a:rPr lang="tr-TR" dirty="0"/>
                        <a:t>S.K. Buğday</a:t>
                      </a:r>
                    </a:p>
                  </a:txBody>
                  <a:tcPr/>
                </a:tc>
                <a:tc>
                  <a:txBody>
                    <a:bodyPr/>
                    <a:lstStyle/>
                    <a:p>
                      <a:r>
                        <a:rPr lang="tr-TR" dirty="0"/>
                        <a:t>35.40</a:t>
                      </a:r>
                    </a:p>
                  </a:txBody>
                  <a:tcPr/>
                </a:tc>
                <a:tc>
                  <a:txBody>
                    <a:bodyPr/>
                    <a:lstStyle/>
                    <a:p>
                      <a:r>
                        <a:rPr lang="tr-TR" dirty="0"/>
                        <a:t>1</a:t>
                      </a:r>
                    </a:p>
                  </a:txBody>
                  <a:tcPr/>
                </a:tc>
                <a:tc>
                  <a:txBody>
                    <a:bodyPr/>
                    <a:lstStyle/>
                    <a:p>
                      <a:r>
                        <a:rPr lang="tr-TR" dirty="0"/>
                        <a:t>0,5</a:t>
                      </a:r>
                    </a:p>
                  </a:txBody>
                  <a:tcPr/>
                </a:tc>
                <a:tc>
                  <a:txBody>
                    <a:bodyPr/>
                    <a:lstStyle/>
                    <a:p>
                      <a:r>
                        <a:rPr lang="tr-TR" dirty="0"/>
                        <a:t>2</a:t>
                      </a:r>
                    </a:p>
                  </a:txBody>
                  <a:tcPr/>
                </a:tc>
                <a:tc>
                  <a:txBody>
                    <a:bodyPr/>
                    <a:lstStyle/>
                    <a:p>
                      <a:r>
                        <a:rPr lang="tr-TR" dirty="0"/>
                        <a:t>2</a:t>
                      </a:r>
                    </a:p>
                  </a:txBody>
                  <a:tcPr/>
                </a:tc>
                <a:extLst>
                  <a:ext uri="{0D108BD9-81ED-4DB2-BD59-A6C34878D82A}">
                    <a16:rowId xmlns:a16="http://schemas.microsoft.com/office/drawing/2014/main" xmlns="" val="4150893570"/>
                  </a:ext>
                </a:extLst>
              </a:tr>
              <a:tr h="370840">
                <a:tc>
                  <a:txBody>
                    <a:bodyPr/>
                    <a:lstStyle/>
                    <a:p>
                      <a:r>
                        <a:rPr lang="tr-TR" dirty="0"/>
                        <a:t>Salçalık Domates</a:t>
                      </a:r>
                    </a:p>
                  </a:txBody>
                  <a:tcPr/>
                </a:tc>
                <a:tc>
                  <a:txBody>
                    <a:bodyPr/>
                    <a:lstStyle/>
                    <a:p>
                      <a:r>
                        <a:rPr lang="tr-TR" dirty="0"/>
                        <a:t>127.25</a:t>
                      </a:r>
                    </a:p>
                  </a:txBody>
                  <a:tcPr/>
                </a:tc>
                <a:tc>
                  <a:txBody>
                    <a:bodyPr/>
                    <a:lstStyle/>
                    <a:p>
                      <a:r>
                        <a:rPr lang="tr-TR" dirty="0"/>
                        <a:t>3</a:t>
                      </a:r>
                    </a:p>
                  </a:txBody>
                  <a:tcPr/>
                </a:tc>
                <a:tc>
                  <a:txBody>
                    <a:bodyPr/>
                    <a:lstStyle/>
                    <a:p>
                      <a:r>
                        <a:rPr lang="tr-TR" dirty="0"/>
                        <a:t>12</a:t>
                      </a:r>
                    </a:p>
                  </a:txBody>
                  <a:tcPr/>
                </a:tc>
                <a:tc>
                  <a:txBody>
                    <a:bodyPr/>
                    <a:lstStyle/>
                    <a:p>
                      <a:r>
                        <a:rPr lang="tr-TR" dirty="0"/>
                        <a:t>21</a:t>
                      </a:r>
                    </a:p>
                  </a:txBody>
                  <a:tcPr/>
                </a:tc>
                <a:tc>
                  <a:txBody>
                    <a:bodyPr/>
                    <a:lstStyle/>
                    <a:p>
                      <a:r>
                        <a:rPr lang="tr-TR" dirty="0"/>
                        <a:t>81</a:t>
                      </a:r>
                    </a:p>
                  </a:txBody>
                  <a:tcPr/>
                </a:tc>
                <a:extLst>
                  <a:ext uri="{0D108BD9-81ED-4DB2-BD59-A6C34878D82A}">
                    <a16:rowId xmlns:a16="http://schemas.microsoft.com/office/drawing/2014/main" xmlns="" val="3420744581"/>
                  </a:ext>
                </a:extLst>
              </a:tr>
              <a:tr h="370840">
                <a:tc>
                  <a:txBody>
                    <a:bodyPr/>
                    <a:lstStyle/>
                    <a:p>
                      <a:r>
                        <a:rPr lang="tr-TR" dirty="0" err="1"/>
                        <a:t>Ç.Kuru</a:t>
                      </a:r>
                      <a:r>
                        <a:rPr lang="tr-TR" dirty="0"/>
                        <a:t> üzüm</a:t>
                      </a:r>
                    </a:p>
                  </a:txBody>
                  <a:tcPr/>
                </a:tc>
                <a:tc>
                  <a:txBody>
                    <a:bodyPr/>
                    <a:lstStyle/>
                    <a:p>
                      <a:r>
                        <a:rPr lang="tr-TR" dirty="0"/>
                        <a:t>142.50</a:t>
                      </a:r>
                    </a:p>
                  </a:txBody>
                  <a:tcPr/>
                </a:tc>
                <a:tc>
                  <a:txBody>
                    <a:bodyPr/>
                    <a:lstStyle/>
                    <a:p>
                      <a:r>
                        <a:rPr lang="tr-TR" dirty="0"/>
                        <a:t>7</a:t>
                      </a:r>
                    </a:p>
                  </a:txBody>
                  <a:tcPr/>
                </a:tc>
                <a:tc>
                  <a:txBody>
                    <a:bodyPr/>
                    <a:lstStyle/>
                    <a:p>
                      <a:r>
                        <a:rPr lang="tr-TR" dirty="0"/>
                        <a:t>9</a:t>
                      </a:r>
                    </a:p>
                  </a:txBody>
                  <a:tcPr/>
                </a:tc>
                <a:tc>
                  <a:txBody>
                    <a:bodyPr/>
                    <a:lstStyle/>
                    <a:p>
                      <a:r>
                        <a:rPr lang="tr-TR" dirty="0"/>
                        <a:t>41</a:t>
                      </a:r>
                    </a:p>
                  </a:txBody>
                  <a:tcPr/>
                </a:tc>
                <a:tc>
                  <a:txBody>
                    <a:bodyPr/>
                    <a:lstStyle/>
                    <a:p>
                      <a:r>
                        <a:rPr lang="tr-TR" dirty="0"/>
                        <a:t>23</a:t>
                      </a:r>
                    </a:p>
                  </a:txBody>
                  <a:tcPr/>
                </a:tc>
                <a:extLst>
                  <a:ext uri="{0D108BD9-81ED-4DB2-BD59-A6C34878D82A}">
                    <a16:rowId xmlns:a16="http://schemas.microsoft.com/office/drawing/2014/main" xmlns="" val="3604156220"/>
                  </a:ext>
                </a:extLst>
              </a:tr>
              <a:tr h="370840">
                <a:tc>
                  <a:txBody>
                    <a:bodyPr/>
                    <a:lstStyle/>
                    <a:p>
                      <a:endParaRPr lang="tr-TR" dirty="0"/>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a:p>
                  </a:txBody>
                  <a:tcPr/>
                </a:tc>
                <a:tc>
                  <a:txBody>
                    <a:bodyPr/>
                    <a:lstStyle/>
                    <a:p>
                      <a:endParaRPr lang="tr-TR" dirty="0"/>
                    </a:p>
                  </a:txBody>
                  <a:tcPr/>
                </a:tc>
                <a:extLst>
                  <a:ext uri="{0D108BD9-81ED-4DB2-BD59-A6C34878D82A}">
                    <a16:rowId xmlns:a16="http://schemas.microsoft.com/office/drawing/2014/main" xmlns="" val="2001924979"/>
                  </a:ext>
                </a:extLst>
              </a:tr>
            </a:tbl>
          </a:graphicData>
        </a:graphic>
      </p:graphicFrame>
    </p:spTree>
    <p:extLst>
      <p:ext uri="{BB962C8B-B14F-4D97-AF65-F5344CB8AC3E}">
        <p14:creationId xmlns:p14="http://schemas.microsoft.com/office/powerpoint/2010/main" val="10934349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0D68575-836A-4A7D-94C5-DFE5D3ABB66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36893D7D-A003-46E3-BEA2-DC565F123A9E}"/>
              </a:ext>
            </a:extLst>
          </p:cNvPr>
          <p:cNvSpPr>
            <a:spLocks noGrp="1"/>
          </p:cNvSpPr>
          <p:nvPr>
            <p:ph idx="1"/>
          </p:nvPr>
        </p:nvSpPr>
        <p:spPr/>
        <p:txBody>
          <a:bodyPr/>
          <a:lstStyle/>
          <a:p>
            <a:r>
              <a:rPr lang="tr-TR" dirty="0"/>
              <a:t>Mümkün üretim dallarının </a:t>
            </a:r>
            <a:r>
              <a:rPr lang="tr-TR" dirty="0" err="1"/>
              <a:t>max</a:t>
            </a:r>
            <a:r>
              <a:rPr lang="tr-TR" dirty="0"/>
              <a:t>. Büyüklüklerini,  </a:t>
            </a:r>
            <a:r>
              <a:rPr lang="tr-TR" dirty="0" err="1"/>
              <a:t>sabt</a:t>
            </a:r>
            <a:r>
              <a:rPr lang="tr-TR" dirty="0"/>
              <a:t> kaynakların birim başına sağladıkları getirileri bulunuz.</a:t>
            </a:r>
          </a:p>
        </p:txBody>
      </p:sp>
    </p:spTree>
    <p:extLst>
      <p:ext uri="{BB962C8B-B14F-4D97-AF65-F5344CB8AC3E}">
        <p14:creationId xmlns:p14="http://schemas.microsoft.com/office/powerpoint/2010/main" val="2314379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7797DCFD-422E-4CCD-BD2F-FE41BBE5269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xmlns="" id="{47DF75E3-1259-4F02-8878-F055A7C31C45}"/>
              </a:ext>
            </a:extLst>
          </p:cNvPr>
          <p:cNvSpPr>
            <a:spLocks noGrp="1"/>
          </p:cNvSpPr>
          <p:nvPr>
            <p:ph idx="1"/>
          </p:nvPr>
        </p:nvSpPr>
        <p:spPr/>
        <p:txBody>
          <a:bodyPr/>
          <a:lstStyle/>
          <a:p>
            <a:r>
              <a:rPr lang="tr-TR" dirty="0"/>
              <a:t>Uygulama alanlarına göre</a:t>
            </a:r>
          </a:p>
          <a:p>
            <a:pPr marL="514350" indent="-514350">
              <a:buAutoNum type="arabicParenR"/>
            </a:pPr>
            <a:r>
              <a:rPr lang="tr-TR" dirty="0"/>
              <a:t>Tedarik </a:t>
            </a:r>
          </a:p>
          <a:p>
            <a:pPr marL="514350" indent="-514350">
              <a:buAutoNum type="arabicParenR"/>
            </a:pPr>
            <a:r>
              <a:rPr lang="tr-TR" dirty="0"/>
              <a:t>Üretim</a:t>
            </a:r>
          </a:p>
          <a:p>
            <a:pPr marL="514350" indent="-514350">
              <a:buAutoNum type="arabicParenR"/>
            </a:pPr>
            <a:r>
              <a:rPr lang="tr-TR" dirty="0"/>
              <a:t>Pazar</a:t>
            </a:r>
          </a:p>
          <a:p>
            <a:pPr marL="514350" indent="-514350">
              <a:buAutoNum type="arabicParenR"/>
            </a:pPr>
            <a:r>
              <a:rPr lang="tr-TR" dirty="0"/>
              <a:t>Finans</a:t>
            </a:r>
          </a:p>
          <a:p>
            <a:pPr marL="514350" indent="-514350">
              <a:buAutoNum type="arabicParenR"/>
            </a:pPr>
            <a:r>
              <a:rPr lang="tr-TR" dirty="0"/>
              <a:t>Yatırım</a:t>
            </a:r>
          </a:p>
        </p:txBody>
      </p:sp>
    </p:spTree>
    <p:extLst>
      <p:ext uri="{BB962C8B-B14F-4D97-AF65-F5344CB8AC3E}">
        <p14:creationId xmlns:p14="http://schemas.microsoft.com/office/powerpoint/2010/main" val="35909425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FF792FD9-F6B2-44CD-A3F0-396B269BA8AD}"/>
              </a:ext>
            </a:extLst>
          </p:cNvPr>
          <p:cNvSpPr>
            <a:spLocks noGrp="1"/>
          </p:cNvSpPr>
          <p:nvPr>
            <p:ph type="title"/>
          </p:nvPr>
        </p:nvSpPr>
        <p:spPr/>
        <p:txBody>
          <a:bodyPr/>
          <a:lstStyle/>
          <a:p>
            <a:r>
              <a:rPr lang="tr-TR" dirty="0"/>
              <a:t>Kısıtlayıcılar</a:t>
            </a:r>
          </a:p>
        </p:txBody>
      </p:sp>
      <p:sp>
        <p:nvSpPr>
          <p:cNvPr id="3" name="İçerik Yer Tutucusu 2">
            <a:extLst>
              <a:ext uri="{FF2B5EF4-FFF2-40B4-BE49-F238E27FC236}">
                <a16:creationId xmlns:a16="http://schemas.microsoft.com/office/drawing/2014/main" xmlns="" id="{69BB45EC-A5E3-4BF0-ABBB-46E2A65FED21}"/>
              </a:ext>
            </a:extLst>
          </p:cNvPr>
          <p:cNvSpPr>
            <a:spLocks noGrp="1"/>
          </p:cNvSpPr>
          <p:nvPr>
            <p:ph idx="1"/>
          </p:nvPr>
        </p:nvSpPr>
        <p:spPr/>
        <p:txBody>
          <a:bodyPr>
            <a:normAutofit fontScale="85000" lnSpcReduction="20000"/>
          </a:bodyPr>
          <a:lstStyle/>
          <a:p>
            <a:r>
              <a:rPr lang="tr-TR" dirty="0"/>
              <a:t>İşgücü miktarları:</a:t>
            </a:r>
          </a:p>
          <a:p>
            <a:pPr marL="514350" indent="-514350">
              <a:buAutoNum type="arabicPeriod"/>
            </a:pPr>
            <a:r>
              <a:rPr lang="tr-TR" dirty="0"/>
              <a:t>Dönem 1704 EİS</a:t>
            </a:r>
          </a:p>
          <a:p>
            <a:pPr marL="514350" indent="-514350">
              <a:buAutoNum type="arabicPeriod"/>
            </a:pPr>
            <a:r>
              <a:rPr lang="tr-TR" dirty="0"/>
              <a:t>Dönem 1360 EİS</a:t>
            </a:r>
          </a:p>
          <a:p>
            <a:pPr marL="514350" indent="-514350">
              <a:buAutoNum type="arabicPeriod"/>
            </a:pPr>
            <a:r>
              <a:rPr lang="tr-TR" dirty="0"/>
              <a:t>Dönem 2417 EİS</a:t>
            </a:r>
          </a:p>
          <a:p>
            <a:pPr marL="514350" indent="-514350">
              <a:buAutoNum type="arabicPeriod"/>
            </a:pPr>
            <a:r>
              <a:rPr lang="tr-TR" dirty="0"/>
              <a:t>Dönem 3500 EİS</a:t>
            </a:r>
          </a:p>
          <a:p>
            <a:endParaRPr lang="tr-TR" dirty="0"/>
          </a:p>
          <a:p>
            <a:r>
              <a:rPr lang="tr-TR" dirty="0"/>
              <a:t>-45 da sulu arazi</a:t>
            </a:r>
          </a:p>
          <a:p>
            <a:r>
              <a:rPr lang="tr-TR" dirty="0"/>
              <a:t>-12 da kuru arazi</a:t>
            </a:r>
          </a:p>
          <a:p>
            <a:r>
              <a:rPr lang="tr-TR" dirty="0"/>
              <a:t>-10 da bağ tesisi</a:t>
            </a:r>
          </a:p>
          <a:p>
            <a:r>
              <a:rPr lang="tr-TR" dirty="0"/>
              <a:t>15 da domates</a:t>
            </a:r>
          </a:p>
          <a:p>
            <a:r>
              <a:rPr lang="tr-TR" dirty="0"/>
              <a:t>6 da tütün</a:t>
            </a:r>
          </a:p>
          <a:p>
            <a:endParaRPr lang="tr-TR" dirty="0"/>
          </a:p>
          <a:p>
            <a:endParaRPr lang="tr-TR" dirty="0"/>
          </a:p>
        </p:txBody>
      </p:sp>
    </p:spTree>
    <p:extLst>
      <p:ext uri="{BB962C8B-B14F-4D97-AF65-F5344CB8AC3E}">
        <p14:creationId xmlns:p14="http://schemas.microsoft.com/office/powerpoint/2010/main" val="150701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56591CC7-40DD-475D-AEBF-CA86CC9095D7}"/>
              </a:ext>
            </a:extLst>
          </p:cNvPr>
          <p:cNvSpPr>
            <a:spLocks noGrp="1"/>
          </p:cNvSpPr>
          <p:nvPr>
            <p:ph type="title"/>
          </p:nvPr>
        </p:nvSpPr>
        <p:spPr/>
        <p:txBody>
          <a:bodyPr/>
          <a:lstStyle/>
          <a:p>
            <a:r>
              <a:rPr lang="tr-TR" dirty="0"/>
              <a:t>Özellikler</a:t>
            </a:r>
          </a:p>
        </p:txBody>
      </p:sp>
      <p:sp>
        <p:nvSpPr>
          <p:cNvPr id="3" name="İçerik Yer Tutucusu 2">
            <a:extLst>
              <a:ext uri="{FF2B5EF4-FFF2-40B4-BE49-F238E27FC236}">
                <a16:creationId xmlns:a16="http://schemas.microsoft.com/office/drawing/2014/main" xmlns="" id="{86F36DE5-BA7F-4D9E-98FF-CFFEC8CA74DE}"/>
              </a:ext>
            </a:extLst>
          </p:cNvPr>
          <p:cNvSpPr>
            <a:spLocks noGrp="1"/>
          </p:cNvSpPr>
          <p:nvPr>
            <p:ph idx="1"/>
          </p:nvPr>
        </p:nvSpPr>
        <p:spPr/>
        <p:txBody>
          <a:bodyPr>
            <a:normAutofit lnSpcReduction="10000"/>
          </a:bodyPr>
          <a:lstStyle/>
          <a:p>
            <a:r>
              <a:rPr lang="tr-TR" dirty="0"/>
              <a:t>Esnek</a:t>
            </a:r>
          </a:p>
          <a:p>
            <a:r>
              <a:rPr lang="tr-TR" dirty="0"/>
              <a:t>Sürekli gözden </a:t>
            </a:r>
            <a:r>
              <a:rPr lang="tr-TR" dirty="0" smtClean="0"/>
              <a:t>geçirilmeli</a:t>
            </a:r>
          </a:p>
          <a:p>
            <a:pPr marL="0" indent="0">
              <a:buNone/>
            </a:pPr>
            <a:endParaRPr lang="tr-TR" dirty="0"/>
          </a:p>
          <a:p>
            <a:pPr marL="0" indent="0">
              <a:buNone/>
            </a:pPr>
            <a:r>
              <a:rPr lang="tr-TR" dirty="0" smtClean="0"/>
              <a:t>Üretim tekniğinde yenilikler,</a:t>
            </a:r>
          </a:p>
          <a:p>
            <a:pPr marL="0" indent="0">
              <a:buNone/>
            </a:pPr>
            <a:r>
              <a:rPr lang="tr-TR" dirty="0" smtClean="0"/>
              <a:t>Ürün fiyatında değişiklik,</a:t>
            </a:r>
          </a:p>
          <a:p>
            <a:pPr marL="0" indent="0">
              <a:buNone/>
            </a:pPr>
            <a:r>
              <a:rPr lang="tr-TR" dirty="0" smtClean="0"/>
              <a:t>Pazarlarda değişiklikler,</a:t>
            </a:r>
          </a:p>
          <a:p>
            <a:pPr marL="0" indent="0">
              <a:buNone/>
            </a:pPr>
            <a:r>
              <a:rPr lang="tr-TR" dirty="0" smtClean="0"/>
              <a:t>Sermaye yetersizliği sorunu,</a:t>
            </a:r>
          </a:p>
          <a:p>
            <a:pPr marL="0" indent="0">
              <a:buNone/>
            </a:pPr>
            <a:r>
              <a:rPr lang="tr-TR" dirty="0" smtClean="0"/>
              <a:t>Uygulama güçlüğü,</a:t>
            </a:r>
          </a:p>
          <a:p>
            <a:pPr marL="0" indent="0">
              <a:buNone/>
            </a:pPr>
            <a:r>
              <a:rPr lang="tr-TR" dirty="0" smtClean="0"/>
              <a:t>Kişisel nedenler</a:t>
            </a:r>
            <a:r>
              <a:rPr lang="tr-TR" dirty="0" smtClean="0"/>
              <a:t> </a:t>
            </a:r>
            <a:endParaRPr lang="tr-TR" dirty="0"/>
          </a:p>
        </p:txBody>
      </p:sp>
    </p:spTree>
    <p:extLst>
      <p:ext uri="{BB962C8B-B14F-4D97-AF65-F5344CB8AC3E}">
        <p14:creationId xmlns:p14="http://schemas.microsoft.com/office/powerpoint/2010/main" val="3573106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Planlama: Geleceğe dönük tahminler ışığında işletmenin tedarik, finansman, üretim ve satış faaliyetlerinin düzenlenmesidir.</a:t>
            </a:r>
          </a:p>
          <a:p>
            <a:r>
              <a:rPr lang="tr-TR" dirty="0" smtClean="0"/>
              <a:t>Planlamanın sağlıklı olması için kararların doğru alınması ve verilerin doğru ve güvenilir olması gerekir.</a:t>
            </a:r>
            <a:endParaRPr lang="tr-TR" dirty="0"/>
          </a:p>
        </p:txBody>
      </p:sp>
    </p:spTree>
    <p:extLst>
      <p:ext uri="{BB962C8B-B14F-4D97-AF65-F5344CB8AC3E}">
        <p14:creationId xmlns:p14="http://schemas.microsoft.com/office/powerpoint/2010/main" val="3044424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3A8CF3B-FF48-4D57-A67F-F80A017D8BEA}"/>
              </a:ext>
            </a:extLst>
          </p:cNvPr>
          <p:cNvSpPr>
            <a:spLocks noGrp="1"/>
          </p:cNvSpPr>
          <p:nvPr>
            <p:ph type="title"/>
          </p:nvPr>
        </p:nvSpPr>
        <p:spPr/>
        <p:txBody>
          <a:bodyPr/>
          <a:lstStyle/>
          <a:p>
            <a:r>
              <a:rPr lang="tr-TR" dirty="0"/>
              <a:t>Planlamanın Yararları</a:t>
            </a:r>
          </a:p>
        </p:txBody>
      </p:sp>
      <p:sp>
        <p:nvSpPr>
          <p:cNvPr id="3" name="İçerik Yer Tutucusu 2">
            <a:extLst>
              <a:ext uri="{FF2B5EF4-FFF2-40B4-BE49-F238E27FC236}">
                <a16:creationId xmlns:a16="http://schemas.microsoft.com/office/drawing/2014/main" xmlns="" id="{B26D541D-6A82-4F4E-9A34-691E1933A5E0}"/>
              </a:ext>
            </a:extLst>
          </p:cNvPr>
          <p:cNvSpPr>
            <a:spLocks noGrp="1"/>
          </p:cNvSpPr>
          <p:nvPr>
            <p:ph idx="1"/>
          </p:nvPr>
        </p:nvSpPr>
        <p:spPr/>
        <p:txBody>
          <a:bodyPr/>
          <a:lstStyle/>
          <a:p>
            <a:r>
              <a:rPr lang="tr-TR" dirty="0" smtClean="0"/>
              <a:t>İşletmede kaynaklara en fazla gelir getirecek üretim dalları seçilerek gelir artışı sağlanabilir.</a:t>
            </a:r>
            <a:endParaRPr lang="tr-TR" dirty="0"/>
          </a:p>
          <a:p>
            <a:r>
              <a:rPr lang="tr-TR" dirty="0" smtClean="0"/>
              <a:t>Sahip olunan kaynaklar daha iyi bir şekilde değerlendirilebilir.</a:t>
            </a:r>
          </a:p>
          <a:p>
            <a:r>
              <a:rPr lang="tr-TR" dirty="0" smtClean="0"/>
              <a:t>Sermaye </a:t>
            </a:r>
            <a:r>
              <a:rPr lang="tr-TR" dirty="0"/>
              <a:t>miktarı </a:t>
            </a:r>
            <a:r>
              <a:rPr lang="tr-TR" dirty="0" smtClean="0"/>
              <a:t>belirlenir.</a:t>
            </a:r>
            <a:endParaRPr lang="tr-TR" dirty="0"/>
          </a:p>
          <a:p>
            <a:r>
              <a:rPr lang="tr-TR" dirty="0" smtClean="0"/>
              <a:t>Gelirin tasarrufa ve yatırıma dönüşecek kısmı belirlenir.</a:t>
            </a:r>
            <a:endParaRPr lang="tr-TR" dirty="0"/>
          </a:p>
          <a:p>
            <a:r>
              <a:rPr lang="tr-TR" dirty="0"/>
              <a:t>İş </a:t>
            </a:r>
            <a:r>
              <a:rPr lang="tr-TR" dirty="0" smtClean="0"/>
              <a:t>takvimi belirlenir.</a:t>
            </a:r>
            <a:endParaRPr lang="tr-TR" dirty="0"/>
          </a:p>
          <a:p>
            <a:r>
              <a:rPr lang="tr-TR" dirty="0"/>
              <a:t>Gelirde karlılığı arttırıcı </a:t>
            </a:r>
            <a:r>
              <a:rPr lang="tr-TR" dirty="0" smtClean="0"/>
              <a:t>önlemlerin alınmasını kolaylaştırır.</a:t>
            </a:r>
            <a:endParaRPr lang="tr-TR" dirty="0"/>
          </a:p>
        </p:txBody>
      </p:sp>
    </p:spTree>
    <p:extLst>
      <p:ext uri="{BB962C8B-B14F-4D97-AF65-F5344CB8AC3E}">
        <p14:creationId xmlns:p14="http://schemas.microsoft.com/office/powerpoint/2010/main" val="49101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1F33928F-48FF-4EEF-A588-7428C0CED9D3}"/>
              </a:ext>
            </a:extLst>
          </p:cNvPr>
          <p:cNvSpPr>
            <a:spLocks noGrp="1"/>
          </p:cNvSpPr>
          <p:nvPr>
            <p:ph type="title"/>
          </p:nvPr>
        </p:nvSpPr>
        <p:spPr/>
        <p:txBody>
          <a:bodyPr/>
          <a:lstStyle/>
          <a:p>
            <a:r>
              <a:rPr lang="tr-TR" dirty="0"/>
              <a:t>Güçlükleri</a:t>
            </a:r>
          </a:p>
        </p:txBody>
      </p:sp>
      <p:sp>
        <p:nvSpPr>
          <p:cNvPr id="3" name="İçerik Yer Tutucusu 2">
            <a:extLst>
              <a:ext uri="{FF2B5EF4-FFF2-40B4-BE49-F238E27FC236}">
                <a16:creationId xmlns:a16="http://schemas.microsoft.com/office/drawing/2014/main" xmlns="" id="{865F6B1E-229A-4986-A608-A46928E4A6BF}"/>
              </a:ext>
            </a:extLst>
          </p:cNvPr>
          <p:cNvSpPr>
            <a:spLocks noGrp="1"/>
          </p:cNvSpPr>
          <p:nvPr>
            <p:ph idx="1"/>
          </p:nvPr>
        </p:nvSpPr>
        <p:spPr/>
        <p:txBody>
          <a:bodyPr/>
          <a:lstStyle/>
          <a:p>
            <a:r>
              <a:rPr lang="tr-TR" dirty="0"/>
              <a:t>Yapısal sorunlar</a:t>
            </a:r>
          </a:p>
          <a:p>
            <a:r>
              <a:rPr lang="tr-TR" dirty="0"/>
              <a:t>Veri bulma sorunu</a:t>
            </a:r>
          </a:p>
          <a:p>
            <a:r>
              <a:rPr lang="tr-TR" dirty="0"/>
              <a:t>Üreticiler tarafından kabulü</a:t>
            </a:r>
          </a:p>
          <a:p>
            <a:endParaRPr lang="tr-TR" dirty="0"/>
          </a:p>
        </p:txBody>
      </p:sp>
    </p:spTree>
    <p:extLst>
      <p:ext uri="{BB962C8B-B14F-4D97-AF65-F5344CB8AC3E}">
        <p14:creationId xmlns:p14="http://schemas.microsoft.com/office/powerpoint/2010/main" val="31609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242D4EC8-3EC0-48D5-9516-5C31FC359A3B}"/>
              </a:ext>
            </a:extLst>
          </p:cNvPr>
          <p:cNvSpPr>
            <a:spLocks noGrp="1"/>
          </p:cNvSpPr>
          <p:nvPr>
            <p:ph type="title"/>
          </p:nvPr>
        </p:nvSpPr>
        <p:spPr/>
        <p:txBody>
          <a:bodyPr/>
          <a:lstStyle/>
          <a:p>
            <a:r>
              <a:rPr lang="tr-TR" dirty="0" smtClean="0"/>
              <a:t>Planlamada Kullanılan </a:t>
            </a:r>
            <a:r>
              <a:rPr lang="tr-TR" dirty="0"/>
              <a:t>veriler</a:t>
            </a:r>
          </a:p>
        </p:txBody>
      </p:sp>
      <p:sp>
        <p:nvSpPr>
          <p:cNvPr id="3" name="İçerik Yer Tutucusu 2">
            <a:extLst>
              <a:ext uri="{FF2B5EF4-FFF2-40B4-BE49-F238E27FC236}">
                <a16:creationId xmlns:a16="http://schemas.microsoft.com/office/drawing/2014/main" xmlns="" id="{3759526D-E0C9-41CD-BAE6-807AA131CE07}"/>
              </a:ext>
            </a:extLst>
          </p:cNvPr>
          <p:cNvSpPr>
            <a:spLocks noGrp="1"/>
          </p:cNvSpPr>
          <p:nvPr>
            <p:ph idx="1"/>
          </p:nvPr>
        </p:nvSpPr>
        <p:spPr/>
        <p:txBody>
          <a:bodyPr>
            <a:normAutofit/>
          </a:bodyPr>
          <a:lstStyle/>
          <a:p>
            <a:r>
              <a:rPr lang="tr-TR" dirty="0"/>
              <a:t>1)Amaç </a:t>
            </a:r>
            <a:endParaRPr lang="tr-TR" dirty="0" smtClean="0"/>
          </a:p>
          <a:p>
            <a:pPr marL="0" indent="0">
              <a:buNone/>
            </a:pPr>
            <a:r>
              <a:rPr lang="tr-TR" dirty="0" smtClean="0"/>
              <a:t>Kar maksimizasyonu, masraf </a:t>
            </a:r>
            <a:r>
              <a:rPr lang="tr-TR" dirty="0" err="1" smtClean="0"/>
              <a:t>minimizasyonu</a:t>
            </a:r>
            <a:r>
              <a:rPr lang="tr-TR" dirty="0" smtClean="0"/>
              <a:t>, dengeli gelir.</a:t>
            </a:r>
          </a:p>
          <a:p>
            <a:pPr marL="0" indent="0">
              <a:buNone/>
            </a:pPr>
            <a:r>
              <a:rPr lang="tr-TR" dirty="0" smtClean="0"/>
              <a:t>Kar maksimizasyonu amaçsa optimum ürün deseni hesaplanmalıdır.</a:t>
            </a:r>
            <a:endParaRPr lang="tr-TR" dirty="0"/>
          </a:p>
          <a:p>
            <a:r>
              <a:rPr lang="tr-TR" dirty="0"/>
              <a:t>2) İşletmedeki kaynakların ve kısıtlayıcıların </a:t>
            </a:r>
            <a:r>
              <a:rPr lang="tr-TR" dirty="0" smtClean="0"/>
              <a:t>belirlenmesi</a:t>
            </a:r>
          </a:p>
          <a:p>
            <a:r>
              <a:rPr lang="tr-TR" dirty="0" smtClean="0"/>
              <a:t>3)Plana </a:t>
            </a:r>
            <a:r>
              <a:rPr lang="tr-TR" dirty="0"/>
              <a:t>girecek mümkün faaliyetlerin belirlenmesi</a:t>
            </a:r>
          </a:p>
          <a:p>
            <a:r>
              <a:rPr lang="tr-TR" dirty="0"/>
              <a:t>4) Üretim dalı ya da faaliyetlere ilişkin girdi-çıktı katsayılarının belirlenmesi</a:t>
            </a:r>
          </a:p>
          <a:p>
            <a:r>
              <a:rPr lang="tr-TR" dirty="0"/>
              <a:t>5)Fiyatların belirlenmesi</a:t>
            </a:r>
          </a:p>
        </p:txBody>
      </p:sp>
    </p:spTree>
    <p:extLst>
      <p:ext uri="{BB962C8B-B14F-4D97-AF65-F5344CB8AC3E}">
        <p14:creationId xmlns:p14="http://schemas.microsoft.com/office/powerpoint/2010/main" val="360464709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1355</Words>
  <Application>Microsoft Office PowerPoint</Application>
  <PresentationFormat>Geniş ekran</PresentationFormat>
  <Paragraphs>252</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Calibri Light</vt:lpstr>
      <vt:lpstr>Wingdings 2</vt:lpstr>
      <vt:lpstr>Office Teması</vt:lpstr>
      <vt:lpstr>Planlama</vt:lpstr>
      <vt:lpstr>PowerPoint Sunusu</vt:lpstr>
      <vt:lpstr>Plan çeşitleri</vt:lpstr>
      <vt:lpstr>PowerPoint Sunusu</vt:lpstr>
      <vt:lpstr>Özellikler</vt:lpstr>
      <vt:lpstr>PowerPoint Sunusu</vt:lpstr>
      <vt:lpstr>Planlamanın Yararları</vt:lpstr>
      <vt:lpstr>Güçlükleri</vt:lpstr>
      <vt:lpstr>Planlamada Kullanılan veriler</vt:lpstr>
      <vt:lpstr>PowerPoint Sunusu</vt:lpstr>
      <vt:lpstr>Veri toplama yöntemleri</vt:lpstr>
      <vt:lpstr>İşletme planlamasi prensipleri</vt:lpstr>
      <vt:lpstr>İşletme planlamasi prensipleri</vt:lpstr>
      <vt:lpstr>İşletme planlamasi prensipleri</vt:lpstr>
      <vt:lpstr>İşletme planlamasi prensipleri</vt:lpstr>
      <vt:lpstr>İşletme planlamasi prensipleri</vt:lpstr>
      <vt:lpstr>İşletme planlamasi prensipleri</vt:lpstr>
      <vt:lpstr>İşletme planlamasi prensipleri</vt:lpstr>
      <vt:lpstr>İşletme planlamasi prensipleri</vt:lpstr>
      <vt:lpstr>İşletme planlamasi prensipleri</vt:lpstr>
      <vt:lpstr>İşletme planlamasi prensipleri</vt:lpstr>
      <vt:lpstr>Tarim İşletmelerinin planlamasi</vt:lpstr>
      <vt:lpstr>Tarim İşletmelerinin planlamasi</vt:lpstr>
      <vt:lpstr>Tarim İşletmelerinin planlamasi</vt:lpstr>
      <vt:lpstr>Tarim İşletmelerinin planlamasi</vt:lpstr>
      <vt:lpstr>Tarim İşletmelerinin planlamasi</vt:lpstr>
      <vt:lpstr>Tarim İşletmelerinin planlamasi</vt:lpstr>
      <vt:lpstr>Tarim İşletmelerinin planlamasi</vt:lpstr>
      <vt:lpstr>Planlama Yöntemleri</vt:lpstr>
      <vt:lpstr>Bütçeleme</vt:lpstr>
      <vt:lpstr>PowerPoint Sunusu</vt:lpstr>
      <vt:lpstr>PowerPoint Sunusu</vt:lpstr>
      <vt:lpstr>PowerPoint Sunusu</vt:lpstr>
      <vt:lpstr>PowerPoint Sunusu</vt:lpstr>
      <vt:lpstr>Program Planlama</vt:lpstr>
      <vt:lpstr>PowerPoint Sunusu</vt:lpstr>
      <vt:lpstr>PowerPoint Sunusu</vt:lpstr>
      <vt:lpstr>PowerPoint Sunusu</vt:lpstr>
      <vt:lpstr>PowerPoint Sunusu</vt:lpstr>
      <vt:lpstr>Kısıtlayıcılar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Planlama</dc:title>
  <dc:creator>Sistem Bilgisayar</dc:creator>
  <cp:lastModifiedBy>GAMİNG</cp:lastModifiedBy>
  <cp:revision>25</cp:revision>
  <dcterms:created xsi:type="dcterms:W3CDTF">2021-04-01T08:08:50Z</dcterms:created>
  <dcterms:modified xsi:type="dcterms:W3CDTF">2024-05-02T08:04:39Z</dcterms:modified>
</cp:coreProperties>
</file>