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5" d="100"/>
          <a:sy n="95" d="100"/>
        </p:scale>
        <p:origin x="20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F68C78-782B-459E-9F00-77B6427B0C0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2A7AECB9-1BC8-4363-B320-94F14629F7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19D0573-33AE-468F-85B0-D3EC89AEEDB3}"/>
              </a:ext>
            </a:extLst>
          </p:cNvPr>
          <p:cNvSpPr>
            <a:spLocks noGrp="1"/>
          </p:cNvSpPr>
          <p:nvPr>
            <p:ph type="dt" sz="half" idx="10"/>
          </p:nvPr>
        </p:nvSpPr>
        <p:spPr/>
        <p:txBody>
          <a:bodyPr/>
          <a:lstStyle/>
          <a:p>
            <a:fld id="{0A45982D-88A8-4A31-A47C-BFE1A4F3C6FD}" type="datetimeFigureOut">
              <a:rPr lang="tr-TR" smtClean="0"/>
              <a:t>14.05.2024</a:t>
            </a:fld>
            <a:endParaRPr lang="tr-TR"/>
          </a:p>
        </p:txBody>
      </p:sp>
      <p:sp>
        <p:nvSpPr>
          <p:cNvPr id="5" name="Alt Bilgi Yer Tutucusu 4">
            <a:extLst>
              <a:ext uri="{FF2B5EF4-FFF2-40B4-BE49-F238E27FC236}">
                <a16:creationId xmlns:a16="http://schemas.microsoft.com/office/drawing/2014/main" id="{6D644A26-38E7-4C9F-AF6D-E6FD8B53FBD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D96E8CA-709B-4FAA-B5F2-79607BED9985}"/>
              </a:ext>
            </a:extLst>
          </p:cNvPr>
          <p:cNvSpPr>
            <a:spLocks noGrp="1"/>
          </p:cNvSpPr>
          <p:nvPr>
            <p:ph type="sldNum" sz="quarter" idx="12"/>
          </p:nvPr>
        </p:nvSpPr>
        <p:spPr/>
        <p:txBody>
          <a:bodyPr/>
          <a:lstStyle/>
          <a:p>
            <a:fld id="{F4F2C479-0F07-4ABC-826D-0CC5002D394A}" type="slidenum">
              <a:rPr lang="tr-TR" smtClean="0"/>
              <a:t>‹#›</a:t>
            </a:fld>
            <a:endParaRPr lang="tr-TR"/>
          </a:p>
        </p:txBody>
      </p:sp>
    </p:spTree>
    <p:extLst>
      <p:ext uri="{BB962C8B-B14F-4D97-AF65-F5344CB8AC3E}">
        <p14:creationId xmlns:p14="http://schemas.microsoft.com/office/powerpoint/2010/main" val="2471198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57B318-CBD0-47DA-9AA7-C4D0F536E1DB}"/>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EF47BF5-6CB4-4968-87FD-F71EDF83FAE6}"/>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F47D901-C647-400A-A656-F7E86F5DC8ED}"/>
              </a:ext>
            </a:extLst>
          </p:cNvPr>
          <p:cNvSpPr>
            <a:spLocks noGrp="1"/>
          </p:cNvSpPr>
          <p:nvPr>
            <p:ph type="dt" sz="half" idx="10"/>
          </p:nvPr>
        </p:nvSpPr>
        <p:spPr/>
        <p:txBody>
          <a:bodyPr/>
          <a:lstStyle/>
          <a:p>
            <a:fld id="{0A45982D-88A8-4A31-A47C-BFE1A4F3C6FD}" type="datetimeFigureOut">
              <a:rPr lang="tr-TR" smtClean="0"/>
              <a:t>14.05.2024</a:t>
            </a:fld>
            <a:endParaRPr lang="tr-TR"/>
          </a:p>
        </p:txBody>
      </p:sp>
      <p:sp>
        <p:nvSpPr>
          <p:cNvPr id="5" name="Alt Bilgi Yer Tutucusu 4">
            <a:extLst>
              <a:ext uri="{FF2B5EF4-FFF2-40B4-BE49-F238E27FC236}">
                <a16:creationId xmlns:a16="http://schemas.microsoft.com/office/drawing/2014/main" id="{4E8816C2-558F-48AF-B64E-61B10FC4A32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5620E3F-0FE2-432F-80E9-48AC872C0295}"/>
              </a:ext>
            </a:extLst>
          </p:cNvPr>
          <p:cNvSpPr>
            <a:spLocks noGrp="1"/>
          </p:cNvSpPr>
          <p:nvPr>
            <p:ph type="sldNum" sz="quarter" idx="12"/>
          </p:nvPr>
        </p:nvSpPr>
        <p:spPr/>
        <p:txBody>
          <a:bodyPr/>
          <a:lstStyle/>
          <a:p>
            <a:fld id="{F4F2C479-0F07-4ABC-826D-0CC5002D394A}" type="slidenum">
              <a:rPr lang="tr-TR" smtClean="0"/>
              <a:t>‹#›</a:t>
            </a:fld>
            <a:endParaRPr lang="tr-TR"/>
          </a:p>
        </p:txBody>
      </p:sp>
    </p:spTree>
    <p:extLst>
      <p:ext uri="{BB962C8B-B14F-4D97-AF65-F5344CB8AC3E}">
        <p14:creationId xmlns:p14="http://schemas.microsoft.com/office/powerpoint/2010/main" val="3317593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44BB973B-AE5A-45F1-BBBE-9A54DCF7D204}"/>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9408723-E22E-40D3-8EBB-302279F98BC5}"/>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1020F42-36BF-4349-9F94-A65041B9E315}"/>
              </a:ext>
            </a:extLst>
          </p:cNvPr>
          <p:cNvSpPr>
            <a:spLocks noGrp="1"/>
          </p:cNvSpPr>
          <p:nvPr>
            <p:ph type="dt" sz="half" idx="10"/>
          </p:nvPr>
        </p:nvSpPr>
        <p:spPr/>
        <p:txBody>
          <a:bodyPr/>
          <a:lstStyle/>
          <a:p>
            <a:fld id="{0A45982D-88A8-4A31-A47C-BFE1A4F3C6FD}" type="datetimeFigureOut">
              <a:rPr lang="tr-TR" smtClean="0"/>
              <a:t>14.05.2024</a:t>
            </a:fld>
            <a:endParaRPr lang="tr-TR"/>
          </a:p>
        </p:txBody>
      </p:sp>
      <p:sp>
        <p:nvSpPr>
          <p:cNvPr id="5" name="Alt Bilgi Yer Tutucusu 4">
            <a:extLst>
              <a:ext uri="{FF2B5EF4-FFF2-40B4-BE49-F238E27FC236}">
                <a16:creationId xmlns:a16="http://schemas.microsoft.com/office/drawing/2014/main" id="{7682577F-3B32-4681-8509-CDBAD64F3B2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2AAF51F-0E0B-40D0-992A-C6235F2F951E}"/>
              </a:ext>
            </a:extLst>
          </p:cNvPr>
          <p:cNvSpPr>
            <a:spLocks noGrp="1"/>
          </p:cNvSpPr>
          <p:nvPr>
            <p:ph type="sldNum" sz="quarter" idx="12"/>
          </p:nvPr>
        </p:nvSpPr>
        <p:spPr/>
        <p:txBody>
          <a:bodyPr/>
          <a:lstStyle/>
          <a:p>
            <a:fld id="{F4F2C479-0F07-4ABC-826D-0CC5002D394A}" type="slidenum">
              <a:rPr lang="tr-TR" smtClean="0"/>
              <a:t>‹#›</a:t>
            </a:fld>
            <a:endParaRPr lang="tr-TR"/>
          </a:p>
        </p:txBody>
      </p:sp>
    </p:spTree>
    <p:extLst>
      <p:ext uri="{BB962C8B-B14F-4D97-AF65-F5344CB8AC3E}">
        <p14:creationId xmlns:p14="http://schemas.microsoft.com/office/powerpoint/2010/main" val="4242755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D3A4000-87BC-4E20-805C-B70382C1A47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C95B4A2-AFB8-48BA-9547-889AB729B477}"/>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5C977F9-59B2-4A3E-A78B-45A14467CC55}"/>
              </a:ext>
            </a:extLst>
          </p:cNvPr>
          <p:cNvSpPr>
            <a:spLocks noGrp="1"/>
          </p:cNvSpPr>
          <p:nvPr>
            <p:ph type="dt" sz="half" idx="10"/>
          </p:nvPr>
        </p:nvSpPr>
        <p:spPr/>
        <p:txBody>
          <a:bodyPr/>
          <a:lstStyle/>
          <a:p>
            <a:fld id="{0A45982D-88A8-4A31-A47C-BFE1A4F3C6FD}" type="datetimeFigureOut">
              <a:rPr lang="tr-TR" smtClean="0"/>
              <a:t>14.05.2024</a:t>
            </a:fld>
            <a:endParaRPr lang="tr-TR"/>
          </a:p>
        </p:txBody>
      </p:sp>
      <p:sp>
        <p:nvSpPr>
          <p:cNvPr id="5" name="Alt Bilgi Yer Tutucusu 4">
            <a:extLst>
              <a:ext uri="{FF2B5EF4-FFF2-40B4-BE49-F238E27FC236}">
                <a16:creationId xmlns:a16="http://schemas.microsoft.com/office/drawing/2014/main" id="{0192FF29-A875-4B47-84DE-CFF750E44FB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048E6B8-E22C-4293-84EE-F36CE12335F0}"/>
              </a:ext>
            </a:extLst>
          </p:cNvPr>
          <p:cNvSpPr>
            <a:spLocks noGrp="1"/>
          </p:cNvSpPr>
          <p:nvPr>
            <p:ph type="sldNum" sz="quarter" idx="12"/>
          </p:nvPr>
        </p:nvSpPr>
        <p:spPr/>
        <p:txBody>
          <a:bodyPr/>
          <a:lstStyle/>
          <a:p>
            <a:fld id="{F4F2C479-0F07-4ABC-826D-0CC5002D394A}" type="slidenum">
              <a:rPr lang="tr-TR" smtClean="0"/>
              <a:t>‹#›</a:t>
            </a:fld>
            <a:endParaRPr lang="tr-TR"/>
          </a:p>
        </p:txBody>
      </p:sp>
    </p:spTree>
    <p:extLst>
      <p:ext uri="{BB962C8B-B14F-4D97-AF65-F5344CB8AC3E}">
        <p14:creationId xmlns:p14="http://schemas.microsoft.com/office/powerpoint/2010/main" val="3831830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F4022E-E0AA-4C53-B5A3-E66B8436678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13E24B8D-B17A-4A43-8EF5-B19C6E4582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432EE722-C518-40D8-8E91-63D77FA4686F}"/>
              </a:ext>
            </a:extLst>
          </p:cNvPr>
          <p:cNvSpPr>
            <a:spLocks noGrp="1"/>
          </p:cNvSpPr>
          <p:nvPr>
            <p:ph type="dt" sz="half" idx="10"/>
          </p:nvPr>
        </p:nvSpPr>
        <p:spPr/>
        <p:txBody>
          <a:bodyPr/>
          <a:lstStyle/>
          <a:p>
            <a:fld id="{0A45982D-88A8-4A31-A47C-BFE1A4F3C6FD}" type="datetimeFigureOut">
              <a:rPr lang="tr-TR" smtClean="0"/>
              <a:t>14.05.2024</a:t>
            </a:fld>
            <a:endParaRPr lang="tr-TR"/>
          </a:p>
        </p:txBody>
      </p:sp>
      <p:sp>
        <p:nvSpPr>
          <p:cNvPr id="5" name="Alt Bilgi Yer Tutucusu 4">
            <a:extLst>
              <a:ext uri="{FF2B5EF4-FFF2-40B4-BE49-F238E27FC236}">
                <a16:creationId xmlns:a16="http://schemas.microsoft.com/office/drawing/2014/main" id="{8241A51B-65CF-43D4-A195-F4EF8104BD3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61767CA-23FC-423E-9999-DF43096F9B9A}"/>
              </a:ext>
            </a:extLst>
          </p:cNvPr>
          <p:cNvSpPr>
            <a:spLocks noGrp="1"/>
          </p:cNvSpPr>
          <p:nvPr>
            <p:ph type="sldNum" sz="quarter" idx="12"/>
          </p:nvPr>
        </p:nvSpPr>
        <p:spPr/>
        <p:txBody>
          <a:bodyPr/>
          <a:lstStyle/>
          <a:p>
            <a:fld id="{F4F2C479-0F07-4ABC-826D-0CC5002D394A}" type="slidenum">
              <a:rPr lang="tr-TR" smtClean="0"/>
              <a:t>‹#›</a:t>
            </a:fld>
            <a:endParaRPr lang="tr-TR"/>
          </a:p>
        </p:txBody>
      </p:sp>
    </p:spTree>
    <p:extLst>
      <p:ext uri="{BB962C8B-B14F-4D97-AF65-F5344CB8AC3E}">
        <p14:creationId xmlns:p14="http://schemas.microsoft.com/office/powerpoint/2010/main" val="2756212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2DCF24-5372-4EB0-AA76-61BC623C3B4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ED779E9-DB1B-4D58-805D-C139D2501FBE}"/>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5AD3D209-D642-4958-9A87-1C4670405BB3}"/>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C827369-F460-4516-8AD0-EFDCE719F29D}"/>
              </a:ext>
            </a:extLst>
          </p:cNvPr>
          <p:cNvSpPr>
            <a:spLocks noGrp="1"/>
          </p:cNvSpPr>
          <p:nvPr>
            <p:ph type="dt" sz="half" idx="10"/>
          </p:nvPr>
        </p:nvSpPr>
        <p:spPr/>
        <p:txBody>
          <a:bodyPr/>
          <a:lstStyle/>
          <a:p>
            <a:fld id="{0A45982D-88A8-4A31-A47C-BFE1A4F3C6FD}" type="datetimeFigureOut">
              <a:rPr lang="tr-TR" smtClean="0"/>
              <a:t>14.05.2024</a:t>
            </a:fld>
            <a:endParaRPr lang="tr-TR"/>
          </a:p>
        </p:txBody>
      </p:sp>
      <p:sp>
        <p:nvSpPr>
          <p:cNvPr id="6" name="Alt Bilgi Yer Tutucusu 5">
            <a:extLst>
              <a:ext uri="{FF2B5EF4-FFF2-40B4-BE49-F238E27FC236}">
                <a16:creationId xmlns:a16="http://schemas.microsoft.com/office/drawing/2014/main" id="{BF1AC196-33A4-4A3B-915F-32499132797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940B2B7-3398-4AD1-9568-CE8BAF55C1A9}"/>
              </a:ext>
            </a:extLst>
          </p:cNvPr>
          <p:cNvSpPr>
            <a:spLocks noGrp="1"/>
          </p:cNvSpPr>
          <p:nvPr>
            <p:ph type="sldNum" sz="quarter" idx="12"/>
          </p:nvPr>
        </p:nvSpPr>
        <p:spPr/>
        <p:txBody>
          <a:bodyPr/>
          <a:lstStyle/>
          <a:p>
            <a:fld id="{F4F2C479-0F07-4ABC-826D-0CC5002D394A}" type="slidenum">
              <a:rPr lang="tr-TR" smtClean="0"/>
              <a:t>‹#›</a:t>
            </a:fld>
            <a:endParaRPr lang="tr-TR"/>
          </a:p>
        </p:txBody>
      </p:sp>
    </p:spTree>
    <p:extLst>
      <p:ext uri="{BB962C8B-B14F-4D97-AF65-F5344CB8AC3E}">
        <p14:creationId xmlns:p14="http://schemas.microsoft.com/office/powerpoint/2010/main" val="1429681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37F7AFE-A561-444D-BCEA-241639070D73}"/>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B3A3C24-D575-47A9-AC17-78DB56FBA8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97B07173-B72D-482E-80A5-8DB41CA4A639}"/>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759C7049-0C94-4180-BA07-2B394E8DEE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5C4AAFE-E590-4D17-9727-9A5FD8EE747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78743B2F-8FD1-4510-8B56-28C2FBE69915}"/>
              </a:ext>
            </a:extLst>
          </p:cNvPr>
          <p:cNvSpPr>
            <a:spLocks noGrp="1"/>
          </p:cNvSpPr>
          <p:nvPr>
            <p:ph type="dt" sz="half" idx="10"/>
          </p:nvPr>
        </p:nvSpPr>
        <p:spPr/>
        <p:txBody>
          <a:bodyPr/>
          <a:lstStyle/>
          <a:p>
            <a:fld id="{0A45982D-88A8-4A31-A47C-BFE1A4F3C6FD}" type="datetimeFigureOut">
              <a:rPr lang="tr-TR" smtClean="0"/>
              <a:t>14.05.2024</a:t>
            </a:fld>
            <a:endParaRPr lang="tr-TR"/>
          </a:p>
        </p:txBody>
      </p:sp>
      <p:sp>
        <p:nvSpPr>
          <p:cNvPr id="8" name="Alt Bilgi Yer Tutucusu 7">
            <a:extLst>
              <a:ext uri="{FF2B5EF4-FFF2-40B4-BE49-F238E27FC236}">
                <a16:creationId xmlns:a16="http://schemas.microsoft.com/office/drawing/2014/main" id="{B60225BE-A2F4-41B7-A48D-C3FE39FA238A}"/>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5D69F3AF-8367-424B-93EC-02F7EFD6F45B}"/>
              </a:ext>
            </a:extLst>
          </p:cNvPr>
          <p:cNvSpPr>
            <a:spLocks noGrp="1"/>
          </p:cNvSpPr>
          <p:nvPr>
            <p:ph type="sldNum" sz="quarter" idx="12"/>
          </p:nvPr>
        </p:nvSpPr>
        <p:spPr/>
        <p:txBody>
          <a:bodyPr/>
          <a:lstStyle/>
          <a:p>
            <a:fld id="{F4F2C479-0F07-4ABC-826D-0CC5002D394A}" type="slidenum">
              <a:rPr lang="tr-TR" smtClean="0"/>
              <a:t>‹#›</a:t>
            </a:fld>
            <a:endParaRPr lang="tr-TR"/>
          </a:p>
        </p:txBody>
      </p:sp>
    </p:spTree>
    <p:extLst>
      <p:ext uri="{BB962C8B-B14F-4D97-AF65-F5344CB8AC3E}">
        <p14:creationId xmlns:p14="http://schemas.microsoft.com/office/powerpoint/2010/main" val="3512598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7D3EF0C-6FDE-4CC6-8AD7-A160216C20A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964BF704-386F-487F-AB1E-480CC4218003}"/>
              </a:ext>
            </a:extLst>
          </p:cNvPr>
          <p:cNvSpPr>
            <a:spLocks noGrp="1"/>
          </p:cNvSpPr>
          <p:nvPr>
            <p:ph type="dt" sz="half" idx="10"/>
          </p:nvPr>
        </p:nvSpPr>
        <p:spPr/>
        <p:txBody>
          <a:bodyPr/>
          <a:lstStyle/>
          <a:p>
            <a:fld id="{0A45982D-88A8-4A31-A47C-BFE1A4F3C6FD}" type="datetimeFigureOut">
              <a:rPr lang="tr-TR" smtClean="0"/>
              <a:t>14.05.2024</a:t>
            </a:fld>
            <a:endParaRPr lang="tr-TR"/>
          </a:p>
        </p:txBody>
      </p:sp>
      <p:sp>
        <p:nvSpPr>
          <p:cNvPr id="4" name="Alt Bilgi Yer Tutucusu 3">
            <a:extLst>
              <a:ext uri="{FF2B5EF4-FFF2-40B4-BE49-F238E27FC236}">
                <a16:creationId xmlns:a16="http://schemas.microsoft.com/office/drawing/2014/main" id="{5484E056-3882-44A9-8EE5-E6AD1270200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D5B15F7-50D2-4297-8CA7-81223897C319}"/>
              </a:ext>
            </a:extLst>
          </p:cNvPr>
          <p:cNvSpPr>
            <a:spLocks noGrp="1"/>
          </p:cNvSpPr>
          <p:nvPr>
            <p:ph type="sldNum" sz="quarter" idx="12"/>
          </p:nvPr>
        </p:nvSpPr>
        <p:spPr/>
        <p:txBody>
          <a:bodyPr/>
          <a:lstStyle/>
          <a:p>
            <a:fld id="{F4F2C479-0F07-4ABC-826D-0CC5002D394A}" type="slidenum">
              <a:rPr lang="tr-TR" smtClean="0"/>
              <a:t>‹#›</a:t>
            </a:fld>
            <a:endParaRPr lang="tr-TR"/>
          </a:p>
        </p:txBody>
      </p:sp>
    </p:spTree>
    <p:extLst>
      <p:ext uri="{BB962C8B-B14F-4D97-AF65-F5344CB8AC3E}">
        <p14:creationId xmlns:p14="http://schemas.microsoft.com/office/powerpoint/2010/main" val="2405821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01D0CE0-1C65-4FE5-96C8-9F54395C12EF}"/>
              </a:ext>
            </a:extLst>
          </p:cNvPr>
          <p:cNvSpPr>
            <a:spLocks noGrp="1"/>
          </p:cNvSpPr>
          <p:nvPr>
            <p:ph type="dt" sz="half" idx="10"/>
          </p:nvPr>
        </p:nvSpPr>
        <p:spPr/>
        <p:txBody>
          <a:bodyPr/>
          <a:lstStyle/>
          <a:p>
            <a:fld id="{0A45982D-88A8-4A31-A47C-BFE1A4F3C6FD}" type="datetimeFigureOut">
              <a:rPr lang="tr-TR" smtClean="0"/>
              <a:t>14.05.2024</a:t>
            </a:fld>
            <a:endParaRPr lang="tr-TR"/>
          </a:p>
        </p:txBody>
      </p:sp>
      <p:sp>
        <p:nvSpPr>
          <p:cNvPr id="3" name="Alt Bilgi Yer Tutucusu 2">
            <a:extLst>
              <a:ext uri="{FF2B5EF4-FFF2-40B4-BE49-F238E27FC236}">
                <a16:creationId xmlns:a16="http://schemas.microsoft.com/office/drawing/2014/main" id="{1EEC107B-D8AC-42FE-8AD2-E1CC482839E5}"/>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E8561B60-3B96-48D3-A477-11C7A486731A}"/>
              </a:ext>
            </a:extLst>
          </p:cNvPr>
          <p:cNvSpPr>
            <a:spLocks noGrp="1"/>
          </p:cNvSpPr>
          <p:nvPr>
            <p:ph type="sldNum" sz="quarter" idx="12"/>
          </p:nvPr>
        </p:nvSpPr>
        <p:spPr/>
        <p:txBody>
          <a:bodyPr/>
          <a:lstStyle/>
          <a:p>
            <a:fld id="{F4F2C479-0F07-4ABC-826D-0CC5002D394A}" type="slidenum">
              <a:rPr lang="tr-TR" smtClean="0"/>
              <a:t>‹#›</a:t>
            </a:fld>
            <a:endParaRPr lang="tr-TR"/>
          </a:p>
        </p:txBody>
      </p:sp>
    </p:spTree>
    <p:extLst>
      <p:ext uri="{BB962C8B-B14F-4D97-AF65-F5344CB8AC3E}">
        <p14:creationId xmlns:p14="http://schemas.microsoft.com/office/powerpoint/2010/main" val="3562152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1900426-ABF1-4958-96CC-D128AFBEE0C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9D091162-06B0-4561-9C75-950676877D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EC31F818-FE41-4207-9025-D552A16FF4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EE84BF2-6C2A-4E75-8F3A-8C49B5803348}"/>
              </a:ext>
            </a:extLst>
          </p:cNvPr>
          <p:cNvSpPr>
            <a:spLocks noGrp="1"/>
          </p:cNvSpPr>
          <p:nvPr>
            <p:ph type="dt" sz="half" idx="10"/>
          </p:nvPr>
        </p:nvSpPr>
        <p:spPr/>
        <p:txBody>
          <a:bodyPr/>
          <a:lstStyle/>
          <a:p>
            <a:fld id="{0A45982D-88A8-4A31-A47C-BFE1A4F3C6FD}" type="datetimeFigureOut">
              <a:rPr lang="tr-TR" smtClean="0"/>
              <a:t>14.05.2024</a:t>
            </a:fld>
            <a:endParaRPr lang="tr-TR"/>
          </a:p>
        </p:txBody>
      </p:sp>
      <p:sp>
        <p:nvSpPr>
          <p:cNvPr id="6" name="Alt Bilgi Yer Tutucusu 5">
            <a:extLst>
              <a:ext uri="{FF2B5EF4-FFF2-40B4-BE49-F238E27FC236}">
                <a16:creationId xmlns:a16="http://schemas.microsoft.com/office/drawing/2014/main" id="{9DEA4054-F7E4-4469-B82A-84EE29C92C7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4246AC2-7E67-475A-AC00-21C6E5AC599C}"/>
              </a:ext>
            </a:extLst>
          </p:cNvPr>
          <p:cNvSpPr>
            <a:spLocks noGrp="1"/>
          </p:cNvSpPr>
          <p:nvPr>
            <p:ph type="sldNum" sz="quarter" idx="12"/>
          </p:nvPr>
        </p:nvSpPr>
        <p:spPr/>
        <p:txBody>
          <a:bodyPr/>
          <a:lstStyle/>
          <a:p>
            <a:fld id="{F4F2C479-0F07-4ABC-826D-0CC5002D394A}" type="slidenum">
              <a:rPr lang="tr-TR" smtClean="0"/>
              <a:t>‹#›</a:t>
            </a:fld>
            <a:endParaRPr lang="tr-TR"/>
          </a:p>
        </p:txBody>
      </p:sp>
    </p:spTree>
    <p:extLst>
      <p:ext uri="{BB962C8B-B14F-4D97-AF65-F5344CB8AC3E}">
        <p14:creationId xmlns:p14="http://schemas.microsoft.com/office/powerpoint/2010/main" val="3770341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E9B7692-FC3A-493D-A472-14356336FAE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63942538-7659-4080-A66D-851BDE288D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995D202E-C260-424D-9A14-9FC1570B48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529DC13-AB6D-4B79-8E0E-36B49A3E64EF}"/>
              </a:ext>
            </a:extLst>
          </p:cNvPr>
          <p:cNvSpPr>
            <a:spLocks noGrp="1"/>
          </p:cNvSpPr>
          <p:nvPr>
            <p:ph type="dt" sz="half" idx="10"/>
          </p:nvPr>
        </p:nvSpPr>
        <p:spPr/>
        <p:txBody>
          <a:bodyPr/>
          <a:lstStyle/>
          <a:p>
            <a:fld id="{0A45982D-88A8-4A31-A47C-BFE1A4F3C6FD}" type="datetimeFigureOut">
              <a:rPr lang="tr-TR" smtClean="0"/>
              <a:t>14.05.2024</a:t>
            </a:fld>
            <a:endParaRPr lang="tr-TR"/>
          </a:p>
        </p:txBody>
      </p:sp>
      <p:sp>
        <p:nvSpPr>
          <p:cNvPr id="6" name="Alt Bilgi Yer Tutucusu 5">
            <a:extLst>
              <a:ext uri="{FF2B5EF4-FFF2-40B4-BE49-F238E27FC236}">
                <a16:creationId xmlns:a16="http://schemas.microsoft.com/office/drawing/2014/main" id="{9A22ADD7-71E2-4F60-9574-D6B29F87396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6D9FCE3-F8FB-499C-99B9-34B9B21D1DF2}"/>
              </a:ext>
            </a:extLst>
          </p:cNvPr>
          <p:cNvSpPr>
            <a:spLocks noGrp="1"/>
          </p:cNvSpPr>
          <p:nvPr>
            <p:ph type="sldNum" sz="quarter" idx="12"/>
          </p:nvPr>
        </p:nvSpPr>
        <p:spPr/>
        <p:txBody>
          <a:bodyPr/>
          <a:lstStyle/>
          <a:p>
            <a:fld id="{F4F2C479-0F07-4ABC-826D-0CC5002D394A}" type="slidenum">
              <a:rPr lang="tr-TR" smtClean="0"/>
              <a:t>‹#›</a:t>
            </a:fld>
            <a:endParaRPr lang="tr-TR"/>
          </a:p>
        </p:txBody>
      </p:sp>
    </p:spTree>
    <p:extLst>
      <p:ext uri="{BB962C8B-B14F-4D97-AF65-F5344CB8AC3E}">
        <p14:creationId xmlns:p14="http://schemas.microsoft.com/office/powerpoint/2010/main" val="3262820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86DC7D5-6482-49DA-8D28-7DA779F8A8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39E0DE2-176C-454C-BDF3-125084D04B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E33421E-6426-4F81-A193-D0033EB7CB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45982D-88A8-4A31-A47C-BFE1A4F3C6FD}" type="datetimeFigureOut">
              <a:rPr lang="tr-TR" smtClean="0"/>
              <a:t>14.05.2024</a:t>
            </a:fld>
            <a:endParaRPr lang="tr-TR"/>
          </a:p>
        </p:txBody>
      </p:sp>
      <p:sp>
        <p:nvSpPr>
          <p:cNvPr id="5" name="Alt Bilgi Yer Tutucusu 4">
            <a:extLst>
              <a:ext uri="{FF2B5EF4-FFF2-40B4-BE49-F238E27FC236}">
                <a16:creationId xmlns:a16="http://schemas.microsoft.com/office/drawing/2014/main" id="{6356E46A-884E-407A-BE10-D6169DE0C0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253C43AA-2B2F-46AB-BB5A-CC3341E4EF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F2C479-0F07-4ABC-826D-0CC5002D394A}" type="slidenum">
              <a:rPr lang="tr-TR" smtClean="0"/>
              <a:t>‹#›</a:t>
            </a:fld>
            <a:endParaRPr lang="tr-TR"/>
          </a:p>
        </p:txBody>
      </p:sp>
    </p:spTree>
    <p:extLst>
      <p:ext uri="{BB962C8B-B14F-4D97-AF65-F5344CB8AC3E}">
        <p14:creationId xmlns:p14="http://schemas.microsoft.com/office/powerpoint/2010/main" val="852668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5F800649-0206-4719-A5A1-85157AF871A7}"/>
              </a:ext>
            </a:extLst>
          </p:cNvPr>
          <p:cNvSpPr txBox="1"/>
          <p:nvPr/>
        </p:nvSpPr>
        <p:spPr>
          <a:xfrm>
            <a:off x="225287" y="596348"/>
            <a:ext cx="11714922" cy="3108543"/>
          </a:xfrm>
          <a:prstGeom prst="rect">
            <a:avLst/>
          </a:prstGeom>
          <a:noFill/>
        </p:spPr>
        <p:txBody>
          <a:bodyPr wrap="square" rtlCol="0">
            <a:spAutoFit/>
          </a:bodyPr>
          <a:lstStyle/>
          <a:p>
            <a:pPr algn="ctr"/>
            <a:r>
              <a:rPr lang="tr-TR" sz="2800" b="1" dirty="0">
                <a:latin typeface="Arial" panose="020B0604020202020204" pitchFamily="34" charset="0"/>
                <a:cs typeface="Arial" panose="020B0604020202020204" pitchFamily="34" charset="0"/>
              </a:rPr>
              <a:t>TARIMDA MALİYET HESAPLAMA YAKLAŞIMLARI</a:t>
            </a:r>
          </a:p>
          <a:p>
            <a:r>
              <a:rPr lang="tr-TR" sz="2800" b="1" dirty="0">
                <a:latin typeface="Arial" panose="020B0604020202020204" pitchFamily="34" charset="0"/>
                <a:cs typeface="Arial" panose="020B0604020202020204" pitchFamily="34" charset="0"/>
              </a:rPr>
              <a:t> </a:t>
            </a: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Çeşitli ürünlerin maliyetlerinin hesaplanmasında farklı hesaplama yöntemleri kullanılabilmektedir. </a:t>
            </a:r>
          </a:p>
          <a:p>
            <a:pPr marL="457200" indent="-457200">
              <a:buFont typeface="Wingdings" panose="05000000000000000000" pitchFamily="2" charset="2"/>
              <a:buChar char="Ø"/>
            </a:pPr>
            <a:endParaRPr lang="tr-TR" sz="28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Tarımsal maliyet hesaplarında genellikle </a:t>
            </a:r>
            <a:r>
              <a:rPr lang="tr-TR" sz="2800" b="1" dirty="0">
                <a:latin typeface="Arial" panose="020B0604020202020204" pitchFamily="34" charset="0"/>
                <a:cs typeface="Arial" panose="020B0604020202020204" pitchFamily="34" charset="0"/>
              </a:rPr>
              <a:t>basit</a:t>
            </a:r>
            <a:r>
              <a:rPr lang="tr-TR" sz="2800" dirty="0">
                <a:latin typeface="Arial" panose="020B0604020202020204" pitchFamily="34" charset="0"/>
                <a:cs typeface="Arial" panose="020B0604020202020204" pitchFamily="34" charset="0"/>
              </a:rPr>
              <a:t> veya </a:t>
            </a:r>
            <a:r>
              <a:rPr lang="tr-TR" sz="2800" b="1" dirty="0">
                <a:latin typeface="Arial" panose="020B0604020202020204" pitchFamily="34" charset="0"/>
                <a:cs typeface="Arial" panose="020B0604020202020204" pitchFamily="34" charset="0"/>
              </a:rPr>
              <a:t>birleşik maliyet</a:t>
            </a:r>
            <a:r>
              <a:rPr lang="tr-TR" sz="2800" dirty="0">
                <a:latin typeface="Arial" panose="020B0604020202020204" pitchFamily="34" charset="0"/>
                <a:cs typeface="Arial" panose="020B0604020202020204" pitchFamily="34" charset="0"/>
              </a:rPr>
              <a:t> hesaplama yöntemleri kullanılmaktadır. </a:t>
            </a:r>
          </a:p>
        </p:txBody>
      </p:sp>
      <p:pic>
        <p:nvPicPr>
          <p:cNvPr id="4" name="Resim 3">
            <a:extLst>
              <a:ext uri="{FF2B5EF4-FFF2-40B4-BE49-F238E27FC236}">
                <a16:creationId xmlns:a16="http://schemas.microsoft.com/office/drawing/2014/main" id="{8F28EF14-43BD-4F4C-9740-7E361764C5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43334" y="3914688"/>
            <a:ext cx="3129285" cy="2346964"/>
          </a:xfrm>
          <a:prstGeom prst="rect">
            <a:avLst/>
          </a:prstGeom>
        </p:spPr>
      </p:pic>
    </p:spTree>
    <p:extLst>
      <p:ext uri="{BB962C8B-B14F-4D97-AF65-F5344CB8AC3E}">
        <p14:creationId xmlns:p14="http://schemas.microsoft.com/office/powerpoint/2010/main" val="2690822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5F800649-0206-4719-A5A1-85157AF871A7}"/>
              </a:ext>
            </a:extLst>
          </p:cNvPr>
          <p:cNvSpPr txBox="1"/>
          <p:nvPr/>
        </p:nvSpPr>
        <p:spPr>
          <a:xfrm>
            <a:off x="238539" y="320457"/>
            <a:ext cx="11714922" cy="1815882"/>
          </a:xfrm>
          <a:prstGeom prst="rect">
            <a:avLst/>
          </a:prstGeom>
          <a:noFill/>
        </p:spPr>
        <p:txBody>
          <a:bodyPr wrap="square" rtlCol="0">
            <a:spAutoFit/>
          </a:bodyPr>
          <a:lstStyle/>
          <a:p>
            <a:r>
              <a:rPr lang="tr-TR" sz="2800" b="1" dirty="0">
                <a:latin typeface="Arial" panose="020B0604020202020204" pitchFamily="34" charset="0"/>
                <a:cs typeface="Arial" panose="020B0604020202020204" pitchFamily="34" charset="0"/>
              </a:rPr>
              <a:t>Örnek </a:t>
            </a:r>
          </a:p>
          <a:p>
            <a:r>
              <a:rPr lang="tr-TR" sz="2800" b="1" dirty="0">
                <a:latin typeface="Arial" panose="020B0604020202020204" pitchFamily="34" charset="0"/>
                <a:cs typeface="Arial" panose="020B0604020202020204" pitchFamily="34" charset="0"/>
              </a:rPr>
              <a:t> </a:t>
            </a: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Bir koyunculuk üretim faaliyetinde yıllık toplam 1.750 TL masraf yapılarak, aşağıdaki çizelgede yer alan birleşik ürünler elde edilmiştir. </a:t>
            </a:r>
          </a:p>
        </p:txBody>
      </p:sp>
      <p:pic>
        <p:nvPicPr>
          <p:cNvPr id="1026" name="Picture 2">
            <a:extLst>
              <a:ext uri="{FF2B5EF4-FFF2-40B4-BE49-F238E27FC236}">
                <a16:creationId xmlns:a16="http://schemas.microsoft.com/office/drawing/2014/main" id="{91335087-05A9-49F9-971D-9F6CCC267F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6187" y="2639667"/>
            <a:ext cx="4619625" cy="3619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057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5F800649-0206-4719-A5A1-85157AF871A7}"/>
              </a:ext>
            </a:extLst>
          </p:cNvPr>
          <p:cNvSpPr txBox="1"/>
          <p:nvPr/>
        </p:nvSpPr>
        <p:spPr>
          <a:xfrm>
            <a:off x="238539" y="320457"/>
            <a:ext cx="11714922" cy="3108543"/>
          </a:xfrm>
          <a:prstGeom prst="rect">
            <a:avLst/>
          </a:prstGeom>
          <a:noFill/>
        </p:spPr>
        <p:txBody>
          <a:bodyPr wrap="square" rtlCol="0">
            <a:spAutoFit/>
          </a:bodyPr>
          <a:lstStyle/>
          <a:p>
            <a:r>
              <a:rPr lang="tr-TR" sz="2800" b="1" dirty="0">
                <a:latin typeface="Arial" panose="020B0604020202020204" pitchFamily="34" charset="0"/>
                <a:cs typeface="Arial" panose="020B0604020202020204" pitchFamily="34" charset="0"/>
              </a:rPr>
              <a:t>Örnek </a:t>
            </a:r>
          </a:p>
          <a:p>
            <a:r>
              <a:rPr lang="tr-TR" sz="2800" b="1" dirty="0">
                <a:latin typeface="Arial" panose="020B0604020202020204" pitchFamily="34" charset="0"/>
                <a:cs typeface="Arial" panose="020B0604020202020204" pitchFamily="34" charset="0"/>
              </a:rPr>
              <a:t> </a:t>
            </a: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Söz konusu üretim faaliyeti sonucu elde edilen gübreden 50 TL yan gelir sağlanmış olsun.</a:t>
            </a:r>
          </a:p>
          <a:p>
            <a:pPr marL="457200" indent="-457200">
              <a:buFont typeface="Wingdings" panose="05000000000000000000" pitchFamily="2" charset="2"/>
              <a:buChar char="Ø"/>
            </a:pPr>
            <a:endParaRPr lang="tr-TR" sz="28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Bu yıllık toplam masraflardan çıkarılarak (1.750 – 50 = 1.700 TL), birleşik ürünlere dağıtılacak üretim masrafları saptanmıştır. </a:t>
            </a:r>
          </a:p>
        </p:txBody>
      </p:sp>
    </p:spTree>
    <p:extLst>
      <p:ext uri="{BB962C8B-B14F-4D97-AF65-F5344CB8AC3E}">
        <p14:creationId xmlns:p14="http://schemas.microsoft.com/office/powerpoint/2010/main" val="2444046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5F800649-0206-4719-A5A1-85157AF871A7}"/>
              </a:ext>
            </a:extLst>
          </p:cNvPr>
          <p:cNvSpPr txBox="1"/>
          <p:nvPr/>
        </p:nvSpPr>
        <p:spPr>
          <a:xfrm>
            <a:off x="238539" y="320457"/>
            <a:ext cx="11714922" cy="954107"/>
          </a:xfrm>
          <a:prstGeom prst="rect">
            <a:avLst/>
          </a:prstGeom>
          <a:noFill/>
        </p:spPr>
        <p:txBody>
          <a:bodyPr wrap="square" rtlCol="0">
            <a:spAutoFit/>
          </a:bodyPr>
          <a:lstStyle/>
          <a:p>
            <a:r>
              <a:rPr lang="tr-TR" sz="2800" b="1" dirty="0">
                <a:latin typeface="Arial" panose="020B0604020202020204" pitchFamily="34" charset="0"/>
                <a:cs typeface="Arial" panose="020B0604020202020204" pitchFamily="34" charset="0"/>
              </a:rPr>
              <a:t>Çizelge. Nispi Satış Değerleri Yöntemine Göre Birim Maliyetlerin Hesaplanması</a:t>
            </a:r>
            <a:endParaRPr lang="tr-TR" sz="2800" dirty="0">
              <a:latin typeface="Arial" panose="020B0604020202020204" pitchFamily="34" charset="0"/>
              <a:cs typeface="Arial" panose="020B0604020202020204" pitchFamily="34" charset="0"/>
            </a:endParaRPr>
          </a:p>
        </p:txBody>
      </p:sp>
      <p:graphicFrame>
        <p:nvGraphicFramePr>
          <p:cNvPr id="3" name="Tablo 3">
            <a:extLst>
              <a:ext uri="{FF2B5EF4-FFF2-40B4-BE49-F238E27FC236}">
                <a16:creationId xmlns:a16="http://schemas.microsoft.com/office/drawing/2014/main" id="{D82E2EB1-2FAA-4BCD-A9E2-15CAC2ADEA37}"/>
              </a:ext>
            </a:extLst>
          </p:cNvPr>
          <p:cNvGraphicFramePr>
            <a:graphicFrameLocks noGrp="1"/>
          </p:cNvGraphicFramePr>
          <p:nvPr>
            <p:extLst>
              <p:ext uri="{D42A27DB-BD31-4B8C-83A1-F6EECF244321}">
                <p14:modId xmlns:p14="http://schemas.microsoft.com/office/powerpoint/2010/main" val="2599386861"/>
              </p:ext>
            </p:extLst>
          </p:nvPr>
        </p:nvGraphicFramePr>
        <p:xfrm>
          <a:off x="238540" y="1628196"/>
          <a:ext cx="11714920" cy="4155604"/>
        </p:xfrm>
        <a:graphic>
          <a:graphicData uri="http://schemas.openxmlformats.org/drawingml/2006/table">
            <a:tbl>
              <a:tblPr firstRow="1" bandRow="1">
                <a:tableStyleId>{5C22544A-7EE6-4342-B048-85BDC9FD1C3A}</a:tableStyleId>
              </a:tblPr>
              <a:tblGrid>
                <a:gridCol w="1673560">
                  <a:extLst>
                    <a:ext uri="{9D8B030D-6E8A-4147-A177-3AD203B41FA5}">
                      <a16:colId xmlns:a16="http://schemas.microsoft.com/office/drawing/2014/main" val="694995809"/>
                    </a:ext>
                  </a:extLst>
                </a:gridCol>
                <a:gridCol w="1673560">
                  <a:extLst>
                    <a:ext uri="{9D8B030D-6E8A-4147-A177-3AD203B41FA5}">
                      <a16:colId xmlns:a16="http://schemas.microsoft.com/office/drawing/2014/main" val="746796277"/>
                    </a:ext>
                  </a:extLst>
                </a:gridCol>
                <a:gridCol w="1463419">
                  <a:extLst>
                    <a:ext uri="{9D8B030D-6E8A-4147-A177-3AD203B41FA5}">
                      <a16:colId xmlns:a16="http://schemas.microsoft.com/office/drawing/2014/main" val="734507278"/>
                    </a:ext>
                  </a:extLst>
                </a:gridCol>
                <a:gridCol w="2014331">
                  <a:extLst>
                    <a:ext uri="{9D8B030D-6E8A-4147-A177-3AD203B41FA5}">
                      <a16:colId xmlns:a16="http://schemas.microsoft.com/office/drawing/2014/main" val="3473988250"/>
                    </a:ext>
                  </a:extLst>
                </a:gridCol>
                <a:gridCol w="1542930">
                  <a:extLst>
                    <a:ext uri="{9D8B030D-6E8A-4147-A177-3AD203B41FA5}">
                      <a16:colId xmlns:a16="http://schemas.microsoft.com/office/drawing/2014/main" val="1446359609"/>
                    </a:ext>
                  </a:extLst>
                </a:gridCol>
                <a:gridCol w="1673560">
                  <a:extLst>
                    <a:ext uri="{9D8B030D-6E8A-4147-A177-3AD203B41FA5}">
                      <a16:colId xmlns:a16="http://schemas.microsoft.com/office/drawing/2014/main" val="3718958188"/>
                    </a:ext>
                  </a:extLst>
                </a:gridCol>
                <a:gridCol w="1673560">
                  <a:extLst>
                    <a:ext uri="{9D8B030D-6E8A-4147-A177-3AD203B41FA5}">
                      <a16:colId xmlns:a16="http://schemas.microsoft.com/office/drawing/2014/main" val="1346319939"/>
                    </a:ext>
                  </a:extLst>
                </a:gridCol>
              </a:tblGrid>
              <a:tr h="1188327">
                <a:tc>
                  <a:txBody>
                    <a:bodyPr/>
                    <a:lstStyle/>
                    <a:p>
                      <a:pPr algn="ctr"/>
                      <a:r>
                        <a:rPr lang="tr-TR" sz="2400" dirty="0">
                          <a:latin typeface="Arial" panose="020B0604020202020204" pitchFamily="34" charset="0"/>
                          <a:cs typeface="Arial" panose="020B0604020202020204" pitchFamily="34" charset="0"/>
                        </a:rPr>
                        <a:t>Birleşik ürünler</a:t>
                      </a:r>
                    </a:p>
                  </a:txBody>
                  <a:tcPr/>
                </a:tc>
                <a:tc>
                  <a:txBody>
                    <a:bodyPr/>
                    <a:lstStyle/>
                    <a:p>
                      <a:pPr algn="ctr"/>
                      <a:r>
                        <a:rPr lang="tr-TR" sz="2400" dirty="0">
                          <a:latin typeface="Arial" panose="020B0604020202020204" pitchFamily="34" charset="0"/>
                          <a:cs typeface="Arial" panose="020B0604020202020204" pitchFamily="34" charset="0"/>
                        </a:rPr>
                        <a:t>Üretim miktarı (kg) (1)</a:t>
                      </a:r>
                    </a:p>
                  </a:txBody>
                  <a:tcPr/>
                </a:tc>
                <a:tc>
                  <a:txBody>
                    <a:bodyPr/>
                    <a:lstStyle/>
                    <a:p>
                      <a:pPr algn="ctr"/>
                      <a:r>
                        <a:rPr lang="tr-TR" sz="2400" dirty="0">
                          <a:latin typeface="Arial" panose="020B0604020202020204" pitchFamily="34" charset="0"/>
                          <a:cs typeface="Arial" panose="020B0604020202020204" pitchFamily="34" charset="0"/>
                        </a:rPr>
                        <a:t>Fiyat (TL/kg) (2)</a:t>
                      </a:r>
                    </a:p>
                  </a:txBody>
                  <a:tcPr/>
                </a:tc>
                <a:tc>
                  <a:txBody>
                    <a:bodyPr/>
                    <a:lstStyle/>
                    <a:p>
                      <a:pPr algn="ctr"/>
                      <a:r>
                        <a:rPr lang="tr-TR" sz="2400" dirty="0">
                          <a:latin typeface="Arial" panose="020B0604020202020204" pitchFamily="34" charset="0"/>
                          <a:cs typeface="Arial" panose="020B0604020202020204" pitchFamily="34" charset="0"/>
                        </a:rPr>
                        <a:t>GSÜD (Brüt Üretim Değeri) (TL) (3=1x2) </a:t>
                      </a:r>
                    </a:p>
                  </a:txBody>
                  <a:tcPr/>
                </a:tc>
                <a:tc>
                  <a:txBody>
                    <a:bodyPr/>
                    <a:lstStyle/>
                    <a:p>
                      <a:pPr algn="ctr"/>
                      <a:r>
                        <a:rPr lang="tr-TR" sz="2400" dirty="0">
                          <a:latin typeface="Arial" panose="020B0604020202020204" pitchFamily="34" charset="0"/>
                          <a:cs typeface="Arial" panose="020B0604020202020204" pitchFamily="34" charset="0"/>
                        </a:rPr>
                        <a:t>Masraf payı (%) (4)</a:t>
                      </a:r>
                    </a:p>
                  </a:txBody>
                  <a:tcPr/>
                </a:tc>
                <a:tc>
                  <a:txBody>
                    <a:bodyPr/>
                    <a:lstStyle/>
                    <a:p>
                      <a:pPr algn="ctr"/>
                      <a:r>
                        <a:rPr lang="tr-TR" sz="2400" dirty="0">
                          <a:latin typeface="Arial" panose="020B0604020202020204" pitchFamily="34" charset="0"/>
                          <a:cs typeface="Arial" panose="020B0604020202020204" pitchFamily="34" charset="0"/>
                        </a:rPr>
                        <a:t>Üretim masrafları (TL) (5=3x4) </a:t>
                      </a:r>
                    </a:p>
                  </a:txBody>
                  <a:tcPr/>
                </a:tc>
                <a:tc>
                  <a:txBody>
                    <a:bodyPr/>
                    <a:lstStyle/>
                    <a:p>
                      <a:pPr algn="ctr"/>
                      <a:r>
                        <a:rPr lang="tr-TR" sz="2400" dirty="0">
                          <a:latin typeface="Arial" panose="020B0604020202020204" pitchFamily="34" charset="0"/>
                          <a:cs typeface="Arial" panose="020B0604020202020204" pitchFamily="34" charset="0"/>
                        </a:rPr>
                        <a:t>Birim maliyet (TL/kg) (6=5/1)</a:t>
                      </a:r>
                    </a:p>
                  </a:txBody>
                  <a:tcPr/>
                </a:tc>
                <a:extLst>
                  <a:ext uri="{0D108BD9-81ED-4DB2-BD59-A6C34878D82A}">
                    <a16:rowId xmlns:a16="http://schemas.microsoft.com/office/drawing/2014/main" val="3131685057"/>
                  </a:ext>
                </a:extLst>
              </a:tr>
              <a:tr h="538225">
                <a:tc>
                  <a:txBody>
                    <a:bodyPr/>
                    <a:lstStyle/>
                    <a:p>
                      <a:pPr algn="ctr"/>
                      <a:r>
                        <a:rPr lang="tr-TR" sz="2400" dirty="0">
                          <a:latin typeface="Arial" panose="020B0604020202020204" pitchFamily="34" charset="0"/>
                          <a:cs typeface="Arial" panose="020B0604020202020204" pitchFamily="34" charset="0"/>
                        </a:rPr>
                        <a:t>Koyun sütü</a:t>
                      </a:r>
                    </a:p>
                  </a:txBody>
                  <a:tcPr/>
                </a:tc>
                <a:tc>
                  <a:txBody>
                    <a:bodyPr/>
                    <a:lstStyle/>
                    <a:p>
                      <a:pPr algn="ctr"/>
                      <a:r>
                        <a:rPr lang="tr-TR" sz="2400" dirty="0">
                          <a:latin typeface="Arial" panose="020B0604020202020204" pitchFamily="34" charset="0"/>
                          <a:cs typeface="Arial" panose="020B0604020202020204" pitchFamily="34" charset="0"/>
                        </a:rPr>
                        <a:t>4.680,00</a:t>
                      </a:r>
                    </a:p>
                  </a:txBody>
                  <a:tcPr/>
                </a:tc>
                <a:tc>
                  <a:txBody>
                    <a:bodyPr/>
                    <a:lstStyle/>
                    <a:p>
                      <a:pPr algn="ctr"/>
                      <a:r>
                        <a:rPr lang="tr-TR" sz="2400" dirty="0">
                          <a:latin typeface="Arial" panose="020B0604020202020204" pitchFamily="34" charset="0"/>
                          <a:cs typeface="Arial" panose="020B0604020202020204" pitchFamily="34" charset="0"/>
                        </a:rPr>
                        <a:t>0,15</a:t>
                      </a:r>
                    </a:p>
                  </a:txBody>
                  <a:tcPr/>
                </a:tc>
                <a:tc>
                  <a:txBody>
                    <a:bodyPr/>
                    <a:lstStyle/>
                    <a:p>
                      <a:pPr algn="ctr"/>
                      <a:r>
                        <a:rPr lang="tr-TR" sz="2400" dirty="0">
                          <a:latin typeface="Arial" panose="020B0604020202020204" pitchFamily="34" charset="0"/>
                          <a:cs typeface="Arial" panose="020B0604020202020204" pitchFamily="34" charset="0"/>
                        </a:rPr>
                        <a:t>702,00</a:t>
                      </a:r>
                    </a:p>
                  </a:txBody>
                  <a:tcPr/>
                </a:tc>
                <a:tc>
                  <a:txBody>
                    <a:bodyPr/>
                    <a:lstStyle/>
                    <a:p>
                      <a:pPr algn="ctr"/>
                      <a:r>
                        <a:rPr lang="tr-TR" sz="2400" dirty="0">
                          <a:latin typeface="Arial" panose="020B0604020202020204" pitchFamily="34" charset="0"/>
                          <a:cs typeface="Arial" panose="020B0604020202020204" pitchFamily="34" charset="0"/>
                        </a:rPr>
                        <a:t>34,12</a:t>
                      </a:r>
                    </a:p>
                  </a:txBody>
                  <a:tcPr/>
                </a:tc>
                <a:tc>
                  <a:txBody>
                    <a:bodyPr/>
                    <a:lstStyle/>
                    <a:p>
                      <a:pPr algn="ctr"/>
                      <a:r>
                        <a:rPr lang="tr-TR" sz="2400" dirty="0">
                          <a:latin typeface="Arial" panose="020B0604020202020204" pitchFamily="34" charset="0"/>
                          <a:cs typeface="Arial" panose="020B0604020202020204" pitchFamily="34" charset="0"/>
                        </a:rPr>
                        <a:t>580,04</a:t>
                      </a:r>
                    </a:p>
                  </a:txBody>
                  <a:tcPr/>
                </a:tc>
                <a:tc>
                  <a:txBody>
                    <a:bodyPr/>
                    <a:lstStyle/>
                    <a:p>
                      <a:pPr algn="ctr"/>
                      <a:r>
                        <a:rPr lang="tr-TR" sz="2400" dirty="0">
                          <a:latin typeface="Arial" panose="020B0604020202020204" pitchFamily="34" charset="0"/>
                          <a:cs typeface="Arial" panose="020B0604020202020204" pitchFamily="34" charset="0"/>
                        </a:rPr>
                        <a:t>0,12</a:t>
                      </a:r>
                    </a:p>
                  </a:txBody>
                  <a:tcPr/>
                </a:tc>
                <a:extLst>
                  <a:ext uri="{0D108BD9-81ED-4DB2-BD59-A6C34878D82A}">
                    <a16:rowId xmlns:a16="http://schemas.microsoft.com/office/drawing/2014/main" val="917811110"/>
                  </a:ext>
                </a:extLst>
              </a:tr>
              <a:tr h="480618">
                <a:tc>
                  <a:txBody>
                    <a:bodyPr/>
                    <a:lstStyle/>
                    <a:p>
                      <a:pPr algn="ctr"/>
                      <a:r>
                        <a:rPr lang="tr-TR" sz="2400" dirty="0">
                          <a:latin typeface="Arial" panose="020B0604020202020204" pitchFamily="34" charset="0"/>
                          <a:cs typeface="Arial" panose="020B0604020202020204" pitchFamily="34" charset="0"/>
                        </a:rPr>
                        <a:t>PDKA*</a:t>
                      </a:r>
                    </a:p>
                  </a:txBody>
                  <a:tcPr/>
                </a:tc>
                <a:tc>
                  <a:txBody>
                    <a:bodyPr/>
                    <a:lstStyle/>
                    <a:p>
                      <a:pPr algn="ctr"/>
                      <a:r>
                        <a:rPr lang="tr-TR" sz="2400" dirty="0">
                          <a:latin typeface="Arial" panose="020B0604020202020204" pitchFamily="34" charset="0"/>
                          <a:cs typeface="Arial" panose="020B0604020202020204" pitchFamily="34" charset="0"/>
                        </a:rPr>
                        <a:t>-</a:t>
                      </a:r>
                    </a:p>
                  </a:txBody>
                  <a:tcPr/>
                </a:tc>
                <a:tc>
                  <a:txBody>
                    <a:bodyPr/>
                    <a:lstStyle/>
                    <a:p>
                      <a:pPr algn="ctr"/>
                      <a:r>
                        <a:rPr lang="tr-TR" sz="2400" dirty="0">
                          <a:latin typeface="Arial" panose="020B0604020202020204" pitchFamily="34" charset="0"/>
                          <a:cs typeface="Arial" panose="020B0604020202020204" pitchFamily="34" charset="0"/>
                        </a:rPr>
                        <a:t>-</a:t>
                      </a:r>
                    </a:p>
                  </a:txBody>
                  <a:tcPr/>
                </a:tc>
                <a:tc>
                  <a:txBody>
                    <a:bodyPr/>
                    <a:lstStyle/>
                    <a:p>
                      <a:pPr algn="ctr"/>
                      <a:r>
                        <a:rPr lang="tr-TR" sz="2400" dirty="0">
                          <a:latin typeface="Arial" panose="020B0604020202020204" pitchFamily="34" charset="0"/>
                          <a:cs typeface="Arial" panose="020B0604020202020204" pitchFamily="34" charset="0"/>
                        </a:rPr>
                        <a:t>1.195,00</a:t>
                      </a:r>
                    </a:p>
                  </a:txBody>
                  <a:tcPr/>
                </a:tc>
                <a:tc>
                  <a:txBody>
                    <a:bodyPr/>
                    <a:lstStyle/>
                    <a:p>
                      <a:pPr algn="ctr"/>
                      <a:r>
                        <a:rPr lang="tr-TR" sz="2400" dirty="0">
                          <a:latin typeface="Arial" panose="020B0604020202020204" pitchFamily="34" charset="0"/>
                          <a:cs typeface="Arial" panose="020B0604020202020204" pitchFamily="34" charset="0"/>
                        </a:rPr>
                        <a:t>58,09</a:t>
                      </a:r>
                    </a:p>
                  </a:txBody>
                  <a:tcPr/>
                </a:tc>
                <a:tc>
                  <a:txBody>
                    <a:bodyPr/>
                    <a:lstStyle/>
                    <a:p>
                      <a:pPr algn="ctr"/>
                      <a:r>
                        <a:rPr lang="tr-TR" sz="2400" dirty="0">
                          <a:latin typeface="Arial" panose="020B0604020202020204" pitchFamily="34" charset="0"/>
                          <a:cs typeface="Arial" panose="020B0604020202020204" pitchFamily="34" charset="0"/>
                        </a:rPr>
                        <a:t>987,53</a:t>
                      </a:r>
                    </a:p>
                  </a:txBody>
                  <a:tcPr/>
                </a:tc>
                <a:tc>
                  <a:txBody>
                    <a:bodyPr/>
                    <a:lstStyle/>
                    <a:p>
                      <a:pPr algn="ctr"/>
                      <a:r>
                        <a:rPr lang="tr-TR" sz="24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3581563552"/>
                  </a:ext>
                </a:extLst>
              </a:tr>
              <a:tr h="433758">
                <a:tc>
                  <a:txBody>
                    <a:bodyPr/>
                    <a:lstStyle/>
                    <a:p>
                      <a:pPr algn="ctr"/>
                      <a:r>
                        <a:rPr lang="tr-TR" sz="2400" dirty="0">
                          <a:latin typeface="Arial" panose="020B0604020202020204" pitchFamily="34" charset="0"/>
                          <a:cs typeface="Arial" panose="020B0604020202020204" pitchFamily="34" charset="0"/>
                        </a:rPr>
                        <a:t>Yapağı</a:t>
                      </a:r>
                    </a:p>
                  </a:txBody>
                  <a:tcPr/>
                </a:tc>
                <a:tc>
                  <a:txBody>
                    <a:bodyPr/>
                    <a:lstStyle/>
                    <a:p>
                      <a:pPr algn="ctr"/>
                      <a:r>
                        <a:rPr lang="tr-TR" sz="2400" dirty="0">
                          <a:latin typeface="Arial" panose="020B0604020202020204" pitchFamily="34" charset="0"/>
                          <a:cs typeface="Arial" panose="020B0604020202020204" pitchFamily="34" charset="0"/>
                        </a:rPr>
                        <a:t>160,00</a:t>
                      </a:r>
                    </a:p>
                  </a:txBody>
                  <a:tcPr/>
                </a:tc>
                <a:tc>
                  <a:txBody>
                    <a:bodyPr/>
                    <a:lstStyle/>
                    <a:p>
                      <a:pPr algn="ctr"/>
                      <a:r>
                        <a:rPr lang="tr-TR" sz="2400" dirty="0">
                          <a:latin typeface="Arial" panose="020B0604020202020204" pitchFamily="34" charset="0"/>
                          <a:cs typeface="Arial" panose="020B0604020202020204" pitchFamily="34" charset="0"/>
                        </a:rPr>
                        <a:t>1,00</a:t>
                      </a:r>
                    </a:p>
                  </a:txBody>
                  <a:tcPr/>
                </a:tc>
                <a:tc>
                  <a:txBody>
                    <a:bodyPr/>
                    <a:lstStyle/>
                    <a:p>
                      <a:pPr algn="ctr"/>
                      <a:r>
                        <a:rPr lang="tr-TR" sz="2400" dirty="0">
                          <a:latin typeface="Arial" panose="020B0604020202020204" pitchFamily="34" charset="0"/>
                          <a:cs typeface="Arial" panose="020B0604020202020204" pitchFamily="34" charset="0"/>
                        </a:rPr>
                        <a:t>160,00</a:t>
                      </a:r>
                    </a:p>
                  </a:txBody>
                  <a:tcPr/>
                </a:tc>
                <a:tc>
                  <a:txBody>
                    <a:bodyPr/>
                    <a:lstStyle/>
                    <a:p>
                      <a:pPr algn="ctr"/>
                      <a:r>
                        <a:rPr lang="tr-TR" sz="2400" dirty="0">
                          <a:latin typeface="Arial" panose="020B0604020202020204" pitchFamily="34" charset="0"/>
                          <a:cs typeface="Arial" panose="020B0604020202020204" pitchFamily="34" charset="0"/>
                        </a:rPr>
                        <a:t>7,79</a:t>
                      </a:r>
                    </a:p>
                  </a:txBody>
                  <a:tcPr/>
                </a:tc>
                <a:tc>
                  <a:txBody>
                    <a:bodyPr/>
                    <a:lstStyle/>
                    <a:p>
                      <a:pPr algn="ctr"/>
                      <a:r>
                        <a:rPr lang="tr-TR" sz="2400" dirty="0">
                          <a:latin typeface="Arial" panose="020B0604020202020204" pitchFamily="34" charset="0"/>
                          <a:cs typeface="Arial" panose="020B0604020202020204" pitchFamily="34" charset="0"/>
                        </a:rPr>
                        <a:t>132,43</a:t>
                      </a:r>
                    </a:p>
                  </a:txBody>
                  <a:tcPr/>
                </a:tc>
                <a:tc>
                  <a:txBody>
                    <a:bodyPr/>
                    <a:lstStyle/>
                    <a:p>
                      <a:pPr algn="ctr"/>
                      <a:r>
                        <a:rPr lang="tr-TR" sz="2400" dirty="0">
                          <a:latin typeface="Arial" panose="020B0604020202020204" pitchFamily="34" charset="0"/>
                          <a:cs typeface="Arial" panose="020B0604020202020204" pitchFamily="34" charset="0"/>
                        </a:rPr>
                        <a:t>0,83</a:t>
                      </a:r>
                    </a:p>
                  </a:txBody>
                  <a:tcPr/>
                </a:tc>
                <a:extLst>
                  <a:ext uri="{0D108BD9-81ED-4DB2-BD59-A6C34878D82A}">
                    <a16:rowId xmlns:a16="http://schemas.microsoft.com/office/drawing/2014/main" val="194620610"/>
                  </a:ext>
                </a:extLst>
              </a:tr>
              <a:tr h="840346">
                <a:tc>
                  <a:txBody>
                    <a:bodyPr/>
                    <a:lstStyle/>
                    <a:p>
                      <a:pPr algn="ctr"/>
                      <a:r>
                        <a:rPr lang="tr-TR" sz="2400" dirty="0">
                          <a:latin typeface="Arial" panose="020B0604020202020204" pitchFamily="34" charset="0"/>
                          <a:cs typeface="Arial" panose="020B0604020202020204" pitchFamily="34" charset="0"/>
                        </a:rPr>
                        <a:t>Toplam</a:t>
                      </a:r>
                    </a:p>
                  </a:txBody>
                  <a:tcPr/>
                </a:tc>
                <a:tc>
                  <a:txBody>
                    <a:bodyPr/>
                    <a:lstStyle/>
                    <a:p>
                      <a:pPr algn="ctr"/>
                      <a:r>
                        <a:rPr lang="tr-TR" sz="2400" dirty="0">
                          <a:latin typeface="Arial" panose="020B0604020202020204" pitchFamily="34" charset="0"/>
                          <a:cs typeface="Arial" panose="020B0604020202020204" pitchFamily="34" charset="0"/>
                        </a:rPr>
                        <a:t>-</a:t>
                      </a:r>
                    </a:p>
                  </a:txBody>
                  <a:tcPr/>
                </a:tc>
                <a:tc>
                  <a:txBody>
                    <a:bodyPr/>
                    <a:lstStyle/>
                    <a:p>
                      <a:pPr algn="ctr"/>
                      <a:r>
                        <a:rPr lang="tr-TR" sz="2400" dirty="0">
                          <a:latin typeface="Arial" panose="020B0604020202020204" pitchFamily="34" charset="0"/>
                          <a:cs typeface="Arial" panose="020B0604020202020204" pitchFamily="34" charset="0"/>
                        </a:rPr>
                        <a:t>-</a:t>
                      </a:r>
                    </a:p>
                  </a:txBody>
                  <a:tcPr/>
                </a:tc>
                <a:tc>
                  <a:txBody>
                    <a:bodyPr/>
                    <a:lstStyle/>
                    <a:p>
                      <a:pPr algn="ctr"/>
                      <a:r>
                        <a:rPr lang="tr-TR" sz="2400" dirty="0">
                          <a:latin typeface="Arial" panose="020B0604020202020204" pitchFamily="34" charset="0"/>
                          <a:cs typeface="Arial" panose="020B0604020202020204" pitchFamily="34" charset="0"/>
                        </a:rPr>
                        <a:t>2.057,00</a:t>
                      </a:r>
                    </a:p>
                  </a:txBody>
                  <a:tcPr/>
                </a:tc>
                <a:tc>
                  <a:txBody>
                    <a:bodyPr/>
                    <a:lstStyle/>
                    <a:p>
                      <a:pPr algn="ctr"/>
                      <a:r>
                        <a:rPr lang="tr-TR" sz="2400" dirty="0">
                          <a:latin typeface="Arial" panose="020B0604020202020204" pitchFamily="34" charset="0"/>
                          <a:cs typeface="Arial" panose="020B0604020202020204" pitchFamily="34" charset="0"/>
                        </a:rPr>
                        <a:t>100,00</a:t>
                      </a:r>
                    </a:p>
                  </a:txBody>
                  <a:tcPr/>
                </a:tc>
                <a:tc>
                  <a:txBody>
                    <a:bodyPr/>
                    <a:lstStyle/>
                    <a:p>
                      <a:pPr algn="ctr"/>
                      <a:r>
                        <a:rPr lang="tr-TR" sz="2400" dirty="0">
                          <a:latin typeface="Arial" panose="020B0604020202020204" pitchFamily="34" charset="0"/>
                          <a:cs typeface="Arial" panose="020B0604020202020204" pitchFamily="34" charset="0"/>
                        </a:rPr>
                        <a:t>1.700,00</a:t>
                      </a:r>
                    </a:p>
                  </a:txBody>
                  <a:tcPr/>
                </a:tc>
                <a:tc>
                  <a:txBody>
                    <a:bodyPr/>
                    <a:lstStyle/>
                    <a:p>
                      <a:pPr algn="ctr"/>
                      <a:r>
                        <a:rPr lang="tr-TR" sz="24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31180538"/>
                  </a:ext>
                </a:extLst>
              </a:tr>
            </a:tbl>
          </a:graphicData>
        </a:graphic>
      </p:graphicFrame>
      <p:sp>
        <p:nvSpPr>
          <p:cNvPr id="5" name="Metin kutusu 4">
            <a:extLst>
              <a:ext uri="{FF2B5EF4-FFF2-40B4-BE49-F238E27FC236}">
                <a16:creationId xmlns:a16="http://schemas.microsoft.com/office/drawing/2014/main" id="{285464CC-F728-4A66-A2E7-81018136ABD3}"/>
              </a:ext>
            </a:extLst>
          </p:cNvPr>
          <p:cNvSpPr txBox="1"/>
          <p:nvPr/>
        </p:nvSpPr>
        <p:spPr>
          <a:xfrm>
            <a:off x="238538" y="6137433"/>
            <a:ext cx="11714922" cy="4001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tr-TR" sz="2000" dirty="0">
                <a:latin typeface="Arial" panose="020B0604020202020204" pitchFamily="34" charset="0"/>
                <a:cs typeface="Arial" panose="020B0604020202020204" pitchFamily="34" charset="0"/>
              </a:rPr>
              <a:t>* Canlı ağırlık artışı kg cinsinden hesaplanabilir ve bir kg’ının maliyeti de hesaplanabilir. </a:t>
            </a:r>
          </a:p>
        </p:txBody>
      </p:sp>
    </p:spTree>
    <p:extLst>
      <p:ext uri="{BB962C8B-B14F-4D97-AF65-F5344CB8AC3E}">
        <p14:creationId xmlns:p14="http://schemas.microsoft.com/office/powerpoint/2010/main" val="2205821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5F800649-0206-4719-A5A1-85157AF871A7}"/>
              </a:ext>
            </a:extLst>
          </p:cNvPr>
          <p:cNvSpPr txBox="1"/>
          <p:nvPr/>
        </p:nvSpPr>
        <p:spPr>
          <a:xfrm>
            <a:off x="238539" y="320457"/>
            <a:ext cx="11714922" cy="4832092"/>
          </a:xfrm>
          <a:prstGeom prst="rect">
            <a:avLst/>
          </a:prstGeom>
          <a:noFill/>
        </p:spPr>
        <p:txBody>
          <a:bodyPr wrap="square" rtlCol="0">
            <a:spAutoFit/>
          </a:bodyPr>
          <a:lstStyle/>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Toplam masrafların, elde edilen bu üç ürüne ait müşterek masraf olduğu kabul edilerek açıklanan bu yöntemde, eğer ürünler için ayrı ayrı yapılan bazı özel (direkt) masraflar bulunuyor ise (örneğin koyun sütü için sağım masrafları ve yapağı için kırkım masrafları vb.), bu yöntemin daha hassas bir uygulama şeklini kullanmak uygun olacaktır. </a:t>
            </a:r>
          </a:p>
          <a:p>
            <a:pPr marL="457200" indent="-457200">
              <a:buFont typeface="Wingdings" panose="05000000000000000000" pitchFamily="2" charset="2"/>
              <a:buChar char="Ø"/>
            </a:pPr>
            <a:endParaRPr lang="tr-TR" sz="28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Bu uygulamada, düzeltilmiş fiyatlara göre GSÜD (Brüt Üretim Değeri) hesaplanmakta ve birleşik ürünlerin ortak masraflardan alacakları hisse, düzeltilmiş fiyatlarla hesaplanan toplam GSÜD içindeki paylarına göre tespit edilmektedir.   </a:t>
            </a:r>
          </a:p>
        </p:txBody>
      </p:sp>
    </p:spTree>
    <p:extLst>
      <p:ext uri="{BB962C8B-B14F-4D97-AF65-F5344CB8AC3E}">
        <p14:creationId xmlns:p14="http://schemas.microsoft.com/office/powerpoint/2010/main" val="1181262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5F800649-0206-4719-A5A1-85157AF871A7}"/>
              </a:ext>
            </a:extLst>
          </p:cNvPr>
          <p:cNvSpPr txBox="1"/>
          <p:nvPr/>
        </p:nvSpPr>
        <p:spPr>
          <a:xfrm>
            <a:off x="238539" y="320457"/>
            <a:ext cx="11714922" cy="6124754"/>
          </a:xfrm>
          <a:prstGeom prst="rect">
            <a:avLst/>
          </a:prstGeom>
          <a:noFill/>
        </p:spPr>
        <p:txBody>
          <a:bodyPr wrap="square" rtlCol="0">
            <a:spAutoFit/>
          </a:bodyPr>
          <a:lstStyle/>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Ürünlere ait özel masraflar, toplam masraflardan düşülerek hesaplanan ortak masraflar (ki özel masrafların, toplam masraflardan ayrıldığı noktadaki masraflar olması nedeniyle bu masraflara «ayrım noktasındaki masraflar» da denilmektedir. </a:t>
            </a:r>
          </a:p>
          <a:p>
            <a:pPr marL="457200" indent="-457200">
              <a:buFont typeface="Wingdings" panose="05000000000000000000" pitchFamily="2" charset="2"/>
              <a:buChar char="Ø"/>
            </a:pPr>
            <a:endParaRPr lang="tr-TR" sz="28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Aşağıdaki çizelgedeki örnekte belirtildiği gibi, ayrım noktasında bu tutar 1.600 TL’dir. </a:t>
            </a:r>
          </a:p>
          <a:p>
            <a:pPr marL="457200" indent="-457200">
              <a:buFont typeface="Wingdings" panose="05000000000000000000" pitchFamily="2" charset="2"/>
              <a:buChar char="Ø"/>
            </a:pPr>
            <a:endParaRPr lang="tr-TR" sz="28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Sonuç olarak; ilgili ürünlere yapılmış özel masraflar dikkate alındığında, koyun sütü maliyeti 0,13 TL/kg ve yapağı maliyeti ise 0,83 olarak hesaplanmıştır.</a:t>
            </a:r>
          </a:p>
          <a:p>
            <a:pPr marL="457200" indent="-457200">
              <a:buFont typeface="Wingdings" panose="05000000000000000000" pitchFamily="2" charset="2"/>
              <a:buChar char="Ø"/>
            </a:pPr>
            <a:endParaRPr lang="tr-TR" sz="28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Burada küçük değişiklikler söz konusu olup, burada ondalık kısımlar dikkate alınmadığından belirgin farklılıklar ortaya çıkmamıştır.    </a:t>
            </a:r>
          </a:p>
        </p:txBody>
      </p:sp>
    </p:spTree>
    <p:extLst>
      <p:ext uri="{BB962C8B-B14F-4D97-AF65-F5344CB8AC3E}">
        <p14:creationId xmlns:p14="http://schemas.microsoft.com/office/powerpoint/2010/main" val="2729238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5F800649-0206-4719-A5A1-85157AF871A7}"/>
              </a:ext>
            </a:extLst>
          </p:cNvPr>
          <p:cNvSpPr txBox="1"/>
          <p:nvPr/>
        </p:nvSpPr>
        <p:spPr>
          <a:xfrm>
            <a:off x="238539" y="320457"/>
            <a:ext cx="11714922" cy="523220"/>
          </a:xfrm>
          <a:prstGeom prst="rect">
            <a:avLst/>
          </a:prstGeom>
          <a:noFill/>
        </p:spPr>
        <p:txBody>
          <a:bodyPr wrap="square" rtlCol="0">
            <a:spAutoFit/>
          </a:bodyPr>
          <a:lstStyle/>
          <a:p>
            <a:r>
              <a:rPr lang="tr-TR" sz="2800" b="1" dirty="0">
                <a:latin typeface="Arial" panose="020B0604020202020204" pitchFamily="34" charset="0"/>
                <a:cs typeface="Arial" panose="020B0604020202020204" pitchFamily="34" charset="0"/>
              </a:rPr>
              <a:t>Çizelge. Düzeltilmiş Fiyatlara Göre Maliyetlerin Hesaplanması</a:t>
            </a:r>
            <a:endParaRPr lang="tr-TR" sz="2800" dirty="0">
              <a:latin typeface="Arial" panose="020B0604020202020204" pitchFamily="34" charset="0"/>
              <a:cs typeface="Arial" panose="020B0604020202020204" pitchFamily="34" charset="0"/>
            </a:endParaRPr>
          </a:p>
        </p:txBody>
      </p:sp>
      <p:graphicFrame>
        <p:nvGraphicFramePr>
          <p:cNvPr id="3" name="Tablo 3">
            <a:extLst>
              <a:ext uri="{FF2B5EF4-FFF2-40B4-BE49-F238E27FC236}">
                <a16:creationId xmlns:a16="http://schemas.microsoft.com/office/drawing/2014/main" id="{D82E2EB1-2FAA-4BCD-A9E2-15CAC2ADEA37}"/>
              </a:ext>
            </a:extLst>
          </p:cNvPr>
          <p:cNvGraphicFramePr>
            <a:graphicFrameLocks noGrp="1"/>
          </p:cNvGraphicFramePr>
          <p:nvPr>
            <p:extLst>
              <p:ext uri="{D42A27DB-BD31-4B8C-83A1-F6EECF244321}">
                <p14:modId xmlns:p14="http://schemas.microsoft.com/office/powerpoint/2010/main" val="1900168087"/>
              </p:ext>
            </p:extLst>
          </p:nvPr>
        </p:nvGraphicFramePr>
        <p:xfrm>
          <a:off x="238540" y="1628196"/>
          <a:ext cx="11714919" cy="3644482"/>
        </p:xfrm>
        <a:graphic>
          <a:graphicData uri="http://schemas.openxmlformats.org/drawingml/2006/table">
            <a:tbl>
              <a:tblPr firstRow="1" bandRow="1">
                <a:tableStyleId>{5C22544A-7EE6-4342-B048-85BDC9FD1C3A}</a:tableStyleId>
              </a:tblPr>
              <a:tblGrid>
                <a:gridCol w="1007164">
                  <a:extLst>
                    <a:ext uri="{9D8B030D-6E8A-4147-A177-3AD203B41FA5}">
                      <a16:colId xmlns:a16="http://schemas.microsoft.com/office/drawing/2014/main" val="694995809"/>
                    </a:ext>
                  </a:extLst>
                </a:gridCol>
                <a:gridCol w="1113183">
                  <a:extLst>
                    <a:ext uri="{9D8B030D-6E8A-4147-A177-3AD203B41FA5}">
                      <a16:colId xmlns:a16="http://schemas.microsoft.com/office/drawing/2014/main" val="746796277"/>
                    </a:ext>
                  </a:extLst>
                </a:gridCol>
                <a:gridCol w="1245704">
                  <a:extLst>
                    <a:ext uri="{9D8B030D-6E8A-4147-A177-3AD203B41FA5}">
                      <a16:colId xmlns:a16="http://schemas.microsoft.com/office/drawing/2014/main" val="734507278"/>
                    </a:ext>
                  </a:extLst>
                </a:gridCol>
                <a:gridCol w="1497496">
                  <a:extLst>
                    <a:ext uri="{9D8B030D-6E8A-4147-A177-3AD203B41FA5}">
                      <a16:colId xmlns:a16="http://schemas.microsoft.com/office/drawing/2014/main" val="3473988250"/>
                    </a:ext>
                  </a:extLst>
                </a:gridCol>
                <a:gridCol w="927652">
                  <a:extLst>
                    <a:ext uri="{9D8B030D-6E8A-4147-A177-3AD203B41FA5}">
                      <a16:colId xmlns:a16="http://schemas.microsoft.com/office/drawing/2014/main" val="1446359609"/>
                    </a:ext>
                  </a:extLst>
                </a:gridCol>
                <a:gridCol w="1603513">
                  <a:extLst>
                    <a:ext uri="{9D8B030D-6E8A-4147-A177-3AD203B41FA5}">
                      <a16:colId xmlns:a16="http://schemas.microsoft.com/office/drawing/2014/main" val="3718958188"/>
                    </a:ext>
                  </a:extLst>
                </a:gridCol>
                <a:gridCol w="1603513">
                  <a:extLst>
                    <a:ext uri="{9D8B030D-6E8A-4147-A177-3AD203B41FA5}">
                      <a16:colId xmlns:a16="http://schemas.microsoft.com/office/drawing/2014/main" val="3223001871"/>
                    </a:ext>
                  </a:extLst>
                </a:gridCol>
                <a:gridCol w="1325218">
                  <a:extLst>
                    <a:ext uri="{9D8B030D-6E8A-4147-A177-3AD203B41FA5}">
                      <a16:colId xmlns:a16="http://schemas.microsoft.com/office/drawing/2014/main" val="4008063550"/>
                    </a:ext>
                  </a:extLst>
                </a:gridCol>
                <a:gridCol w="1391476">
                  <a:extLst>
                    <a:ext uri="{9D8B030D-6E8A-4147-A177-3AD203B41FA5}">
                      <a16:colId xmlns:a16="http://schemas.microsoft.com/office/drawing/2014/main" val="1346319939"/>
                    </a:ext>
                  </a:extLst>
                </a:gridCol>
              </a:tblGrid>
              <a:tr h="1188327">
                <a:tc>
                  <a:txBody>
                    <a:bodyPr/>
                    <a:lstStyle/>
                    <a:p>
                      <a:pPr algn="ctr"/>
                      <a:r>
                        <a:rPr lang="tr-TR" sz="1600" dirty="0">
                          <a:latin typeface="Arial" panose="020B0604020202020204" pitchFamily="34" charset="0"/>
                          <a:cs typeface="Arial" panose="020B0604020202020204" pitchFamily="34" charset="0"/>
                        </a:rPr>
                        <a:t>Birleşik ürünler</a:t>
                      </a:r>
                    </a:p>
                  </a:txBody>
                  <a:tcPr/>
                </a:tc>
                <a:tc>
                  <a:txBody>
                    <a:bodyPr/>
                    <a:lstStyle/>
                    <a:p>
                      <a:pPr algn="ctr"/>
                      <a:r>
                        <a:rPr lang="tr-TR" sz="1600" dirty="0">
                          <a:latin typeface="Arial" panose="020B0604020202020204" pitchFamily="34" charset="0"/>
                          <a:cs typeface="Arial" panose="020B0604020202020204" pitchFamily="34" charset="0"/>
                        </a:rPr>
                        <a:t>Üretim miktarı (kg) (1)</a:t>
                      </a:r>
                    </a:p>
                  </a:txBody>
                  <a:tcPr/>
                </a:tc>
                <a:tc>
                  <a:txBody>
                    <a:bodyPr/>
                    <a:lstStyle/>
                    <a:p>
                      <a:pPr algn="ctr"/>
                      <a:r>
                        <a:rPr lang="tr-TR" sz="1600" dirty="0">
                          <a:latin typeface="Arial" panose="020B0604020202020204" pitchFamily="34" charset="0"/>
                          <a:cs typeface="Arial" panose="020B0604020202020204" pitchFamily="34" charset="0"/>
                        </a:rPr>
                        <a:t>Düzeltilmiş Fiyat* (TL/kg) (2)</a:t>
                      </a:r>
                    </a:p>
                  </a:txBody>
                  <a:tcPr/>
                </a:tc>
                <a:tc>
                  <a:txBody>
                    <a:bodyPr/>
                    <a:lstStyle/>
                    <a:p>
                      <a:pPr algn="ctr"/>
                      <a:r>
                        <a:rPr lang="tr-TR" sz="1600" dirty="0">
                          <a:latin typeface="Arial" panose="020B0604020202020204" pitchFamily="34" charset="0"/>
                          <a:cs typeface="Arial" panose="020B0604020202020204" pitchFamily="34" charset="0"/>
                        </a:rPr>
                        <a:t>GSÜD (Brüt Üretim Değeri) (TL) (3=1x2) </a:t>
                      </a:r>
                    </a:p>
                  </a:txBody>
                  <a:tcPr/>
                </a:tc>
                <a:tc>
                  <a:txBody>
                    <a:bodyPr/>
                    <a:lstStyle/>
                    <a:p>
                      <a:pPr algn="ctr"/>
                      <a:r>
                        <a:rPr lang="tr-TR" sz="1600" dirty="0">
                          <a:latin typeface="Arial" panose="020B0604020202020204" pitchFamily="34" charset="0"/>
                          <a:cs typeface="Arial" panose="020B0604020202020204" pitchFamily="34" charset="0"/>
                        </a:rPr>
                        <a:t>Masraf payı (%) (4)</a:t>
                      </a:r>
                    </a:p>
                  </a:txBody>
                  <a:tcPr/>
                </a:tc>
                <a:tc>
                  <a:txBody>
                    <a:bodyPr/>
                    <a:lstStyle/>
                    <a:p>
                      <a:pPr algn="ctr"/>
                      <a:r>
                        <a:rPr lang="tr-TR" sz="1600" dirty="0">
                          <a:latin typeface="Arial" panose="020B0604020202020204" pitchFamily="34" charset="0"/>
                          <a:cs typeface="Arial" panose="020B0604020202020204" pitchFamily="34" charset="0"/>
                        </a:rPr>
                        <a:t>Ortak üretim masrafları (ayrım noktasında) (TL) (5=3x4) </a:t>
                      </a:r>
                    </a:p>
                  </a:txBody>
                  <a:tcPr/>
                </a:tc>
                <a:tc>
                  <a:txBody>
                    <a:bodyPr/>
                    <a:lstStyle/>
                    <a:p>
                      <a:pPr algn="ctr"/>
                      <a:r>
                        <a:rPr lang="tr-TR" sz="1600" dirty="0">
                          <a:latin typeface="Arial" panose="020B0604020202020204" pitchFamily="34" charset="0"/>
                          <a:cs typeface="Arial" panose="020B0604020202020204" pitchFamily="34" charset="0"/>
                        </a:rPr>
                        <a:t>Birim ürüne düşen ortak masraf (TL/kg) (6=5/1)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600" dirty="0">
                          <a:latin typeface="Arial" panose="020B0604020202020204" pitchFamily="34" charset="0"/>
                          <a:cs typeface="Arial" panose="020B0604020202020204" pitchFamily="34" charset="0"/>
                        </a:rPr>
                        <a:t>Birim ürüne düşen özel masraf (TL/kg) (7)</a:t>
                      </a:r>
                    </a:p>
                    <a:p>
                      <a:pPr algn="ctr"/>
                      <a:endParaRPr lang="tr-TR" sz="1600" dirty="0">
                        <a:latin typeface="Arial" panose="020B0604020202020204" pitchFamily="34" charset="0"/>
                        <a:cs typeface="Arial" panose="020B0604020202020204" pitchFamily="34" charset="0"/>
                      </a:endParaRPr>
                    </a:p>
                  </a:txBody>
                  <a:tcPr/>
                </a:tc>
                <a:tc>
                  <a:txBody>
                    <a:bodyPr/>
                    <a:lstStyle/>
                    <a:p>
                      <a:pPr algn="ctr"/>
                      <a:r>
                        <a:rPr lang="tr-TR" sz="1600" dirty="0">
                          <a:latin typeface="Arial" panose="020B0604020202020204" pitchFamily="34" charset="0"/>
                          <a:cs typeface="Arial" panose="020B0604020202020204" pitchFamily="34" charset="0"/>
                        </a:rPr>
                        <a:t>Birim maliyet (TL/kg) (8=6+7)</a:t>
                      </a:r>
                    </a:p>
                  </a:txBody>
                  <a:tcPr/>
                </a:tc>
                <a:extLst>
                  <a:ext uri="{0D108BD9-81ED-4DB2-BD59-A6C34878D82A}">
                    <a16:rowId xmlns:a16="http://schemas.microsoft.com/office/drawing/2014/main" val="3131685057"/>
                  </a:ext>
                </a:extLst>
              </a:tr>
              <a:tr h="538225">
                <a:tc>
                  <a:txBody>
                    <a:bodyPr/>
                    <a:lstStyle/>
                    <a:p>
                      <a:pPr algn="ctr"/>
                      <a:r>
                        <a:rPr lang="tr-TR" sz="1600" dirty="0">
                          <a:latin typeface="Arial" panose="020B0604020202020204" pitchFamily="34" charset="0"/>
                          <a:cs typeface="Arial" panose="020B0604020202020204" pitchFamily="34" charset="0"/>
                        </a:rPr>
                        <a:t>Koyun sütü</a:t>
                      </a:r>
                    </a:p>
                  </a:txBody>
                  <a:tcPr/>
                </a:tc>
                <a:tc>
                  <a:txBody>
                    <a:bodyPr/>
                    <a:lstStyle/>
                    <a:p>
                      <a:pPr algn="ctr"/>
                      <a:r>
                        <a:rPr lang="tr-TR" sz="1600" dirty="0">
                          <a:latin typeface="Arial" panose="020B0604020202020204" pitchFamily="34" charset="0"/>
                          <a:cs typeface="Arial" panose="020B0604020202020204" pitchFamily="34" charset="0"/>
                        </a:rPr>
                        <a:t>4.680,00</a:t>
                      </a:r>
                    </a:p>
                  </a:txBody>
                  <a:tcPr/>
                </a:tc>
                <a:tc>
                  <a:txBody>
                    <a:bodyPr/>
                    <a:lstStyle/>
                    <a:p>
                      <a:pPr algn="ctr"/>
                      <a:r>
                        <a:rPr lang="tr-TR" sz="1600" dirty="0">
                          <a:latin typeface="Arial" panose="020B0604020202020204" pitchFamily="34" charset="0"/>
                          <a:cs typeface="Arial" panose="020B0604020202020204" pitchFamily="34" charset="0"/>
                        </a:rPr>
                        <a:t>0,13</a:t>
                      </a:r>
                    </a:p>
                  </a:txBody>
                  <a:tcPr/>
                </a:tc>
                <a:tc>
                  <a:txBody>
                    <a:bodyPr/>
                    <a:lstStyle/>
                    <a:p>
                      <a:pPr algn="ctr"/>
                      <a:r>
                        <a:rPr lang="tr-TR" sz="1600" dirty="0">
                          <a:latin typeface="Arial" panose="020B0604020202020204" pitchFamily="34" charset="0"/>
                          <a:cs typeface="Arial" panose="020B0604020202020204" pitchFamily="34" charset="0"/>
                        </a:rPr>
                        <a:t>608,40</a:t>
                      </a:r>
                    </a:p>
                  </a:txBody>
                  <a:tcPr/>
                </a:tc>
                <a:tc>
                  <a:txBody>
                    <a:bodyPr/>
                    <a:lstStyle/>
                    <a:p>
                      <a:pPr algn="ctr"/>
                      <a:r>
                        <a:rPr lang="tr-TR" sz="1600" dirty="0">
                          <a:latin typeface="Arial" panose="020B0604020202020204" pitchFamily="34" charset="0"/>
                          <a:cs typeface="Arial" panose="020B0604020202020204" pitchFamily="34" charset="0"/>
                        </a:rPr>
                        <a:t>31,09</a:t>
                      </a:r>
                    </a:p>
                  </a:txBody>
                  <a:tcPr/>
                </a:tc>
                <a:tc>
                  <a:txBody>
                    <a:bodyPr/>
                    <a:lstStyle/>
                    <a:p>
                      <a:pPr algn="ctr"/>
                      <a:r>
                        <a:rPr lang="tr-TR" sz="1600" dirty="0">
                          <a:latin typeface="Arial" panose="020B0604020202020204" pitchFamily="34" charset="0"/>
                          <a:cs typeface="Arial" panose="020B0604020202020204" pitchFamily="34" charset="0"/>
                        </a:rPr>
                        <a:t>497,44</a:t>
                      </a:r>
                    </a:p>
                  </a:txBody>
                  <a:tcPr/>
                </a:tc>
                <a:tc>
                  <a:txBody>
                    <a:bodyPr/>
                    <a:lstStyle/>
                    <a:p>
                      <a:pPr algn="ctr"/>
                      <a:r>
                        <a:rPr lang="tr-TR" sz="1600" dirty="0">
                          <a:latin typeface="Arial" panose="020B0604020202020204" pitchFamily="34" charset="0"/>
                          <a:cs typeface="Arial" panose="020B0604020202020204" pitchFamily="34" charset="0"/>
                        </a:rPr>
                        <a:t>0,11</a:t>
                      </a:r>
                    </a:p>
                  </a:txBody>
                  <a:tcPr/>
                </a:tc>
                <a:tc>
                  <a:txBody>
                    <a:bodyPr/>
                    <a:lstStyle/>
                    <a:p>
                      <a:pPr algn="ctr"/>
                      <a:r>
                        <a:rPr lang="tr-TR" sz="1600" dirty="0">
                          <a:latin typeface="Arial" panose="020B0604020202020204" pitchFamily="34" charset="0"/>
                          <a:cs typeface="Arial" panose="020B0604020202020204" pitchFamily="34" charset="0"/>
                        </a:rPr>
                        <a:t>0,02</a:t>
                      </a:r>
                    </a:p>
                  </a:txBody>
                  <a:tcPr/>
                </a:tc>
                <a:tc>
                  <a:txBody>
                    <a:bodyPr/>
                    <a:lstStyle/>
                    <a:p>
                      <a:pPr algn="ctr"/>
                      <a:r>
                        <a:rPr lang="tr-TR" sz="1600" dirty="0">
                          <a:latin typeface="Arial" panose="020B0604020202020204" pitchFamily="34" charset="0"/>
                          <a:cs typeface="Arial" panose="020B0604020202020204" pitchFamily="34" charset="0"/>
                        </a:rPr>
                        <a:t>0,12</a:t>
                      </a:r>
                    </a:p>
                  </a:txBody>
                  <a:tcPr/>
                </a:tc>
                <a:extLst>
                  <a:ext uri="{0D108BD9-81ED-4DB2-BD59-A6C34878D82A}">
                    <a16:rowId xmlns:a16="http://schemas.microsoft.com/office/drawing/2014/main" val="917811110"/>
                  </a:ext>
                </a:extLst>
              </a:tr>
              <a:tr h="480618">
                <a:tc>
                  <a:txBody>
                    <a:bodyPr/>
                    <a:lstStyle/>
                    <a:p>
                      <a:pPr algn="ctr"/>
                      <a:r>
                        <a:rPr lang="tr-TR" sz="1600" dirty="0">
                          <a:latin typeface="Arial" panose="020B0604020202020204" pitchFamily="34" charset="0"/>
                          <a:cs typeface="Arial" panose="020B0604020202020204" pitchFamily="34" charset="0"/>
                        </a:rPr>
                        <a:t>PDKA*</a:t>
                      </a:r>
                    </a:p>
                  </a:txBody>
                  <a:tcPr/>
                </a:tc>
                <a:tc>
                  <a:txBody>
                    <a:bodyPr/>
                    <a:lstStyle/>
                    <a:p>
                      <a:pPr algn="ctr"/>
                      <a:r>
                        <a:rPr lang="tr-TR" sz="1600" dirty="0">
                          <a:latin typeface="Arial" panose="020B0604020202020204" pitchFamily="34" charset="0"/>
                          <a:cs typeface="Arial" panose="020B0604020202020204" pitchFamily="34" charset="0"/>
                        </a:rPr>
                        <a:t>-</a:t>
                      </a:r>
                    </a:p>
                  </a:txBody>
                  <a:tcPr/>
                </a:tc>
                <a:tc>
                  <a:txBody>
                    <a:bodyPr/>
                    <a:lstStyle/>
                    <a:p>
                      <a:pPr algn="ctr"/>
                      <a:r>
                        <a:rPr lang="tr-TR" sz="1600" dirty="0">
                          <a:latin typeface="Arial" panose="020B0604020202020204" pitchFamily="34" charset="0"/>
                          <a:cs typeface="Arial" panose="020B0604020202020204" pitchFamily="34" charset="0"/>
                        </a:rPr>
                        <a:t>-</a:t>
                      </a:r>
                    </a:p>
                  </a:txBody>
                  <a:tcPr/>
                </a:tc>
                <a:tc>
                  <a:txBody>
                    <a:bodyPr/>
                    <a:lstStyle/>
                    <a:p>
                      <a:pPr algn="ctr"/>
                      <a:r>
                        <a:rPr lang="tr-TR" sz="1600" dirty="0">
                          <a:latin typeface="Arial" panose="020B0604020202020204" pitchFamily="34" charset="0"/>
                          <a:cs typeface="Arial" panose="020B0604020202020204" pitchFamily="34" charset="0"/>
                        </a:rPr>
                        <a:t>1.195,00</a:t>
                      </a:r>
                    </a:p>
                  </a:txBody>
                  <a:tcPr/>
                </a:tc>
                <a:tc>
                  <a:txBody>
                    <a:bodyPr/>
                    <a:lstStyle/>
                    <a:p>
                      <a:pPr algn="ctr"/>
                      <a:r>
                        <a:rPr lang="tr-TR" sz="1600" dirty="0">
                          <a:latin typeface="Arial" panose="020B0604020202020204" pitchFamily="34" charset="0"/>
                          <a:cs typeface="Arial" panose="020B0604020202020204" pitchFamily="34" charset="0"/>
                        </a:rPr>
                        <a:t>61,06</a:t>
                      </a:r>
                    </a:p>
                  </a:txBody>
                  <a:tcPr/>
                </a:tc>
                <a:tc>
                  <a:txBody>
                    <a:bodyPr/>
                    <a:lstStyle/>
                    <a:p>
                      <a:pPr algn="ctr"/>
                      <a:r>
                        <a:rPr lang="tr-TR" sz="1600" dirty="0">
                          <a:latin typeface="Arial" panose="020B0604020202020204" pitchFamily="34" charset="0"/>
                          <a:cs typeface="Arial" panose="020B0604020202020204" pitchFamily="34" charset="0"/>
                        </a:rPr>
                        <a:t>976,96</a:t>
                      </a:r>
                    </a:p>
                  </a:txBody>
                  <a:tcPr/>
                </a:tc>
                <a:tc>
                  <a:txBody>
                    <a:bodyPr/>
                    <a:lstStyle/>
                    <a:p>
                      <a:pPr algn="ctr"/>
                      <a:r>
                        <a:rPr lang="tr-TR" sz="1600" dirty="0">
                          <a:latin typeface="Arial" panose="020B0604020202020204" pitchFamily="34" charset="0"/>
                          <a:cs typeface="Arial" panose="020B0604020202020204" pitchFamily="34" charset="0"/>
                        </a:rPr>
                        <a:t>-</a:t>
                      </a:r>
                    </a:p>
                  </a:txBody>
                  <a:tcPr/>
                </a:tc>
                <a:tc>
                  <a:txBody>
                    <a:bodyPr/>
                    <a:lstStyle/>
                    <a:p>
                      <a:pPr algn="ctr"/>
                      <a:r>
                        <a:rPr lang="tr-TR" sz="1600" dirty="0">
                          <a:latin typeface="Arial" panose="020B0604020202020204" pitchFamily="34" charset="0"/>
                          <a:cs typeface="Arial" panose="020B0604020202020204" pitchFamily="34" charset="0"/>
                        </a:rPr>
                        <a:t>-</a:t>
                      </a:r>
                    </a:p>
                  </a:txBody>
                  <a:tcPr/>
                </a:tc>
                <a:tc>
                  <a:txBody>
                    <a:bodyPr/>
                    <a:lstStyle/>
                    <a:p>
                      <a:pPr algn="ctr"/>
                      <a:r>
                        <a:rPr lang="tr-TR" sz="16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3581563552"/>
                  </a:ext>
                </a:extLst>
              </a:tr>
              <a:tr h="433758">
                <a:tc>
                  <a:txBody>
                    <a:bodyPr/>
                    <a:lstStyle/>
                    <a:p>
                      <a:pPr algn="ctr"/>
                      <a:r>
                        <a:rPr lang="tr-TR" sz="1600" dirty="0">
                          <a:latin typeface="Arial" panose="020B0604020202020204" pitchFamily="34" charset="0"/>
                          <a:cs typeface="Arial" panose="020B0604020202020204" pitchFamily="34" charset="0"/>
                        </a:rPr>
                        <a:t>Yapağı</a:t>
                      </a:r>
                    </a:p>
                  </a:txBody>
                  <a:tcPr/>
                </a:tc>
                <a:tc>
                  <a:txBody>
                    <a:bodyPr/>
                    <a:lstStyle/>
                    <a:p>
                      <a:pPr algn="ctr"/>
                      <a:r>
                        <a:rPr lang="tr-TR" sz="1600" dirty="0">
                          <a:latin typeface="Arial" panose="020B0604020202020204" pitchFamily="34" charset="0"/>
                          <a:cs typeface="Arial" panose="020B0604020202020204" pitchFamily="34" charset="0"/>
                        </a:rPr>
                        <a:t>160,00</a:t>
                      </a:r>
                    </a:p>
                  </a:txBody>
                  <a:tcPr/>
                </a:tc>
                <a:tc>
                  <a:txBody>
                    <a:bodyPr/>
                    <a:lstStyle/>
                    <a:p>
                      <a:pPr algn="ctr"/>
                      <a:r>
                        <a:rPr lang="tr-TR" sz="1600" dirty="0">
                          <a:latin typeface="Arial" panose="020B0604020202020204" pitchFamily="34" charset="0"/>
                          <a:cs typeface="Arial" panose="020B0604020202020204" pitchFamily="34" charset="0"/>
                        </a:rPr>
                        <a:t>0,96</a:t>
                      </a:r>
                    </a:p>
                  </a:txBody>
                  <a:tcPr/>
                </a:tc>
                <a:tc>
                  <a:txBody>
                    <a:bodyPr/>
                    <a:lstStyle/>
                    <a:p>
                      <a:pPr algn="ctr"/>
                      <a:r>
                        <a:rPr lang="tr-TR" sz="1600" dirty="0">
                          <a:latin typeface="Arial" panose="020B0604020202020204" pitchFamily="34" charset="0"/>
                          <a:cs typeface="Arial" panose="020B0604020202020204" pitchFamily="34" charset="0"/>
                        </a:rPr>
                        <a:t>153,60</a:t>
                      </a:r>
                    </a:p>
                  </a:txBody>
                  <a:tcPr/>
                </a:tc>
                <a:tc>
                  <a:txBody>
                    <a:bodyPr/>
                    <a:lstStyle/>
                    <a:p>
                      <a:pPr algn="ctr"/>
                      <a:r>
                        <a:rPr lang="tr-TR" sz="1600" dirty="0">
                          <a:latin typeface="Arial" panose="020B0604020202020204" pitchFamily="34" charset="0"/>
                          <a:cs typeface="Arial" panose="020B0604020202020204" pitchFamily="34" charset="0"/>
                        </a:rPr>
                        <a:t>7,85</a:t>
                      </a:r>
                    </a:p>
                  </a:txBody>
                  <a:tcPr/>
                </a:tc>
                <a:tc>
                  <a:txBody>
                    <a:bodyPr/>
                    <a:lstStyle/>
                    <a:p>
                      <a:pPr algn="ctr"/>
                      <a:r>
                        <a:rPr lang="tr-TR" sz="1600" dirty="0">
                          <a:latin typeface="Arial" panose="020B0604020202020204" pitchFamily="34" charset="0"/>
                          <a:cs typeface="Arial" panose="020B0604020202020204" pitchFamily="34" charset="0"/>
                        </a:rPr>
                        <a:t>125,60</a:t>
                      </a:r>
                    </a:p>
                  </a:txBody>
                  <a:tcPr/>
                </a:tc>
                <a:tc>
                  <a:txBody>
                    <a:bodyPr/>
                    <a:lstStyle/>
                    <a:p>
                      <a:pPr algn="ctr"/>
                      <a:r>
                        <a:rPr lang="tr-TR" sz="1600" dirty="0">
                          <a:latin typeface="Arial" panose="020B0604020202020204" pitchFamily="34" charset="0"/>
                          <a:cs typeface="Arial" panose="020B0604020202020204" pitchFamily="34" charset="0"/>
                        </a:rPr>
                        <a:t>0,79</a:t>
                      </a:r>
                    </a:p>
                  </a:txBody>
                  <a:tcPr/>
                </a:tc>
                <a:tc>
                  <a:txBody>
                    <a:bodyPr/>
                    <a:lstStyle/>
                    <a:p>
                      <a:pPr algn="ctr"/>
                      <a:r>
                        <a:rPr lang="tr-TR" sz="1600" smtClean="0">
                          <a:latin typeface="Arial" panose="020B0604020202020204" pitchFamily="34" charset="0"/>
                          <a:cs typeface="Arial" panose="020B0604020202020204" pitchFamily="34" charset="0"/>
                        </a:rPr>
                        <a:t>0,04</a:t>
                      </a:r>
                      <a:endParaRPr lang="tr-TR" sz="1600" dirty="0">
                        <a:latin typeface="Arial" panose="020B0604020202020204" pitchFamily="34" charset="0"/>
                        <a:cs typeface="Arial" panose="020B0604020202020204" pitchFamily="34" charset="0"/>
                      </a:endParaRPr>
                    </a:p>
                  </a:txBody>
                  <a:tcPr/>
                </a:tc>
                <a:tc>
                  <a:txBody>
                    <a:bodyPr/>
                    <a:lstStyle/>
                    <a:p>
                      <a:pPr algn="ctr"/>
                      <a:r>
                        <a:rPr lang="tr-TR" sz="1600" dirty="0">
                          <a:latin typeface="Arial" panose="020B0604020202020204" pitchFamily="34" charset="0"/>
                          <a:cs typeface="Arial" panose="020B0604020202020204" pitchFamily="34" charset="0"/>
                        </a:rPr>
                        <a:t>0,83</a:t>
                      </a:r>
                    </a:p>
                  </a:txBody>
                  <a:tcPr/>
                </a:tc>
                <a:extLst>
                  <a:ext uri="{0D108BD9-81ED-4DB2-BD59-A6C34878D82A}">
                    <a16:rowId xmlns:a16="http://schemas.microsoft.com/office/drawing/2014/main" val="194620610"/>
                  </a:ext>
                </a:extLst>
              </a:tr>
              <a:tr h="840346">
                <a:tc>
                  <a:txBody>
                    <a:bodyPr/>
                    <a:lstStyle/>
                    <a:p>
                      <a:pPr algn="ctr"/>
                      <a:r>
                        <a:rPr lang="tr-TR" sz="1600" dirty="0">
                          <a:latin typeface="Arial" panose="020B0604020202020204" pitchFamily="34" charset="0"/>
                          <a:cs typeface="Arial" panose="020B0604020202020204" pitchFamily="34" charset="0"/>
                        </a:rPr>
                        <a:t>Toplam</a:t>
                      </a:r>
                    </a:p>
                  </a:txBody>
                  <a:tcPr/>
                </a:tc>
                <a:tc>
                  <a:txBody>
                    <a:bodyPr/>
                    <a:lstStyle/>
                    <a:p>
                      <a:pPr algn="ctr"/>
                      <a:r>
                        <a:rPr lang="tr-TR" sz="1600" dirty="0">
                          <a:latin typeface="Arial" panose="020B0604020202020204" pitchFamily="34" charset="0"/>
                          <a:cs typeface="Arial" panose="020B0604020202020204" pitchFamily="34" charset="0"/>
                        </a:rPr>
                        <a:t>-</a:t>
                      </a:r>
                    </a:p>
                  </a:txBody>
                  <a:tcPr/>
                </a:tc>
                <a:tc>
                  <a:txBody>
                    <a:bodyPr/>
                    <a:lstStyle/>
                    <a:p>
                      <a:pPr algn="ctr"/>
                      <a:r>
                        <a:rPr lang="tr-TR" sz="1600" dirty="0">
                          <a:latin typeface="Arial" panose="020B0604020202020204" pitchFamily="34" charset="0"/>
                          <a:cs typeface="Arial" panose="020B0604020202020204" pitchFamily="34" charset="0"/>
                        </a:rPr>
                        <a:t>-</a:t>
                      </a:r>
                    </a:p>
                  </a:txBody>
                  <a:tcPr/>
                </a:tc>
                <a:tc>
                  <a:txBody>
                    <a:bodyPr/>
                    <a:lstStyle/>
                    <a:p>
                      <a:pPr algn="ctr"/>
                      <a:r>
                        <a:rPr lang="tr-TR" sz="1600" dirty="0">
                          <a:latin typeface="Arial" panose="020B0604020202020204" pitchFamily="34" charset="0"/>
                          <a:cs typeface="Arial" panose="020B0604020202020204" pitchFamily="34" charset="0"/>
                        </a:rPr>
                        <a:t>1.957,20</a:t>
                      </a:r>
                    </a:p>
                  </a:txBody>
                  <a:tcPr/>
                </a:tc>
                <a:tc>
                  <a:txBody>
                    <a:bodyPr/>
                    <a:lstStyle/>
                    <a:p>
                      <a:pPr algn="ctr"/>
                      <a:r>
                        <a:rPr lang="tr-TR" sz="1600" dirty="0">
                          <a:latin typeface="Arial" panose="020B0604020202020204" pitchFamily="34" charset="0"/>
                          <a:cs typeface="Arial" panose="020B0604020202020204" pitchFamily="34" charset="0"/>
                        </a:rPr>
                        <a:t>100,00</a:t>
                      </a:r>
                    </a:p>
                  </a:txBody>
                  <a:tcPr/>
                </a:tc>
                <a:tc>
                  <a:txBody>
                    <a:bodyPr/>
                    <a:lstStyle/>
                    <a:p>
                      <a:pPr algn="ctr"/>
                      <a:r>
                        <a:rPr lang="tr-TR" sz="1600" dirty="0">
                          <a:latin typeface="Arial" panose="020B0604020202020204" pitchFamily="34" charset="0"/>
                          <a:cs typeface="Arial" panose="020B0604020202020204" pitchFamily="34" charset="0"/>
                        </a:rPr>
                        <a:t>1.600,00</a:t>
                      </a:r>
                    </a:p>
                  </a:txBody>
                  <a:tcPr/>
                </a:tc>
                <a:tc>
                  <a:txBody>
                    <a:bodyPr/>
                    <a:lstStyle/>
                    <a:p>
                      <a:pPr algn="ctr"/>
                      <a:r>
                        <a:rPr lang="tr-TR" sz="1600" dirty="0">
                          <a:latin typeface="Arial" panose="020B0604020202020204" pitchFamily="34" charset="0"/>
                          <a:cs typeface="Arial" panose="020B0604020202020204" pitchFamily="34" charset="0"/>
                        </a:rPr>
                        <a:t>-</a:t>
                      </a:r>
                    </a:p>
                  </a:txBody>
                  <a:tcPr/>
                </a:tc>
                <a:tc>
                  <a:txBody>
                    <a:bodyPr/>
                    <a:lstStyle/>
                    <a:p>
                      <a:pPr algn="ctr"/>
                      <a:endParaRPr lang="tr-TR" sz="1600" dirty="0">
                        <a:latin typeface="Arial" panose="020B0604020202020204" pitchFamily="34" charset="0"/>
                        <a:cs typeface="Arial" panose="020B0604020202020204" pitchFamily="34" charset="0"/>
                      </a:endParaRPr>
                    </a:p>
                  </a:txBody>
                  <a:tcPr/>
                </a:tc>
                <a:tc>
                  <a:txBody>
                    <a:bodyPr/>
                    <a:lstStyle/>
                    <a:p>
                      <a:pPr algn="ctr"/>
                      <a:r>
                        <a:rPr lang="tr-TR" sz="16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31180538"/>
                  </a:ext>
                </a:extLst>
              </a:tr>
            </a:tbl>
          </a:graphicData>
        </a:graphic>
      </p:graphicFrame>
      <p:sp>
        <p:nvSpPr>
          <p:cNvPr id="5" name="Metin kutusu 4">
            <a:extLst>
              <a:ext uri="{FF2B5EF4-FFF2-40B4-BE49-F238E27FC236}">
                <a16:creationId xmlns:a16="http://schemas.microsoft.com/office/drawing/2014/main" id="{285464CC-F728-4A66-A2E7-81018136ABD3}"/>
              </a:ext>
            </a:extLst>
          </p:cNvPr>
          <p:cNvSpPr txBox="1"/>
          <p:nvPr/>
        </p:nvSpPr>
        <p:spPr>
          <a:xfrm>
            <a:off x="238538" y="5647102"/>
            <a:ext cx="11714922" cy="101566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tr-TR" sz="2000" dirty="0">
                <a:latin typeface="Arial" panose="020B0604020202020204" pitchFamily="34" charset="0"/>
                <a:cs typeface="Arial" panose="020B0604020202020204" pitchFamily="34" charset="0"/>
              </a:rPr>
              <a:t>* Düzeltilmiş fiyat = Satış fiyatı – birim ürüne düşen özel masraf</a:t>
            </a:r>
          </a:p>
          <a:p>
            <a:r>
              <a:rPr lang="tr-TR" sz="2000" dirty="0">
                <a:latin typeface="Arial" panose="020B0604020202020204" pitchFamily="34" charset="0"/>
                <a:cs typeface="Arial" panose="020B0604020202020204" pitchFamily="34" charset="0"/>
              </a:rPr>
              <a:t>* Koyun sütü için düzeltilmiş fiyat = 0,15 TL/kg – 0,02 TL/kg = 0,13 TL/kg</a:t>
            </a:r>
          </a:p>
          <a:p>
            <a:r>
              <a:rPr lang="tr-TR" sz="2000" dirty="0">
                <a:latin typeface="Arial" panose="020B0604020202020204" pitchFamily="34" charset="0"/>
                <a:cs typeface="Arial" panose="020B0604020202020204" pitchFamily="34" charset="0"/>
              </a:rPr>
              <a:t>* Yapağı için düzeltilmiş fiyat = 1,00 TL/kg – 0,04 TL/kg = 0,96 TL/kg   </a:t>
            </a:r>
          </a:p>
        </p:txBody>
      </p:sp>
    </p:spTree>
    <p:extLst>
      <p:ext uri="{BB962C8B-B14F-4D97-AF65-F5344CB8AC3E}">
        <p14:creationId xmlns:p14="http://schemas.microsoft.com/office/powerpoint/2010/main" val="2916571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Çok yıllık bitkilerde Tesis Maliyeti ve Üretim Maliyeti hesaplanır.</a:t>
            </a:r>
          </a:p>
          <a:p>
            <a:r>
              <a:rPr lang="tr-TR" dirty="0" smtClean="0"/>
              <a:t>Süt Maliyet Çizelgesinde döner sermaye faizi yer almaz çünkü her gün sağıp satmaktadır.</a:t>
            </a:r>
          </a:p>
          <a:p>
            <a:r>
              <a:rPr lang="tr-TR" dirty="0" smtClean="0"/>
              <a:t>Eğer sürü yenileme bizzat işletmede yetiştirilen genç hayvanlarla sağlanıyorsa birleşik ürün olarak süt ve </a:t>
            </a:r>
            <a:r>
              <a:rPr lang="tr-TR" dirty="0" err="1" smtClean="0"/>
              <a:t>PDKA’nın</a:t>
            </a:r>
            <a:r>
              <a:rPr lang="tr-TR" dirty="0" smtClean="0"/>
              <a:t> maliyeti nispi satış değerleri yöntemine göre hesaplanmalıdır.</a:t>
            </a:r>
          </a:p>
          <a:p>
            <a:r>
              <a:rPr lang="tr-TR" dirty="0" smtClean="0"/>
              <a:t>Canlı ağırlık artışı hesaplanıyorsa, </a:t>
            </a:r>
            <a:r>
              <a:rPr lang="tr-TR" dirty="0" err="1" smtClean="0"/>
              <a:t>PDKA’ya</a:t>
            </a:r>
            <a:r>
              <a:rPr lang="tr-TR" dirty="0" smtClean="0"/>
              <a:t> düşen üretim masraflarının canlı ağırlık artışına bölünmesiyle 1 kg canlı ağırlık artışı hesaplanır.</a:t>
            </a:r>
          </a:p>
          <a:p>
            <a:r>
              <a:rPr lang="tr-TR" dirty="0" smtClean="0"/>
              <a:t>Süt maliyeti hesaplanırken eğer doğan buzağılar satılıyor ve sürüde sağmal inekler tutuluyor ise kalıntı yöntemi kullanılır.</a:t>
            </a:r>
            <a:endParaRPr lang="tr-TR" dirty="0"/>
          </a:p>
        </p:txBody>
      </p:sp>
    </p:spTree>
    <p:extLst>
      <p:ext uri="{BB962C8B-B14F-4D97-AF65-F5344CB8AC3E}">
        <p14:creationId xmlns:p14="http://schemas.microsoft.com/office/powerpoint/2010/main" val="1175387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5F800649-0206-4719-A5A1-85157AF871A7}"/>
              </a:ext>
            </a:extLst>
          </p:cNvPr>
          <p:cNvSpPr txBox="1"/>
          <p:nvPr/>
        </p:nvSpPr>
        <p:spPr>
          <a:xfrm>
            <a:off x="238539" y="320457"/>
            <a:ext cx="11714922" cy="5693866"/>
          </a:xfrm>
          <a:prstGeom prst="rect">
            <a:avLst/>
          </a:prstGeom>
          <a:noFill/>
        </p:spPr>
        <p:txBody>
          <a:bodyPr wrap="square" rtlCol="0">
            <a:spAutoFit/>
          </a:bodyPr>
          <a:lstStyle/>
          <a:p>
            <a:r>
              <a:rPr lang="tr-TR" sz="2800" b="1" dirty="0">
                <a:latin typeface="Arial" panose="020B0604020202020204" pitchFamily="34" charset="0"/>
                <a:cs typeface="Arial" panose="020B0604020202020204" pitchFamily="34" charset="0"/>
              </a:rPr>
              <a:t>1. Basit Maliyet Hesaplama Yöntemi </a:t>
            </a:r>
          </a:p>
          <a:p>
            <a:r>
              <a:rPr lang="tr-TR" sz="2800" b="1" dirty="0">
                <a:latin typeface="Arial" panose="020B0604020202020204" pitchFamily="34" charset="0"/>
                <a:cs typeface="Arial" panose="020B0604020202020204" pitchFamily="34" charset="0"/>
              </a:rPr>
              <a:t> </a:t>
            </a: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Eğer üretim süreci sonunda tek bir ürün elde ediliyorsa, basit maliyet hesaplama yöntemi kullanılmaktadır.</a:t>
            </a:r>
          </a:p>
          <a:p>
            <a:pPr marL="457200" indent="-457200">
              <a:buFont typeface="Wingdings" panose="05000000000000000000" pitchFamily="2" charset="2"/>
              <a:buChar char="Ø"/>
            </a:pPr>
            <a:endParaRPr lang="tr-TR" sz="28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Basit maliyette, faaliyet koluna yapılan masraflar toplamı, bu faaliyet sonucu elde edilen ürün miktarına bölünmektedir. </a:t>
            </a:r>
          </a:p>
          <a:p>
            <a:pPr marL="457200" indent="-457200">
              <a:buFont typeface="Wingdings" panose="05000000000000000000" pitchFamily="2" charset="2"/>
              <a:buChar char="Ø"/>
            </a:pPr>
            <a:endParaRPr lang="tr-TR" sz="28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endParaRPr lang="tr-TR" sz="2800" dirty="0">
              <a:latin typeface="Arial" panose="020B0604020202020204" pitchFamily="34" charset="0"/>
              <a:cs typeface="Arial" panose="020B0604020202020204" pitchFamily="34" charset="0"/>
            </a:endParaRPr>
          </a:p>
          <a:p>
            <a:r>
              <a:rPr lang="tr-TR" sz="2800" dirty="0">
                <a:latin typeface="Arial" panose="020B0604020202020204" pitchFamily="34" charset="0"/>
                <a:cs typeface="Arial" panose="020B0604020202020204" pitchFamily="34" charset="0"/>
              </a:rPr>
              <a:t>				 Toplam Üretim Masrafları (TL)	</a:t>
            </a: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Birim Ürün Maliyeti = ------------------------------------------</a:t>
            </a:r>
          </a:p>
          <a:p>
            <a:r>
              <a:rPr lang="tr-TR" sz="2800" dirty="0">
                <a:latin typeface="Arial" panose="020B0604020202020204" pitchFamily="34" charset="0"/>
                <a:cs typeface="Arial" panose="020B0604020202020204" pitchFamily="34" charset="0"/>
              </a:rPr>
              <a:t>				    	Üretim Miktarı (kg)</a:t>
            </a:r>
          </a:p>
          <a:p>
            <a:r>
              <a:rPr lang="tr-TR"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086660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5F800649-0206-4719-A5A1-85157AF871A7}"/>
              </a:ext>
            </a:extLst>
          </p:cNvPr>
          <p:cNvSpPr txBox="1"/>
          <p:nvPr/>
        </p:nvSpPr>
        <p:spPr>
          <a:xfrm>
            <a:off x="238539" y="320457"/>
            <a:ext cx="11714922" cy="3108543"/>
          </a:xfrm>
          <a:prstGeom prst="rect">
            <a:avLst/>
          </a:prstGeom>
          <a:noFill/>
        </p:spPr>
        <p:txBody>
          <a:bodyPr wrap="square" rtlCol="0">
            <a:spAutoFit/>
          </a:bodyPr>
          <a:lstStyle/>
          <a:p>
            <a:r>
              <a:rPr lang="tr-TR" sz="2800" b="1" dirty="0">
                <a:latin typeface="Arial" panose="020B0604020202020204" pitchFamily="34" charset="0"/>
                <a:cs typeface="Arial" panose="020B0604020202020204" pitchFamily="34" charset="0"/>
              </a:rPr>
              <a:t>Örnek olarak; </a:t>
            </a:r>
          </a:p>
          <a:p>
            <a:r>
              <a:rPr lang="tr-TR" sz="2800" b="1" dirty="0">
                <a:latin typeface="Arial" panose="020B0604020202020204" pitchFamily="34" charset="0"/>
                <a:cs typeface="Arial" panose="020B0604020202020204" pitchFamily="34" charset="0"/>
              </a:rPr>
              <a:t> </a:t>
            </a: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10 dekarlık şekerpancarı üretiminde toplam üretim masrafları 20.000 TL ve elde edilen ürün miktarının da 40.000 kg olduğu düşünülürse, birim ürün maliyeti:</a:t>
            </a:r>
          </a:p>
          <a:p>
            <a:pPr marL="457200" indent="-457200">
              <a:buFont typeface="Wingdings" panose="05000000000000000000" pitchFamily="2" charset="2"/>
              <a:buChar char="Ø"/>
            </a:pPr>
            <a:endParaRPr lang="tr-TR" sz="28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20.000 TL / 40.000 kg = 0,5 TL/kg olur.  </a:t>
            </a:r>
          </a:p>
        </p:txBody>
      </p:sp>
    </p:spTree>
    <p:extLst>
      <p:ext uri="{BB962C8B-B14F-4D97-AF65-F5344CB8AC3E}">
        <p14:creationId xmlns:p14="http://schemas.microsoft.com/office/powerpoint/2010/main" val="112307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5F800649-0206-4719-A5A1-85157AF871A7}"/>
              </a:ext>
            </a:extLst>
          </p:cNvPr>
          <p:cNvSpPr txBox="1"/>
          <p:nvPr/>
        </p:nvSpPr>
        <p:spPr>
          <a:xfrm>
            <a:off x="238539" y="320457"/>
            <a:ext cx="11714922" cy="5262979"/>
          </a:xfrm>
          <a:prstGeom prst="rect">
            <a:avLst/>
          </a:prstGeom>
          <a:noFill/>
        </p:spPr>
        <p:txBody>
          <a:bodyPr wrap="square" rtlCol="0">
            <a:spAutoFit/>
          </a:bodyPr>
          <a:lstStyle/>
          <a:p>
            <a:r>
              <a:rPr lang="tr-TR" sz="2800" b="1" dirty="0">
                <a:latin typeface="Arial" panose="020B0604020202020204" pitchFamily="34" charset="0"/>
                <a:cs typeface="Arial" panose="020B0604020202020204" pitchFamily="34" charset="0"/>
              </a:rPr>
              <a:t>2. Birleşik Maliyet Hesaplama Yöntemi </a:t>
            </a:r>
          </a:p>
          <a:p>
            <a:r>
              <a:rPr lang="tr-TR" sz="2800" b="1" dirty="0">
                <a:latin typeface="Arial" panose="020B0604020202020204" pitchFamily="34" charset="0"/>
                <a:cs typeface="Arial" panose="020B0604020202020204" pitchFamily="34" charset="0"/>
              </a:rPr>
              <a:t> </a:t>
            </a: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Birleşik hesaplama yönteminde  bir üretim faaliyetinden birden fazla ürün elde edilmesi halinde, bu faaliyet kolundan sağlanan ürünlerden elde edilen toplam gelir içinde nispi payı düşük olan ürün veya ürünler yan ürün olarak kabul edilebilmektedir. </a:t>
            </a:r>
          </a:p>
          <a:p>
            <a:pPr marL="457200" indent="-457200">
              <a:buFont typeface="Wingdings" panose="05000000000000000000" pitchFamily="2" charset="2"/>
              <a:buChar char="Ø"/>
            </a:pPr>
            <a:endParaRPr lang="tr-TR" sz="28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Diğer ürün veya ürünler ise ana, amaç veya birleşik ürün olarak değerlendirilmektedir.</a:t>
            </a:r>
          </a:p>
          <a:p>
            <a:pPr marL="457200" indent="-457200">
              <a:buFont typeface="Wingdings" panose="05000000000000000000" pitchFamily="2" charset="2"/>
              <a:buChar char="Ø"/>
            </a:pPr>
            <a:endParaRPr lang="tr-TR" sz="28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Bu ayrımda, ürünlerin toplam gelir içindeki oranları yanında, işletmecilik amaçları da dikkate alınmaktadır.</a:t>
            </a:r>
          </a:p>
        </p:txBody>
      </p:sp>
    </p:spTree>
    <p:extLst>
      <p:ext uri="{BB962C8B-B14F-4D97-AF65-F5344CB8AC3E}">
        <p14:creationId xmlns:p14="http://schemas.microsoft.com/office/powerpoint/2010/main" val="3668051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5F800649-0206-4719-A5A1-85157AF871A7}"/>
              </a:ext>
            </a:extLst>
          </p:cNvPr>
          <p:cNvSpPr txBox="1"/>
          <p:nvPr/>
        </p:nvSpPr>
        <p:spPr>
          <a:xfrm>
            <a:off x="238539" y="320457"/>
            <a:ext cx="11714922" cy="2246769"/>
          </a:xfrm>
          <a:prstGeom prst="rect">
            <a:avLst/>
          </a:prstGeom>
          <a:noFill/>
        </p:spPr>
        <p:txBody>
          <a:bodyPr wrap="square" rtlCol="0">
            <a:spAutoFit/>
          </a:bodyPr>
          <a:lstStyle/>
          <a:p>
            <a:r>
              <a:rPr lang="tr-TR" sz="2800" b="1" dirty="0">
                <a:latin typeface="Arial" panose="020B0604020202020204" pitchFamily="34" charset="0"/>
                <a:cs typeface="Arial" panose="020B0604020202020204" pitchFamily="34" charset="0"/>
              </a:rPr>
              <a:t>2. Birleşik Maliyet Hesaplama Yöntemi </a:t>
            </a:r>
          </a:p>
          <a:p>
            <a:r>
              <a:rPr lang="tr-TR" sz="2800" b="1" dirty="0">
                <a:latin typeface="Arial" panose="020B0604020202020204" pitchFamily="34" charset="0"/>
                <a:cs typeface="Arial" panose="020B0604020202020204" pitchFamily="34" charset="0"/>
              </a:rPr>
              <a:t> </a:t>
            </a: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Bu yöntemde de maliyet hesabında </a:t>
            </a:r>
            <a:r>
              <a:rPr lang="tr-TR" sz="2800" b="1" dirty="0">
                <a:latin typeface="Arial" panose="020B0604020202020204" pitchFamily="34" charset="0"/>
                <a:cs typeface="Arial" panose="020B0604020202020204" pitchFamily="34" charset="0"/>
              </a:rPr>
              <a:t>iki farklı yol </a:t>
            </a:r>
            <a:r>
              <a:rPr lang="tr-TR" sz="2800" dirty="0">
                <a:latin typeface="Arial" panose="020B0604020202020204" pitchFamily="34" charset="0"/>
                <a:cs typeface="Arial" panose="020B0604020202020204" pitchFamily="34" charset="0"/>
              </a:rPr>
              <a:t>izlenebilmektedir.</a:t>
            </a:r>
          </a:p>
          <a:p>
            <a:pPr marL="457200" indent="-457200">
              <a:buFont typeface="Wingdings" panose="05000000000000000000" pitchFamily="2" charset="2"/>
              <a:buChar char="Ø"/>
            </a:pPr>
            <a:endParaRPr lang="tr-TR" sz="28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Bunlar; </a:t>
            </a:r>
            <a:r>
              <a:rPr lang="tr-TR" sz="2800" b="1" dirty="0">
                <a:latin typeface="Arial" panose="020B0604020202020204" pitchFamily="34" charset="0"/>
                <a:cs typeface="Arial" panose="020B0604020202020204" pitchFamily="34" charset="0"/>
              </a:rPr>
              <a:t>kalıntı yöntemi </a:t>
            </a:r>
            <a:r>
              <a:rPr lang="tr-TR" sz="2800" dirty="0">
                <a:latin typeface="Arial" panose="020B0604020202020204" pitchFamily="34" charset="0"/>
                <a:cs typeface="Arial" panose="020B0604020202020204" pitchFamily="34" charset="0"/>
              </a:rPr>
              <a:t>ve </a:t>
            </a:r>
            <a:r>
              <a:rPr lang="tr-TR" sz="2800" b="1" dirty="0">
                <a:latin typeface="Arial" panose="020B0604020202020204" pitchFamily="34" charset="0"/>
                <a:cs typeface="Arial" panose="020B0604020202020204" pitchFamily="34" charset="0"/>
              </a:rPr>
              <a:t>nispi satış değerleri </a:t>
            </a:r>
            <a:r>
              <a:rPr lang="tr-TR" sz="2800" dirty="0">
                <a:latin typeface="Arial" panose="020B0604020202020204" pitchFamily="34" charset="0"/>
                <a:cs typeface="Arial" panose="020B0604020202020204" pitchFamily="34" charset="0"/>
              </a:rPr>
              <a:t>yöntemidir. </a:t>
            </a:r>
          </a:p>
        </p:txBody>
      </p:sp>
    </p:spTree>
    <p:extLst>
      <p:ext uri="{BB962C8B-B14F-4D97-AF65-F5344CB8AC3E}">
        <p14:creationId xmlns:p14="http://schemas.microsoft.com/office/powerpoint/2010/main" val="1799364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5F800649-0206-4719-A5A1-85157AF871A7}"/>
              </a:ext>
            </a:extLst>
          </p:cNvPr>
          <p:cNvSpPr txBox="1"/>
          <p:nvPr/>
        </p:nvSpPr>
        <p:spPr>
          <a:xfrm>
            <a:off x="238539" y="320457"/>
            <a:ext cx="11714922" cy="6063198"/>
          </a:xfrm>
          <a:prstGeom prst="rect">
            <a:avLst/>
          </a:prstGeom>
          <a:noFill/>
        </p:spPr>
        <p:txBody>
          <a:bodyPr wrap="square" rtlCol="0">
            <a:spAutoFit/>
          </a:bodyPr>
          <a:lstStyle/>
          <a:p>
            <a:r>
              <a:rPr lang="tr-TR" sz="2800" b="1" dirty="0">
                <a:latin typeface="Arial" panose="020B0604020202020204" pitchFamily="34" charset="0"/>
                <a:cs typeface="Arial" panose="020B0604020202020204" pitchFamily="34" charset="0"/>
              </a:rPr>
              <a:t>a. Kalıntı Yöntemi </a:t>
            </a:r>
          </a:p>
          <a:p>
            <a:r>
              <a:rPr lang="tr-TR" sz="2800" b="1" dirty="0">
                <a:latin typeface="Arial" panose="020B0604020202020204" pitchFamily="34" charset="0"/>
                <a:cs typeface="Arial" panose="020B0604020202020204" pitchFamily="34" charset="0"/>
              </a:rPr>
              <a:t> </a:t>
            </a: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Bir üretim faaliyetinde, biri </a:t>
            </a:r>
            <a:r>
              <a:rPr lang="tr-TR" sz="2800" b="1" dirty="0">
                <a:latin typeface="Arial" panose="020B0604020202020204" pitchFamily="34" charset="0"/>
                <a:cs typeface="Arial" panose="020B0604020202020204" pitchFamily="34" charset="0"/>
              </a:rPr>
              <a:t>ana ürün </a:t>
            </a:r>
            <a:r>
              <a:rPr lang="tr-TR" sz="2800" dirty="0">
                <a:latin typeface="Arial" panose="020B0604020202020204" pitchFamily="34" charset="0"/>
                <a:cs typeface="Arial" panose="020B0604020202020204" pitchFamily="34" charset="0"/>
              </a:rPr>
              <a:t>ve biri de </a:t>
            </a:r>
            <a:r>
              <a:rPr lang="tr-TR" sz="2800" b="1" dirty="0">
                <a:latin typeface="Arial" panose="020B0604020202020204" pitchFamily="34" charset="0"/>
                <a:cs typeface="Arial" panose="020B0604020202020204" pitchFamily="34" charset="0"/>
              </a:rPr>
              <a:t>yan ürün </a:t>
            </a:r>
            <a:r>
              <a:rPr lang="tr-TR" sz="2800" dirty="0">
                <a:latin typeface="Arial" panose="020B0604020202020204" pitchFamily="34" charset="0"/>
                <a:cs typeface="Arial" panose="020B0604020202020204" pitchFamily="34" charset="0"/>
              </a:rPr>
              <a:t>niteliğinde olan </a:t>
            </a:r>
            <a:r>
              <a:rPr lang="tr-TR" sz="2800" b="1" dirty="0">
                <a:latin typeface="Arial" panose="020B0604020202020204" pitchFamily="34" charset="0"/>
                <a:cs typeface="Arial" panose="020B0604020202020204" pitchFamily="34" charset="0"/>
              </a:rPr>
              <a:t>iki ürün </a:t>
            </a:r>
            <a:r>
              <a:rPr lang="tr-TR" sz="2800" dirty="0">
                <a:latin typeface="Arial" panose="020B0604020202020204" pitchFamily="34" charset="0"/>
                <a:cs typeface="Arial" panose="020B0604020202020204" pitchFamily="34" charset="0"/>
              </a:rPr>
              <a:t>elde edilmesi halinde, kalıntı yöntemi uygulanabilir. </a:t>
            </a:r>
          </a:p>
          <a:p>
            <a:pPr marL="457200" indent="-457200">
              <a:buFont typeface="Wingdings" panose="05000000000000000000" pitchFamily="2" charset="2"/>
              <a:buChar char="Ø"/>
            </a:pPr>
            <a:endParaRPr lang="tr-TR" sz="28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Bu yöntemde </a:t>
            </a:r>
            <a:r>
              <a:rPr lang="tr-TR" sz="2800" i="1" dirty="0">
                <a:latin typeface="Arial" panose="020B0604020202020204" pitchFamily="34" charset="0"/>
                <a:cs typeface="Arial" panose="020B0604020202020204" pitchFamily="34" charset="0"/>
              </a:rPr>
              <a:t>birim maliyetler bulunurken, ilgili faaliyet kolu için yapılan toplam üretim masraflarından yan ürün geliri çıkarılıp, geriye kalan değer, üretilen ana ürün miktarına bölünmektedir</a:t>
            </a:r>
            <a:r>
              <a:rPr lang="tr-TR" sz="2800" dirty="0">
                <a:latin typeface="Arial" panose="020B0604020202020204" pitchFamily="34" charset="0"/>
                <a:cs typeface="Arial" panose="020B0604020202020204" pitchFamily="34" charset="0"/>
              </a:rPr>
              <a:t>. </a:t>
            </a:r>
          </a:p>
          <a:p>
            <a:pPr marL="457200" indent="-457200">
              <a:buFont typeface="Wingdings" panose="05000000000000000000" pitchFamily="2" charset="2"/>
              <a:buChar char="Ø"/>
            </a:pPr>
            <a:endParaRPr lang="tr-TR" sz="28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endParaRPr lang="tr-TR" sz="2800" dirty="0">
              <a:latin typeface="Arial" panose="020B0604020202020204" pitchFamily="34" charset="0"/>
              <a:cs typeface="Arial" panose="020B0604020202020204" pitchFamily="34" charset="0"/>
            </a:endParaRPr>
          </a:p>
          <a:p>
            <a:r>
              <a:rPr lang="tr-TR" sz="2800" dirty="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Toplam üretim masrafları (TL) – Yan ürün geliri (TL)</a:t>
            </a:r>
          </a:p>
          <a:p>
            <a:r>
              <a:rPr lang="tr-TR" sz="2400" dirty="0">
                <a:latin typeface="Arial" panose="020B0604020202020204" pitchFamily="34" charset="0"/>
                <a:cs typeface="Arial" panose="020B0604020202020204" pitchFamily="34" charset="0"/>
              </a:rPr>
              <a:t>Ana Ürün Maliyeti (TL/kg)= ----------------------------------------------------------------------</a:t>
            </a:r>
          </a:p>
          <a:p>
            <a:r>
              <a:rPr lang="tr-TR" sz="2400" dirty="0">
                <a:latin typeface="Arial" panose="020B0604020202020204" pitchFamily="34" charset="0"/>
                <a:cs typeface="Arial" panose="020B0604020202020204" pitchFamily="34" charset="0"/>
              </a:rPr>
              <a:t>						Ana ürün miktarı (Kg)	</a:t>
            </a:r>
            <a:endParaRPr lang="tr-TR" sz="2800" dirty="0">
              <a:latin typeface="Arial" panose="020B0604020202020204" pitchFamily="34" charset="0"/>
              <a:cs typeface="Arial" panose="020B0604020202020204" pitchFamily="34" charset="0"/>
            </a:endParaRPr>
          </a:p>
          <a:p>
            <a:endParaRPr lang="tr-T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8787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5F800649-0206-4719-A5A1-85157AF871A7}"/>
              </a:ext>
            </a:extLst>
          </p:cNvPr>
          <p:cNvSpPr txBox="1"/>
          <p:nvPr/>
        </p:nvSpPr>
        <p:spPr>
          <a:xfrm>
            <a:off x="238539" y="320457"/>
            <a:ext cx="11714922" cy="6309420"/>
          </a:xfrm>
          <a:prstGeom prst="rect">
            <a:avLst/>
          </a:prstGeom>
          <a:noFill/>
        </p:spPr>
        <p:txBody>
          <a:bodyPr wrap="square" rtlCol="0">
            <a:spAutoFit/>
          </a:bodyPr>
          <a:lstStyle/>
          <a:p>
            <a:r>
              <a:rPr lang="tr-TR" sz="2800" b="1" dirty="0">
                <a:latin typeface="Arial" panose="020B0604020202020204" pitchFamily="34" charset="0"/>
                <a:cs typeface="Arial" panose="020B0604020202020204" pitchFamily="34" charset="0"/>
              </a:rPr>
              <a:t>a. Kalıntı Yöntemi </a:t>
            </a:r>
          </a:p>
          <a:p>
            <a:r>
              <a:rPr lang="tr-TR" sz="2800" b="1" dirty="0">
                <a:latin typeface="Arial" panose="020B0604020202020204" pitchFamily="34" charset="0"/>
                <a:cs typeface="Arial" panose="020B0604020202020204" pitchFamily="34" charset="0"/>
              </a:rPr>
              <a:t> </a:t>
            </a: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Buğday üretimini dikkate alırsak; bir dekara toplam üretim masrafları 400 TL, yan ürün değeri olarak saman gelirinin de 25 TL/dekar (250 kg x 0,1 TL/kg = 25 TL/da) olduğu belirlenmiş olsun. </a:t>
            </a:r>
          </a:p>
          <a:p>
            <a:pPr marL="457200" indent="-457200">
              <a:buFont typeface="Wingdings" panose="05000000000000000000" pitchFamily="2" charset="2"/>
              <a:buChar char="Ø"/>
            </a:pPr>
            <a:endParaRPr lang="tr-TR" sz="28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Bu durumda; </a:t>
            </a:r>
          </a:p>
          <a:p>
            <a:pPr marL="457200" indent="-457200">
              <a:buFont typeface="Wingdings" panose="05000000000000000000" pitchFamily="2" charset="2"/>
              <a:buChar char="Ø"/>
            </a:pPr>
            <a:endParaRPr lang="tr-TR" sz="2800" dirty="0">
              <a:latin typeface="Arial" panose="020B0604020202020204" pitchFamily="34" charset="0"/>
              <a:cs typeface="Arial" panose="020B0604020202020204" pitchFamily="34" charset="0"/>
            </a:endParaRPr>
          </a:p>
          <a:p>
            <a:r>
              <a:rPr lang="tr-TR" sz="2800" dirty="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Toplam üretim masrafları (TL) – Yan ürün geliri (TL)</a:t>
            </a:r>
          </a:p>
          <a:p>
            <a:r>
              <a:rPr lang="tr-TR" sz="2400" dirty="0">
                <a:latin typeface="Arial" panose="020B0604020202020204" pitchFamily="34" charset="0"/>
                <a:cs typeface="Arial" panose="020B0604020202020204" pitchFamily="34" charset="0"/>
              </a:rPr>
              <a:t>Ana Ürün Maliyeti (TL/kg)= ----------------------------------------------------------------------</a:t>
            </a:r>
          </a:p>
          <a:p>
            <a:r>
              <a:rPr lang="tr-TR" sz="2400" dirty="0">
                <a:latin typeface="Arial" panose="020B0604020202020204" pitchFamily="34" charset="0"/>
                <a:cs typeface="Arial" panose="020B0604020202020204" pitchFamily="34" charset="0"/>
              </a:rPr>
              <a:t>						Ana ürün miktarı (Kg)</a:t>
            </a:r>
          </a:p>
          <a:p>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						400 TL – 25 TL	375 TL</a:t>
            </a:r>
            <a:endParaRPr lang="tr-TR" sz="2800" dirty="0">
              <a:latin typeface="Arial" panose="020B0604020202020204" pitchFamily="34" charset="0"/>
              <a:cs typeface="Arial" panose="020B0604020202020204" pitchFamily="34" charset="0"/>
            </a:endParaRPr>
          </a:p>
          <a:p>
            <a:r>
              <a:rPr lang="tr-TR" sz="2800" dirty="0">
                <a:latin typeface="Arial" panose="020B0604020202020204" pitchFamily="34" charset="0"/>
                <a:cs typeface="Arial" panose="020B0604020202020204" pitchFamily="34" charset="0"/>
              </a:rPr>
              <a:t>Buğday (dane) maliyeti (TL/kg)= --------------------=------------= </a:t>
            </a:r>
            <a:r>
              <a:rPr lang="tr-TR" sz="2800" b="1" dirty="0">
                <a:latin typeface="Arial" panose="020B0604020202020204" pitchFamily="34" charset="0"/>
                <a:cs typeface="Arial" panose="020B0604020202020204" pitchFamily="34" charset="0"/>
              </a:rPr>
              <a:t>1,07 TL/kg</a:t>
            </a:r>
          </a:p>
          <a:p>
            <a:r>
              <a:rPr lang="tr-TR" sz="2800" dirty="0">
                <a:latin typeface="Arial" panose="020B0604020202020204" pitchFamily="34" charset="0"/>
                <a:cs typeface="Arial" panose="020B0604020202020204" pitchFamily="34" charset="0"/>
              </a:rPr>
              <a:t>						350 (kg/da)		350 kg</a:t>
            </a:r>
          </a:p>
        </p:txBody>
      </p:sp>
    </p:spTree>
    <p:extLst>
      <p:ext uri="{BB962C8B-B14F-4D97-AF65-F5344CB8AC3E}">
        <p14:creationId xmlns:p14="http://schemas.microsoft.com/office/powerpoint/2010/main" val="1747680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5F800649-0206-4719-A5A1-85157AF871A7}"/>
              </a:ext>
            </a:extLst>
          </p:cNvPr>
          <p:cNvSpPr txBox="1"/>
          <p:nvPr/>
        </p:nvSpPr>
        <p:spPr>
          <a:xfrm>
            <a:off x="238539" y="320457"/>
            <a:ext cx="11714922" cy="4832092"/>
          </a:xfrm>
          <a:prstGeom prst="rect">
            <a:avLst/>
          </a:prstGeom>
          <a:noFill/>
        </p:spPr>
        <p:txBody>
          <a:bodyPr wrap="square" rtlCol="0">
            <a:spAutoFit/>
          </a:bodyPr>
          <a:lstStyle/>
          <a:p>
            <a:r>
              <a:rPr lang="tr-TR" sz="2800" b="1" dirty="0">
                <a:latin typeface="Arial" panose="020B0604020202020204" pitchFamily="34" charset="0"/>
                <a:cs typeface="Arial" panose="020B0604020202020204" pitchFamily="34" charset="0"/>
              </a:rPr>
              <a:t>b. </a:t>
            </a:r>
            <a:r>
              <a:rPr lang="tr-TR" sz="2800" b="1" dirty="0" err="1">
                <a:latin typeface="Arial" panose="020B0604020202020204" pitchFamily="34" charset="0"/>
                <a:cs typeface="Arial" panose="020B0604020202020204" pitchFamily="34" charset="0"/>
              </a:rPr>
              <a:t>Nisbi</a:t>
            </a:r>
            <a:r>
              <a:rPr lang="tr-TR" sz="2800" b="1" dirty="0">
                <a:latin typeface="Arial" panose="020B0604020202020204" pitchFamily="34" charset="0"/>
                <a:cs typeface="Arial" panose="020B0604020202020204" pitchFamily="34" charset="0"/>
              </a:rPr>
              <a:t>  Satış Değerleri Yöntemi </a:t>
            </a:r>
          </a:p>
          <a:p>
            <a:r>
              <a:rPr lang="tr-TR" sz="2800" b="1" dirty="0">
                <a:latin typeface="Arial" panose="020B0604020202020204" pitchFamily="34" charset="0"/>
                <a:cs typeface="Arial" panose="020B0604020202020204" pitchFamily="34" charset="0"/>
              </a:rPr>
              <a:t> </a:t>
            </a: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Birleşik ürün maliyet hesaplama yöntemine konu olan üretim faaliyetlerinde, birden daha çok ürün elde edilmekte ve bu ürünlerden elde edilen gelir miktarları birbirine yakınsa veya bu ürünlerin maliyetleri hesaplanmak isteniyorsa, bu durumda </a:t>
            </a:r>
            <a:r>
              <a:rPr lang="tr-TR" sz="2800" b="1" dirty="0" err="1">
                <a:latin typeface="Arial" panose="020B0604020202020204" pitchFamily="34" charset="0"/>
                <a:cs typeface="Arial" panose="020B0604020202020204" pitchFamily="34" charset="0"/>
              </a:rPr>
              <a:t>nisbi</a:t>
            </a:r>
            <a:r>
              <a:rPr lang="tr-TR" sz="2800" b="1" dirty="0">
                <a:latin typeface="Arial" panose="020B0604020202020204" pitchFamily="34" charset="0"/>
                <a:cs typeface="Arial" panose="020B0604020202020204" pitchFamily="34" charset="0"/>
              </a:rPr>
              <a:t> satış değerleri</a:t>
            </a:r>
            <a:r>
              <a:rPr lang="tr-TR" sz="2800" dirty="0">
                <a:latin typeface="Arial" panose="020B0604020202020204" pitchFamily="34" charset="0"/>
                <a:cs typeface="Arial" panose="020B0604020202020204" pitchFamily="34" charset="0"/>
              </a:rPr>
              <a:t> yönteminin uygulanması önerilmektedir. </a:t>
            </a:r>
          </a:p>
          <a:p>
            <a:pPr marL="457200" indent="-457200">
              <a:buFont typeface="Wingdings" panose="05000000000000000000" pitchFamily="2" charset="2"/>
              <a:buChar char="Ø"/>
            </a:pPr>
            <a:endParaRPr lang="tr-TR" sz="28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Bu yöntemde, faaliyet koluna yapılan masraflar toplamı, </a:t>
            </a:r>
            <a:r>
              <a:rPr lang="tr-TR" sz="2800" dirty="0" err="1">
                <a:latin typeface="Arial" panose="020B0604020202020204" pitchFamily="34" charset="0"/>
                <a:cs typeface="Arial" panose="020B0604020202020204" pitchFamily="34" charset="0"/>
              </a:rPr>
              <a:t>herbir</a:t>
            </a:r>
            <a:r>
              <a:rPr lang="tr-TR" sz="2800" dirty="0">
                <a:latin typeface="Arial" panose="020B0604020202020204" pitchFamily="34" charset="0"/>
                <a:cs typeface="Arial" panose="020B0604020202020204" pitchFamily="34" charset="0"/>
              </a:rPr>
              <a:t> birleşik ürüne, bunların gayri safi (brüt) üretim değerine katkı paylarına göre dağıtılır.   </a:t>
            </a:r>
          </a:p>
        </p:txBody>
      </p:sp>
    </p:spTree>
    <p:extLst>
      <p:ext uri="{BB962C8B-B14F-4D97-AF65-F5344CB8AC3E}">
        <p14:creationId xmlns:p14="http://schemas.microsoft.com/office/powerpoint/2010/main" val="902466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5F800649-0206-4719-A5A1-85157AF871A7}"/>
              </a:ext>
            </a:extLst>
          </p:cNvPr>
          <p:cNvSpPr txBox="1"/>
          <p:nvPr/>
        </p:nvSpPr>
        <p:spPr>
          <a:xfrm>
            <a:off x="238539" y="320457"/>
            <a:ext cx="11714922" cy="3108543"/>
          </a:xfrm>
          <a:prstGeom prst="rect">
            <a:avLst/>
          </a:prstGeom>
          <a:noFill/>
        </p:spPr>
        <p:txBody>
          <a:bodyPr wrap="square" rtlCol="0">
            <a:spAutoFit/>
          </a:bodyPr>
          <a:lstStyle/>
          <a:p>
            <a:r>
              <a:rPr lang="tr-TR" sz="2800" b="1" dirty="0">
                <a:latin typeface="Arial" panose="020B0604020202020204" pitchFamily="34" charset="0"/>
                <a:cs typeface="Arial" panose="020B0604020202020204" pitchFamily="34" charset="0"/>
              </a:rPr>
              <a:t>b. </a:t>
            </a:r>
            <a:r>
              <a:rPr lang="tr-TR" sz="2800" b="1" dirty="0" err="1">
                <a:latin typeface="Arial" panose="020B0604020202020204" pitchFamily="34" charset="0"/>
                <a:cs typeface="Arial" panose="020B0604020202020204" pitchFamily="34" charset="0"/>
              </a:rPr>
              <a:t>Nisbi</a:t>
            </a:r>
            <a:r>
              <a:rPr lang="tr-TR" sz="2800" b="1" dirty="0">
                <a:latin typeface="Arial" panose="020B0604020202020204" pitchFamily="34" charset="0"/>
                <a:cs typeface="Arial" panose="020B0604020202020204" pitchFamily="34" charset="0"/>
              </a:rPr>
              <a:t>  Satış Değerleri Yöntemi </a:t>
            </a:r>
          </a:p>
          <a:p>
            <a:r>
              <a:rPr lang="tr-TR" sz="2800" b="1" dirty="0">
                <a:latin typeface="Arial" panose="020B0604020202020204" pitchFamily="34" charset="0"/>
                <a:cs typeface="Arial" panose="020B0604020202020204" pitchFamily="34" charset="0"/>
              </a:rPr>
              <a:t> </a:t>
            </a: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Daha sonra her ürüne düşen masraf payı, elde edilen ürünlerin üretim miktarlarına bölünerek, birim ürün maliyetleri hesaplanır.</a:t>
            </a:r>
          </a:p>
          <a:p>
            <a:pPr marL="457200" indent="-457200">
              <a:buFont typeface="Wingdings" panose="05000000000000000000" pitchFamily="2" charset="2"/>
              <a:buChar char="Ø"/>
            </a:pPr>
            <a:endParaRPr lang="tr-TR" sz="28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tr-TR" sz="2800" dirty="0">
                <a:latin typeface="Arial" panose="020B0604020202020204" pitchFamily="34" charset="0"/>
                <a:cs typeface="Arial" panose="020B0604020202020204" pitchFamily="34" charset="0"/>
              </a:rPr>
              <a:t>Bu konunun daha iyi anlaşılabilmesi için sayısal bir örnek vermek yararlı olacaktır. </a:t>
            </a:r>
          </a:p>
        </p:txBody>
      </p:sp>
    </p:spTree>
    <p:extLst>
      <p:ext uri="{BB962C8B-B14F-4D97-AF65-F5344CB8AC3E}">
        <p14:creationId xmlns:p14="http://schemas.microsoft.com/office/powerpoint/2010/main" val="40239991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425</TotalTime>
  <Words>1153</Words>
  <Application>Microsoft Office PowerPoint</Application>
  <PresentationFormat>Geniş ekran</PresentationFormat>
  <Paragraphs>174</Paragraphs>
  <Slides>16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Arial</vt:lpstr>
      <vt:lpstr>Calibri</vt:lpstr>
      <vt:lpstr>Calibri Light</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Ferit Çobanoğlu</dc:creator>
  <cp:lastModifiedBy>g.o.</cp:lastModifiedBy>
  <cp:revision>61</cp:revision>
  <dcterms:created xsi:type="dcterms:W3CDTF">2019-10-18T06:23:39Z</dcterms:created>
  <dcterms:modified xsi:type="dcterms:W3CDTF">2024-05-14T05:45:55Z</dcterms:modified>
</cp:coreProperties>
</file>