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83" r:id="rId5"/>
    <p:sldId id="285" r:id="rId6"/>
    <p:sldId id="284" r:id="rId7"/>
    <p:sldId id="286" r:id="rId8"/>
    <p:sldId id="287" r:id="rId9"/>
    <p:sldId id="288" r:id="rId10"/>
    <p:sldId id="289" r:id="rId11"/>
    <p:sldId id="290" r:id="rId12"/>
    <p:sldId id="291" r:id="rId13"/>
    <p:sldId id="292" r:id="rId14"/>
    <p:sldId id="267" r:id="rId15"/>
    <p:sldId id="293" r:id="rId16"/>
    <p:sldId id="294" r:id="rId17"/>
    <p:sldId id="295" r:id="rId18"/>
    <p:sldId id="296" r:id="rId19"/>
    <p:sldId id="297" r:id="rId20"/>
    <p:sldId id="298" r:id="rId21"/>
    <p:sldId id="299" r:id="rId22"/>
    <p:sldId id="300" r:id="rId23"/>
    <p:sldId id="301" r:id="rId24"/>
    <p:sldId id="302" r:id="rId25"/>
    <p:sldId id="303" r:id="rId26"/>
    <p:sldId id="279" r:id="rId27"/>
    <p:sldId id="304" r:id="rId28"/>
    <p:sldId id="305" r:id="rId29"/>
    <p:sldId id="307" r:id="rId30"/>
    <p:sldId id="308" r:id="rId31"/>
    <p:sldId id="306" r:id="rId32"/>
    <p:sldId id="309" r:id="rId33"/>
    <p:sldId id="310" r:id="rId34"/>
    <p:sldId id="311" r:id="rId35"/>
    <p:sldId id="312" r:id="rId36"/>
    <p:sldId id="313" r:id="rId37"/>
    <p:sldId id="314" r:id="rId38"/>
    <p:sldId id="315" r:id="rId39"/>
    <p:sldId id="274"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613353-B214-4E44-89C1-8C0BC0745A1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17FE85F-A77E-4FB6-B2C2-792D4AA1B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70633F7-DC55-4D5A-9001-264B84B4FBE5}"/>
              </a:ext>
            </a:extLst>
          </p:cNvPr>
          <p:cNvSpPr>
            <a:spLocks noGrp="1"/>
          </p:cNvSpPr>
          <p:nvPr>
            <p:ph type="dt" sz="half" idx="10"/>
          </p:nvPr>
        </p:nvSpPr>
        <p:spPr/>
        <p:txBody>
          <a:bodyPr/>
          <a:lstStyle/>
          <a:p>
            <a:fld id="{1B21AF99-CA16-4023-BD7D-F914646F23C3}" type="datetimeFigureOut">
              <a:rPr lang="tr-TR" smtClean="0"/>
              <a:t>27.05.2024</a:t>
            </a:fld>
            <a:endParaRPr lang="tr-TR"/>
          </a:p>
        </p:txBody>
      </p:sp>
      <p:sp>
        <p:nvSpPr>
          <p:cNvPr id="5" name="Alt Bilgi Yer Tutucusu 4">
            <a:extLst>
              <a:ext uri="{FF2B5EF4-FFF2-40B4-BE49-F238E27FC236}">
                <a16:creationId xmlns:a16="http://schemas.microsoft.com/office/drawing/2014/main" id="{3534DE50-E6EE-4854-9975-548F53DD77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B1B0B8E-4A44-45C6-8AEC-A24FFBFAB324}"/>
              </a:ext>
            </a:extLst>
          </p:cNvPr>
          <p:cNvSpPr>
            <a:spLocks noGrp="1"/>
          </p:cNvSpPr>
          <p:nvPr>
            <p:ph type="sldNum" sz="quarter" idx="12"/>
          </p:nvPr>
        </p:nvSpPr>
        <p:spPr/>
        <p:txBody>
          <a:bodyPr/>
          <a:lstStyle/>
          <a:p>
            <a:fld id="{92C0993E-B38B-4EDD-86AE-4817405C0C7D}" type="slidenum">
              <a:rPr lang="tr-TR" smtClean="0"/>
              <a:t>‹#›</a:t>
            </a:fld>
            <a:endParaRPr lang="tr-TR"/>
          </a:p>
        </p:txBody>
      </p:sp>
    </p:spTree>
    <p:extLst>
      <p:ext uri="{BB962C8B-B14F-4D97-AF65-F5344CB8AC3E}">
        <p14:creationId xmlns:p14="http://schemas.microsoft.com/office/powerpoint/2010/main" val="141398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3937E4-D572-420E-AD8F-F838443D8D3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DF49238-8045-482F-BC35-A66645F1EA2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097DCF-6991-463A-B728-205F8EE9AF30}"/>
              </a:ext>
            </a:extLst>
          </p:cNvPr>
          <p:cNvSpPr>
            <a:spLocks noGrp="1"/>
          </p:cNvSpPr>
          <p:nvPr>
            <p:ph type="dt" sz="half" idx="10"/>
          </p:nvPr>
        </p:nvSpPr>
        <p:spPr/>
        <p:txBody>
          <a:bodyPr/>
          <a:lstStyle/>
          <a:p>
            <a:fld id="{1B21AF99-CA16-4023-BD7D-F914646F23C3}" type="datetimeFigureOut">
              <a:rPr lang="tr-TR" smtClean="0"/>
              <a:t>27.05.2024</a:t>
            </a:fld>
            <a:endParaRPr lang="tr-TR"/>
          </a:p>
        </p:txBody>
      </p:sp>
      <p:sp>
        <p:nvSpPr>
          <p:cNvPr id="5" name="Alt Bilgi Yer Tutucusu 4">
            <a:extLst>
              <a:ext uri="{FF2B5EF4-FFF2-40B4-BE49-F238E27FC236}">
                <a16:creationId xmlns:a16="http://schemas.microsoft.com/office/drawing/2014/main" id="{3FFA9D17-BDA1-4A2F-9E94-8FD078448DB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2549645-1884-4108-9FAB-0C85B20C8A88}"/>
              </a:ext>
            </a:extLst>
          </p:cNvPr>
          <p:cNvSpPr>
            <a:spLocks noGrp="1"/>
          </p:cNvSpPr>
          <p:nvPr>
            <p:ph type="sldNum" sz="quarter" idx="12"/>
          </p:nvPr>
        </p:nvSpPr>
        <p:spPr/>
        <p:txBody>
          <a:bodyPr/>
          <a:lstStyle/>
          <a:p>
            <a:fld id="{92C0993E-B38B-4EDD-86AE-4817405C0C7D}" type="slidenum">
              <a:rPr lang="tr-TR" smtClean="0"/>
              <a:t>‹#›</a:t>
            </a:fld>
            <a:endParaRPr lang="tr-TR"/>
          </a:p>
        </p:txBody>
      </p:sp>
    </p:spTree>
    <p:extLst>
      <p:ext uri="{BB962C8B-B14F-4D97-AF65-F5344CB8AC3E}">
        <p14:creationId xmlns:p14="http://schemas.microsoft.com/office/powerpoint/2010/main" val="260277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6BE6DFB-54F8-4006-B88D-C3DBD939BA3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9372E8F-4D14-4A10-8774-16EBC71D5F9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A355839-D477-4B69-B201-8A66AA7EF923}"/>
              </a:ext>
            </a:extLst>
          </p:cNvPr>
          <p:cNvSpPr>
            <a:spLocks noGrp="1"/>
          </p:cNvSpPr>
          <p:nvPr>
            <p:ph type="dt" sz="half" idx="10"/>
          </p:nvPr>
        </p:nvSpPr>
        <p:spPr/>
        <p:txBody>
          <a:bodyPr/>
          <a:lstStyle/>
          <a:p>
            <a:fld id="{1B21AF99-CA16-4023-BD7D-F914646F23C3}" type="datetimeFigureOut">
              <a:rPr lang="tr-TR" smtClean="0"/>
              <a:t>27.05.2024</a:t>
            </a:fld>
            <a:endParaRPr lang="tr-TR"/>
          </a:p>
        </p:txBody>
      </p:sp>
      <p:sp>
        <p:nvSpPr>
          <p:cNvPr id="5" name="Alt Bilgi Yer Tutucusu 4">
            <a:extLst>
              <a:ext uri="{FF2B5EF4-FFF2-40B4-BE49-F238E27FC236}">
                <a16:creationId xmlns:a16="http://schemas.microsoft.com/office/drawing/2014/main" id="{79C3EADC-6627-47FA-84E6-EC992980D1A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486C8A-98C6-4A7C-A670-7997FB5F7675}"/>
              </a:ext>
            </a:extLst>
          </p:cNvPr>
          <p:cNvSpPr>
            <a:spLocks noGrp="1"/>
          </p:cNvSpPr>
          <p:nvPr>
            <p:ph type="sldNum" sz="quarter" idx="12"/>
          </p:nvPr>
        </p:nvSpPr>
        <p:spPr/>
        <p:txBody>
          <a:bodyPr/>
          <a:lstStyle/>
          <a:p>
            <a:fld id="{92C0993E-B38B-4EDD-86AE-4817405C0C7D}" type="slidenum">
              <a:rPr lang="tr-TR" smtClean="0"/>
              <a:t>‹#›</a:t>
            </a:fld>
            <a:endParaRPr lang="tr-TR"/>
          </a:p>
        </p:txBody>
      </p:sp>
    </p:spTree>
    <p:extLst>
      <p:ext uri="{BB962C8B-B14F-4D97-AF65-F5344CB8AC3E}">
        <p14:creationId xmlns:p14="http://schemas.microsoft.com/office/powerpoint/2010/main" val="160230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7F29A5-B725-4CF0-A72E-124DB91DD3C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850C23-4AD1-418D-BF72-5EF8C23C588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44BAE02-8975-4C64-9563-14B27E8BF006}"/>
              </a:ext>
            </a:extLst>
          </p:cNvPr>
          <p:cNvSpPr>
            <a:spLocks noGrp="1"/>
          </p:cNvSpPr>
          <p:nvPr>
            <p:ph type="dt" sz="half" idx="10"/>
          </p:nvPr>
        </p:nvSpPr>
        <p:spPr/>
        <p:txBody>
          <a:bodyPr/>
          <a:lstStyle/>
          <a:p>
            <a:fld id="{1B21AF99-CA16-4023-BD7D-F914646F23C3}" type="datetimeFigureOut">
              <a:rPr lang="tr-TR" smtClean="0"/>
              <a:t>27.05.2024</a:t>
            </a:fld>
            <a:endParaRPr lang="tr-TR"/>
          </a:p>
        </p:txBody>
      </p:sp>
      <p:sp>
        <p:nvSpPr>
          <p:cNvPr id="5" name="Alt Bilgi Yer Tutucusu 4">
            <a:extLst>
              <a:ext uri="{FF2B5EF4-FFF2-40B4-BE49-F238E27FC236}">
                <a16:creationId xmlns:a16="http://schemas.microsoft.com/office/drawing/2014/main" id="{44D540EE-B8CC-4254-BEFB-DCF7E4E641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D2FCB58-BAAF-4B45-A64D-4A289BEA747C}"/>
              </a:ext>
            </a:extLst>
          </p:cNvPr>
          <p:cNvSpPr>
            <a:spLocks noGrp="1"/>
          </p:cNvSpPr>
          <p:nvPr>
            <p:ph type="sldNum" sz="quarter" idx="12"/>
          </p:nvPr>
        </p:nvSpPr>
        <p:spPr/>
        <p:txBody>
          <a:bodyPr/>
          <a:lstStyle/>
          <a:p>
            <a:fld id="{92C0993E-B38B-4EDD-86AE-4817405C0C7D}" type="slidenum">
              <a:rPr lang="tr-TR" smtClean="0"/>
              <a:t>‹#›</a:t>
            </a:fld>
            <a:endParaRPr lang="tr-TR"/>
          </a:p>
        </p:txBody>
      </p:sp>
    </p:spTree>
    <p:extLst>
      <p:ext uri="{BB962C8B-B14F-4D97-AF65-F5344CB8AC3E}">
        <p14:creationId xmlns:p14="http://schemas.microsoft.com/office/powerpoint/2010/main" val="41105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5E8DBB-D864-4149-8276-B39CF0E4DEB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903A31F-1A60-483D-85A6-54FAB86788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32FFA85-B043-4B89-B314-14A3EC793F63}"/>
              </a:ext>
            </a:extLst>
          </p:cNvPr>
          <p:cNvSpPr>
            <a:spLocks noGrp="1"/>
          </p:cNvSpPr>
          <p:nvPr>
            <p:ph type="dt" sz="half" idx="10"/>
          </p:nvPr>
        </p:nvSpPr>
        <p:spPr/>
        <p:txBody>
          <a:bodyPr/>
          <a:lstStyle/>
          <a:p>
            <a:fld id="{1B21AF99-CA16-4023-BD7D-F914646F23C3}" type="datetimeFigureOut">
              <a:rPr lang="tr-TR" smtClean="0"/>
              <a:t>27.05.2024</a:t>
            </a:fld>
            <a:endParaRPr lang="tr-TR"/>
          </a:p>
        </p:txBody>
      </p:sp>
      <p:sp>
        <p:nvSpPr>
          <p:cNvPr id="5" name="Alt Bilgi Yer Tutucusu 4">
            <a:extLst>
              <a:ext uri="{FF2B5EF4-FFF2-40B4-BE49-F238E27FC236}">
                <a16:creationId xmlns:a16="http://schemas.microsoft.com/office/drawing/2014/main" id="{FB550D35-120E-460D-AE47-FC669B598B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9EA580-B13E-47C8-B681-EB86C7121058}"/>
              </a:ext>
            </a:extLst>
          </p:cNvPr>
          <p:cNvSpPr>
            <a:spLocks noGrp="1"/>
          </p:cNvSpPr>
          <p:nvPr>
            <p:ph type="sldNum" sz="quarter" idx="12"/>
          </p:nvPr>
        </p:nvSpPr>
        <p:spPr/>
        <p:txBody>
          <a:bodyPr/>
          <a:lstStyle/>
          <a:p>
            <a:fld id="{92C0993E-B38B-4EDD-86AE-4817405C0C7D}" type="slidenum">
              <a:rPr lang="tr-TR" smtClean="0"/>
              <a:t>‹#›</a:t>
            </a:fld>
            <a:endParaRPr lang="tr-TR"/>
          </a:p>
        </p:txBody>
      </p:sp>
    </p:spTree>
    <p:extLst>
      <p:ext uri="{BB962C8B-B14F-4D97-AF65-F5344CB8AC3E}">
        <p14:creationId xmlns:p14="http://schemas.microsoft.com/office/powerpoint/2010/main" val="170267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D9667D-7B59-4CC8-AE33-02664F16A2B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8B1F1F1-98E1-43B9-A0F7-2097A4A218B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556024F-24D1-4251-ABC5-9597E6D5FA4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EBEA5FA-3C9E-4A88-B3CD-22443EE84747}"/>
              </a:ext>
            </a:extLst>
          </p:cNvPr>
          <p:cNvSpPr>
            <a:spLocks noGrp="1"/>
          </p:cNvSpPr>
          <p:nvPr>
            <p:ph type="dt" sz="half" idx="10"/>
          </p:nvPr>
        </p:nvSpPr>
        <p:spPr/>
        <p:txBody>
          <a:bodyPr/>
          <a:lstStyle/>
          <a:p>
            <a:fld id="{1B21AF99-CA16-4023-BD7D-F914646F23C3}" type="datetimeFigureOut">
              <a:rPr lang="tr-TR" smtClean="0"/>
              <a:t>27.05.2024</a:t>
            </a:fld>
            <a:endParaRPr lang="tr-TR"/>
          </a:p>
        </p:txBody>
      </p:sp>
      <p:sp>
        <p:nvSpPr>
          <p:cNvPr id="6" name="Alt Bilgi Yer Tutucusu 5">
            <a:extLst>
              <a:ext uri="{FF2B5EF4-FFF2-40B4-BE49-F238E27FC236}">
                <a16:creationId xmlns:a16="http://schemas.microsoft.com/office/drawing/2014/main" id="{DD91633B-A70D-488E-8D42-FBEC078AD37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F6EFB86-CC24-4BF3-9636-4A256A5A4A97}"/>
              </a:ext>
            </a:extLst>
          </p:cNvPr>
          <p:cNvSpPr>
            <a:spLocks noGrp="1"/>
          </p:cNvSpPr>
          <p:nvPr>
            <p:ph type="sldNum" sz="quarter" idx="12"/>
          </p:nvPr>
        </p:nvSpPr>
        <p:spPr/>
        <p:txBody>
          <a:bodyPr/>
          <a:lstStyle/>
          <a:p>
            <a:fld id="{92C0993E-B38B-4EDD-86AE-4817405C0C7D}" type="slidenum">
              <a:rPr lang="tr-TR" smtClean="0"/>
              <a:t>‹#›</a:t>
            </a:fld>
            <a:endParaRPr lang="tr-TR"/>
          </a:p>
        </p:txBody>
      </p:sp>
    </p:spTree>
    <p:extLst>
      <p:ext uri="{BB962C8B-B14F-4D97-AF65-F5344CB8AC3E}">
        <p14:creationId xmlns:p14="http://schemas.microsoft.com/office/powerpoint/2010/main" val="150943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DC8A88-40BD-440A-8DCC-9A69F6D19FF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7EE11E3-7339-4B32-93BE-6D485FE5E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A2759BB-8AC5-4259-BFDB-7FFB184D704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56117DA-DEE0-475B-825D-90426699A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2905037-E7F6-41C2-954E-2B146F03CF3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D45D838-05AB-4E19-A68C-BBDF7440A470}"/>
              </a:ext>
            </a:extLst>
          </p:cNvPr>
          <p:cNvSpPr>
            <a:spLocks noGrp="1"/>
          </p:cNvSpPr>
          <p:nvPr>
            <p:ph type="dt" sz="half" idx="10"/>
          </p:nvPr>
        </p:nvSpPr>
        <p:spPr/>
        <p:txBody>
          <a:bodyPr/>
          <a:lstStyle/>
          <a:p>
            <a:fld id="{1B21AF99-CA16-4023-BD7D-F914646F23C3}" type="datetimeFigureOut">
              <a:rPr lang="tr-TR" smtClean="0"/>
              <a:t>27.05.2024</a:t>
            </a:fld>
            <a:endParaRPr lang="tr-TR"/>
          </a:p>
        </p:txBody>
      </p:sp>
      <p:sp>
        <p:nvSpPr>
          <p:cNvPr id="8" name="Alt Bilgi Yer Tutucusu 7">
            <a:extLst>
              <a:ext uri="{FF2B5EF4-FFF2-40B4-BE49-F238E27FC236}">
                <a16:creationId xmlns:a16="http://schemas.microsoft.com/office/drawing/2014/main" id="{88BD10FE-64E1-4568-A75E-5C67FE3D686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8EA589D-FED4-4B37-BB76-349BFB39E5A6}"/>
              </a:ext>
            </a:extLst>
          </p:cNvPr>
          <p:cNvSpPr>
            <a:spLocks noGrp="1"/>
          </p:cNvSpPr>
          <p:nvPr>
            <p:ph type="sldNum" sz="quarter" idx="12"/>
          </p:nvPr>
        </p:nvSpPr>
        <p:spPr/>
        <p:txBody>
          <a:bodyPr/>
          <a:lstStyle/>
          <a:p>
            <a:fld id="{92C0993E-B38B-4EDD-86AE-4817405C0C7D}" type="slidenum">
              <a:rPr lang="tr-TR" smtClean="0"/>
              <a:t>‹#›</a:t>
            </a:fld>
            <a:endParaRPr lang="tr-TR"/>
          </a:p>
        </p:txBody>
      </p:sp>
    </p:spTree>
    <p:extLst>
      <p:ext uri="{BB962C8B-B14F-4D97-AF65-F5344CB8AC3E}">
        <p14:creationId xmlns:p14="http://schemas.microsoft.com/office/powerpoint/2010/main" val="30523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C9D2D7-B6AA-4D33-80DC-4B9B84E174C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DD772A7-3D44-4B9A-BF81-54E16CB67191}"/>
              </a:ext>
            </a:extLst>
          </p:cNvPr>
          <p:cNvSpPr>
            <a:spLocks noGrp="1"/>
          </p:cNvSpPr>
          <p:nvPr>
            <p:ph type="dt" sz="half" idx="10"/>
          </p:nvPr>
        </p:nvSpPr>
        <p:spPr/>
        <p:txBody>
          <a:bodyPr/>
          <a:lstStyle/>
          <a:p>
            <a:fld id="{1B21AF99-CA16-4023-BD7D-F914646F23C3}" type="datetimeFigureOut">
              <a:rPr lang="tr-TR" smtClean="0"/>
              <a:t>27.05.2024</a:t>
            </a:fld>
            <a:endParaRPr lang="tr-TR"/>
          </a:p>
        </p:txBody>
      </p:sp>
      <p:sp>
        <p:nvSpPr>
          <p:cNvPr id="4" name="Alt Bilgi Yer Tutucusu 3">
            <a:extLst>
              <a:ext uri="{FF2B5EF4-FFF2-40B4-BE49-F238E27FC236}">
                <a16:creationId xmlns:a16="http://schemas.microsoft.com/office/drawing/2014/main" id="{0C9AB946-8EA1-474F-87D5-FB75A0D5594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F5C20BD-3E78-48D2-8A4E-30BC53C958BF}"/>
              </a:ext>
            </a:extLst>
          </p:cNvPr>
          <p:cNvSpPr>
            <a:spLocks noGrp="1"/>
          </p:cNvSpPr>
          <p:nvPr>
            <p:ph type="sldNum" sz="quarter" idx="12"/>
          </p:nvPr>
        </p:nvSpPr>
        <p:spPr/>
        <p:txBody>
          <a:bodyPr/>
          <a:lstStyle/>
          <a:p>
            <a:fld id="{92C0993E-B38B-4EDD-86AE-4817405C0C7D}" type="slidenum">
              <a:rPr lang="tr-TR" smtClean="0"/>
              <a:t>‹#›</a:t>
            </a:fld>
            <a:endParaRPr lang="tr-TR"/>
          </a:p>
        </p:txBody>
      </p:sp>
    </p:spTree>
    <p:extLst>
      <p:ext uri="{BB962C8B-B14F-4D97-AF65-F5344CB8AC3E}">
        <p14:creationId xmlns:p14="http://schemas.microsoft.com/office/powerpoint/2010/main" val="192774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76AFE28-6A27-497F-82D8-429968F2C617}"/>
              </a:ext>
            </a:extLst>
          </p:cNvPr>
          <p:cNvSpPr>
            <a:spLocks noGrp="1"/>
          </p:cNvSpPr>
          <p:nvPr>
            <p:ph type="dt" sz="half" idx="10"/>
          </p:nvPr>
        </p:nvSpPr>
        <p:spPr/>
        <p:txBody>
          <a:bodyPr/>
          <a:lstStyle/>
          <a:p>
            <a:fld id="{1B21AF99-CA16-4023-BD7D-F914646F23C3}" type="datetimeFigureOut">
              <a:rPr lang="tr-TR" smtClean="0"/>
              <a:t>27.05.2024</a:t>
            </a:fld>
            <a:endParaRPr lang="tr-TR"/>
          </a:p>
        </p:txBody>
      </p:sp>
      <p:sp>
        <p:nvSpPr>
          <p:cNvPr id="3" name="Alt Bilgi Yer Tutucusu 2">
            <a:extLst>
              <a:ext uri="{FF2B5EF4-FFF2-40B4-BE49-F238E27FC236}">
                <a16:creationId xmlns:a16="http://schemas.microsoft.com/office/drawing/2014/main" id="{A16C0989-1A7F-4A93-AB75-C9CF3A04B2A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7F58A59-596B-4448-8309-12FEDA5130F4}"/>
              </a:ext>
            </a:extLst>
          </p:cNvPr>
          <p:cNvSpPr>
            <a:spLocks noGrp="1"/>
          </p:cNvSpPr>
          <p:nvPr>
            <p:ph type="sldNum" sz="quarter" idx="12"/>
          </p:nvPr>
        </p:nvSpPr>
        <p:spPr/>
        <p:txBody>
          <a:bodyPr/>
          <a:lstStyle/>
          <a:p>
            <a:fld id="{92C0993E-B38B-4EDD-86AE-4817405C0C7D}" type="slidenum">
              <a:rPr lang="tr-TR" smtClean="0"/>
              <a:t>‹#›</a:t>
            </a:fld>
            <a:endParaRPr lang="tr-TR"/>
          </a:p>
        </p:txBody>
      </p:sp>
    </p:spTree>
    <p:extLst>
      <p:ext uri="{BB962C8B-B14F-4D97-AF65-F5344CB8AC3E}">
        <p14:creationId xmlns:p14="http://schemas.microsoft.com/office/powerpoint/2010/main" val="153699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041F82-B852-4B5B-AB02-D57C11C8D5C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F5089DE-5CFE-4A1B-A0AA-2A58109D1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17CDEF3-BBFE-4D58-B002-5628A29EC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4A314B8-F860-41A2-80A3-6E4FD56607EB}"/>
              </a:ext>
            </a:extLst>
          </p:cNvPr>
          <p:cNvSpPr>
            <a:spLocks noGrp="1"/>
          </p:cNvSpPr>
          <p:nvPr>
            <p:ph type="dt" sz="half" idx="10"/>
          </p:nvPr>
        </p:nvSpPr>
        <p:spPr/>
        <p:txBody>
          <a:bodyPr/>
          <a:lstStyle/>
          <a:p>
            <a:fld id="{1B21AF99-CA16-4023-BD7D-F914646F23C3}" type="datetimeFigureOut">
              <a:rPr lang="tr-TR" smtClean="0"/>
              <a:t>27.05.2024</a:t>
            </a:fld>
            <a:endParaRPr lang="tr-TR"/>
          </a:p>
        </p:txBody>
      </p:sp>
      <p:sp>
        <p:nvSpPr>
          <p:cNvPr id="6" name="Alt Bilgi Yer Tutucusu 5">
            <a:extLst>
              <a:ext uri="{FF2B5EF4-FFF2-40B4-BE49-F238E27FC236}">
                <a16:creationId xmlns:a16="http://schemas.microsoft.com/office/drawing/2014/main" id="{C4480102-616A-466D-945D-AF856FF89D2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4915375-A654-4B26-99FA-C2B7A7825F57}"/>
              </a:ext>
            </a:extLst>
          </p:cNvPr>
          <p:cNvSpPr>
            <a:spLocks noGrp="1"/>
          </p:cNvSpPr>
          <p:nvPr>
            <p:ph type="sldNum" sz="quarter" idx="12"/>
          </p:nvPr>
        </p:nvSpPr>
        <p:spPr/>
        <p:txBody>
          <a:bodyPr/>
          <a:lstStyle/>
          <a:p>
            <a:fld id="{92C0993E-B38B-4EDD-86AE-4817405C0C7D}" type="slidenum">
              <a:rPr lang="tr-TR" smtClean="0"/>
              <a:t>‹#›</a:t>
            </a:fld>
            <a:endParaRPr lang="tr-TR"/>
          </a:p>
        </p:txBody>
      </p:sp>
    </p:spTree>
    <p:extLst>
      <p:ext uri="{BB962C8B-B14F-4D97-AF65-F5344CB8AC3E}">
        <p14:creationId xmlns:p14="http://schemas.microsoft.com/office/powerpoint/2010/main" val="362230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B12D37-54BE-479D-B48B-E28D637519C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9F6F67A-C457-45CD-B8A3-A9670E6B56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902DFA6-BB75-45C7-9AFB-9BA49D3E0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DA605FF-15B9-438A-A0A2-F9A658361017}"/>
              </a:ext>
            </a:extLst>
          </p:cNvPr>
          <p:cNvSpPr>
            <a:spLocks noGrp="1"/>
          </p:cNvSpPr>
          <p:nvPr>
            <p:ph type="dt" sz="half" idx="10"/>
          </p:nvPr>
        </p:nvSpPr>
        <p:spPr/>
        <p:txBody>
          <a:bodyPr/>
          <a:lstStyle/>
          <a:p>
            <a:fld id="{1B21AF99-CA16-4023-BD7D-F914646F23C3}" type="datetimeFigureOut">
              <a:rPr lang="tr-TR" smtClean="0"/>
              <a:t>27.05.2024</a:t>
            </a:fld>
            <a:endParaRPr lang="tr-TR"/>
          </a:p>
        </p:txBody>
      </p:sp>
      <p:sp>
        <p:nvSpPr>
          <p:cNvPr id="6" name="Alt Bilgi Yer Tutucusu 5">
            <a:extLst>
              <a:ext uri="{FF2B5EF4-FFF2-40B4-BE49-F238E27FC236}">
                <a16:creationId xmlns:a16="http://schemas.microsoft.com/office/drawing/2014/main" id="{570B24CD-F785-4B63-807F-CC170094192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9410610-E00F-4855-8201-239611CC69A4}"/>
              </a:ext>
            </a:extLst>
          </p:cNvPr>
          <p:cNvSpPr>
            <a:spLocks noGrp="1"/>
          </p:cNvSpPr>
          <p:nvPr>
            <p:ph type="sldNum" sz="quarter" idx="12"/>
          </p:nvPr>
        </p:nvSpPr>
        <p:spPr/>
        <p:txBody>
          <a:bodyPr/>
          <a:lstStyle/>
          <a:p>
            <a:fld id="{92C0993E-B38B-4EDD-86AE-4817405C0C7D}" type="slidenum">
              <a:rPr lang="tr-TR" smtClean="0"/>
              <a:t>‹#›</a:t>
            </a:fld>
            <a:endParaRPr lang="tr-TR"/>
          </a:p>
        </p:txBody>
      </p:sp>
    </p:spTree>
    <p:extLst>
      <p:ext uri="{BB962C8B-B14F-4D97-AF65-F5344CB8AC3E}">
        <p14:creationId xmlns:p14="http://schemas.microsoft.com/office/powerpoint/2010/main" val="199612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CCF493B-F960-4522-BB59-13691E0C4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ECBEBDE-0A9C-4C78-9427-8CFE72F83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6C8DAC8-811D-4ECB-BD85-3FFDAFA59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1AF99-CA16-4023-BD7D-F914646F23C3}" type="datetimeFigureOut">
              <a:rPr lang="tr-TR" smtClean="0"/>
              <a:t>27.05.2024</a:t>
            </a:fld>
            <a:endParaRPr lang="tr-TR"/>
          </a:p>
        </p:txBody>
      </p:sp>
      <p:sp>
        <p:nvSpPr>
          <p:cNvPr id="5" name="Alt Bilgi Yer Tutucusu 4">
            <a:extLst>
              <a:ext uri="{FF2B5EF4-FFF2-40B4-BE49-F238E27FC236}">
                <a16:creationId xmlns:a16="http://schemas.microsoft.com/office/drawing/2014/main" id="{5BB6D4FA-D94A-4748-9FAC-05A9746370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5C8F4AC-EB21-4B50-963C-CB22B10A1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0993E-B38B-4EDD-86AE-4817405C0C7D}" type="slidenum">
              <a:rPr lang="tr-TR" smtClean="0"/>
              <a:t>‹#›</a:t>
            </a:fld>
            <a:endParaRPr lang="tr-TR"/>
          </a:p>
        </p:txBody>
      </p:sp>
    </p:spTree>
    <p:extLst>
      <p:ext uri="{BB962C8B-B14F-4D97-AF65-F5344CB8AC3E}">
        <p14:creationId xmlns:p14="http://schemas.microsoft.com/office/powerpoint/2010/main" val="134870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dirty="0"/>
              <a:t>Model: Bir sistemin değişen koşullar altındaki davranışlarını incelemek, kontrol etmek ve geleceği hakkında varsayımlarda bulunmak amacı ile sistemin elemanları arasındaki bağıntıları kelimeler ya da matematik formüllerle belirleyen ifadeler topluluğuna “model” adı verilir. </a:t>
            </a:r>
            <a:endParaRPr lang="tr-TR" dirty="0" smtClean="0"/>
          </a:p>
          <a:p>
            <a:r>
              <a:rPr lang="tr-TR" dirty="0" smtClean="0"/>
              <a:t>Matematiksel </a:t>
            </a:r>
            <a:r>
              <a:rPr lang="tr-TR" dirty="0"/>
              <a:t>Model: Bir sistemin elemanlarının simgeler ile tanımlanıp bunlar arasındaki ilişkilerin fonksiyonlar ile gösterimine "matematiksel model” adı verilir. </a:t>
            </a:r>
            <a:endParaRPr lang="tr-TR" dirty="0" smtClean="0"/>
          </a:p>
          <a:p>
            <a:r>
              <a:rPr lang="tr-TR" dirty="0" smtClean="0"/>
              <a:t>Karar </a:t>
            </a:r>
            <a:r>
              <a:rPr lang="tr-TR" dirty="0"/>
              <a:t>Modeli: Sistemin yöneticisinin kontrolü altında olup, karar değişkeni olarak isimlendirilen değişkenlere, hangi değerlerin verilmesi gerektiğini belirlemek amacıyla kullanılan matematiksel modellere “karar modeli” adı verilir. </a:t>
            </a:r>
          </a:p>
        </p:txBody>
      </p:sp>
    </p:spTree>
    <p:extLst>
      <p:ext uri="{BB962C8B-B14F-4D97-AF65-F5344CB8AC3E}">
        <p14:creationId xmlns:p14="http://schemas.microsoft.com/office/powerpoint/2010/main" val="370028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Teknolojik Katsayılar: Her faaliyet için gerekli olan kaynak miktarıdır. </a:t>
            </a:r>
            <a:endParaRPr lang="tr-TR" dirty="0" smtClean="0"/>
          </a:p>
          <a:p>
            <a:endParaRPr lang="tr-TR" dirty="0"/>
          </a:p>
          <a:p>
            <a:r>
              <a:rPr lang="tr-TR" dirty="0" smtClean="0"/>
              <a:t>Sağ </a:t>
            </a:r>
            <a:r>
              <a:rPr lang="tr-TR" dirty="0"/>
              <a:t>Taraf Sabitleri: Mevcut kaynak miktarlarını gösteren, problemdeki kısıt denklemlerinin sağ taraflarında yer alan parametrelerdir. </a:t>
            </a:r>
          </a:p>
        </p:txBody>
      </p:sp>
    </p:spTree>
    <p:extLst>
      <p:ext uri="{BB962C8B-B14F-4D97-AF65-F5344CB8AC3E}">
        <p14:creationId xmlns:p14="http://schemas.microsoft.com/office/powerpoint/2010/main" val="62905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Optimal Çözüm: Bir DP modelinin karar değişkenlerinin, mevcut kısıtlar altında amaç fonksiyonunun en </a:t>
            </a:r>
            <a:r>
              <a:rPr lang="tr-TR" dirty="0" err="1"/>
              <a:t>iyilenmesi</a:t>
            </a:r>
            <a:r>
              <a:rPr lang="tr-TR" dirty="0"/>
              <a:t> (optimum kılınması) sonucunda aldığı değerler “optimal çözüm” olarak </a:t>
            </a:r>
            <a:r>
              <a:rPr lang="tr-TR" dirty="0" smtClean="0"/>
              <a:t>adlandırılır.</a:t>
            </a:r>
          </a:p>
          <a:p>
            <a:endParaRPr lang="tr-TR" dirty="0"/>
          </a:p>
          <a:p>
            <a:r>
              <a:rPr lang="tr-TR" dirty="0" smtClean="0"/>
              <a:t>Optimal </a:t>
            </a:r>
            <a:r>
              <a:rPr lang="tr-TR" dirty="0"/>
              <a:t>Değer: Optimal çözüme bağlı olarak amaç fonksiyonun aldığı değer “optimal değer” olarak adlandırılır. </a:t>
            </a:r>
          </a:p>
        </p:txBody>
      </p:sp>
    </p:spTree>
    <p:extLst>
      <p:ext uri="{BB962C8B-B14F-4D97-AF65-F5344CB8AC3E}">
        <p14:creationId xmlns:p14="http://schemas.microsoft.com/office/powerpoint/2010/main" val="1327783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Üretim Programı - Beslenme Programı - Reklam Ortamı Seçimi - Sermaye Bütçeleme - Dağıtım </a:t>
            </a:r>
            <a:r>
              <a:rPr lang="tr-TR" dirty="0" err="1"/>
              <a:t>Pogramı</a:t>
            </a:r>
            <a:r>
              <a:rPr lang="tr-TR" dirty="0"/>
              <a:t> - Stok Kontrol - Üretim Hattı Dengelemesi </a:t>
            </a:r>
          </a:p>
        </p:txBody>
      </p:sp>
    </p:spTree>
    <p:extLst>
      <p:ext uri="{BB962C8B-B14F-4D97-AF65-F5344CB8AC3E}">
        <p14:creationId xmlns:p14="http://schemas.microsoft.com/office/powerpoint/2010/main" val="226039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807685" y="2046594"/>
            <a:ext cx="6576630" cy="3909399"/>
          </a:xfrm>
          <a:prstGeom prst="rect">
            <a:avLst/>
          </a:prstGeom>
        </p:spPr>
      </p:pic>
    </p:spTree>
    <p:extLst>
      <p:ext uri="{BB962C8B-B14F-4D97-AF65-F5344CB8AC3E}">
        <p14:creationId xmlns:p14="http://schemas.microsoft.com/office/powerpoint/2010/main" val="106865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CDBF2C-1CAA-4507-92B3-DE935012DD9E}"/>
              </a:ext>
            </a:extLst>
          </p:cNvPr>
          <p:cNvSpPr>
            <a:spLocks noGrp="1"/>
          </p:cNvSpPr>
          <p:nvPr>
            <p:ph type="title"/>
          </p:nvPr>
        </p:nvSpPr>
        <p:spPr/>
        <p:txBody>
          <a:bodyPr/>
          <a:lstStyle/>
          <a:p>
            <a:r>
              <a:rPr lang="tr-TR" dirty="0"/>
              <a:t>Doğrusal </a:t>
            </a:r>
            <a:r>
              <a:rPr lang="tr-TR" dirty="0" smtClean="0"/>
              <a:t>Programlama Varsayımlar</a:t>
            </a:r>
            <a:endParaRPr lang="tr-TR" dirty="0"/>
          </a:p>
        </p:txBody>
      </p:sp>
      <p:sp>
        <p:nvSpPr>
          <p:cNvPr id="3" name="İçerik Yer Tutucusu 2">
            <a:extLst>
              <a:ext uri="{FF2B5EF4-FFF2-40B4-BE49-F238E27FC236}">
                <a16:creationId xmlns:a16="http://schemas.microsoft.com/office/drawing/2014/main" id="{C6FEBFD1-CCB1-4516-98C0-DB75D1A4A8A1}"/>
              </a:ext>
            </a:extLst>
          </p:cNvPr>
          <p:cNvSpPr>
            <a:spLocks noGrp="1"/>
          </p:cNvSpPr>
          <p:nvPr>
            <p:ph idx="1"/>
          </p:nvPr>
        </p:nvSpPr>
        <p:spPr/>
        <p:txBody>
          <a:bodyPr/>
          <a:lstStyle/>
          <a:p>
            <a:r>
              <a:rPr lang="tr-TR" dirty="0" smtClean="0"/>
              <a:t>Belirlilik</a:t>
            </a:r>
          </a:p>
          <a:p>
            <a:r>
              <a:rPr lang="tr-TR" dirty="0" err="1" smtClean="0"/>
              <a:t>Doğrusallık</a:t>
            </a:r>
            <a:endParaRPr lang="tr-TR" dirty="0"/>
          </a:p>
          <a:p>
            <a:r>
              <a:rPr lang="tr-TR" dirty="0" smtClean="0"/>
              <a:t>Bölünebilirlik</a:t>
            </a:r>
            <a:endParaRPr lang="tr-TR" dirty="0"/>
          </a:p>
          <a:p>
            <a:r>
              <a:rPr lang="tr-TR" dirty="0" smtClean="0"/>
              <a:t>Bağımsızlık </a:t>
            </a:r>
            <a:r>
              <a:rPr lang="tr-TR" dirty="0"/>
              <a:t>ya da </a:t>
            </a:r>
            <a:r>
              <a:rPr lang="tr-TR" dirty="0" err="1" smtClean="0"/>
              <a:t>toplanabilirlik</a:t>
            </a:r>
            <a:endParaRPr lang="tr-TR" dirty="0"/>
          </a:p>
          <a:p>
            <a:r>
              <a:rPr lang="tr-TR" dirty="0" smtClean="0"/>
              <a:t>Sınırlılık</a:t>
            </a:r>
            <a:endParaRPr lang="tr-TR" dirty="0"/>
          </a:p>
          <a:p>
            <a:r>
              <a:rPr lang="tr-TR" dirty="0" smtClean="0"/>
              <a:t>Eşitsizlik </a:t>
            </a:r>
            <a:r>
              <a:rPr lang="tr-TR" dirty="0"/>
              <a:t>ve değişkenlerin negatif olmaması</a:t>
            </a:r>
          </a:p>
          <a:p>
            <a:endParaRPr lang="tr-TR" dirty="0"/>
          </a:p>
        </p:txBody>
      </p:sp>
    </p:spTree>
    <p:extLst>
      <p:ext uri="{BB962C8B-B14F-4D97-AF65-F5344CB8AC3E}">
        <p14:creationId xmlns:p14="http://schemas.microsoft.com/office/powerpoint/2010/main" val="110428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Belirlilik Varsayımı: Bir DP modelinde yer alan parametrelerin bilindiği ve değişmediği kabul </a:t>
            </a:r>
            <a:r>
              <a:rPr lang="tr-TR" dirty="0" smtClean="0"/>
              <a:t>edilir</a:t>
            </a:r>
          </a:p>
          <a:p>
            <a:r>
              <a:rPr lang="tr-TR" dirty="0" smtClean="0"/>
              <a:t>Bölünebilirlik: karar </a:t>
            </a:r>
            <a:r>
              <a:rPr lang="tr-TR" dirty="0"/>
              <a:t>değişkenlerinin sürekli değerler alabileceği kabul edilir. </a:t>
            </a:r>
            <a:endParaRPr lang="tr-TR" dirty="0" smtClean="0"/>
          </a:p>
          <a:p>
            <a:r>
              <a:rPr lang="tr-TR" dirty="0" err="1" smtClean="0"/>
              <a:t>Doğrusallık</a:t>
            </a:r>
            <a:r>
              <a:rPr lang="tr-TR" dirty="0"/>
              <a:t>: Bir DP modelinin amaç fonksiyonu ve kısıt denklemleri doğrusal olmalıdır</a:t>
            </a:r>
            <a:r>
              <a:rPr lang="tr-TR" dirty="0" smtClean="0"/>
              <a:t>.</a:t>
            </a:r>
          </a:p>
          <a:p>
            <a:r>
              <a:rPr lang="tr-TR" dirty="0" err="1" smtClean="0"/>
              <a:t>Toplanabilirlik</a:t>
            </a:r>
            <a:r>
              <a:rPr lang="tr-TR" dirty="0"/>
              <a:t>: Amaç fonksiyonunun ve kısıt denklemlerinin değerlerine yapılan toplam katkı, her bir katkının ayrı ayrı toplanması ile elde edilir</a:t>
            </a:r>
            <a:r>
              <a:rPr lang="tr-TR" dirty="0" smtClean="0"/>
              <a:t>.</a:t>
            </a:r>
          </a:p>
          <a:p>
            <a:r>
              <a:rPr lang="tr-TR" dirty="0" smtClean="0"/>
              <a:t>Sınırlılık: Üretim </a:t>
            </a:r>
            <a:r>
              <a:rPr lang="tr-TR" dirty="0"/>
              <a:t>kaynakları ve bunlara bağlı olarak üretim faaliyetleri sınırlıdır. </a:t>
            </a:r>
            <a:r>
              <a:rPr lang="tr-TR" dirty="0" smtClean="0"/>
              <a:t> </a:t>
            </a:r>
          </a:p>
          <a:p>
            <a:r>
              <a:rPr lang="tr-TR" dirty="0" smtClean="0"/>
              <a:t>Negatif </a:t>
            </a:r>
            <a:r>
              <a:rPr lang="tr-TR" dirty="0" err="1" smtClean="0"/>
              <a:t>olmama:DP’deki</a:t>
            </a:r>
            <a:r>
              <a:rPr lang="tr-TR" dirty="0" smtClean="0"/>
              <a:t> </a:t>
            </a:r>
            <a:r>
              <a:rPr lang="tr-TR" dirty="0"/>
              <a:t>tüm değişkenlerin negatif olmayan değerler alması gerekmektedir. </a:t>
            </a:r>
          </a:p>
        </p:txBody>
      </p:sp>
    </p:spTree>
    <p:extLst>
      <p:ext uri="{BB962C8B-B14F-4D97-AF65-F5344CB8AC3E}">
        <p14:creationId xmlns:p14="http://schemas.microsoft.com/office/powerpoint/2010/main" val="21589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Bir DP probleminin modeli, doğrusal eşitlikler ve/veya eşitsizlikler şeklindeki kısıt denklemleri çerçevesinde en </a:t>
            </a:r>
            <a:r>
              <a:rPr lang="tr-TR" dirty="0" err="1"/>
              <a:t>iyilenecek</a:t>
            </a:r>
            <a:r>
              <a:rPr lang="tr-TR" dirty="0"/>
              <a:t> (optimum kılınacak) bir doğrusal amaç fonksiyonu içerir. </a:t>
            </a:r>
          </a:p>
        </p:txBody>
      </p:sp>
    </p:spTree>
    <p:extLst>
      <p:ext uri="{BB962C8B-B14F-4D97-AF65-F5344CB8AC3E}">
        <p14:creationId xmlns:p14="http://schemas.microsoft.com/office/powerpoint/2010/main" val="2703418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DP’nin özellikleri kısaca aşağıdaki gibi özetlenebilir: </a:t>
            </a:r>
            <a:endParaRPr lang="tr-TR" dirty="0" smtClean="0"/>
          </a:p>
          <a:p>
            <a:r>
              <a:rPr lang="tr-TR" dirty="0" smtClean="0"/>
              <a:t>1</a:t>
            </a:r>
            <a:r>
              <a:rPr lang="tr-TR" dirty="0"/>
              <a:t>) DP problemlerinde uygun çözüm birden çoktur. Fakat genelde optimum çözüm bir tanedir (alternatif çözüm olabilir). </a:t>
            </a:r>
            <a:endParaRPr lang="tr-TR" dirty="0" smtClean="0"/>
          </a:p>
          <a:p>
            <a:r>
              <a:rPr lang="tr-TR" dirty="0" smtClean="0"/>
              <a:t>2</a:t>
            </a:r>
            <a:r>
              <a:rPr lang="tr-TR" dirty="0"/>
              <a:t>) Kaynak miktarları sınırlıdır. Amaca ulaşmak için sonsuz miktarda kaynak kullanılamayacağı gibi, miktar olarak en kıt olan kaynak çözüm alanını belirler</a:t>
            </a:r>
            <a:r>
              <a:rPr lang="tr-TR" dirty="0" smtClean="0"/>
              <a:t>.</a:t>
            </a:r>
          </a:p>
          <a:p>
            <a:r>
              <a:rPr lang="tr-TR" dirty="0" smtClean="0"/>
              <a:t> </a:t>
            </a:r>
            <a:r>
              <a:rPr lang="tr-TR" dirty="0"/>
              <a:t>3) Problemde verilen bilgiler, amaç ve kaynaklar ile ilgili sınırlayıcı koşullar, matematiksel olarak eşitlikler ya da eşitsizlikler şeklinde ifade edilmelidir. İfadeler doğrusal olmalıdır</a:t>
            </a:r>
            <a:r>
              <a:rPr lang="tr-TR" dirty="0" smtClean="0"/>
              <a:t>.</a:t>
            </a:r>
          </a:p>
          <a:p>
            <a:r>
              <a:rPr lang="tr-TR" dirty="0" smtClean="0"/>
              <a:t> </a:t>
            </a:r>
            <a:r>
              <a:rPr lang="tr-TR" dirty="0"/>
              <a:t>4) Karar değişkenleri (</a:t>
            </a:r>
            <a:r>
              <a:rPr lang="tr-TR" dirty="0" err="1"/>
              <a:t>xj</a:t>
            </a:r>
            <a:r>
              <a:rPr lang="tr-TR" dirty="0"/>
              <a:t>) negatif olmamalıdır. </a:t>
            </a:r>
            <a:r>
              <a:rPr lang="tr-TR" dirty="0" err="1"/>
              <a:t>xj</a:t>
            </a:r>
            <a:r>
              <a:rPr lang="tr-TR" dirty="0"/>
              <a:t>- ≥0 (j=1, ...................,n</a:t>
            </a:r>
            <a:r>
              <a:rPr lang="tr-TR" dirty="0" smtClean="0"/>
              <a:t>)</a:t>
            </a:r>
          </a:p>
          <a:p>
            <a:r>
              <a:rPr lang="tr-TR" dirty="0" smtClean="0"/>
              <a:t> </a:t>
            </a:r>
            <a:r>
              <a:rPr lang="tr-TR" dirty="0"/>
              <a:t>5) </a:t>
            </a:r>
            <a:r>
              <a:rPr lang="tr-TR" dirty="0" err="1"/>
              <a:t>cj</a:t>
            </a:r>
            <a:r>
              <a:rPr lang="tr-TR" dirty="0"/>
              <a:t>, </a:t>
            </a:r>
            <a:r>
              <a:rPr lang="tr-TR" dirty="0" err="1"/>
              <a:t>bi</a:t>
            </a:r>
            <a:r>
              <a:rPr lang="tr-TR" dirty="0"/>
              <a:t> ve </a:t>
            </a:r>
            <a:r>
              <a:rPr lang="tr-TR" dirty="0" err="1"/>
              <a:t>aj</a:t>
            </a:r>
            <a:r>
              <a:rPr lang="tr-TR" dirty="0"/>
              <a:t> (i=1,...........,m ve j=1, .............., n) değerleri önceden belirlenmiştir. Her bir model için sabit oldukları varsayılır ve parametreler olarak adlandırılırlar. </a:t>
            </a:r>
          </a:p>
        </p:txBody>
      </p:sp>
    </p:spTree>
    <p:extLst>
      <p:ext uri="{BB962C8B-B14F-4D97-AF65-F5344CB8AC3E}">
        <p14:creationId xmlns:p14="http://schemas.microsoft.com/office/powerpoint/2010/main" val="60326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1600" dirty="0"/>
              <a:t>DP modelleri değişik amaçlarla değişik biçimlerde düzenlenirler. DP modellerinin biçimleri aşağıdaki </a:t>
            </a:r>
            <a:r>
              <a:rPr lang="tr-TR" sz="1600" dirty="0" smtClean="0"/>
              <a:t>gibidir</a:t>
            </a:r>
          </a:p>
          <a:p>
            <a:r>
              <a:rPr lang="tr-TR" sz="1600" dirty="0" smtClean="0"/>
              <a:t>1</a:t>
            </a:r>
            <a:r>
              <a:rPr lang="tr-TR" sz="1600" dirty="0"/>
              <a:t>) </a:t>
            </a:r>
            <a:r>
              <a:rPr lang="tr-TR" sz="1600" dirty="0" err="1"/>
              <a:t>Primal</a:t>
            </a:r>
            <a:r>
              <a:rPr lang="tr-TR" sz="1600" dirty="0"/>
              <a:t> (özgün) form </a:t>
            </a:r>
          </a:p>
          <a:p>
            <a:pPr marL="0" indent="0">
              <a:buNone/>
            </a:pPr>
            <a:r>
              <a:rPr lang="tr-TR" sz="1600" dirty="0" smtClean="0"/>
              <a:t>Herhangi </a:t>
            </a:r>
            <a:r>
              <a:rPr lang="tr-TR" sz="1600" dirty="0"/>
              <a:t>bir DP problemi temel alınarak kurulan ilk modele </a:t>
            </a:r>
            <a:r>
              <a:rPr lang="tr-TR" sz="1600" dirty="0" err="1"/>
              <a:t>primal</a:t>
            </a:r>
            <a:r>
              <a:rPr lang="tr-TR" sz="1600" dirty="0"/>
              <a:t> (özgün) problem adı verilir. </a:t>
            </a:r>
            <a:endParaRPr lang="tr-TR" sz="1600" dirty="0" smtClean="0"/>
          </a:p>
          <a:p>
            <a:pPr marL="0" indent="0">
              <a:buNone/>
            </a:pPr>
            <a:r>
              <a:rPr lang="tr-TR" sz="1600" dirty="0"/>
              <a:t>Buna göre </a:t>
            </a:r>
            <a:r>
              <a:rPr lang="tr-TR" sz="1600" dirty="0" err="1"/>
              <a:t>primal</a:t>
            </a:r>
            <a:r>
              <a:rPr lang="tr-TR" sz="1600" dirty="0"/>
              <a:t> modelde, </a:t>
            </a:r>
            <a:endParaRPr lang="tr-TR" sz="1600" dirty="0" smtClean="0"/>
          </a:p>
          <a:p>
            <a:pPr marL="0" indent="0">
              <a:buNone/>
            </a:pPr>
            <a:r>
              <a:rPr lang="tr-TR" sz="1600" dirty="0" smtClean="0"/>
              <a:t>a</a:t>
            </a:r>
            <a:r>
              <a:rPr lang="tr-TR" sz="1600" dirty="0"/>
              <a:t>.) En büyüklenecek ya da en küçüklenecek bir amaç fonksiyonu vardır. </a:t>
            </a:r>
            <a:endParaRPr lang="tr-TR" sz="1600" dirty="0" smtClean="0"/>
          </a:p>
          <a:p>
            <a:pPr marL="0" indent="0">
              <a:buNone/>
            </a:pPr>
            <a:r>
              <a:rPr lang="tr-TR" sz="1600" dirty="0" smtClean="0"/>
              <a:t>b</a:t>
            </a:r>
            <a:r>
              <a:rPr lang="tr-TR" sz="1600" dirty="0"/>
              <a:t>.) Kısıt denklemlerinin işaretleri (≥), (=), (≤) şeklinde olabilir</a:t>
            </a:r>
            <a:r>
              <a:rPr lang="tr-TR" sz="1600" dirty="0" smtClean="0"/>
              <a:t>.</a:t>
            </a:r>
          </a:p>
          <a:p>
            <a:pPr marL="0" indent="0">
              <a:buNone/>
            </a:pPr>
            <a:r>
              <a:rPr lang="tr-TR" sz="1600" dirty="0" smtClean="0"/>
              <a:t> </a:t>
            </a:r>
            <a:r>
              <a:rPr lang="tr-TR" sz="1600" dirty="0"/>
              <a:t>c.) Amaç fonksiyonunda parametreler, kısıt denklemlerinde ise parametreler ve sağ taraf sabitleri yer alır. </a:t>
            </a:r>
            <a:endParaRPr lang="tr-TR" sz="1600" dirty="0" smtClean="0"/>
          </a:p>
          <a:p>
            <a:pPr marL="0" indent="0">
              <a:buNone/>
            </a:pPr>
            <a:r>
              <a:rPr lang="tr-TR" sz="1600" dirty="0" smtClean="0"/>
              <a:t>d</a:t>
            </a:r>
            <a:r>
              <a:rPr lang="tr-TR" sz="1600" dirty="0"/>
              <a:t>.) Karar değişkenleri sıfıra eşit, sıfırdan büyük ya da serbest işaretli olabilirler</a:t>
            </a:r>
            <a:r>
              <a:rPr lang="tr-TR" sz="1600" dirty="0" smtClean="0"/>
              <a:t>.</a:t>
            </a:r>
          </a:p>
          <a:p>
            <a:pPr marL="0" indent="0">
              <a:buNone/>
            </a:pPr>
            <a:r>
              <a:rPr lang="tr-TR" sz="1600" dirty="0" smtClean="0"/>
              <a:t> </a:t>
            </a:r>
          </a:p>
        </p:txBody>
      </p:sp>
      <p:pic>
        <p:nvPicPr>
          <p:cNvPr id="4" name="Resim 3"/>
          <p:cNvPicPr>
            <a:picLocks noChangeAspect="1"/>
          </p:cNvPicPr>
          <p:nvPr/>
        </p:nvPicPr>
        <p:blipFill>
          <a:blip r:embed="rId2"/>
          <a:stretch>
            <a:fillRect/>
          </a:stretch>
        </p:blipFill>
        <p:spPr>
          <a:xfrm>
            <a:off x="4081181" y="4547510"/>
            <a:ext cx="4029637" cy="2114845"/>
          </a:xfrm>
          <a:prstGeom prst="rect">
            <a:avLst/>
          </a:prstGeom>
        </p:spPr>
      </p:pic>
    </p:spTree>
    <p:extLst>
      <p:ext uri="{BB962C8B-B14F-4D97-AF65-F5344CB8AC3E}">
        <p14:creationId xmlns:p14="http://schemas.microsoft.com/office/powerpoint/2010/main" val="386277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2.) </a:t>
            </a:r>
            <a:r>
              <a:rPr lang="tr-TR" dirty="0" err="1"/>
              <a:t>Kanonik</a:t>
            </a:r>
            <a:r>
              <a:rPr lang="tr-TR" dirty="0"/>
              <a:t> Form: </a:t>
            </a:r>
            <a:endParaRPr lang="tr-TR" dirty="0" smtClean="0"/>
          </a:p>
          <a:p>
            <a:pPr marL="0" indent="0">
              <a:buNone/>
            </a:pPr>
            <a:r>
              <a:rPr lang="tr-TR" dirty="0"/>
              <a:t>a.) Amaç fonksiyonu maksimizasyon amaçlı olmalıdır. </a:t>
            </a:r>
            <a:endParaRPr lang="tr-TR" dirty="0" smtClean="0"/>
          </a:p>
          <a:p>
            <a:pPr marL="0" indent="0">
              <a:buNone/>
            </a:pPr>
            <a:r>
              <a:rPr lang="tr-TR" dirty="0" smtClean="0"/>
              <a:t>b</a:t>
            </a:r>
            <a:r>
              <a:rPr lang="tr-TR" dirty="0"/>
              <a:t>.) Kısıt denklemleri ≤ şeklinde ifade edilmelidir. </a:t>
            </a:r>
            <a:endParaRPr lang="tr-TR" dirty="0" smtClean="0"/>
          </a:p>
          <a:p>
            <a:pPr marL="0" indent="0">
              <a:buNone/>
            </a:pPr>
            <a:r>
              <a:rPr lang="tr-TR" dirty="0" smtClean="0"/>
              <a:t>c</a:t>
            </a:r>
            <a:r>
              <a:rPr lang="tr-TR" dirty="0"/>
              <a:t>.) Tüm değişkenler negatif olmayan değerler almalıdır. </a:t>
            </a:r>
          </a:p>
          <a:p>
            <a:pPr marL="0" indent="0">
              <a:buNone/>
            </a:pPr>
            <a:endParaRPr lang="tr-TR" dirty="0" smtClean="0"/>
          </a:p>
        </p:txBody>
      </p:sp>
      <p:pic>
        <p:nvPicPr>
          <p:cNvPr id="4" name="Resim 3"/>
          <p:cNvPicPr>
            <a:picLocks noChangeAspect="1"/>
          </p:cNvPicPr>
          <p:nvPr/>
        </p:nvPicPr>
        <p:blipFill>
          <a:blip r:embed="rId2"/>
          <a:stretch>
            <a:fillRect/>
          </a:stretch>
        </p:blipFill>
        <p:spPr>
          <a:xfrm>
            <a:off x="1273385" y="4079714"/>
            <a:ext cx="4582164" cy="2305372"/>
          </a:xfrm>
          <a:prstGeom prst="rect">
            <a:avLst/>
          </a:prstGeom>
        </p:spPr>
      </p:pic>
    </p:spTree>
    <p:extLst>
      <p:ext uri="{BB962C8B-B14F-4D97-AF65-F5344CB8AC3E}">
        <p14:creationId xmlns:p14="http://schemas.microsoft.com/office/powerpoint/2010/main" val="238726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Doğrusal Programlama (DP), doğrusal karar modelleriyle ilgili kavram ve teknikler bütünüdür. Doğrusal programlama, bütün model parametrelerinin kesin olarak bilindiğini varsayan </a:t>
            </a:r>
            <a:r>
              <a:rPr lang="tr-TR" dirty="0" err="1"/>
              <a:t>deterministik</a:t>
            </a:r>
            <a:r>
              <a:rPr lang="tr-TR" dirty="0"/>
              <a:t> bir tekniktir</a:t>
            </a:r>
          </a:p>
        </p:txBody>
      </p:sp>
    </p:spTree>
    <p:extLst>
      <p:ext uri="{BB962C8B-B14F-4D97-AF65-F5344CB8AC3E}">
        <p14:creationId xmlns:p14="http://schemas.microsoft.com/office/powerpoint/2010/main" val="271406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3.) Standart Form: </a:t>
            </a:r>
            <a:endParaRPr lang="tr-TR" dirty="0" smtClean="0"/>
          </a:p>
          <a:p>
            <a:pPr marL="0" indent="0">
              <a:buNone/>
            </a:pPr>
            <a:r>
              <a:rPr lang="tr-TR" dirty="0"/>
              <a:t>a.) Amaç fonksiyonu maksimizasyon ya da </a:t>
            </a:r>
            <a:r>
              <a:rPr lang="tr-TR" dirty="0" err="1"/>
              <a:t>minimizasyon</a:t>
            </a:r>
            <a:r>
              <a:rPr lang="tr-TR" dirty="0"/>
              <a:t> amaçlı olabilir. b.) Tüm kısıt denklemleri (=) şeklinde ifade edilmelidir</a:t>
            </a:r>
            <a:r>
              <a:rPr lang="tr-TR" dirty="0" smtClean="0"/>
              <a:t>.</a:t>
            </a:r>
          </a:p>
          <a:p>
            <a:pPr marL="0" indent="0">
              <a:buNone/>
            </a:pPr>
            <a:r>
              <a:rPr lang="tr-TR" dirty="0" smtClean="0"/>
              <a:t> </a:t>
            </a:r>
            <a:r>
              <a:rPr lang="tr-TR" dirty="0"/>
              <a:t>c.) Sağ taraf sabitleri negatif olmayan değerler almalıdır . </a:t>
            </a:r>
            <a:endParaRPr lang="tr-TR" dirty="0" smtClean="0"/>
          </a:p>
          <a:p>
            <a:pPr marL="0" indent="0">
              <a:buNone/>
            </a:pPr>
            <a:r>
              <a:rPr lang="tr-TR" dirty="0" smtClean="0"/>
              <a:t>d</a:t>
            </a:r>
            <a:r>
              <a:rPr lang="tr-TR" dirty="0"/>
              <a:t>.) Tüm değişkenler negatif olmayan değerler almalıdır. </a:t>
            </a:r>
          </a:p>
        </p:txBody>
      </p:sp>
      <p:pic>
        <p:nvPicPr>
          <p:cNvPr id="4" name="Resim 3"/>
          <p:cNvPicPr>
            <a:picLocks noChangeAspect="1"/>
          </p:cNvPicPr>
          <p:nvPr/>
        </p:nvPicPr>
        <p:blipFill>
          <a:blip r:embed="rId2"/>
          <a:stretch>
            <a:fillRect/>
          </a:stretch>
        </p:blipFill>
        <p:spPr>
          <a:xfrm>
            <a:off x="3124199" y="4341151"/>
            <a:ext cx="3644721" cy="2455172"/>
          </a:xfrm>
          <a:prstGeom prst="rect">
            <a:avLst/>
          </a:prstGeom>
        </p:spPr>
      </p:pic>
    </p:spTree>
    <p:extLst>
      <p:ext uri="{BB962C8B-B14F-4D97-AF65-F5344CB8AC3E}">
        <p14:creationId xmlns:p14="http://schemas.microsoft.com/office/powerpoint/2010/main" val="1967423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4.) Dual (İkiz) Form: </a:t>
            </a:r>
            <a:endParaRPr lang="tr-TR" dirty="0" smtClean="0"/>
          </a:p>
          <a:p>
            <a:r>
              <a:rPr lang="tr-TR" dirty="0" smtClean="0"/>
              <a:t>Her </a:t>
            </a:r>
            <a:r>
              <a:rPr lang="tr-TR" dirty="0"/>
              <a:t>DP probleminin ilişkili olduğu bir ikiz problemi vardır. DP probleminin asıl şekline </a:t>
            </a:r>
            <a:r>
              <a:rPr lang="tr-TR" dirty="0" err="1"/>
              <a:t>primal</a:t>
            </a:r>
            <a:r>
              <a:rPr lang="tr-TR" dirty="0"/>
              <a:t> problem, bununla ilişkili ikinci şekline </a:t>
            </a:r>
            <a:r>
              <a:rPr lang="tr-TR" dirty="0" err="1"/>
              <a:t>dual</a:t>
            </a:r>
            <a:r>
              <a:rPr lang="tr-TR" dirty="0"/>
              <a:t> (ikiz) problem adı verilir. Gerçekten de bir DP problemi, kendisiyle içsel bağlantılı başka bir DP problemine dönüştürülebilir: Örneğin, DP’de maksimizasyon (</a:t>
            </a:r>
            <a:r>
              <a:rPr lang="tr-TR" dirty="0" err="1"/>
              <a:t>minimizasyon</a:t>
            </a:r>
            <a:r>
              <a:rPr lang="tr-TR" dirty="0"/>
              <a:t>) problemi, aynı verileri içeren benzer bir </a:t>
            </a:r>
            <a:r>
              <a:rPr lang="tr-TR" dirty="0" err="1"/>
              <a:t>minimizasyon</a:t>
            </a:r>
            <a:r>
              <a:rPr lang="tr-TR" dirty="0"/>
              <a:t> (maksimizasyon) problemi olarak yazılabilir. DP’de bu ikili yapı DUALİTE (İKİLİLİK) olarak adlandırılmaktadır. Dual problemin çözümü önemli ekonomik yorumlar sağlar</a:t>
            </a:r>
          </a:p>
        </p:txBody>
      </p:sp>
    </p:spTree>
    <p:extLst>
      <p:ext uri="{BB962C8B-B14F-4D97-AF65-F5344CB8AC3E}">
        <p14:creationId xmlns:p14="http://schemas.microsoft.com/office/powerpoint/2010/main" val="799503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1) </a:t>
            </a:r>
            <a:r>
              <a:rPr lang="tr-TR" dirty="0" err="1"/>
              <a:t>Primal</a:t>
            </a:r>
            <a:r>
              <a:rPr lang="tr-TR" dirty="0"/>
              <a:t> ve </a:t>
            </a:r>
            <a:r>
              <a:rPr lang="tr-TR" dirty="0" err="1"/>
              <a:t>dual</a:t>
            </a:r>
            <a:r>
              <a:rPr lang="tr-TR" dirty="0"/>
              <a:t> modelin optimal çözümleri </a:t>
            </a:r>
            <a:r>
              <a:rPr lang="tr-TR" dirty="0" smtClean="0"/>
              <a:t>için aşağıdaki eşitlik geçerlidir. </a:t>
            </a:r>
          </a:p>
          <a:p>
            <a:endParaRPr lang="tr-TR" dirty="0"/>
          </a:p>
          <a:p>
            <a:endParaRPr lang="tr-TR" dirty="0" smtClean="0"/>
          </a:p>
          <a:p>
            <a:endParaRPr lang="tr-TR" dirty="0"/>
          </a:p>
          <a:p>
            <a:endParaRPr lang="tr-TR" dirty="0" smtClean="0"/>
          </a:p>
          <a:p>
            <a:r>
              <a:rPr lang="tr-TR" dirty="0"/>
              <a:t>2) </a:t>
            </a:r>
            <a:r>
              <a:rPr lang="tr-TR" dirty="0" err="1"/>
              <a:t>Primal</a:t>
            </a:r>
            <a:r>
              <a:rPr lang="tr-TR" dirty="0"/>
              <a:t> modelin amaç fonksiyonu katsayıları (</a:t>
            </a:r>
            <a:r>
              <a:rPr lang="tr-TR" dirty="0" err="1"/>
              <a:t>cj</a:t>
            </a:r>
            <a:r>
              <a:rPr lang="tr-TR" dirty="0"/>
              <a:t>), </a:t>
            </a:r>
            <a:r>
              <a:rPr lang="tr-TR" dirty="0" err="1"/>
              <a:t>dual</a:t>
            </a:r>
            <a:r>
              <a:rPr lang="tr-TR" dirty="0"/>
              <a:t> modelin sağ taraf sabitlerini (</a:t>
            </a:r>
            <a:r>
              <a:rPr lang="tr-TR" dirty="0" err="1"/>
              <a:t>bi</a:t>
            </a:r>
            <a:r>
              <a:rPr lang="tr-TR" dirty="0"/>
              <a:t>) oluştururlar. </a:t>
            </a:r>
            <a:endParaRPr lang="tr-TR" dirty="0" smtClean="0"/>
          </a:p>
          <a:p>
            <a:r>
              <a:rPr lang="tr-TR" dirty="0"/>
              <a:t>3) </a:t>
            </a:r>
            <a:r>
              <a:rPr lang="tr-TR" dirty="0" err="1"/>
              <a:t>Primal</a:t>
            </a:r>
            <a:r>
              <a:rPr lang="tr-TR" dirty="0"/>
              <a:t> modelin sağ taraf sabitleri (</a:t>
            </a:r>
            <a:r>
              <a:rPr lang="tr-TR" dirty="0" err="1"/>
              <a:t>bi</a:t>
            </a:r>
            <a:r>
              <a:rPr lang="tr-TR" dirty="0"/>
              <a:t>), </a:t>
            </a:r>
            <a:r>
              <a:rPr lang="tr-TR" dirty="0" err="1"/>
              <a:t>dual</a:t>
            </a:r>
            <a:r>
              <a:rPr lang="tr-TR" dirty="0"/>
              <a:t> modelin amaç fonksiyonu katsayılarını (</a:t>
            </a:r>
            <a:r>
              <a:rPr lang="tr-TR" dirty="0" err="1"/>
              <a:t>cj</a:t>
            </a:r>
            <a:r>
              <a:rPr lang="tr-TR" dirty="0"/>
              <a:t>) oluştururlar. </a:t>
            </a:r>
            <a:endParaRPr lang="tr-TR" dirty="0" smtClean="0"/>
          </a:p>
          <a:p>
            <a:r>
              <a:rPr lang="tr-TR" dirty="0"/>
              <a:t>4) </a:t>
            </a:r>
            <a:r>
              <a:rPr lang="tr-TR" dirty="0" err="1"/>
              <a:t>Primal</a:t>
            </a:r>
            <a:r>
              <a:rPr lang="tr-TR" dirty="0"/>
              <a:t> modelde kısıt katsayılarının oluşturduğu teknolojik katsayılar satırı, </a:t>
            </a:r>
            <a:r>
              <a:rPr lang="tr-TR" dirty="0" err="1"/>
              <a:t>dual</a:t>
            </a:r>
            <a:r>
              <a:rPr lang="tr-TR" dirty="0"/>
              <a:t> modelde teknolojik katsayılar sütun vektörünü oluştururlar. </a:t>
            </a:r>
            <a:endParaRPr lang="tr-TR" dirty="0" smtClean="0"/>
          </a:p>
        </p:txBody>
      </p:sp>
      <p:pic>
        <p:nvPicPr>
          <p:cNvPr id="4" name="Resim 3"/>
          <p:cNvPicPr>
            <a:picLocks noChangeAspect="1"/>
          </p:cNvPicPr>
          <p:nvPr/>
        </p:nvPicPr>
        <p:blipFill>
          <a:blip r:embed="rId2"/>
          <a:stretch>
            <a:fillRect/>
          </a:stretch>
        </p:blipFill>
        <p:spPr>
          <a:xfrm>
            <a:off x="1300968" y="2481706"/>
            <a:ext cx="2568299" cy="849359"/>
          </a:xfrm>
          <a:prstGeom prst="rect">
            <a:avLst/>
          </a:prstGeom>
        </p:spPr>
      </p:pic>
    </p:spTree>
    <p:extLst>
      <p:ext uri="{BB962C8B-B14F-4D97-AF65-F5344CB8AC3E}">
        <p14:creationId xmlns:p14="http://schemas.microsoft.com/office/powerpoint/2010/main" val="42692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5) Dual problemin </a:t>
            </a:r>
            <a:r>
              <a:rPr lang="tr-TR" dirty="0" err="1"/>
              <a:t>duali</a:t>
            </a:r>
            <a:r>
              <a:rPr lang="tr-TR" dirty="0"/>
              <a:t> </a:t>
            </a:r>
            <a:r>
              <a:rPr lang="tr-TR" dirty="0" err="1"/>
              <a:t>primaldir</a:t>
            </a:r>
            <a:r>
              <a:rPr lang="tr-TR" dirty="0"/>
              <a:t>. </a:t>
            </a:r>
            <a:endParaRPr lang="tr-TR" dirty="0" smtClean="0"/>
          </a:p>
          <a:p>
            <a:r>
              <a:rPr lang="tr-TR" dirty="0" smtClean="0"/>
              <a:t>6</a:t>
            </a:r>
            <a:r>
              <a:rPr lang="tr-TR" dirty="0"/>
              <a:t>) </a:t>
            </a:r>
            <a:r>
              <a:rPr lang="tr-TR" dirty="0" err="1"/>
              <a:t>Primal</a:t>
            </a:r>
            <a:r>
              <a:rPr lang="tr-TR" dirty="0"/>
              <a:t> ve </a:t>
            </a:r>
            <a:r>
              <a:rPr lang="tr-TR" dirty="0" err="1"/>
              <a:t>dual</a:t>
            </a:r>
            <a:r>
              <a:rPr lang="tr-TR" dirty="0"/>
              <a:t> problemin karar değişkenleri negatif olmayan değişkenlerdir. xj≥0, yi≥0 </a:t>
            </a:r>
            <a:endParaRPr lang="tr-TR" dirty="0" smtClean="0"/>
          </a:p>
          <a:p>
            <a:r>
              <a:rPr lang="tr-TR" dirty="0"/>
              <a:t>7) </a:t>
            </a:r>
            <a:r>
              <a:rPr lang="tr-TR" dirty="0" err="1"/>
              <a:t>Primal</a:t>
            </a:r>
            <a:r>
              <a:rPr lang="tr-TR" dirty="0"/>
              <a:t> problemdeki kısıt denklemleri, </a:t>
            </a:r>
            <a:r>
              <a:rPr lang="tr-TR" dirty="0" err="1"/>
              <a:t>dual</a:t>
            </a:r>
            <a:r>
              <a:rPr lang="tr-TR" dirty="0"/>
              <a:t> problemde yön değiştirirler</a:t>
            </a:r>
          </a:p>
        </p:txBody>
      </p:sp>
    </p:spTree>
    <p:extLst>
      <p:ext uri="{BB962C8B-B14F-4D97-AF65-F5344CB8AC3E}">
        <p14:creationId xmlns:p14="http://schemas.microsoft.com/office/powerpoint/2010/main" val="3179860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Farklı yöntemlerle çözülebilir </a:t>
            </a:r>
            <a:endParaRPr lang="tr-TR" dirty="0" smtClean="0"/>
          </a:p>
          <a:p>
            <a:r>
              <a:rPr lang="tr-TR" dirty="0" smtClean="0"/>
              <a:t>• </a:t>
            </a:r>
            <a:r>
              <a:rPr lang="tr-TR" dirty="0"/>
              <a:t>Grafik çözüm (değişken sayısı 2 veya 3 olabilir</a:t>
            </a:r>
            <a:r>
              <a:rPr lang="tr-TR" dirty="0" smtClean="0"/>
              <a:t>)</a:t>
            </a:r>
          </a:p>
          <a:p>
            <a:r>
              <a:rPr lang="tr-TR" dirty="0" smtClean="0"/>
              <a:t> </a:t>
            </a:r>
            <a:r>
              <a:rPr lang="tr-TR" dirty="0"/>
              <a:t>• </a:t>
            </a:r>
            <a:r>
              <a:rPr lang="tr-TR" dirty="0" err="1"/>
              <a:t>Simpleks</a:t>
            </a:r>
            <a:r>
              <a:rPr lang="tr-TR" dirty="0"/>
              <a:t> çözüm </a:t>
            </a:r>
            <a:endParaRPr lang="tr-TR" dirty="0" smtClean="0"/>
          </a:p>
          <a:p>
            <a:r>
              <a:rPr lang="tr-TR" dirty="0" smtClean="0"/>
              <a:t>• </a:t>
            </a:r>
            <a:r>
              <a:rPr lang="tr-TR" dirty="0"/>
              <a:t>Bilgisayar yazılımlarıyla çözüm</a:t>
            </a:r>
          </a:p>
        </p:txBody>
      </p:sp>
    </p:spTree>
    <p:extLst>
      <p:ext uri="{BB962C8B-B14F-4D97-AF65-F5344CB8AC3E}">
        <p14:creationId xmlns:p14="http://schemas.microsoft.com/office/powerpoint/2010/main" val="794282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Grafik Çözüm</a:t>
            </a:r>
            <a:endParaRPr lang="tr-TR" dirty="0"/>
          </a:p>
        </p:txBody>
      </p:sp>
      <p:sp>
        <p:nvSpPr>
          <p:cNvPr id="3" name="İçerik Yer Tutucusu 2"/>
          <p:cNvSpPr>
            <a:spLocks noGrp="1"/>
          </p:cNvSpPr>
          <p:nvPr>
            <p:ph idx="1"/>
          </p:nvPr>
        </p:nvSpPr>
        <p:spPr/>
        <p:txBody>
          <a:bodyPr/>
          <a:lstStyle/>
          <a:p>
            <a:r>
              <a:rPr lang="tr-TR" dirty="0"/>
              <a:t>En önemli özelliği: optimum çözüm, mümkün çözüm alanının köşelerinden birinde bulunur. </a:t>
            </a:r>
            <a:endParaRPr lang="tr-TR" dirty="0" smtClean="0"/>
          </a:p>
          <a:p>
            <a:r>
              <a:rPr lang="tr-TR" dirty="0" smtClean="0"/>
              <a:t>Değişken </a:t>
            </a:r>
            <a:r>
              <a:rPr lang="tr-TR" dirty="0"/>
              <a:t>sayısı: – 2 Değişken: X1, X2 Düzlemde (2 boyutlu) doğrularla çevrilmiş bir alanın köşelerinde çözüm aranır. </a:t>
            </a:r>
            <a:endParaRPr lang="tr-TR" dirty="0" smtClean="0"/>
          </a:p>
          <a:p>
            <a:r>
              <a:rPr lang="tr-TR" dirty="0" smtClean="0"/>
              <a:t>– </a:t>
            </a:r>
            <a:r>
              <a:rPr lang="tr-TR" dirty="0"/>
              <a:t>3 Değişken: X1, X2, X3 Uzayda (3 boyutlu) yüzeylerle çevrilmiş bir hacmin köşelerinde çözüm aranır. </a:t>
            </a:r>
            <a:endParaRPr lang="tr-TR" dirty="0" smtClean="0"/>
          </a:p>
          <a:p>
            <a:r>
              <a:rPr lang="tr-TR" dirty="0" smtClean="0"/>
              <a:t>– </a:t>
            </a:r>
            <a:r>
              <a:rPr lang="tr-TR" dirty="0"/>
              <a:t>3’ten fazla Değişken: X1, X2, X3, ….. </a:t>
            </a:r>
            <a:r>
              <a:rPr lang="tr-TR" dirty="0" err="1"/>
              <a:t>Xn</a:t>
            </a:r>
            <a:r>
              <a:rPr lang="tr-TR" dirty="0"/>
              <a:t> Grafik çözüm yapılamaz.</a:t>
            </a:r>
          </a:p>
        </p:txBody>
      </p:sp>
    </p:spTree>
    <p:extLst>
      <p:ext uri="{BB962C8B-B14F-4D97-AF65-F5344CB8AC3E}">
        <p14:creationId xmlns:p14="http://schemas.microsoft.com/office/powerpoint/2010/main" val="402313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normAutofit fontScale="62500" lnSpcReduction="20000"/>
              </a:bodyPr>
              <a:lstStyle/>
              <a:p>
                <a:r>
                  <a:rPr lang="tr-TR" dirty="0" smtClean="0"/>
                  <a:t>X1 ve X2 gibi iki üretim dalı söz konusudur. Bunların üretiminde kullanılacak 2 de kısıtlayıcı bulunmaktadır. </a:t>
                </a:r>
              </a:p>
              <a:p>
                <a:pPr marL="0" indent="0">
                  <a:buNone/>
                </a:pPr>
                <a:r>
                  <a:rPr lang="tr-TR" dirty="0" smtClean="0"/>
                  <a:t>Birinci kısıtlayıcıdan her iki üretim dalının talepleri sırasıyla, 2 ve 1 birimdir. İkinci kısıtlayıcıdan ise 2 ve 3’dür.</a:t>
                </a:r>
              </a:p>
              <a:p>
                <a:pPr marL="0" indent="0">
                  <a:buNone/>
                </a:pPr>
                <a:r>
                  <a:rPr lang="tr-TR" dirty="0" smtClean="0"/>
                  <a:t> Birinci üretim dalının brüt karı 6 birim, ikinci üretim dalının brüt karı 4 birimdir. </a:t>
                </a:r>
              </a:p>
              <a:p>
                <a:pPr marL="0" indent="0">
                  <a:buNone/>
                </a:pPr>
                <a:r>
                  <a:rPr lang="tr-TR" dirty="0" smtClean="0"/>
                  <a:t>Birinci kısıtlayıcı miktarı 60 birimdir. İkinci kısıtlayıcı miktarı 150 birimdir. </a:t>
                </a:r>
              </a:p>
              <a:p>
                <a:pPr marL="0" indent="0">
                  <a:buNone/>
                </a:pPr>
                <a:r>
                  <a:rPr lang="tr-TR" dirty="0" smtClean="0"/>
                  <a:t>Brüt karı maksimum yapmak için üretilmesi gereken x1 ve x2 miktarını bulunuz.</a:t>
                </a:r>
              </a:p>
              <a:p>
                <a:r>
                  <a:rPr lang="tr-TR" dirty="0" smtClean="0"/>
                  <a:t>Değişkenler x1 ve x2</a:t>
                </a:r>
              </a:p>
              <a:p>
                <a:r>
                  <a:rPr lang="tr-TR" dirty="0" smtClean="0"/>
                  <a:t>Amaç fonksiyonu</a:t>
                </a:r>
              </a:p>
              <a:p>
                <a:pPr marL="0" indent="0">
                  <a:buNone/>
                </a:pPr>
                <a:r>
                  <a:rPr lang="tr-TR" dirty="0" err="1" smtClean="0"/>
                  <a:t>Zmax</a:t>
                </a:r>
                <a:r>
                  <a:rPr lang="tr-TR" dirty="0" smtClean="0"/>
                  <a:t>=6x1+4x2</a:t>
                </a:r>
              </a:p>
              <a:p>
                <a:r>
                  <a:rPr lang="tr-TR" dirty="0" smtClean="0"/>
                  <a:t>Kısıtlayıcılar</a:t>
                </a:r>
              </a:p>
              <a:p>
                <a:pPr marL="0" indent="0">
                  <a:buNone/>
                </a:pPr>
                <a:r>
                  <a:rPr lang="tr-TR" dirty="0" smtClean="0"/>
                  <a:t>Birinci kısıtlayıcı (b1) 2x1+x2</a:t>
                </a:r>
                <a14:m>
                  <m:oMath xmlns:m="http://schemas.openxmlformats.org/officeDocument/2006/math">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60</m:t>
                    </m:r>
                  </m:oMath>
                </a14:m>
                <a:endParaRPr lang="tr-TR" b="0" dirty="0" smtClean="0">
                  <a:ea typeface="Cambria Math" panose="02040503050406030204" pitchFamily="18" charset="0"/>
                </a:endParaRPr>
              </a:p>
              <a:p>
                <a:pPr marL="0" indent="0">
                  <a:buNone/>
                </a:pPr>
                <a:r>
                  <a:rPr lang="tr-TR" dirty="0" smtClean="0"/>
                  <a:t>İkinci kısıtlayıcı (b2) 2x1+3x2</a:t>
                </a:r>
                <a:r>
                  <a:rPr lang="tr-TR" dirty="0" smtClean="0">
                    <a:ea typeface="Cambria Math" panose="02040503050406030204" pitchFamily="18" charset="0"/>
                  </a:rPr>
                  <a:t> </a:t>
                </a:r>
                <a14:m>
                  <m:oMath xmlns:m="http://schemas.openxmlformats.org/officeDocument/2006/math">
                    <m:r>
                      <a:rPr lang="tr-TR" i="1">
                        <a:latin typeface="Cambria Math" panose="02040503050406030204" pitchFamily="18" charset="0"/>
                        <a:ea typeface="Cambria Math" panose="02040503050406030204" pitchFamily="18" charset="0"/>
                      </a:rPr>
                      <m:t>≤</m:t>
                    </m:r>
                  </m:oMath>
                </a14:m>
                <a:r>
                  <a:rPr lang="tr-TR" dirty="0" smtClean="0"/>
                  <a:t>150</a:t>
                </a:r>
              </a:p>
              <a:p>
                <a:pPr marL="0" indent="0">
                  <a:buNone/>
                </a:pPr>
                <a:r>
                  <a:rPr lang="tr-TR" dirty="0" smtClean="0"/>
                  <a:t>X1</a:t>
                </a:r>
                <a14:m>
                  <m:oMath xmlns:m="http://schemas.openxmlformats.org/officeDocument/2006/math">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0</m:t>
                    </m:r>
                  </m:oMath>
                </a14:m>
                <a:endParaRPr lang="tr-TR" b="0" dirty="0" smtClean="0">
                  <a:ea typeface="Cambria Math" panose="02040503050406030204" pitchFamily="18" charset="0"/>
                </a:endParaRPr>
              </a:p>
              <a:p>
                <a:pPr marL="0" indent="0">
                  <a:buNone/>
                </a:pPr>
                <a:r>
                  <a:rPr lang="tr-TR" dirty="0" smtClean="0"/>
                  <a:t>X2</a:t>
                </a:r>
                <a:r>
                  <a:rPr lang="tr-TR" dirty="0">
                    <a:ea typeface="Cambria Math" panose="02040503050406030204" pitchFamily="18" charset="0"/>
                  </a:rPr>
                  <a:t> </a:t>
                </a:r>
                <a14:m>
                  <m:oMath xmlns:m="http://schemas.openxmlformats.org/officeDocument/2006/math">
                    <m:r>
                      <a:rPr lang="tr-TR" i="1">
                        <a:latin typeface="Cambria Math" panose="02040503050406030204" pitchFamily="18" charset="0"/>
                        <a:ea typeface="Cambria Math" panose="02040503050406030204" pitchFamily="18" charset="0"/>
                      </a:rPr>
                      <m:t>≥</m:t>
                    </m:r>
                  </m:oMath>
                </a14:m>
                <a:r>
                  <a:rPr lang="tr-TR" dirty="0" smtClean="0"/>
                  <a:t>0</a:t>
                </a:r>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522" t="-2241"/>
                </a:stretch>
              </a:blipFill>
            </p:spPr>
            <p:txBody>
              <a:bodyPr/>
              <a:lstStyle/>
              <a:p>
                <a:r>
                  <a:rPr lang="tr-TR">
                    <a:noFill/>
                  </a:rPr>
                  <a:t> </a:t>
                </a:r>
              </a:p>
            </p:txBody>
          </p:sp>
        </mc:Fallback>
      </mc:AlternateContent>
    </p:spTree>
    <p:extLst>
      <p:ext uri="{BB962C8B-B14F-4D97-AF65-F5344CB8AC3E}">
        <p14:creationId xmlns:p14="http://schemas.microsoft.com/office/powerpoint/2010/main" val="3559368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normAutofit fontScale="92500" lnSpcReduction="20000"/>
              </a:bodyPr>
              <a:lstStyle/>
              <a:p>
                <a:r>
                  <a:rPr lang="tr-TR" dirty="0"/>
                  <a:t>Grafiksel çözümde eşitsizlikler eşitlik olarak </a:t>
                </a:r>
                <a:r>
                  <a:rPr lang="tr-TR" dirty="0" smtClean="0"/>
                  <a:t>düşünülür</a:t>
                </a:r>
              </a:p>
              <a:p>
                <a:r>
                  <a:rPr lang="tr-TR" dirty="0" smtClean="0"/>
                  <a:t>2x1+x2=60</a:t>
                </a:r>
              </a:p>
              <a:p>
                <a:pPr marL="0" indent="0">
                  <a:buNone/>
                </a:pPr>
                <a:r>
                  <a:rPr lang="tr-TR" dirty="0" smtClean="0"/>
                  <a:t>X1=0 X2=60</a:t>
                </a:r>
              </a:p>
              <a:p>
                <a:pPr marL="0" indent="0">
                  <a:buNone/>
                </a:pPr>
                <a:r>
                  <a:rPr lang="tr-TR" dirty="0" smtClean="0"/>
                  <a:t>X2=0 X1=30</a:t>
                </a:r>
              </a:p>
              <a:p>
                <a:r>
                  <a:rPr lang="tr-TR" dirty="0" smtClean="0"/>
                  <a:t>2x1+3x2=150</a:t>
                </a:r>
              </a:p>
              <a:p>
                <a:pPr marL="0" indent="0">
                  <a:buNone/>
                </a:pPr>
                <a:r>
                  <a:rPr lang="tr-TR" dirty="0" smtClean="0"/>
                  <a:t>X1=0 X2=50</a:t>
                </a:r>
              </a:p>
              <a:p>
                <a:pPr marL="0" indent="0">
                  <a:buNone/>
                </a:pPr>
                <a:r>
                  <a:rPr lang="tr-TR" dirty="0" smtClean="0"/>
                  <a:t>X2=0 X1=75</a:t>
                </a:r>
              </a:p>
              <a:p>
                <a:r>
                  <a:rPr lang="tr-TR" dirty="0"/>
                  <a:t>Negatif olmama kısıtları</a:t>
                </a:r>
              </a:p>
              <a:p>
                <a:pPr marL="0" indent="0">
                  <a:buNone/>
                </a:pPr>
                <a:r>
                  <a:rPr lang="tr-TR" dirty="0"/>
                  <a:t>X1</a:t>
                </a:r>
                <a14:m>
                  <m:oMath xmlns:m="http://schemas.openxmlformats.org/officeDocument/2006/math">
                    <m:r>
                      <a:rPr lang="tr-TR" i="1">
                        <a:latin typeface="Cambria Math" panose="02040503050406030204" pitchFamily="18" charset="0"/>
                        <a:ea typeface="Cambria Math" panose="02040503050406030204" pitchFamily="18" charset="0"/>
                      </a:rPr>
                      <m:t>≥0</m:t>
                    </m:r>
                  </m:oMath>
                </a14:m>
                <a:endParaRPr lang="tr-TR" dirty="0">
                  <a:ea typeface="Cambria Math" panose="02040503050406030204" pitchFamily="18" charset="0"/>
                </a:endParaRPr>
              </a:p>
              <a:p>
                <a:pPr marL="0" indent="0">
                  <a:buNone/>
                </a:pPr>
                <a:r>
                  <a:rPr lang="tr-TR" dirty="0"/>
                  <a:t>X2</a:t>
                </a:r>
                <a:r>
                  <a:rPr lang="tr-TR" dirty="0">
                    <a:ea typeface="Cambria Math" panose="02040503050406030204" pitchFamily="18" charset="0"/>
                  </a:rPr>
                  <a:t> </a:t>
                </a:r>
                <a14:m>
                  <m:oMath xmlns:m="http://schemas.openxmlformats.org/officeDocument/2006/math">
                    <m:r>
                      <a:rPr lang="tr-TR" i="1">
                        <a:latin typeface="Cambria Math" panose="02040503050406030204" pitchFamily="18" charset="0"/>
                        <a:ea typeface="Cambria Math" panose="02040503050406030204" pitchFamily="18" charset="0"/>
                      </a:rPr>
                      <m:t>≥</m:t>
                    </m:r>
                  </m:oMath>
                </a14:m>
                <a:r>
                  <a:rPr lang="tr-TR" dirty="0"/>
                  <a:t>0</a:t>
                </a:r>
                <a:endParaRPr lang="tr-TR" dirty="0"/>
              </a:p>
              <a:p>
                <a:pPr marL="0" indent="0">
                  <a:buNone/>
                </a:pPr>
                <a:endParaRPr lang="tr-TR" dirty="0" smtClean="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tr-TR">
                    <a:noFill/>
                  </a:rPr>
                  <a:t> </a:t>
                </a:r>
              </a:p>
            </p:txBody>
          </p:sp>
        </mc:Fallback>
      </mc:AlternateContent>
    </p:spTree>
    <p:extLst>
      <p:ext uri="{BB962C8B-B14F-4D97-AF65-F5344CB8AC3E}">
        <p14:creationId xmlns:p14="http://schemas.microsoft.com/office/powerpoint/2010/main" val="3195747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Düz Bağlayıcı 8"/>
          <p:cNvCxnSpPr/>
          <p:nvPr/>
        </p:nvCxnSpPr>
        <p:spPr>
          <a:xfrm>
            <a:off x="2895600" y="2328333"/>
            <a:ext cx="21167" cy="3158067"/>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Düz Bağlayıcı 10"/>
          <p:cNvCxnSpPr/>
          <p:nvPr/>
        </p:nvCxnSpPr>
        <p:spPr>
          <a:xfrm flipV="1">
            <a:off x="2912533" y="5477404"/>
            <a:ext cx="4072467" cy="531"/>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Düz Bağlayıcı 12"/>
          <p:cNvCxnSpPr/>
          <p:nvPr/>
        </p:nvCxnSpPr>
        <p:spPr>
          <a:xfrm>
            <a:off x="2929466" y="3217333"/>
            <a:ext cx="1693334" cy="224657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2362200" y="3024202"/>
            <a:ext cx="550333" cy="369332"/>
          </a:xfrm>
          <a:prstGeom prst="rect">
            <a:avLst/>
          </a:prstGeom>
          <a:noFill/>
        </p:spPr>
        <p:txBody>
          <a:bodyPr wrap="square" rtlCol="0">
            <a:spAutoFit/>
          </a:bodyPr>
          <a:lstStyle/>
          <a:p>
            <a:r>
              <a:rPr lang="tr-TR" dirty="0" smtClean="0"/>
              <a:t>60</a:t>
            </a:r>
            <a:endParaRPr lang="tr-TR" dirty="0"/>
          </a:p>
        </p:txBody>
      </p:sp>
      <p:sp>
        <p:nvSpPr>
          <p:cNvPr id="21" name="Metin kutusu 20"/>
          <p:cNvSpPr txBox="1"/>
          <p:nvPr/>
        </p:nvSpPr>
        <p:spPr>
          <a:xfrm>
            <a:off x="4461933" y="5498306"/>
            <a:ext cx="550333" cy="369332"/>
          </a:xfrm>
          <a:prstGeom prst="rect">
            <a:avLst/>
          </a:prstGeom>
          <a:noFill/>
        </p:spPr>
        <p:txBody>
          <a:bodyPr wrap="square" rtlCol="0">
            <a:spAutoFit/>
          </a:bodyPr>
          <a:lstStyle/>
          <a:p>
            <a:r>
              <a:rPr lang="tr-TR" dirty="0" smtClean="0"/>
              <a:t>30</a:t>
            </a:r>
            <a:endParaRPr lang="tr-TR" dirty="0"/>
          </a:p>
        </p:txBody>
      </p:sp>
      <p:sp>
        <p:nvSpPr>
          <p:cNvPr id="22" name="Metin kutusu 21"/>
          <p:cNvSpPr txBox="1"/>
          <p:nvPr/>
        </p:nvSpPr>
        <p:spPr>
          <a:xfrm>
            <a:off x="3369733" y="3564467"/>
            <a:ext cx="1947334" cy="369332"/>
          </a:xfrm>
          <a:prstGeom prst="rect">
            <a:avLst/>
          </a:prstGeom>
          <a:noFill/>
        </p:spPr>
        <p:txBody>
          <a:bodyPr wrap="square" rtlCol="0">
            <a:spAutoFit/>
          </a:bodyPr>
          <a:lstStyle/>
          <a:p>
            <a:r>
              <a:rPr lang="tr-TR" dirty="0" smtClean="0">
                <a:solidFill>
                  <a:srgbClr val="0070C0"/>
                </a:solidFill>
              </a:rPr>
              <a:t>b1 doğrusu</a:t>
            </a:r>
            <a:endParaRPr lang="tr-TR" dirty="0">
              <a:solidFill>
                <a:srgbClr val="0070C0"/>
              </a:solidFill>
            </a:endParaRPr>
          </a:p>
        </p:txBody>
      </p:sp>
      <p:cxnSp>
        <p:nvCxnSpPr>
          <p:cNvPr id="24" name="Düz Bağlayıcı 23"/>
          <p:cNvCxnSpPr/>
          <p:nvPr/>
        </p:nvCxnSpPr>
        <p:spPr>
          <a:xfrm>
            <a:off x="2929466" y="3933799"/>
            <a:ext cx="3733801" cy="1530111"/>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5" name="Metin kutusu 24"/>
          <p:cNvSpPr txBox="1"/>
          <p:nvPr/>
        </p:nvSpPr>
        <p:spPr>
          <a:xfrm>
            <a:off x="2463800" y="3774558"/>
            <a:ext cx="685800" cy="369332"/>
          </a:xfrm>
          <a:prstGeom prst="rect">
            <a:avLst/>
          </a:prstGeom>
          <a:noFill/>
        </p:spPr>
        <p:txBody>
          <a:bodyPr wrap="square" rtlCol="0">
            <a:spAutoFit/>
          </a:bodyPr>
          <a:lstStyle/>
          <a:p>
            <a:r>
              <a:rPr lang="tr-TR" dirty="0" smtClean="0"/>
              <a:t>50</a:t>
            </a:r>
            <a:endParaRPr lang="tr-TR" dirty="0"/>
          </a:p>
        </p:txBody>
      </p:sp>
      <p:sp>
        <p:nvSpPr>
          <p:cNvPr id="26" name="Metin kutusu 25"/>
          <p:cNvSpPr txBox="1"/>
          <p:nvPr/>
        </p:nvSpPr>
        <p:spPr>
          <a:xfrm>
            <a:off x="6519333" y="5508611"/>
            <a:ext cx="592667" cy="369332"/>
          </a:xfrm>
          <a:prstGeom prst="rect">
            <a:avLst/>
          </a:prstGeom>
          <a:noFill/>
        </p:spPr>
        <p:txBody>
          <a:bodyPr wrap="square" rtlCol="0">
            <a:spAutoFit/>
          </a:bodyPr>
          <a:lstStyle/>
          <a:p>
            <a:r>
              <a:rPr lang="tr-TR" dirty="0" smtClean="0"/>
              <a:t>75</a:t>
            </a:r>
            <a:endParaRPr lang="tr-TR" dirty="0"/>
          </a:p>
        </p:txBody>
      </p:sp>
      <p:sp>
        <p:nvSpPr>
          <p:cNvPr id="27" name="Metin kutusu 26"/>
          <p:cNvSpPr txBox="1"/>
          <p:nvPr/>
        </p:nvSpPr>
        <p:spPr>
          <a:xfrm>
            <a:off x="4737099" y="4340621"/>
            <a:ext cx="1358901" cy="369332"/>
          </a:xfrm>
          <a:prstGeom prst="rect">
            <a:avLst/>
          </a:prstGeom>
          <a:noFill/>
        </p:spPr>
        <p:txBody>
          <a:bodyPr wrap="square" rtlCol="0">
            <a:spAutoFit/>
          </a:bodyPr>
          <a:lstStyle/>
          <a:p>
            <a:r>
              <a:rPr lang="tr-TR" dirty="0">
                <a:solidFill>
                  <a:srgbClr val="92D050"/>
                </a:solidFill>
              </a:rPr>
              <a:t>b</a:t>
            </a:r>
            <a:r>
              <a:rPr lang="tr-TR" dirty="0" smtClean="0">
                <a:solidFill>
                  <a:srgbClr val="92D050"/>
                </a:solidFill>
              </a:rPr>
              <a:t>2 doğrusu</a:t>
            </a:r>
            <a:endParaRPr lang="tr-TR" dirty="0">
              <a:solidFill>
                <a:srgbClr val="92D050"/>
              </a:solidFill>
            </a:endParaRPr>
          </a:p>
        </p:txBody>
      </p:sp>
      <mc:AlternateContent xmlns:mc="http://schemas.openxmlformats.org/markup-compatibility/2006">
        <mc:Choice xmlns:a14="http://schemas.microsoft.com/office/drawing/2010/main" Requires="a14">
          <p:sp>
            <p:nvSpPr>
              <p:cNvPr id="28" name="Dikdörtgen 27"/>
              <p:cNvSpPr/>
              <p:nvPr/>
            </p:nvSpPr>
            <p:spPr>
              <a:xfrm>
                <a:off x="6096000" y="227514"/>
                <a:ext cx="6096000" cy="4832092"/>
              </a:xfrm>
              <a:prstGeom prst="rect">
                <a:avLst/>
              </a:prstGeom>
            </p:spPr>
            <p:txBody>
              <a:bodyPr>
                <a:spAutoFit/>
              </a:bodyPr>
              <a:lstStyle/>
              <a:p>
                <a:pPr marL="285750" indent="-285750">
                  <a:buFont typeface="Arial" panose="020B0604020202020204" pitchFamily="34" charset="0"/>
                  <a:buChar char="•"/>
                </a:pPr>
                <a:r>
                  <a:rPr lang="tr-TR" sz="1400" dirty="0" smtClean="0"/>
                  <a:t>Doğruların ayırdığı uygun alan, yön olarak işaretlenir </a:t>
                </a:r>
              </a:p>
              <a:p>
                <a:r>
                  <a:rPr lang="tr-TR" sz="1400" dirty="0" smtClean="0"/>
                  <a:t>Yönü bulurken;</a:t>
                </a:r>
              </a:p>
              <a:p>
                <a:r>
                  <a:rPr lang="tr-TR" sz="1400" dirty="0" smtClean="0"/>
                  <a:t>Referans noktası (0,0) alınır.</a:t>
                </a:r>
              </a:p>
              <a:p>
                <a:r>
                  <a:rPr lang="tr-TR" sz="1400" dirty="0" smtClean="0"/>
                  <a:t>b1 için</a:t>
                </a:r>
              </a:p>
              <a:p>
                <a:r>
                  <a:rPr lang="tr-TR" sz="1400" dirty="0"/>
                  <a:t>2x1+x2</a:t>
                </a:r>
                <a14:m>
                  <m:oMath xmlns:m="http://schemas.openxmlformats.org/officeDocument/2006/math">
                    <m:r>
                      <a:rPr lang="tr-TR" sz="1400" i="1">
                        <a:latin typeface="Cambria Math" panose="02040503050406030204" pitchFamily="18" charset="0"/>
                        <a:ea typeface="Cambria Math" panose="02040503050406030204" pitchFamily="18" charset="0"/>
                      </a:rPr>
                      <m:t>≤60</m:t>
                    </m:r>
                  </m:oMath>
                </a14:m>
                <a:endParaRPr lang="tr-TR" sz="1400" dirty="0">
                  <a:ea typeface="Cambria Math" panose="02040503050406030204" pitchFamily="18" charset="0"/>
                </a:endParaRPr>
              </a:p>
              <a:p>
                <a:r>
                  <a:rPr lang="tr-TR" sz="1400" dirty="0" smtClean="0"/>
                  <a:t>0+0</a:t>
                </a:r>
                <a14:m>
                  <m:oMath xmlns:m="http://schemas.openxmlformats.org/officeDocument/2006/math">
                    <m:r>
                      <a:rPr lang="tr-TR" sz="1400" i="1">
                        <a:latin typeface="Cambria Math" panose="02040503050406030204" pitchFamily="18" charset="0"/>
                        <a:ea typeface="Cambria Math" panose="02040503050406030204" pitchFamily="18" charset="0"/>
                      </a:rPr>
                      <m:t>≤60</m:t>
                    </m:r>
                  </m:oMath>
                </a14:m>
                <a:endParaRPr lang="tr-TR" sz="1400" dirty="0">
                  <a:ea typeface="Cambria Math" panose="02040503050406030204" pitchFamily="18" charset="0"/>
                </a:endParaRPr>
              </a:p>
              <a:p>
                <a:r>
                  <a:rPr lang="tr-TR" sz="1400" dirty="0" smtClean="0"/>
                  <a:t>0</a:t>
                </a:r>
                <a14:m>
                  <m:oMath xmlns:m="http://schemas.openxmlformats.org/officeDocument/2006/math">
                    <m:r>
                      <a:rPr lang="tr-TR" sz="1400" i="1">
                        <a:latin typeface="Cambria Math" panose="02040503050406030204" pitchFamily="18" charset="0"/>
                        <a:ea typeface="Cambria Math" panose="02040503050406030204" pitchFamily="18" charset="0"/>
                      </a:rPr>
                      <m:t>≤60</m:t>
                    </m:r>
                    <m:r>
                      <a:rPr lang="tr-TR" sz="1400" b="0" i="1" smtClean="0">
                        <a:latin typeface="Cambria Math" panose="02040503050406030204" pitchFamily="18" charset="0"/>
                        <a:ea typeface="Cambria Math" panose="02040503050406030204" pitchFamily="18" charset="0"/>
                      </a:rPr>
                      <m:t> </m:t>
                    </m:r>
                    <m:r>
                      <a:rPr lang="tr-TR" sz="1400" b="0" i="1" smtClean="0">
                        <a:latin typeface="Cambria Math" panose="02040503050406030204" pitchFamily="18" charset="0"/>
                        <a:ea typeface="Cambria Math" panose="02040503050406030204" pitchFamily="18" charset="0"/>
                      </a:rPr>
                      <m:t>𝑒</m:t>
                    </m:r>
                    <m:r>
                      <a:rPr lang="tr-TR" sz="1400" b="0" i="1" smtClean="0">
                        <a:latin typeface="Cambria Math" panose="02040503050406030204" pitchFamily="18" charset="0"/>
                        <a:ea typeface="Cambria Math" panose="02040503050406030204" pitchFamily="18" charset="0"/>
                      </a:rPr>
                      <m:t>ş</m:t>
                    </m:r>
                    <m:r>
                      <a:rPr lang="tr-TR" sz="1400" b="0" i="1" smtClean="0">
                        <a:latin typeface="Cambria Math" panose="02040503050406030204" pitchFamily="18" charset="0"/>
                        <a:ea typeface="Cambria Math" panose="02040503050406030204" pitchFamily="18" charset="0"/>
                      </a:rPr>
                      <m:t>𝑖𝑡𝑙𝑖</m:t>
                    </m:r>
                    <m:r>
                      <a:rPr lang="tr-TR" sz="1400" b="0" i="1" smtClean="0">
                        <a:latin typeface="Cambria Math" panose="02040503050406030204" pitchFamily="18" charset="0"/>
                        <a:ea typeface="Cambria Math" panose="02040503050406030204" pitchFamily="18" charset="0"/>
                      </a:rPr>
                      <m:t>ğ</m:t>
                    </m:r>
                    <m:r>
                      <a:rPr lang="tr-TR" sz="1400" b="0" i="1" smtClean="0">
                        <a:latin typeface="Cambria Math" panose="02040503050406030204" pitchFamily="18" charset="0"/>
                        <a:ea typeface="Cambria Math" panose="02040503050406030204" pitchFamily="18" charset="0"/>
                      </a:rPr>
                      <m:t>𝑖</m:t>
                    </m:r>
                    <m:r>
                      <a:rPr lang="tr-TR" sz="1400" b="0" i="1" smtClean="0">
                        <a:latin typeface="Cambria Math" panose="02040503050406030204" pitchFamily="18" charset="0"/>
                        <a:ea typeface="Cambria Math" panose="02040503050406030204" pitchFamily="18" charset="0"/>
                      </a:rPr>
                      <m:t> </m:t>
                    </m:r>
                    <m:r>
                      <a:rPr lang="tr-TR" sz="1400" b="0" i="1" smtClean="0">
                        <a:latin typeface="Cambria Math" panose="02040503050406030204" pitchFamily="18" charset="0"/>
                        <a:ea typeface="Cambria Math" panose="02040503050406030204" pitchFamily="18" charset="0"/>
                      </a:rPr>
                      <m:t>𝑠𝑎</m:t>
                    </m:r>
                    <m:r>
                      <a:rPr lang="tr-TR" sz="1400" b="0" i="1" smtClean="0">
                        <a:latin typeface="Cambria Math" panose="02040503050406030204" pitchFamily="18" charset="0"/>
                        <a:ea typeface="Cambria Math" panose="02040503050406030204" pitchFamily="18" charset="0"/>
                      </a:rPr>
                      <m:t>ğ</m:t>
                    </m:r>
                    <m:r>
                      <a:rPr lang="tr-TR" sz="1400" b="0" i="1" smtClean="0">
                        <a:latin typeface="Cambria Math" panose="02040503050406030204" pitchFamily="18" charset="0"/>
                        <a:ea typeface="Cambria Math" panose="02040503050406030204" pitchFamily="18" charset="0"/>
                      </a:rPr>
                      <m:t>𝑙𝑎𝑑𝚤</m:t>
                    </m:r>
                    <m:r>
                      <a:rPr lang="tr-TR" sz="1400" b="0" i="1" smtClean="0">
                        <a:latin typeface="Cambria Math" panose="02040503050406030204" pitchFamily="18" charset="0"/>
                        <a:ea typeface="Cambria Math" panose="02040503050406030204" pitchFamily="18" charset="0"/>
                      </a:rPr>
                      <m:t>.</m:t>
                    </m:r>
                  </m:oMath>
                </a14:m>
                <a:endParaRPr lang="tr-TR" sz="1400" b="0" dirty="0" smtClean="0">
                  <a:ea typeface="Cambria Math" panose="02040503050406030204" pitchFamily="18" charset="0"/>
                </a:endParaRPr>
              </a:p>
              <a:p>
                <a:r>
                  <a:rPr lang="tr-TR" sz="1400" dirty="0" smtClean="0">
                    <a:ea typeface="Cambria Math" panose="02040503050406030204" pitchFamily="18" charset="0"/>
                  </a:rPr>
                  <a:t>Dolayısıyla yön referans noktasına doğrudur.</a:t>
                </a:r>
              </a:p>
              <a:p>
                <a:r>
                  <a:rPr lang="tr-TR" sz="1400" dirty="0">
                    <a:ea typeface="Cambria Math" panose="02040503050406030204" pitchFamily="18" charset="0"/>
                  </a:rPr>
                  <a:t>b</a:t>
                </a:r>
                <a:r>
                  <a:rPr lang="tr-TR" sz="1400" dirty="0" smtClean="0">
                    <a:ea typeface="Cambria Math" panose="02040503050406030204" pitchFamily="18" charset="0"/>
                  </a:rPr>
                  <a:t>2 için</a:t>
                </a:r>
              </a:p>
              <a:p>
                <a:r>
                  <a:rPr lang="tr-TR" sz="1400" dirty="0"/>
                  <a:t>2x1+3x2</a:t>
                </a:r>
                <a:r>
                  <a:rPr lang="tr-TR" sz="1400" dirty="0">
                    <a:ea typeface="Cambria Math" panose="02040503050406030204" pitchFamily="18" charset="0"/>
                  </a:rPr>
                  <a:t> </a:t>
                </a:r>
                <a14:m>
                  <m:oMath xmlns:m="http://schemas.openxmlformats.org/officeDocument/2006/math">
                    <m:r>
                      <a:rPr lang="tr-TR" sz="1400" i="1">
                        <a:latin typeface="Cambria Math" panose="02040503050406030204" pitchFamily="18" charset="0"/>
                        <a:ea typeface="Cambria Math" panose="02040503050406030204" pitchFamily="18" charset="0"/>
                      </a:rPr>
                      <m:t>≤</m:t>
                    </m:r>
                  </m:oMath>
                </a14:m>
                <a:r>
                  <a:rPr lang="tr-TR" sz="1400" dirty="0"/>
                  <a:t>150</a:t>
                </a:r>
              </a:p>
              <a:p>
                <a:r>
                  <a:rPr lang="tr-TR" sz="1400" dirty="0" smtClean="0">
                    <a:ea typeface="Cambria Math" panose="02040503050406030204" pitchFamily="18" charset="0"/>
                  </a:rPr>
                  <a:t>0+0 </a:t>
                </a:r>
                <a14:m>
                  <m:oMath xmlns:m="http://schemas.openxmlformats.org/officeDocument/2006/math">
                    <m:r>
                      <a:rPr lang="tr-TR" sz="1400" i="1">
                        <a:latin typeface="Cambria Math" panose="02040503050406030204" pitchFamily="18" charset="0"/>
                        <a:ea typeface="Cambria Math" panose="02040503050406030204" pitchFamily="18" charset="0"/>
                      </a:rPr>
                      <m:t>≤</m:t>
                    </m:r>
                  </m:oMath>
                </a14:m>
                <a:r>
                  <a:rPr lang="tr-TR" sz="1400" dirty="0"/>
                  <a:t>150</a:t>
                </a:r>
              </a:p>
              <a:p>
                <a:r>
                  <a:rPr lang="tr-TR" sz="1400" dirty="0" smtClean="0">
                    <a:ea typeface="Cambria Math" panose="02040503050406030204" pitchFamily="18" charset="0"/>
                  </a:rPr>
                  <a:t>0</a:t>
                </a:r>
                <a14:m>
                  <m:oMath xmlns:m="http://schemas.openxmlformats.org/officeDocument/2006/math">
                    <m:r>
                      <a:rPr lang="tr-TR" sz="1400" i="1">
                        <a:latin typeface="Cambria Math" panose="02040503050406030204" pitchFamily="18" charset="0"/>
                        <a:ea typeface="Cambria Math" panose="02040503050406030204" pitchFamily="18" charset="0"/>
                      </a:rPr>
                      <m:t>≤</m:t>
                    </m:r>
                  </m:oMath>
                </a14:m>
                <a:r>
                  <a:rPr lang="tr-TR" sz="1400" dirty="0" smtClean="0"/>
                  <a:t>150 eşitliği sağladığı için yön referans noktasına doğrudur.</a:t>
                </a:r>
              </a:p>
              <a:p>
                <a:r>
                  <a:rPr lang="tr-TR" sz="1400" dirty="0" smtClean="0"/>
                  <a:t>Negatif olmama kısıtları</a:t>
                </a:r>
              </a:p>
              <a:p>
                <a:r>
                  <a:rPr lang="tr-TR" sz="1400" dirty="0" smtClean="0"/>
                  <a:t>X1</a:t>
                </a:r>
                <a14:m>
                  <m:oMath xmlns:m="http://schemas.openxmlformats.org/officeDocument/2006/math">
                    <m:r>
                      <a:rPr lang="tr-TR" sz="1400" i="1">
                        <a:latin typeface="Cambria Math" panose="02040503050406030204" pitchFamily="18" charset="0"/>
                        <a:ea typeface="Cambria Math" panose="02040503050406030204" pitchFamily="18" charset="0"/>
                      </a:rPr>
                      <m:t>≥0</m:t>
                    </m:r>
                  </m:oMath>
                </a14:m>
                <a:endParaRPr lang="tr-TR" sz="1400" dirty="0">
                  <a:ea typeface="Cambria Math" panose="02040503050406030204" pitchFamily="18" charset="0"/>
                </a:endParaRPr>
              </a:p>
              <a:p>
                <a:r>
                  <a:rPr lang="tr-TR" sz="1400" dirty="0"/>
                  <a:t>X2</a:t>
                </a:r>
                <a:r>
                  <a:rPr lang="tr-TR" sz="1400" dirty="0">
                    <a:ea typeface="Cambria Math" panose="02040503050406030204" pitchFamily="18" charset="0"/>
                  </a:rPr>
                  <a:t> </a:t>
                </a:r>
                <a14:m>
                  <m:oMath xmlns:m="http://schemas.openxmlformats.org/officeDocument/2006/math">
                    <m:r>
                      <a:rPr lang="tr-TR" sz="1400" i="1">
                        <a:latin typeface="Cambria Math" panose="02040503050406030204" pitchFamily="18" charset="0"/>
                        <a:ea typeface="Cambria Math" panose="02040503050406030204" pitchFamily="18" charset="0"/>
                      </a:rPr>
                      <m:t>≥</m:t>
                    </m:r>
                  </m:oMath>
                </a14:m>
                <a:r>
                  <a:rPr lang="tr-TR" sz="1400" dirty="0"/>
                  <a:t>0</a:t>
                </a:r>
                <a:endParaRPr lang="tr-TR" sz="1400" dirty="0"/>
              </a:p>
              <a:p>
                <a:endParaRPr lang="tr-TR" sz="1400" dirty="0" smtClean="0"/>
              </a:p>
              <a:p>
                <a:endParaRPr lang="tr-TR" sz="1400" dirty="0" smtClean="0">
                  <a:ea typeface="Cambria Math" panose="02040503050406030204" pitchFamily="18" charset="0"/>
                </a:endParaRPr>
              </a:p>
              <a:p>
                <a:r>
                  <a:rPr lang="tr-TR" sz="1400" dirty="0" smtClean="0"/>
                  <a:t>• </a:t>
                </a:r>
                <a:r>
                  <a:rPr lang="tr-TR" sz="1400" dirty="0"/>
                  <a:t>Her </a:t>
                </a:r>
                <a:r>
                  <a:rPr lang="tr-TR" sz="1400" dirty="0" err="1"/>
                  <a:t>kısıta</a:t>
                </a:r>
                <a:r>
                  <a:rPr lang="tr-TR" sz="1400" dirty="0"/>
                  <a:t> ilişkin doğrunun uygun alanlarının çakıştığı alan, UYGUN ÇÖZÜM ALANINI </a:t>
                </a:r>
                <a:r>
                  <a:rPr lang="tr-TR" sz="1400" dirty="0" smtClean="0"/>
                  <a:t>verir. Taralı Alan uygun çözüm alanı. Tüm kısıtların sağlandığı ortak alan.</a:t>
                </a:r>
              </a:p>
              <a:p>
                <a:endParaRPr lang="tr-TR" sz="1400" dirty="0"/>
              </a:p>
              <a:p>
                <a:r>
                  <a:rPr lang="tr-TR" sz="1400" dirty="0" smtClean="0"/>
                  <a:t>Bu alanda kullanılabilir birçok çözüm var. Optimum çözümü arıyoruz. </a:t>
                </a:r>
                <a:r>
                  <a:rPr lang="tr-TR" sz="1400" dirty="0"/>
                  <a:t>Bu soru için maksimum çözümü </a:t>
                </a:r>
                <a:r>
                  <a:rPr lang="tr-TR" sz="1400" dirty="0" smtClean="0"/>
                  <a:t>arıyoruz. Optimum çözüm köşe noktalarında yer alır.</a:t>
                </a:r>
                <a:endParaRPr lang="tr-TR" sz="1400" dirty="0"/>
              </a:p>
            </p:txBody>
          </p:sp>
        </mc:Choice>
        <mc:Fallback>
          <p:sp>
            <p:nvSpPr>
              <p:cNvPr id="28" name="Dikdörtgen 27"/>
              <p:cNvSpPr>
                <a:spLocks noRot="1" noChangeAspect="1" noMove="1" noResize="1" noEditPoints="1" noAdjustHandles="1" noChangeArrowheads="1" noChangeShapeType="1" noTextEdit="1"/>
              </p:cNvSpPr>
              <p:nvPr/>
            </p:nvSpPr>
            <p:spPr>
              <a:xfrm>
                <a:off x="6096000" y="227514"/>
                <a:ext cx="6096000" cy="4832092"/>
              </a:xfrm>
              <a:prstGeom prst="rect">
                <a:avLst/>
              </a:prstGeom>
              <a:blipFill>
                <a:blip r:embed="rId2"/>
                <a:stretch>
                  <a:fillRect l="-300" t="-126" b="-378"/>
                </a:stretch>
              </a:blipFill>
            </p:spPr>
            <p:txBody>
              <a:bodyPr/>
              <a:lstStyle/>
              <a:p>
                <a:r>
                  <a:rPr lang="tr-TR">
                    <a:noFill/>
                  </a:rPr>
                  <a:t> </a:t>
                </a:r>
              </a:p>
            </p:txBody>
          </p:sp>
        </mc:Fallback>
      </mc:AlternateContent>
      <p:sp>
        <p:nvSpPr>
          <p:cNvPr id="29" name="5-Nokta Yıldız 28"/>
          <p:cNvSpPr/>
          <p:nvPr/>
        </p:nvSpPr>
        <p:spPr>
          <a:xfrm>
            <a:off x="3623734" y="4143890"/>
            <a:ext cx="186266" cy="2727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1" name="Düz Bağlayıcı 30"/>
          <p:cNvCxnSpPr/>
          <p:nvPr/>
        </p:nvCxnSpPr>
        <p:spPr>
          <a:xfrm>
            <a:off x="3270513" y="4143890"/>
            <a:ext cx="99220" cy="132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a:off x="3098800" y="4072467"/>
            <a:ext cx="110066" cy="143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a:off x="3482446" y="4280273"/>
            <a:ext cx="200554" cy="1206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Düz Bağlayıcı 36"/>
          <p:cNvCxnSpPr/>
          <p:nvPr/>
        </p:nvCxnSpPr>
        <p:spPr>
          <a:xfrm>
            <a:off x="3924299" y="4525287"/>
            <a:ext cx="148698" cy="938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Bağlayıcı 38"/>
          <p:cNvCxnSpPr/>
          <p:nvPr/>
        </p:nvCxnSpPr>
        <p:spPr>
          <a:xfrm flipH="1">
            <a:off x="2895600" y="4525287"/>
            <a:ext cx="967052" cy="31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Düz Bağlayıcı 40"/>
          <p:cNvCxnSpPr/>
          <p:nvPr/>
        </p:nvCxnSpPr>
        <p:spPr>
          <a:xfrm flipH="1">
            <a:off x="2929466" y="4781535"/>
            <a:ext cx="1240366" cy="4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Düz Bağlayıcı 42"/>
          <p:cNvCxnSpPr/>
          <p:nvPr/>
        </p:nvCxnSpPr>
        <p:spPr>
          <a:xfrm flipH="1">
            <a:off x="3157008" y="5173457"/>
            <a:ext cx="1239043" cy="256825"/>
          </a:xfrm>
          <a:prstGeom prst="line">
            <a:avLst/>
          </a:prstGeom>
        </p:spPr>
        <p:style>
          <a:lnRef idx="1">
            <a:schemeClr val="accent1"/>
          </a:lnRef>
          <a:fillRef idx="0">
            <a:schemeClr val="accent1"/>
          </a:fillRef>
          <a:effectRef idx="0">
            <a:schemeClr val="accent1"/>
          </a:effectRef>
          <a:fontRef idx="minor">
            <a:schemeClr val="tx1"/>
          </a:fontRef>
        </p:style>
      </p:cxnSp>
      <p:sp>
        <p:nvSpPr>
          <p:cNvPr id="48" name="Metin kutusu 47"/>
          <p:cNvSpPr txBox="1"/>
          <p:nvPr/>
        </p:nvSpPr>
        <p:spPr>
          <a:xfrm>
            <a:off x="1617133" y="4614333"/>
            <a:ext cx="1020233" cy="1477328"/>
          </a:xfrm>
          <a:prstGeom prst="rect">
            <a:avLst/>
          </a:prstGeom>
          <a:noFill/>
        </p:spPr>
        <p:txBody>
          <a:bodyPr wrap="square" rtlCol="0">
            <a:spAutoFit/>
          </a:bodyPr>
          <a:lstStyle/>
          <a:p>
            <a:r>
              <a:rPr lang="tr-TR" dirty="0" smtClean="0"/>
              <a:t>Taralı alanda hareket edeceğiz.</a:t>
            </a:r>
            <a:endParaRPr lang="tr-TR" dirty="0"/>
          </a:p>
        </p:txBody>
      </p:sp>
      <p:sp>
        <p:nvSpPr>
          <p:cNvPr id="49" name="Metin kutusu 48"/>
          <p:cNvSpPr txBox="1"/>
          <p:nvPr/>
        </p:nvSpPr>
        <p:spPr>
          <a:xfrm>
            <a:off x="7010400" y="5292738"/>
            <a:ext cx="762000" cy="369332"/>
          </a:xfrm>
          <a:prstGeom prst="rect">
            <a:avLst/>
          </a:prstGeom>
          <a:noFill/>
        </p:spPr>
        <p:txBody>
          <a:bodyPr wrap="square" rtlCol="0">
            <a:spAutoFit/>
          </a:bodyPr>
          <a:lstStyle/>
          <a:p>
            <a:r>
              <a:rPr lang="tr-TR" dirty="0" smtClean="0"/>
              <a:t>x1</a:t>
            </a:r>
            <a:endParaRPr lang="tr-TR" dirty="0"/>
          </a:p>
        </p:txBody>
      </p:sp>
      <p:sp>
        <p:nvSpPr>
          <p:cNvPr id="50" name="Metin kutusu 49"/>
          <p:cNvSpPr txBox="1"/>
          <p:nvPr/>
        </p:nvSpPr>
        <p:spPr>
          <a:xfrm>
            <a:off x="2448189" y="2124889"/>
            <a:ext cx="822324" cy="369332"/>
          </a:xfrm>
          <a:prstGeom prst="rect">
            <a:avLst/>
          </a:prstGeom>
          <a:noFill/>
        </p:spPr>
        <p:txBody>
          <a:bodyPr wrap="square" rtlCol="0">
            <a:spAutoFit/>
          </a:bodyPr>
          <a:lstStyle/>
          <a:p>
            <a:r>
              <a:rPr lang="tr-TR" dirty="0" smtClean="0"/>
              <a:t>x2</a:t>
            </a:r>
            <a:endParaRPr lang="tr-TR" dirty="0"/>
          </a:p>
        </p:txBody>
      </p:sp>
      <p:cxnSp>
        <p:nvCxnSpPr>
          <p:cNvPr id="52" name="Düz Ok Bağlayıcısı 51"/>
          <p:cNvCxnSpPr/>
          <p:nvPr/>
        </p:nvCxnSpPr>
        <p:spPr>
          <a:xfrm flipH="1">
            <a:off x="3208866" y="4072467"/>
            <a:ext cx="160867" cy="45282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4" name="Düz Ok Bağlayıcısı 53"/>
          <p:cNvCxnSpPr/>
          <p:nvPr/>
        </p:nvCxnSpPr>
        <p:spPr>
          <a:xfrm flipH="1">
            <a:off x="4275667" y="4525287"/>
            <a:ext cx="120384" cy="40231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6" name="Düz Ok Bağlayıcısı 55"/>
          <p:cNvCxnSpPr>
            <a:endCxn id="25" idx="3"/>
          </p:cNvCxnSpPr>
          <p:nvPr/>
        </p:nvCxnSpPr>
        <p:spPr>
          <a:xfrm flipH="1">
            <a:off x="3149600" y="3586664"/>
            <a:ext cx="59266" cy="37256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8" name="Düz Ok Bağlayıcısı 57"/>
          <p:cNvCxnSpPr/>
          <p:nvPr/>
        </p:nvCxnSpPr>
        <p:spPr>
          <a:xfrm flipH="1">
            <a:off x="3924299" y="4761164"/>
            <a:ext cx="148698" cy="3919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0" name="Düz Ok Bağlayıcısı 59"/>
          <p:cNvCxnSpPr/>
          <p:nvPr/>
        </p:nvCxnSpPr>
        <p:spPr>
          <a:xfrm>
            <a:off x="2929466" y="4927600"/>
            <a:ext cx="341047"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2" name="Düz Ok Bağlayıcısı 61"/>
          <p:cNvCxnSpPr/>
          <p:nvPr/>
        </p:nvCxnSpPr>
        <p:spPr>
          <a:xfrm flipV="1">
            <a:off x="3482446" y="5080000"/>
            <a:ext cx="0" cy="3839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8977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Optium</a:t>
            </a:r>
            <a:r>
              <a:rPr lang="tr-TR" dirty="0" smtClean="0"/>
              <a:t> noktanın bulunması</a:t>
            </a:r>
            <a:endParaRPr lang="tr-TR" dirty="0"/>
          </a:p>
        </p:txBody>
      </p:sp>
      <p:sp>
        <p:nvSpPr>
          <p:cNvPr id="3" name="İçerik Yer Tutucusu 2"/>
          <p:cNvSpPr>
            <a:spLocks noGrp="1"/>
          </p:cNvSpPr>
          <p:nvPr>
            <p:ph idx="1"/>
          </p:nvPr>
        </p:nvSpPr>
        <p:spPr/>
        <p:txBody>
          <a:bodyPr>
            <a:normAutofit/>
          </a:bodyPr>
          <a:lstStyle/>
          <a:p>
            <a:r>
              <a:rPr lang="tr-TR" dirty="0" smtClean="0"/>
              <a:t>Amaç fonksiyonunun grafiğini çözüm alanında gösterip çözüm alanından uç noktalara doğru büyüterek kaydırıyoruz. En son hangi alandan çıkarsa o nokta optimum nokta. Amaç maksimizasyon olduğu için büyüterek kaydırıyoruz. </a:t>
            </a:r>
          </a:p>
          <a:p>
            <a:r>
              <a:rPr lang="tr-TR" dirty="0" smtClean="0"/>
              <a:t>Amaç </a:t>
            </a:r>
            <a:r>
              <a:rPr lang="tr-TR" dirty="0" err="1" smtClean="0"/>
              <a:t>fonk</a:t>
            </a:r>
            <a:r>
              <a:rPr lang="tr-TR" dirty="0" smtClean="0"/>
              <a:t>. kapalı hale getirilir. Bunun için ortak katlarını almalıyız.</a:t>
            </a:r>
          </a:p>
          <a:p>
            <a:pPr marL="0" indent="0">
              <a:buNone/>
            </a:pPr>
            <a:r>
              <a:rPr lang="tr-TR" dirty="0" err="1"/>
              <a:t>Zmax</a:t>
            </a:r>
            <a:r>
              <a:rPr lang="tr-TR" dirty="0"/>
              <a:t>=6x1+4x2</a:t>
            </a:r>
          </a:p>
          <a:p>
            <a:pPr marL="0" indent="0">
              <a:buNone/>
            </a:pPr>
            <a:r>
              <a:rPr lang="tr-TR" dirty="0" smtClean="0"/>
              <a:t>6x1+4x2=24				6x1+4x2=48			6x1+4x2=96</a:t>
            </a:r>
          </a:p>
          <a:p>
            <a:pPr marL="0" indent="0">
              <a:buNone/>
            </a:pPr>
            <a:r>
              <a:rPr lang="tr-TR" dirty="0" smtClean="0"/>
              <a:t>X1=0 X2=6				X1=0 X2=12			X1=0	X2=24</a:t>
            </a:r>
          </a:p>
          <a:p>
            <a:pPr marL="0" indent="0">
              <a:buNone/>
            </a:pPr>
            <a:r>
              <a:rPr lang="tr-TR" dirty="0" smtClean="0"/>
              <a:t>X2=0 X1=4				X2=0	X1=8			X2=0	X1=16</a:t>
            </a:r>
          </a:p>
          <a:p>
            <a:endParaRPr lang="tr-TR" dirty="0"/>
          </a:p>
        </p:txBody>
      </p:sp>
    </p:spTree>
    <p:extLst>
      <p:ext uri="{BB962C8B-B14F-4D97-AF65-F5344CB8AC3E}">
        <p14:creationId xmlns:p14="http://schemas.microsoft.com/office/powerpoint/2010/main" val="118109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Bir doğrusal programlama problemi (DPP) üç bölümden oluşur</a:t>
            </a:r>
            <a:r>
              <a:rPr lang="tr-TR" dirty="0" smtClean="0"/>
              <a:t>:</a:t>
            </a:r>
          </a:p>
          <a:p>
            <a:r>
              <a:rPr lang="tr-TR" dirty="0" smtClean="0"/>
              <a:t> </a:t>
            </a:r>
            <a:r>
              <a:rPr lang="tr-TR" dirty="0"/>
              <a:t>1- Bir DP problemi, karar değişkenlerinin (x1, x2, ....,</a:t>
            </a:r>
            <a:r>
              <a:rPr lang="tr-TR" dirty="0" err="1"/>
              <a:t>xn</a:t>
            </a:r>
            <a:r>
              <a:rPr lang="tr-TR" dirty="0"/>
              <a:t>) doğrusal bir fonksiyonu olan amaç fonksiyonu içerir. Amaç fonksiyonu maksimizasyon ya da </a:t>
            </a:r>
            <a:r>
              <a:rPr lang="tr-TR" dirty="0" err="1"/>
              <a:t>minimizasyon</a:t>
            </a:r>
            <a:r>
              <a:rPr lang="tr-TR" dirty="0"/>
              <a:t> amaçlı olabilir. </a:t>
            </a:r>
            <a:endParaRPr lang="tr-TR" dirty="0" smtClean="0"/>
          </a:p>
          <a:p>
            <a:r>
              <a:rPr lang="tr-TR" dirty="0" smtClean="0"/>
              <a:t>2- </a:t>
            </a:r>
            <a:r>
              <a:rPr lang="tr-TR" dirty="0"/>
              <a:t>Bir DP problemi, karar değişkenlerinin alacağı değerleri sınırlayan kısıtlar seti içerir. Her bir kısıt seti doğrusal eşitlik ya da eşitsizlik şeklinde ifade edilmelidir. </a:t>
            </a:r>
            <a:endParaRPr lang="tr-TR" dirty="0" smtClean="0"/>
          </a:p>
          <a:p>
            <a:r>
              <a:rPr lang="tr-TR" dirty="0" smtClean="0"/>
              <a:t>3- </a:t>
            </a:r>
            <a:r>
              <a:rPr lang="tr-TR" dirty="0"/>
              <a:t>Bir DP problemi, karar değişkenlerinin negatif olmama gerekliliğini belirleyen bir kısıt içerir. </a:t>
            </a:r>
            <a:r>
              <a:rPr lang="tr-TR" dirty="0" err="1"/>
              <a:t>xj</a:t>
            </a:r>
            <a:r>
              <a:rPr lang="tr-TR" dirty="0"/>
              <a:t> ≥ 0, (j=1,.....,n). </a:t>
            </a:r>
          </a:p>
        </p:txBody>
      </p:sp>
    </p:spTree>
    <p:extLst>
      <p:ext uri="{BB962C8B-B14F-4D97-AF65-F5344CB8AC3E}">
        <p14:creationId xmlns:p14="http://schemas.microsoft.com/office/powerpoint/2010/main" val="162763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Düz Bağlayıcı 8"/>
          <p:cNvCxnSpPr/>
          <p:nvPr/>
        </p:nvCxnSpPr>
        <p:spPr>
          <a:xfrm>
            <a:off x="2895600" y="2328333"/>
            <a:ext cx="21167" cy="3158067"/>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Düz Bağlayıcı 10"/>
          <p:cNvCxnSpPr/>
          <p:nvPr/>
        </p:nvCxnSpPr>
        <p:spPr>
          <a:xfrm flipV="1">
            <a:off x="2912533" y="5477404"/>
            <a:ext cx="4072467" cy="531"/>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Düz Bağlayıcı 12"/>
          <p:cNvCxnSpPr/>
          <p:nvPr/>
        </p:nvCxnSpPr>
        <p:spPr>
          <a:xfrm>
            <a:off x="2929466" y="3217333"/>
            <a:ext cx="1693334" cy="224657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2362200" y="3024202"/>
            <a:ext cx="550333" cy="369332"/>
          </a:xfrm>
          <a:prstGeom prst="rect">
            <a:avLst/>
          </a:prstGeom>
          <a:noFill/>
        </p:spPr>
        <p:txBody>
          <a:bodyPr wrap="square" rtlCol="0">
            <a:spAutoFit/>
          </a:bodyPr>
          <a:lstStyle/>
          <a:p>
            <a:r>
              <a:rPr lang="tr-TR" dirty="0" smtClean="0"/>
              <a:t>60</a:t>
            </a:r>
            <a:endParaRPr lang="tr-TR" dirty="0"/>
          </a:p>
        </p:txBody>
      </p:sp>
      <p:sp>
        <p:nvSpPr>
          <p:cNvPr id="21" name="Metin kutusu 20"/>
          <p:cNvSpPr txBox="1"/>
          <p:nvPr/>
        </p:nvSpPr>
        <p:spPr>
          <a:xfrm>
            <a:off x="4461933" y="5498306"/>
            <a:ext cx="550333" cy="369332"/>
          </a:xfrm>
          <a:prstGeom prst="rect">
            <a:avLst/>
          </a:prstGeom>
          <a:noFill/>
        </p:spPr>
        <p:txBody>
          <a:bodyPr wrap="square" rtlCol="0">
            <a:spAutoFit/>
          </a:bodyPr>
          <a:lstStyle/>
          <a:p>
            <a:r>
              <a:rPr lang="tr-TR" dirty="0" smtClean="0"/>
              <a:t>30</a:t>
            </a:r>
            <a:endParaRPr lang="tr-TR" dirty="0"/>
          </a:p>
        </p:txBody>
      </p:sp>
      <p:sp>
        <p:nvSpPr>
          <p:cNvPr id="22" name="Metin kutusu 21"/>
          <p:cNvSpPr txBox="1"/>
          <p:nvPr/>
        </p:nvSpPr>
        <p:spPr>
          <a:xfrm>
            <a:off x="3369733" y="3564467"/>
            <a:ext cx="1947334" cy="369332"/>
          </a:xfrm>
          <a:prstGeom prst="rect">
            <a:avLst/>
          </a:prstGeom>
          <a:noFill/>
        </p:spPr>
        <p:txBody>
          <a:bodyPr wrap="square" rtlCol="0">
            <a:spAutoFit/>
          </a:bodyPr>
          <a:lstStyle/>
          <a:p>
            <a:r>
              <a:rPr lang="tr-TR" dirty="0" smtClean="0">
                <a:solidFill>
                  <a:srgbClr val="0070C0"/>
                </a:solidFill>
              </a:rPr>
              <a:t>b1 doğrusu</a:t>
            </a:r>
            <a:endParaRPr lang="tr-TR" dirty="0">
              <a:solidFill>
                <a:srgbClr val="0070C0"/>
              </a:solidFill>
            </a:endParaRPr>
          </a:p>
        </p:txBody>
      </p:sp>
      <p:cxnSp>
        <p:nvCxnSpPr>
          <p:cNvPr id="24" name="Düz Bağlayıcı 23"/>
          <p:cNvCxnSpPr/>
          <p:nvPr/>
        </p:nvCxnSpPr>
        <p:spPr>
          <a:xfrm>
            <a:off x="2929466" y="3933799"/>
            <a:ext cx="3733801" cy="1530111"/>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5" name="Metin kutusu 24"/>
          <p:cNvSpPr txBox="1"/>
          <p:nvPr/>
        </p:nvSpPr>
        <p:spPr>
          <a:xfrm>
            <a:off x="2463800" y="3774558"/>
            <a:ext cx="685800" cy="369332"/>
          </a:xfrm>
          <a:prstGeom prst="rect">
            <a:avLst/>
          </a:prstGeom>
          <a:noFill/>
        </p:spPr>
        <p:txBody>
          <a:bodyPr wrap="square" rtlCol="0">
            <a:spAutoFit/>
          </a:bodyPr>
          <a:lstStyle/>
          <a:p>
            <a:r>
              <a:rPr lang="tr-TR" dirty="0" smtClean="0"/>
              <a:t>50</a:t>
            </a:r>
            <a:endParaRPr lang="tr-TR" dirty="0"/>
          </a:p>
        </p:txBody>
      </p:sp>
      <p:sp>
        <p:nvSpPr>
          <p:cNvPr id="26" name="Metin kutusu 25"/>
          <p:cNvSpPr txBox="1"/>
          <p:nvPr/>
        </p:nvSpPr>
        <p:spPr>
          <a:xfrm>
            <a:off x="6519333" y="5508611"/>
            <a:ext cx="592667" cy="369332"/>
          </a:xfrm>
          <a:prstGeom prst="rect">
            <a:avLst/>
          </a:prstGeom>
          <a:noFill/>
        </p:spPr>
        <p:txBody>
          <a:bodyPr wrap="square" rtlCol="0">
            <a:spAutoFit/>
          </a:bodyPr>
          <a:lstStyle/>
          <a:p>
            <a:r>
              <a:rPr lang="tr-TR" dirty="0" smtClean="0"/>
              <a:t>75</a:t>
            </a:r>
            <a:endParaRPr lang="tr-TR" dirty="0"/>
          </a:p>
        </p:txBody>
      </p:sp>
      <p:sp>
        <p:nvSpPr>
          <p:cNvPr id="27" name="Metin kutusu 26"/>
          <p:cNvSpPr txBox="1"/>
          <p:nvPr/>
        </p:nvSpPr>
        <p:spPr>
          <a:xfrm>
            <a:off x="4737099" y="4340621"/>
            <a:ext cx="1358901" cy="369332"/>
          </a:xfrm>
          <a:prstGeom prst="rect">
            <a:avLst/>
          </a:prstGeom>
          <a:noFill/>
        </p:spPr>
        <p:txBody>
          <a:bodyPr wrap="square" rtlCol="0">
            <a:spAutoFit/>
          </a:bodyPr>
          <a:lstStyle/>
          <a:p>
            <a:r>
              <a:rPr lang="tr-TR" dirty="0">
                <a:solidFill>
                  <a:srgbClr val="92D050"/>
                </a:solidFill>
              </a:rPr>
              <a:t>b</a:t>
            </a:r>
            <a:r>
              <a:rPr lang="tr-TR" dirty="0" smtClean="0">
                <a:solidFill>
                  <a:srgbClr val="92D050"/>
                </a:solidFill>
              </a:rPr>
              <a:t>2 doğrusu</a:t>
            </a:r>
            <a:endParaRPr lang="tr-TR" dirty="0">
              <a:solidFill>
                <a:srgbClr val="92D050"/>
              </a:solidFill>
            </a:endParaRPr>
          </a:p>
        </p:txBody>
      </p:sp>
      <p:sp>
        <p:nvSpPr>
          <p:cNvPr id="29" name="5-Nokta Yıldız 28"/>
          <p:cNvSpPr/>
          <p:nvPr/>
        </p:nvSpPr>
        <p:spPr>
          <a:xfrm>
            <a:off x="3623734" y="4143890"/>
            <a:ext cx="186266" cy="2727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1" name="Düz Bağlayıcı 30"/>
          <p:cNvCxnSpPr/>
          <p:nvPr/>
        </p:nvCxnSpPr>
        <p:spPr>
          <a:xfrm>
            <a:off x="3270513" y="4143890"/>
            <a:ext cx="99220" cy="132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a:off x="3098800" y="4072467"/>
            <a:ext cx="110066" cy="143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a:off x="3482446" y="4280273"/>
            <a:ext cx="200554" cy="1206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Düz Bağlayıcı 36"/>
          <p:cNvCxnSpPr/>
          <p:nvPr/>
        </p:nvCxnSpPr>
        <p:spPr>
          <a:xfrm>
            <a:off x="3924299" y="4525287"/>
            <a:ext cx="148698" cy="938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Bağlayıcı 38"/>
          <p:cNvCxnSpPr/>
          <p:nvPr/>
        </p:nvCxnSpPr>
        <p:spPr>
          <a:xfrm flipH="1">
            <a:off x="2895600" y="4525287"/>
            <a:ext cx="967052" cy="314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Düz Bağlayıcı 40"/>
          <p:cNvCxnSpPr/>
          <p:nvPr/>
        </p:nvCxnSpPr>
        <p:spPr>
          <a:xfrm flipH="1">
            <a:off x="2929466" y="4781535"/>
            <a:ext cx="1240366" cy="44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Düz Bağlayıcı 42"/>
          <p:cNvCxnSpPr/>
          <p:nvPr/>
        </p:nvCxnSpPr>
        <p:spPr>
          <a:xfrm flipH="1">
            <a:off x="3157008" y="5173457"/>
            <a:ext cx="1239043" cy="256825"/>
          </a:xfrm>
          <a:prstGeom prst="line">
            <a:avLst/>
          </a:prstGeom>
        </p:spPr>
        <p:style>
          <a:lnRef idx="1">
            <a:schemeClr val="accent1"/>
          </a:lnRef>
          <a:fillRef idx="0">
            <a:schemeClr val="accent1"/>
          </a:fillRef>
          <a:effectRef idx="0">
            <a:schemeClr val="accent1"/>
          </a:effectRef>
          <a:fontRef idx="minor">
            <a:schemeClr val="tx1"/>
          </a:fontRef>
        </p:style>
      </p:cxnSp>
      <p:sp>
        <p:nvSpPr>
          <p:cNvPr id="49" name="Metin kutusu 48"/>
          <p:cNvSpPr txBox="1"/>
          <p:nvPr/>
        </p:nvSpPr>
        <p:spPr>
          <a:xfrm>
            <a:off x="7010400" y="5292738"/>
            <a:ext cx="762000" cy="369332"/>
          </a:xfrm>
          <a:prstGeom prst="rect">
            <a:avLst/>
          </a:prstGeom>
          <a:noFill/>
        </p:spPr>
        <p:txBody>
          <a:bodyPr wrap="square" rtlCol="0">
            <a:spAutoFit/>
          </a:bodyPr>
          <a:lstStyle/>
          <a:p>
            <a:r>
              <a:rPr lang="tr-TR" dirty="0" smtClean="0"/>
              <a:t>x1</a:t>
            </a:r>
            <a:endParaRPr lang="tr-TR" dirty="0"/>
          </a:p>
        </p:txBody>
      </p:sp>
      <p:sp>
        <p:nvSpPr>
          <p:cNvPr id="50" name="Metin kutusu 49"/>
          <p:cNvSpPr txBox="1"/>
          <p:nvPr/>
        </p:nvSpPr>
        <p:spPr>
          <a:xfrm>
            <a:off x="2448189" y="2124889"/>
            <a:ext cx="822324" cy="369332"/>
          </a:xfrm>
          <a:prstGeom prst="rect">
            <a:avLst/>
          </a:prstGeom>
          <a:noFill/>
        </p:spPr>
        <p:txBody>
          <a:bodyPr wrap="square" rtlCol="0">
            <a:spAutoFit/>
          </a:bodyPr>
          <a:lstStyle/>
          <a:p>
            <a:r>
              <a:rPr lang="tr-TR" dirty="0" smtClean="0"/>
              <a:t>x2</a:t>
            </a:r>
            <a:endParaRPr lang="tr-TR" dirty="0"/>
          </a:p>
        </p:txBody>
      </p:sp>
      <p:cxnSp>
        <p:nvCxnSpPr>
          <p:cNvPr id="3" name="Düz Bağlayıcı 2"/>
          <p:cNvCxnSpPr/>
          <p:nvPr/>
        </p:nvCxnSpPr>
        <p:spPr>
          <a:xfrm>
            <a:off x="2929466" y="5096933"/>
            <a:ext cx="440267" cy="366977"/>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4" name="Metin kutusu 3"/>
          <p:cNvSpPr txBox="1"/>
          <p:nvPr/>
        </p:nvSpPr>
        <p:spPr>
          <a:xfrm>
            <a:off x="3149600" y="4986867"/>
            <a:ext cx="1274234" cy="369332"/>
          </a:xfrm>
          <a:prstGeom prst="rect">
            <a:avLst/>
          </a:prstGeom>
          <a:noFill/>
        </p:spPr>
        <p:txBody>
          <a:bodyPr wrap="square" rtlCol="0">
            <a:spAutoFit/>
          </a:bodyPr>
          <a:lstStyle/>
          <a:p>
            <a:r>
              <a:rPr lang="tr-TR" dirty="0" smtClean="0">
                <a:solidFill>
                  <a:schemeClr val="accent4">
                    <a:lumMod val="75000"/>
                  </a:schemeClr>
                </a:solidFill>
              </a:rPr>
              <a:t>Amaç </a:t>
            </a:r>
            <a:r>
              <a:rPr lang="tr-TR" dirty="0" err="1" smtClean="0">
                <a:solidFill>
                  <a:schemeClr val="accent4">
                    <a:lumMod val="75000"/>
                  </a:schemeClr>
                </a:solidFill>
              </a:rPr>
              <a:t>fonk</a:t>
            </a:r>
            <a:r>
              <a:rPr lang="tr-TR" dirty="0" smtClean="0">
                <a:solidFill>
                  <a:schemeClr val="accent4">
                    <a:lumMod val="75000"/>
                  </a:schemeClr>
                </a:solidFill>
              </a:rPr>
              <a:t>.</a:t>
            </a:r>
            <a:endParaRPr lang="tr-TR" dirty="0">
              <a:solidFill>
                <a:schemeClr val="accent4">
                  <a:lumMod val="75000"/>
                </a:schemeClr>
              </a:solidFill>
            </a:endParaRPr>
          </a:p>
        </p:txBody>
      </p:sp>
      <p:sp>
        <p:nvSpPr>
          <p:cNvPr id="5" name="Metin kutusu 4"/>
          <p:cNvSpPr txBox="1"/>
          <p:nvPr/>
        </p:nvSpPr>
        <p:spPr>
          <a:xfrm>
            <a:off x="2523067" y="5005861"/>
            <a:ext cx="283633" cy="369332"/>
          </a:xfrm>
          <a:prstGeom prst="rect">
            <a:avLst/>
          </a:prstGeom>
          <a:noFill/>
        </p:spPr>
        <p:txBody>
          <a:bodyPr wrap="square" rtlCol="0">
            <a:spAutoFit/>
          </a:bodyPr>
          <a:lstStyle/>
          <a:p>
            <a:r>
              <a:rPr lang="tr-TR" dirty="0" smtClean="0"/>
              <a:t>6</a:t>
            </a:r>
            <a:endParaRPr lang="tr-TR" dirty="0"/>
          </a:p>
        </p:txBody>
      </p:sp>
      <p:sp>
        <p:nvSpPr>
          <p:cNvPr id="6" name="Metin kutusu 5"/>
          <p:cNvSpPr txBox="1"/>
          <p:nvPr/>
        </p:nvSpPr>
        <p:spPr>
          <a:xfrm>
            <a:off x="3278716" y="5563607"/>
            <a:ext cx="508001" cy="369332"/>
          </a:xfrm>
          <a:prstGeom prst="rect">
            <a:avLst/>
          </a:prstGeom>
          <a:noFill/>
        </p:spPr>
        <p:txBody>
          <a:bodyPr wrap="square" rtlCol="0">
            <a:spAutoFit/>
          </a:bodyPr>
          <a:lstStyle/>
          <a:p>
            <a:r>
              <a:rPr lang="tr-TR" dirty="0" smtClean="0"/>
              <a:t>4</a:t>
            </a:r>
            <a:endParaRPr lang="tr-TR" dirty="0"/>
          </a:p>
        </p:txBody>
      </p:sp>
      <p:cxnSp>
        <p:nvCxnSpPr>
          <p:cNvPr id="8" name="Düz Ok Bağlayıcısı 7"/>
          <p:cNvCxnSpPr/>
          <p:nvPr/>
        </p:nvCxnSpPr>
        <p:spPr>
          <a:xfrm flipV="1">
            <a:off x="3098800" y="4709953"/>
            <a:ext cx="383646" cy="2959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Düz Ok Bağlayıcısı 11"/>
          <p:cNvCxnSpPr/>
          <p:nvPr/>
        </p:nvCxnSpPr>
        <p:spPr>
          <a:xfrm flipV="1">
            <a:off x="3532716" y="5063305"/>
            <a:ext cx="364597" cy="27686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5" name="Düz Bağlayıcı 14"/>
          <p:cNvCxnSpPr/>
          <p:nvPr/>
        </p:nvCxnSpPr>
        <p:spPr>
          <a:xfrm>
            <a:off x="2912533" y="4416656"/>
            <a:ext cx="1160464" cy="1047254"/>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7" name="Metin kutusu 16"/>
          <p:cNvSpPr txBox="1"/>
          <p:nvPr/>
        </p:nvSpPr>
        <p:spPr>
          <a:xfrm>
            <a:off x="2523067" y="4274973"/>
            <a:ext cx="444500" cy="369332"/>
          </a:xfrm>
          <a:prstGeom prst="rect">
            <a:avLst/>
          </a:prstGeom>
          <a:noFill/>
        </p:spPr>
        <p:txBody>
          <a:bodyPr wrap="square" rtlCol="0">
            <a:spAutoFit/>
          </a:bodyPr>
          <a:lstStyle/>
          <a:p>
            <a:r>
              <a:rPr lang="tr-TR" dirty="0" smtClean="0"/>
              <a:t>12</a:t>
            </a:r>
            <a:endParaRPr lang="tr-TR" dirty="0"/>
          </a:p>
        </p:txBody>
      </p:sp>
      <p:sp>
        <p:nvSpPr>
          <p:cNvPr id="18" name="Metin kutusu 17"/>
          <p:cNvSpPr txBox="1"/>
          <p:nvPr/>
        </p:nvSpPr>
        <p:spPr>
          <a:xfrm>
            <a:off x="3958166" y="5552010"/>
            <a:ext cx="317501" cy="369332"/>
          </a:xfrm>
          <a:prstGeom prst="rect">
            <a:avLst/>
          </a:prstGeom>
          <a:noFill/>
        </p:spPr>
        <p:txBody>
          <a:bodyPr wrap="square" rtlCol="0">
            <a:spAutoFit/>
          </a:bodyPr>
          <a:lstStyle/>
          <a:p>
            <a:r>
              <a:rPr lang="tr-TR" dirty="0" smtClean="0"/>
              <a:t>8</a:t>
            </a:r>
            <a:endParaRPr lang="tr-TR" dirty="0"/>
          </a:p>
        </p:txBody>
      </p:sp>
      <p:cxnSp>
        <p:nvCxnSpPr>
          <p:cNvPr id="32" name="Düz Bağlayıcı 31"/>
          <p:cNvCxnSpPr/>
          <p:nvPr/>
        </p:nvCxnSpPr>
        <p:spPr>
          <a:xfrm>
            <a:off x="2895600" y="3471333"/>
            <a:ext cx="2520949" cy="2211639"/>
          </a:xfrm>
          <a:prstGeom prst="line">
            <a:avLst/>
          </a:prstGeom>
          <a:ln w="38100">
            <a:prstDash val="dash"/>
          </a:ln>
        </p:spPr>
        <p:style>
          <a:lnRef idx="1">
            <a:schemeClr val="accent4"/>
          </a:lnRef>
          <a:fillRef idx="0">
            <a:schemeClr val="accent4"/>
          </a:fillRef>
          <a:effectRef idx="0">
            <a:schemeClr val="accent4"/>
          </a:effectRef>
          <a:fontRef idx="minor">
            <a:schemeClr val="tx1"/>
          </a:fontRef>
        </p:style>
      </p:cxnSp>
      <p:sp>
        <p:nvSpPr>
          <p:cNvPr id="34" name="Metin kutusu 33"/>
          <p:cNvSpPr txBox="1"/>
          <p:nvPr/>
        </p:nvSpPr>
        <p:spPr>
          <a:xfrm>
            <a:off x="6663267" y="2124889"/>
            <a:ext cx="3657600" cy="369332"/>
          </a:xfrm>
          <a:prstGeom prst="rect">
            <a:avLst/>
          </a:prstGeom>
          <a:noFill/>
        </p:spPr>
        <p:txBody>
          <a:bodyPr wrap="square" rtlCol="0">
            <a:spAutoFit/>
          </a:bodyPr>
          <a:lstStyle/>
          <a:p>
            <a:r>
              <a:rPr lang="tr-TR" dirty="0" smtClean="0"/>
              <a:t>Optimum çözüm yıldız noktası</a:t>
            </a:r>
            <a:endParaRPr lang="tr-TR" dirty="0"/>
          </a:p>
        </p:txBody>
      </p:sp>
    </p:spTree>
    <p:extLst>
      <p:ext uri="{BB962C8B-B14F-4D97-AF65-F5344CB8AC3E}">
        <p14:creationId xmlns:p14="http://schemas.microsoft.com/office/powerpoint/2010/main" val="1682694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Optimum noktanın bulunması</a:t>
            </a:r>
            <a:endParaRPr lang="tr-TR" dirty="0"/>
          </a:p>
        </p:txBody>
      </p:sp>
      <p:sp>
        <p:nvSpPr>
          <p:cNvPr id="3" name="İçerik Yer Tutucusu 2"/>
          <p:cNvSpPr>
            <a:spLocks noGrp="1"/>
          </p:cNvSpPr>
          <p:nvPr>
            <p:ph idx="1"/>
          </p:nvPr>
        </p:nvSpPr>
        <p:spPr>
          <a:xfrm>
            <a:off x="838200" y="1808691"/>
            <a:ext cx="10515600" cy="4351338"/>
          </a:xfrm>
        </p:spPr>
        <p:txBody>
          <a:bodyPr>
            <a:normAutofit lnSpcReduction="10000"/>
          </a:bodyPr>
          <a:lstStyle/>
          <a:p>
            <a:r>
              <a:rPr lang="tr-TR" dirty="0" smtClean="0"/>
              <a:t>Yıldız noktası </a:t>
            </a:r>
            <a:r>
              <a:rPr lang="tr-TR" dirty="0"/>
              <a:t>iki doğrunun kesiştiği nokta olduğundan bu noktanın koordinatları, iki doğrunun çözümlenmesinden elde </a:t>
            </a:r>
            <a:r>
              <a:rPr lang="tr-TR" dirty="0" smtClean="0"/>
              <a:t>edilir</a:t>
            </a:r>
          </a:p>
          <a:p>
            <a:pPr marL="0" indent="0">
              <a:buNone/>
            </a:pPr>
            <a:r>
              <a:rPr lang="tr-TR" dirty="0" smtClean="0"/>
              <a:t>B1 2x1+x2=60</a:t>
            </a:r>
          </a:p>
          <a:p>
            <a:pPr marL="0" indent="0">
              <a:buNone/>
            </a:pPr>
            <a:r>
              <a:rPr lang="tr-TR" dirty="0" smtClean="0"/>
              <a:t>B2 2x1+3x2=150</a:t>
            </a:r>
            <a:endParaRPr lang="tr-TR" dirty="0"/>
          </a:p>
          <a:p>
            <a:endParaRPr lang="tr-TR" dirty="0" smtClean="0"/>
          </a:p>
          <a:p>
            <a:pPr marL="0" indent="0">
              <a:buNone/>
            </a:pPr>
            <a:r>
              <a:rPr lang="tr-TR" dirty="0" smtClean="0"/>
              <a:t>-2x1-x2=-60				2x1+45=60</a:t>
            </a:r>
          </a:p>
          <a:p>
            <a:pPr marL="0" indent="0">
              <a:buNone/>
            </a:pPr>
            <a:r>
              <a:rPr lang="tr-TR" dirty="0" smtClean="0"/>
              <a:t>2x1+3x2=150			2x1=15</a:t>
            </a:r>
          </a:p>
          <a:p>
            <a:pPr marL="0" indent="0">
              <a:buNone/>
            </a:pPr>
            <a:r>
              <a:rPr lang="tr-TR" dirty="0" smtClean="0"/>
              <a:t>2x2=90				x1=7.5   Yıldız noktası (45, 7.5)</a:t>
            </a:r>
          </a:p>
          <a:p>
            <a:pPr marL="0" indent="0">
              <a:buNone/>
            </a:pPr>
            <a:r>
              <a:rPr lang="tr-TR" dirty="0" smtClean="0"/>
              <a:t>X2=45</a:t>
            </a:r>
            <a:endParaRPr lang="tr-TR" dirty="0"/>
          </a:p>
          <a:p>
            <a:pPr marL="0" indent="0">
              <a:buNone/>
            </a:pPr>
            <a:endParaRPr lang="tr-TR" dirty="0"/>
          </a:p>
          <a:p>
            <a:endParaRPr lang="tr-TR" dirty="0" smtClean="0"/>
          </a:p>
          <a:p>
            <a:endParaRPr lang="tr-TR" dirty="0"/>
          </a:p>
        </p:txBody>
      </p:sp>
      <p:cxnSp>
        <p:nvCxnSpPr>
          <p:cNvPr id="5" name="Düz Bağlayıcı 4"/>
          <p:cNvCxnSpPr/>
          <p:nvPr/>
        </p:nvCxnSpPr>
        <p:spPr>
          <a:xfrm>
            <a:off x="838200" y="4910667"/>
            <a:ext cx="2201333" cy="1693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3322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normAutofit fontScale="55000" lnSpcReduction="20000"/>
              </a:bodyPr>
              <a:lstStyle/>
              <a:p>
                <a:r>
                  <a:rPr lang="tr-TR" dirty="0" smtClean="0"/>
                  <a:t>Zmax=6(7.5)+4(45)=225</a:t>
                </a:r>
                <a:endParaRPr lang="tr-TR" dirty="0"/>
              </a:p>
              <a:p>
                <a:r>
                  <a:rPr lang="tr-TR" dirty="0" smtClean="0"/>
                  <a:t>Optimum çözüm üretim miktarları </a:t>
                </a:r>
              </a:p>
              <a:p>
                <a:pPr marL="0" indent="0">
                  <a:buNone/>
                </a:pPr>
                <a:r>
                  <a:rPr lang="tr-TR" dirty="0"/>
                  <a:t>X</a:t>
                </a:r>
                <a:r>
                  <a:rPr lang="tr-TR" dirty="0" smtClean="0"/>
                  <a:t>1=7.5</a:t>
                </a:r>
              </a:p>
              <a:p>
                <a:pPr marL="0" indent="0">
                  <a:buNone/>
                </a:pPr>
                <a:r>
                  <a:rPr lang="tr-TR" dirty="0" smtClean="0"/>
                  <a:t>X2=45</a:t>
                </a:r>
              </a:p>
              <a:p>
                <a:pPr marL="0" indent="0">
                  <a:buNone/>
                </a:pPr>
                <a:r>
                  <a:rPr lang="tr-TR" dirty="0" err="1" smtClean="0"/>
                  <a:t>Zmax</a:t>
                </a:r>
                <a:r>
                  <a:rPr lang="tr-TR" dirty="0" smtClean="0"/>
                  <a:t>=225</a:t>
                </a:r>
              </a:p>
              <a:p>
                <a:pPr marL="0" indent="0">
                  <a:buNone/>
                </a:pPr>
                <a:r>
                  <a:rPr lang="tr-TR" dirty="0" smtClean="0"/>
                  <a:t>Kaynak kullanım durumu:</a:t>
                </a:r>
              </a:p>
              <a:p>
                <a:pPr marL="0" indent="0">
                  <a:buNone/>
                </a:pPr>
                <a:r>
                  <a:rPr lang="tr-TR" dirty="0" smtClean="0"/>
                  <a:t>Kısıt 1</a:t>
                </a:r>
              </a:p>
              <a:p>
                <a:pPr marL="0" indent="0">
                  <a:buNone/>
                </a:pPr>
                <a:r>
                  <a:rPr lang="tr-TR" dirty="0" smtClean="0"/>
                  <a:t>2x1+x2</a:t>
                </a:r>
                <a14:m>
                  <m:oMath xmlns:m="http://schemas.openxmlformats.org/officeDocument/2006/math">
                    <m:r>
                      <a:rPr lang="tr-TR" i="1">
                        <a:latin typeface="Cambria Math" panose="02040503050406030204" pitchFamily="18" charset="0"/>
                        <a:ea typeface="Cambria Math" panose="02040503050406030204" pitchFamily="18" charset="0"/>
                      </a:rPr>
                      <m:t>≤60</m:t>
                    </m:r>
                  </m:oMath>
                </a14:m>
                <a:endParaRPr lang="tr-TR" dirty="0" smtClean="0">
                  <a:ea typeface="Cambria Math" panose="02040503050406030204" pitchFamily="18" charset="0"/>
                </a:endParaRPr>
              </a:p>
              <a:p>
                <a:pPr marL="0" indent="0">
                  <a:buNone/>
                </a:pPr>
                <a:r>
                  <a:rPr lang="tr-TR" dirty="0" smtClean="0">
                    <a:ea typeface="Cambria Math" panose="02040503050406030204" pitchFamily="18" charset="0"/>
                  </a:rPr>
                  <a:t>2(7.5)+45</a:t>
                </a:r>
                <a14:m>
                  <m:oMath xmlns:m="http://schemas.openxmlformats.org/officeDocument/2006/math">
                    <m:r>
                      <a:rPr lang="tr-TR" i="1">
                        <a:latin typeface="Cambria Math" panose="02040503050406030204" pitchFamily="18" charset="0"/>
                        <a:ea typeface="Cambria Math" panose="02040503050406030204" pitchFamily="18" charset="0"/>
                      </a:rPr>
                      <m:t>≤60</m:t>
                    </m:r>
                  </m:oMath>
                </a14:m>
                <a:endParaRPr lang="tr-TR" dirty="0">
                  <a:ea typeface="Cambria Math" panose="02040503050406030204" pitchFamily="18" charset="0"/>
                </a:endParaRPr>
              </a:p>
              <a:p>
                <a:pPr marL="0" indent="0">
                  <a:buNone/>
                </a:pPr>
                <a:r>
                  <a:rPr lang="tr-TR" dirty="0" smtClean="0">
                    <a:ea typeface="Cambria Math" panose="02040503050406030204" pitchFamily="18" charset="0"/>
                  </a:rPr>
                  <a:t>60</a:t>
                </a:r>
                <a14:m>
                  <m:oMath xmlns:m="http://schemas.openxmlformats.org/officeDocument/2006/math">
                    <m:r>
                      <a:rPr lang="tr-TR" i="1">
                        <a:latin typeface="Cambria Math" panose="02040503050406030204" pitchFamily="18" charset="0"/>
                        <a:ea typeface="Cambria Math" panose="02040503050406030204" pitchFamily="18" charset="0"/>
                      </a:rPr>
                      <m:t>≤60</m:t>
                    </m:r>
                    <m:r>
                      <a:rPr lang="tr-TR" i="1" smtClean="0">
                        <a:latin typeface="Cambria Math" panose="02040503050406030204" pitchFamily="18" charset="0"/>
                        <a:ea typeface="Cambria Math" panose="02040503050406030204" pitchFamily="18" charset="0"/>
                      </a:rPr>
                      <m:t> </m:t>
                    </m:r>
                  </m:oMath>
                </a14:m>
                <a:r>
                  <a:rPr lang="tr-TR" dirty="0"/>
                  <a:t>(artan kapasite yok)</a:t>
                </a:r>
                <a:endParaRPr lang="tr-TR" dirty="0">
                  <a:ea typeface="Cambria Math" panose="02040503050406030204" pitchFamily="18" charset="0"/>
                </a:endParaRPr>
              </a:p>
              <a:p>
                <a:pPr marL="0" indent="0">
                  <a:buNone/>
                </a:pPr>
                <a:r>
                  <a:rPr lang="tr-TR" dirty="0" smtClean="0"/>
                  <a:t>Kısıt 2</a:t>
                </a:r>
              </a:p>
              <a:p>
                <a:pPr marL="0" indent="0">
                  <a:buNone/>
                </a:pPr>
                <a:r>
                  <a:rPr lang="tr-TR" dirty="0" smtClean="0"/>
                  <a:t> </a:t>
                </a:r>
                <a:r>
                  <a:rPr lang="tr-TR" dirty="0"/>
                  <a:t>2x1+3x2</a:t>
                </a:r>
                <a:r>
                  <a:rPr lang="tr-TR" dirty="0">
                    <a:ea typeface="Cambria Math" panose="02040503050406030204" pitchFamily="18" charset="0"/>
                  </a:rPr>
                  <a:t> </a:t>
                </a:r>
                <a14:m>
                  <m:oMath xmlns:m="http://schemas.openxmlformats.org/officeDocument/2006/math">
                    <m:r>
                      <a:rPr lang="tr-TR" i="1">
                        <a:latin typeface="Cambria Math" panose="02040503050406030204" pitchFamily="18" charset="0"/>
                        <a:ea typeface="Cambria Math" panose="02040503050406030204" pitchFamily="18" charset="0"/>
                      </a:rPr>
                      <m:t>≤</m:t>
                    </m:r>
                  </m:oMath>
                </a14:m>
                <a:r>
                  <a:rPr lang="tr-TR" dirty="0" smtClean="0"/>
                  <a:t>150</a:t>
                </a:r>
              </a:p>
              <a:p>
                <a:pPr marL="0" indent="0">
                  <a:buNone/>
                </a:pPr>
                <a:r>
                  <a:rPr lang="tr-TR" dirty="0" smtClean="0"/>
                  <a:t>2(7.5)+3(45)</a:t>
                </a:r>
                <a:r>
                  <a:rPr lang="tr-TR" dirty="0">
                    <a:ea typeface="Cambria Math" panose="02040503050406030204" pitchFamily="18" charset="0"/>
                  </a:rPr>
                  <a:t> </a:t>
                </a:r>
                <a14:m>
                  <m:oMath xmlns:m="http://schemas.openxmlformats.org/officeDocument/2006/math">
                    <m:r>
                      <a:rPr lang="tr-TR" i="1">
                        <a:latin typeface="Cambria Math" panose="02040503050406030204" pitchFamily="18" charset="0"/>
                        <a:ea typeface="Cambria Math" panose="02040503050406030204" pitchFamily="18" charset="0"/>
                      </a:rPr>
                      <m:t>≤</m:t>
                    </m:r>
                  </m:oMath>
                </a14:m>
                <a:r>
                  <a:rPr lang="tr-TR" dirty="0"/>
                  <a:t>150</a:t>
                </a:r>
              </a:p>
              <a:p>
                <a:pPr marL="0" indent="0">
                  <a:buNone/>
                </a:pPr>
                <a:r>
                  <a:rPr lang="tr-TR" dirty="0" smtClean="0"/>
                  <a:t>150</a:t>
                </a:r>
                <a14:m>
                  <m:oMath xmlns:m="http://schemas.openxmlformats.org/officeDocument/2006/math">
                    <m:r>
                      <a:rPr lang="tr-TR" i="1">
                        <a:latin typeface="Cambria Math" panose="02040503050406030204" pitchFamily="18" charset="0"/>
                        <a:ea typeface="Cambria Math" panose="02040503050406030204" pitchFamily="18" charset="0"/>
                      </a:rPr>
                      <m:t>≤</m:t>
                    </m:r>
                  </m:oMath>
                </a14:m>
                <a:r>
                  <a:rPr lang="tr-TR" dirty="0" smtClean="0"/>
                  <a:t>150 </a:t>
                </a:r>
                <a:r>
                  <a:rPr lang="tr-TR" dirty="0"/>
                  <a:t>(artan kapasite yok)</a:t>
                </a:r>
              </a:p>
              <a:p>
                <a:pPr marL="0" indent="0">
                  <a:buNone/>
                </a:pPr>
                <a:endParaRPr lang="tr-TR" dirty="0"/>
              </a:p>
              <a:p>
                <a:pPr marL="0" indent="0">
                  <a:buNone/>
                </a:pPr>
                <a:endParaRPr lang="tr-TR" dirty="0" smtClean="0"/>
              </a:p>
              <a:p>
                <a:pPr marL="0" indent="0">
                  <a:buNone/>
                </a:pPr>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232" t="-1541"/>
                </a:stretch>
              </a:blipFill>
            </p:spPr>
            <p:txBody>
              <a:bodyPr/>
              <a:lstStyle/>
              <a:p>
                <a:r>
                  <a:rPr lang="tr-TR">
                    <a:noFill/>
                  </a:rPr>
                  <a:t> </a:t>
                </a:r>
              </a:p>
            </p:txBody>
          </p:sp>
        </mc:Fallback>
      </mc:AlternateContent>
    </p:spTree>
    <p:extLst>
      <p:ext uri="{BB962C8B-B14F-4D97-AF65-F5344CB8AC3E}">
        <p14:creationId xmlns:p14="http://schemas.microsoft.com/office/powerpoint/2010/main" val="2658046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Simpleks</a:t>
            </a:r>
            <a:endParaRPr lang="tr-TR" dirty="0"/>
          </a:p>
        </p:txBody>
      </p:sp>
      <p:sp>
        <p:nvSpPr>
          <p:cNvPr id="3" name="İçerik Yer Tutucusu 2"/>
          <p:cNvSpPr>
            <a:spLocks noGrp="1"/>
          </p:cNvSpPr>
          <p:nvPr>
            <p:ph idx="1"/>
          </p:nvPr>
        </p:nvSpPr>
        <p:spPr/>
        <p:txBody>
          <a:bodyPr/>
          <a:lstStyle/>
          <a:p>
            <a:r>
              <a:rPr lang="tr-TR" dirty="0" err="1"/>
              <a:t>Simpleks</a:t>
            </a:r>
            <a:r>
              <a:rPr lang="tr-TR" dirty="0"/>
              <a:t> çözüm yöntemi, çok sayıda karar değişkenleri ve kısıtlayıcılardan oluşan doğrusal programlama modellerinin çözümünde sıkça kullanılan bir çözüm yöntemidir</a:t>
            </a:r>
            <a:r>
              <a:rPr lang="tr-TR" dirty="0" smtClean="0"/>
              <a:t>.</a:t>
            </a:r>
          </a:p>
          <a:p>
            <a:r>
              <a:rPr lang="tr-TR" dirty="0"/>
              <a:t>Bu yöntemin genel amacı en iyi çözüme ardışık tekrarlama yoluyla ulaşmaktır. Problemin kısıtlarına ve pozitiflik koşuluna bağlı olarak başlangıç </a:t>
            </a:r>
            <a:r>
              <a:rPr lang="tr-TR" dirty="0" err="1"/>
              <a:t>simpleks</a:t>
            </a:r>
            <a:r>
              <a:rPr lang="tr-TR" dirty="0"/>
              <a:t> tablosu oluşturulur. Oluşturulan tablo yardımıyla, çözüm bölgesinin bir uç noktasından başlayarak tekrarlayıcı işlemlerle, belirli bir düzen içerisinde amaç fonksiyonunu maksimum (veya minimum) yapan değişken değerlerine ulaşıncaya kadar işlemler sürdürülmektedir</a:t>
            </a:r>
          </a:p>
        </p:txBody>
      </p:sp>
    </p:spTree>
    <p:extLst>
      <p:ext uri="{BB962C8B-B14F-4D97-AF65-F5344CB8AC3E}">
        <p14:creationId xmlns:p14="http://schemas.microsoft.com/office/powerpoint/2010/main" val="1645047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normAutofit lnSpcReduction="10000"/>
              </a:bodyPr>
              <a:lstStyle/>
              <a:p>
                <a:r>
                  <a:rPr lang="tr-TR" dirty="0"/>
                  <a:t>1.Eşitsizliklerin Eşitlik Haline </a:t>
                </a:r>
                <a:r>
                  <a:rPr lang="tr-TR" dirty="0" smtClean="0"/>
                  <a:t>Dönüştürülmesi</a:t>
                </a:r>
              </a:p>
              <a:p>
                <a:r>
                  <a:rPr lang="tr-TR" dirty="0"/>
                  <a:t>Eşitsizliklerdeki işaretler; </a:t>
                </a:r>
                <a:endParaRPr lang="tr-TR" dirty="0" smtClean="0"/>
              </a:p>
              <a:p>
                <a:r>
                  <a:rPr lang="tr-TR" dirty="0" smtClean="0"/>
                  <a:t>- </a:t>
                </a:r>
                <a:r>
                  <a:rPr lang="tr-TR" dirty="0"/>
                  <a:t>“≤” şeklinde ise: S aylak=atık (=</a:t>
                </a:r>
                <a:r>
                  <a:rPr lang="tr-TR" dirty="0" err="1"/>
                  <a:t>slack</a:t>
                </a:r>
                <a:r>
                  <a:rPr lang="tr-TR" dirty="0"/>
                  <a:t> </a:t>
                </a:r>
                <a:r>
                  <a:rPr lang="tr-TR" dirty="0" err="1"/>
                  <a:t>or</a:t>
                </a:r>
                <a:r>
                  <a:rPr lang="tr-TR" dirty="0"/>
                  <a:t> </a:t>
                </a:r>
                <a:r>
                  <a:rPr lang="tr-TR" dirty="0" err="1"/>
                  <a:t>surples</a:t>
                </a:r>
                <a:r>
                  <a:rPr lang="tr-TR" dirty="0"/>
                  <a:t>) değişken eklenir, amaç fonksiyonundaki katsayısı “0” </a:t>
                </a:r>
                <a:r>
                  <a:rPr lang="tr-TR" dirty="0" err="1"/>
                  <a:t>dır</a:t>
                </a:r>
                <a:r>
                  <a:rPr lang="tr-TR" dirty="0"/>
                  <a:t>. </a:t>
                </a:r>
                <a:endParaRPr lang="tr-TR" dirty="0" smtClean="0"/>
              </a:p>
              <a:p>
                <a:r>
                  <a:rPr lang="tr-TR" dirty="0" smtClean="0"/>
                  <a:t>- “</a:t>
                </a:r>
                <a14:m>
                  <m:oMath xmlns:m="http://schemas.openxmlformats.org/officeDocument/2006/math">
                    <m:r>
                      <a:rPr lang="tr-TR" i="1" smtClean="0">
                        <a:latin typeface="Cambria Math" panose="02040503050406030204" pitchFamily="18" charset="0"/>
                        <a:ea typeface="Cambria Math" panose="02040503050406030204" pitchFamily="18" charset="0"/>
                      </a:rPr>
                      <m:t>≥</m:t>
                    </m:r>
                  </m:oMath>
                </a14:m>
                <a:r>
                  <a:rPr lang="tr-TR" dirty="0" smtClean="0"/>
                  <a:t>” </a:t>
                </a:r>
                <a:r>
                  <a:rPr lang="tr-TR" dirty="0"/>
                  <a:t>şeklinde ise: S atık değişken çıkarılır, A yapay (</a:t>
                </a:r>
                <a:r>
                  <a:rPr lang="tr-TR" dirty="0" err="1"/>
                  <a:t>artificial</a:t>
                </a:r>
                <a:r>
                  <a:rPr lang="tr-TR" dirty="0"/>
                  <a:t>) değişkeni eklenir. Yapay değişkenin amaç fonksiyonundaki katsayısı maksimizasyonda –M, </a:t>
                </a:r>
                <a:r>
                  <a:rPr lang="tr-TR" dirty="0" err="1"/>
                  <a:t>minimizasyonda</a:t>
                </a:r>
                <a:r>
                  <a:rPr lang="tr-TR" dirty="0"/>
                  <a:t> ise +M </a:t>
                </a:r>
                <a:r>
                  <a:rPr lang="tr-TR" dirty="0" err="1"/>
                  <a:t>dir</a:t>
                </a:r>
                <a:r>
                  <a:rPr lang="tr-TR" dirty="0" smtClean="0"/>
                  <a:t>.</a:t>
                </a:r>
              </a:p>
              <a:p>
                <a:r>
                  <a:rPr lang="tr-TR" dirty="0" smtClean="0"/>
                  <a:t> </a:t>
                </a:r>
                <a:r>
                  <a:rPr lang="tr-TR" dirty="0"/>
                  <a:t>- “=“ şeklinde ise: A yapay değişkeni eklenir. Yapay değişkenin amaç fonksiyonundaki katsayısı maksimizasyonda –M, </a:t>
                </a:r>
                <a:r>
                  <a:rPr lang="tr-TR" dirty="0" err="1"/>
                  <a:t>minimizasyonda</a:t>
                </a:r>
                <a:r>
                  <a:rPr lang="tr-TR" dirty="0"/>
                  <a:t> ise +M </a:t>
                </a:r>
                <a:r>
                  <a:rPr lang="tr-TR" dirty="0" err="1"/>
                  <a:t>dir</a:t>
                </a:r>
                <a:r>
                  <a:rPr lang="tr-TR" dirty="0"/>
                  <a:t>.</a:t>
                </a:r>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1043" t="-3081" r="-1739"/>
                </a:stretch>
              </a:blipFill>
            </p:spPr>
            <p:txBody>
              <a:bodyPr/>
              <a:lstStyle/>
              <a:p>
                <a:r>
                  <a:rPr lang="tr-TR">
                    <a:noFill/>
                  </a:rPr>
                  <a:t> </a:t>
                </a:r>
              </a:p>
            </p:txBody>
          </p:sp>
        </mc:Fallback>
      </mc:AlternateContent>
    </p:spTree>
    <p:extLst>
      <p:ext uri="{BB962C8B-B14F-4D97-AF65-F5344CB8AC3E}">
        <p14:creationId xmlns:p14="http://schemas.microsoft.com/office/powerpoint/2010/main" val="1869350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2. Başlangıç </a:t>
            </a:r>
            <a:r>
              <a:rPr lang="tr-TR" dirty="0" err="1"/>
              <a:t>Simpleks</a:t>
            </a:r>
            <a:r>
              <a:rPr lang="tr-TR" dirty="0"/>
              <a:t> Tablosunun </a:t>
            </a:r>
            <a:r>
              <a:rPr lang="tr-TR" dirty="0" smtClean="0"/>
              <a:t>Oluşturulması</a:t>
            </a:r>
          </a:p>
          <a:p>
            <a:r>
              <a:rPr lang="tr-TR" dirty="0"/>
              <a:t>Problemdeki eşitsizlikler eşitlik haline dönüştürüldükten sonra başlangıç </a:t>
            </a:r>
            <a:r>
              <a:rPr lang="tr-TR" dirty="0" err="1"/>
              <a:t>simpleks</a:t>
            </a:r>
            <a:r>
              <a:rPr lang="tr-TR" dirty="0"/>
              <a:t> tablosuna aktarılır. Amaç fonksiyonu ve kısıtlara bağlı olarak oluşturulan bu tablo yardımıyla belirli aşamalardan sonra problemin optimal çözümüne ulaşılır</a:t>
            </a:r>
          </a:p>
        </p:txBody>
      </p:sp>
    </p:spTree>
    <p:extLst>
      <p:ext uri="{BB962C8B-B14F-4D97-AF65-F5344CB8AC3E}">
        <p14:creationId xmlns:p14="http://schemas.microsoft.com/office/powerpoint/2010/main" val="2566569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38200" y="2227901"/>
            <a:ext cx="10515600" cy="3546786"/>
          </a:xfrm>
          <a:prstGeom prst="rect">
            <a:avLst/>
          </a:prstGeom>
        </p:spPr>
      </p:pic>
    </p:spTree>
    <p:extLst>
      <p:ext uri="{BB962C8B-B14F-4D97-AF65-F5344CB8AC3E}">
        <p14:creationId xmlns:p14="http://schemas.microsoft.com/office/powerpoint/2010/main" val="2251053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159933" y="1825625"/>
            <a:ext cx="9067800" cy="4351338"/>
          </a:xfrm>
          <a:prstGeom prst="rect">
            <a:avLst/>
          </a:prstGeom>
        </p:spPr>
      </p:pic>
    </p:spTree>
    <p:extLst>
      <p:ext uri="{BB962C8B-B14F-4D97-AF65-F5344CB8AC3E}">
        <p14:creationId xmlns:p14="http://schemas.microsoft.com/office/powerpoint/2010/main" val="4041052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Simpleks</a:t>
            </a:r>
            <a:r>
              <a:rPr lang="tr-TR" dirty="0"/>
              <a:t> yöntem ile en iyi çözümü bulmak için, başlangıç </a:t>
            </a:r>
            <a:r>
              <a:rPr lang="tr-TR" dirty="0" err="1"/>
              <a:t>simpleks</a:t>
            </a:r>
            <a:r>
              <a:rPr lang="tr-TR" dirty="0"/>
              <a:t> tablosu oluşturulduktan sonra, </a:t>
            </a:r>
            <a:r>
              <a:rPr lang="tr-TR" dirty="0" err="1"/>
              <a:t>iterasyon</a:t>
            </a:r>
            <a:r>
              <a:rPr lang="tr-TR" dirty="0"/>
              <a:t> (ardışık çözüm) işlemlerine geçilir. 1.simpleks tabloyu oluşturmak için sırasıyla aşağıdaki işlemler yapılır: 1. Anahtar sütunun belirlenmesi 2. Anahtar satırın belirlenmesi 3. Anahtar sayının belirlenmesi</a:t>
            </a:r>
          </a:p>
        </p:txBody>
      </p:sp>
    </p:spTree>
    <p:extLst>
      <p:ext uri="{BB962C8B-B14F-4D97-AF65-F5344CB8AC3E}">
        <p14:creationId xmlns:p14="http://schemas.microsoft.com/office/powerpoint/2010/main" val="844702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1F0999-65CB-4CDD-B0DB-1D950E543A5F}"/>
              </a:ext>
            </a:extLst>
          </p:cNvPr>
          <p:cNvSpPr>
            <a:spLocks noGrp="1"/>
          </p:cNvSpPr>
          <p:nvPr>
            <p:ph type="title"/>
          </p:nvPr>
        </p:nvSpPr>
        <p:spPr/>
        <p:txBody>
          <a:bodyPr/>
          <a:lstStyle/>
          <a:p>
            <a:r>
              <a:rPr lang="tr-TR" dirty="0" err="1" smtClean="0"/>
              <a:t>Simpleks</a:t>
            </a:r>
            <a:r>
              <a:rPr lang="tr-TR" dirty="0" smtClean="0"/>
              <a:t> çözüm</a:t>
            </a:r>
            <a:endParaRPr lang="tr-TR" dirty="0"/>
          </a:p>
        </p:txBody>
      </p:sp>
      <p:sp>
        <p:nvSpPr>
          <p:cNvPr id="3" name="İçerik Yer Tutucusu 2">
            <a:extLst>
              <a:ext uri="{FF2B5EF4-FFF2-40B4-BE49-F238E27FC236}">
                <a16:creationId xmlns:a16="http://schemas.microsoft.com/office/drawing/2014/main" id="{540F2512-57D4-4CE2-AEE3-8D3D31DD705E}"/>
              </a:ext>
            </a:extLst>
          </p:cNvPr>
          <p:cNvSpPr>
            <a:spLocks noGrp="1"/>
          </p:cNvSpPr>
          <p:nvPr>
            <p:ph idx="1"/>
          </p:nvPr>
        </p:nvSpPr>
        <p:spPr/>
        <p:txBody>
          <a:bodyPr>
            <a:normAutofit fontScale="77500" lnSpcReduction="20000"/>
          </a:bodyPr>
          <a:lstStyle/>
          <a:p>
            <a:pPr marL="514350" indent="-514350">
              <a:buAutoNum type="arabicParenR"/>
            </a:pPr>
            <a:r>
              <a:rPr lang="tr-TR" dirty="0"/>
              <a:t>Başlangıç matrisi oluşturulur</a:t>
            </a:r>
          </a:p>
          <a:p>
            <a:pPr marL="514350" indent="-514350">
              <a:buAutoNum type="arabicParenR"/>
            </a:pPr>
            <a:r>
              <a:rPr lang="tr-TR" dirty="0" err="1"/>
              <a:t>Zj-cj</a:t>
            </a:r>
            <a:r>
              <a:rPr lang="tr-TR" dirty="0"/>
              <a:t> satırında negatif işaretli olduğu sürece devam edilir</a:t>
            </a:r>
          </a:p>
          <a:p>
            <a:pPr marL="514350" indent="-514350">
              <a:buAutoNum type="arabicParenR"/>
            </a:pPr>
            <a:r>
              <a:rPr lang="tr-TR" dirty="0" err="1"/>
              <a:t>Zj-cj</a:t>
            </a:r>
            <a:r>
              <a:rPr lang="tr-TR" dirty="0"/>
              <a:t> satırındaki negatif işaretli ve mutlak değer olarak en büyük sayının karşılık geldiği faaliyet plana alınır</a:t>
            </a:r>
          </a:p>
          <a:p>
            <a:pPr marL="514350" indent="-514350">
              <a:buAutoNum type="arabicParenR"/>
            </a:pPr>
            <a:r>
              <a:rPr lang="tr-TR" dirty="0"/>
              <a:t>Plana alınan faaliyetin yerine vazgeçileni bulmak için çizelgenin sağ tarafına </a:t>
            </a:r>
            <a:r>
              <a:rPr lang="tr-TR" dirty="0" err="1"/>
              <a:t>ri</a:t>
            </a:r>
            <a:r>
              <a:rPr lang="tr-TR" dirty="0"/>
              <a:t> sütunu açılır.</a:t>
            </a:r>
          </a:p>
          <a:p>
            <a:pPr marL="514350" indent="-514350">
              <a:buAutoNum type="arabicParenR"/>
            </a:pPr>
            <a:r>
              <a:rPr lang="tr-TR" dirty="0" err="1"/>
              <a:t>Ri</a:t>
            </a:r>
            <a:r>
              <a:rPr lang="tr-TR" dirty="0"/>
              <a:t> sütunu eldeki kaynak mevcuduyla üretilebilecek maksimum ürün miktarını gösterir. Küçük olan işaretlenir. Bunun karşılık geldiği satırdaki faaliyet plandan çıkarılır.</a:t>
            </a:r>
          </a:p>
          <a:p>
            <a:pPr marL="514350" indent="-514350">
              <a:buAutoNum type="arabicParenR"/>
            </a:pPr>
            <a:r>
              <a:rPr lang="tr-TR" dirty="0"/>
              <a:t>Giren ve çıkan faaliyetlerin kesiştiği noktadaki sayı pivot sayısıdır.</a:t>
            </a:r>
          </a:p>
          <a:p>
            <a:pPr marL="514350" indent="-514350">
              <a:buAutoNum type="arabicParenR"/>
            </a:pPr>
            <a:r>
              <a:rPr lang="tr-TR" dirty="0"/>
              <a:t>Pivotun olduğu satır pivot sayısına bölünür.</a:t>
            </a:r>
          </a:p>
          <a:p>
            <a:pPr marL="514350" indent="-514350">
              <a:buAutoNum type="arabicParenR"/>
            </a:pPr>
            <a:r>
              <a:rPr lang="tr-TR" dirty="0"/>
              <a:t>Pivotun bölündüğü yerde altı veya üstü 0 yapılır.</a:t>
            </a:r>
          </a:p>
          <a:p>
            <a:pPr marL="514350" indent="-514350">
              <a:buAutoNum type="arabicParenR"/>
            </a:pPr>
            <a:r>
              <a:rPr lang="tr-TR" dirty="0" err="1"/>
              <a:t>Zj-cj</a:t>
            </a:r>
            <a:r>
              <a:rPr lang="tr-TR" dirty="0"/>
              <a:t> satırında – işaretli sayı kalmadığında plan bitmiştir. </a:t>
            </a:r>
          </a:p>
        </p:txBody>
      </p:sp>
    </p:spTree>
    <p:extLst>
      <p:ext uri="{BB962C8B-B14F-4D97-AF65-F5344CB8AC3E}">
        <p14:creationId xmlns:p14="http://schemas.microsoft.com/office/powerpoint/2010/main" val="106085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Değişkenler: Bir problemin modeli kurulduktan sonra değeri hesaplanacak olan bilinmeyen simgelerdir. </a:t>
            </a:r>
            <a:endParaRPr lang="tr-TR" dirty="0" smtClean="0"/>
          </a:p>
          <a:p>
            <a:r>
              <a:rPr lang="tr-TR" dirty="0" smtClean="0"/>
              <a:t>Karar </a:t>
            </a:r>
            <a:r>
              <a:rPr lang="tr-TR" dirty="0"/>
              <a:t>Değişkenleri: Bir karar modelinin çözümlenmesi sürecinde değeri hesaplanacak olan karar unsurlarıdır. Örneğin bir işletmede A ve B tipinde iki farklı ürün üretilmek istenilsin. Karar değişkenleri x1 ve x2 sırasıyla, üretilecek olan A ve B tipindeki iki farklı ürünün üretim miktarlarını gösterirler. </a:t>
            </a:r>
            <a:endParaRPr lang="tr-TR" dirty="0" smtClean="0"/>
          </a:p>
          <a:p>
            <a:r>
              <a:rPr lang="tr-TR" dirty="0" smtClean="0"/>
              <a:t>Sapma </a:t>
            </a:r>
            <a:r>
              <a:rPr lang="tr-TR" dirty="0"/>
              <a:t>Değişkenleri: Faktör ve kapasite arasındaki dengesizliği gidermeye çalışırlar. Bir başka deyişle, kullanılan hammadde ve onun kapasitesi arasındaki dengeyi kurmaya çalışırlar. </a:t>
            </a:r>
          </a:p>
        </p:txBody>
      </p:sp>
    </p:spTree>
    <p:extLst>
      <p:ext uri="{BB962C8B-B14F-4D97-AF65-F5344CB8AC3E}">
        <p14:creationId xmlns:p14="http://schemas.microsoft.com/office/powerpoint/2010/main" val="381395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Faktör &lt; Kapasite ⇒ negatif sapma değişkeni (atıl kapasite) </a:t>
            </a:r>
            <a:endParaRPr lang="tr-TR" dirty="0" smtClean="0"/>
          </a:p>
          <a:p>
            <a:r>
              <a:rPr lang="tr-TR" dirty="0" smtClean="0"/>
              <a:t>Faktör </a:t>
            </a:r>
            <a:r>
              <a:rPr lang="tr-TR" dirty="0"/>
              <a:t>&gt; Kapasite ⇒ pozitif sapma değişkeni (artık-fazla kapasite) </a:t>
            </a:r>
          </a:p>
        </p:txBody>
      </p:sp>
    </p:spTree>
    <p:extLst>
      <p:ext uri="{BB962C8B-B14F-4D97-AF65-F5344CB8AC3E}">
        <p14:creationId xmlns:p14="http://schemas.microsoft.com/office/powerpoint/2010/main" val="75058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Sapma </a:t>
            </a:r>
            <a:r>
              <a:rPr lang="tr-TR" dirty="0"/>
              <a:t>değişkenlerini iki sınıfta toplamak mümkündür: </a:t>
            </a:r>
            <a:endParaRPr lang="tr-TR" dirty="0" smtClean="0"/>
          </a:p>
          <a:p>
            <a:pPr marL="514350" indent="-514350">
              <a:buAutoNum type="arabicPeriod"/>
            </a:pPr>
            <a:r>
              <a:rPr lang="tr-TR" dirty="0" smtClean="0"/>
              <a:t>Gölge </a:t>
            </a:r>
            <a:r>
              <a:rPr lang="tr-TR" dirty="0"/>
              <a:t>Değişkenler: Atıl kapasiteyi temsil ederler. “≤” şeklindeki bir kısıt denklemini (=) şeklinde ifade etmek amacıyla kullanılırlar. </a:t>
            </a:r>
            <a:endParaRPr lang="tr-TR" dirty="0" smtClean="0"/>
          </a:p>
          <a:p>
            <a:pPr marL="0" indent="0">
              <a:buNone/>
            </a:pPr>
            <a:r>
              <a:rPr lang="pl-PL" dirty="0"/>
              <a:t>Örnek: </a:t>
            </a:r>
            <a:endParaRPr lang="tr-TR" dirty="0" smtClean="0"/>
          </a:p>
          <a:p>
            <a:pPr marL="0" indent="0">
              <a:buNone/>
            </a:pPr>
            <a:r>
              <a:rPr lang="pl-PL" dirty="0" smtClean="0"/>
              <a:t>X1 </a:t>
            </a:r>
            <a:r>
              <a:rPr lang="pl-PL" dirty="0"/>
              <a:t>+ X2 ≤ 5 </a:t>
            </a:r>
            <a:endParaRPr lang="tr-TR" dirty="0" smtClean="0"/>
          </a:p>
          <a:p>
            <a:pPr marL="0" indent="0">
              <a:buNone/>
            </a:pPr>
            <a:r>
              <a:rPr lang="pl-PL" dirty="0" smtClean="0"/>
              <a:t>X1 </a:t>
            </a:r>
            <a:r>
              <a:rPr lang="pl-PL" dirty="0"/>
              <a:t>+ X2 +S1 = 5 </a:t>
            </a:r>
            <a:endParaRPr lang="tr-TR" dirty="0"/>
          </a:p>
        </p:txBody>
      </p:sp>
    </p:spTree>
    <p:extLst>
      <p:ext uri="{BB962C8B-B14F-4D97-AF65-F5344CB8AC3E}">
        <p14:creationId xmlns:p14="http://schemas.microsoft.com/office/powerpoint/2010/main" val="178229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2. Artık Değişkenler: Fazla kapasiteyi temsil ederler. “≥” şeklindeki bir kısıt denklemini (=) şeklinde ifade etmek amacıyla kullanılırlar</a:t>
            </a:r>
            <a:r>
              <a:rPr lang="tr-TR" dirty="0" smtClean="0"/>
              <a:t>.</a:t>
            </a:r>
          </a:p>
          <a:p>
            <a:pPr marL="0" indent="0">
              <a:buNone/>
            </a:pPr>
            <a:r>
              <a:rPr lang="tr-TR" dirty="0" smtClean="0"/>
              <a:t>Örnek</a:t>
            </a:r>
            <a:r>
              <a:rPr lang="tr-TR" dirty="0"/>
              <a:t>: </a:t>
            </a:r>
            <a:endParaRPr lang="tr-TR" dirty="0" smtClean="0"/>
          </a:p>
          <a:p>
            <a:pPr marL="0" indent="0">
              <a:buNone/>
            </a:pPr>
            <a:r>
              <a:rPr lang="tr-TR" dirty="0" smtClean="0"/>
              <a:t>X1 </a:t>
            </a:r>
            <a:r>
              <a:rPr lang="tr-TR" dirty="0"/>
              <a:t>+ X2 ≥ 5 </a:t>
            </a:r>
            <a:endParaRPr lang="tr-TR" dirty="0" smtClean="0"/>
          </a:p>
          <a:p>
            <a:pPr marL="0" indent="0">
              <a:buNone/>
            </a:pPr>
            <a:r>
              <a:rPr lang="tr-TR" dirty="0" smtClean="0"/>
              <a:t>X1 </a:t>
            </a:r>
            <a:r>
              <a:rPr lang="tr-TR" dirty="0"/>
              <a:t>+ X2 - E1 = 5 </a:t>
            </a:r>
          </a:p>
        </p:txBody>
      </p:sp>
    </p:spTree>
    <p:extLst>
      <p:ext uri="{BB962C8B-B14F-4D97-AF65-F5344CB8AC3E}">
        <p14:creationId xmlns:p14="http://schemas.microsoft.com/office/powerpoint/2010/main" val="20958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Parametreler: DP modelinin davranışını etkileyen sabit katsayılardır. DP modelindeki </a:t>
            </a:r>
            <a:r>
              <a:rPr lang="tr-TR" dirty="0" err="1"/>
              <a:t>cj</a:t>
            </a:r>
            <a:r>
              <a:rPr lang="tr-TR" dirty="0"/>
              <a:t>, </a:t>
            </a:r>
            <a:r>
              <a:rPr lang="tr-TR" dirty="0" err="1"/>
              <a:t>bi</a:t>
            </a:r>
            <a:r>
              <a:rPr lang="tr-TR" dirty="0"/>
              <a:t> ve </a:t>
            </a:r>
            <a:r>
              <a:rPr lang="tr-TR" dirty="0" err="1"/>
              <a:t>aij</a:t>
            </a:r>
            <a:r>
              <a:rPr lang="tr-TR" dirty="0"/>
              <a:t> (i=1 ........m; j=1 ......... n) katsayıları parametreler olarak adlandırılırlar. </a:t>
            </a:r>
          </a:p>
        </p:txBody>
      </p:sp>
    </p:spTree>
    <p:extLst>
      <p:ext uri="{BB962C8B-B14F-4D97-AF65-F5344CB8AC3E}">
        <p14:creationId xmlns:p14="http://schemas.microsoft.com/office/powerpoint/2010/main" val="9629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Amaç Fonksiyonu: Karar değişkenlerinden ve bu değişkenlerin parametrelerinden oluşan en iyi çözümün (maksimum ya da minimum) elde edilmesini sağlayan doğrusal bir fonksiyondur. </a:t>
            </a:r>
            <a:endParaRPr lang="tr-TR" dirty="0" smtClean="0"/>
          </a:p>
          <a:p>
            <a:endParaRPr lang="tr-TR" dirty="0"/>
          </a:p>
          <a:p>
            <a:r>
              <a:rPr lang="tr-TR" dirty="0" smtClean="0"/>
              <a:t>Kısıtlar</a:t>
            </a:r>
            <a:r>
              <a:rPr lang="tr-TR" dirty="0"/>
              <a:t>: Bir modeldeki karar değişkenleri ya da karar değişkenleri ile parametreler arasındaki zorunlu ilişkilerin her birine “kısıt” adı verilir. Kullanılan faktör ya da hammadde miktarlarıdır</a:t>
            </a:r>
          </a:p>
        </p:txBody>
      </p:sp>
    </p:spTree>
    <p:extLst>
      <p:ext uri="{BB962C8B-B14F-4D97-AF65-F5344CB8AC3E}">
        <p14:creationId xmlns:p14="http://schemas.microsoft.com/office/powerpoint/2010/main" val="17563543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2165</Words>
  <Application>Microsoft Office PowerPoint</Application>
  <PresentationFormat>Geniş ekran</PresentationFormat>
  <Paragraphs>211</Paragraphs>
  <Slides>39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Arial</vt:lpstr>
      <vt:lpstr>Calibri</vt:lpstr>
      <vt:lpstr>Calibri Light</vt:lpstr>
      <vt:lpstr>Cambria Math</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Doğrusal Programlama Varsayımlar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Grafik Çözüm</vt:lpstr>
      <vt:lpstr>PowerPoint Sunusu</vt:lpstr>
      <vt:lpstr>PowerPoint Sunusu</vt:lpstr>
      <vt:lpstr>PowerPoint Sunusu</vt:lpstr>
      <vt:lpstr>Optium noktanın bulunması</vt:lpstr>
      <vt:lpstr>PowerPoint Sunusu</vt:lpstr>
      <vt:lpstr>Optimum noktanın bulunması</vt:lpstr>
      <vt:lpstr>PowerPoint Sunusu</vt:lpstr>
      <vt:lpstr>Simpleks</vt:lpstr>
      <vt:lpstr>PowerPoint Sunusu</vt:lpstr>
      <vt:lpstr>PowerPoint Sunusu</vt:lpstr>
      <vt:lpstr>PowerPoint Sunusu</vt:lpstr>
      <vt:lpstr>PowerPoint Sunusu</vt:lpstr>
      <vt:lpstr>PowerPoint Sunusu</vt:lpstr>
      <vt:lpstr>Simpleks çözüm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PLANLAMA</dc:title>
  <dc:creator>Sistem Bilgisayar</dc:creator>
  <cp:lastModifiedBy>g.o.</cp:lastModifiedBy>
  <cp:revision>44</cp:revision>
  <dcterms:created xsi:type="dcterms:W3CDTF">2021-05-14T13:36:38Z</dcterms:created>
  <dcterms:modified xsi:type="dcterms:W3CDTF">2024-05-27T10:17:47Z</dcterms:modified>
</cp:coreProperties>
</file>