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6" r:id="rId28"/>
    <p:sldId id="287" r:id="rId29"/>
    <p:sldId id="288" r:id="rId30"/>
    <p:sldId id="289" r:id="rId31"/>
    <p:sldId id="290" r:id="rId32"/>
  </p:sldIdLst>
  <p:sldSz cx="10693400" cy="7562850"/>
  <p:notesSz cx="10693400" cy="75628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30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810511" y="3086100"/>
            <a:ext cx="7216140" cy="814069"/>
          </a:xfrm>
          <a:custGeom>
            <a:avLst/>
            <a:gdLst/>
            <a:ahLst/>
            <a:cxnLst/>
            <a:rect l="l" t="t" r="r" b="b"/>
            <a:pathLst>
              <a:path w="7216140" h="814070">
                <a:moveTo>
                  <a:pt x="7216140" y="813815"/>
                </a:moveTo>
                <a:lnTo>
                  <a:pt x="0" y="813815"/>
                </a:lnTo>
                <a:lnTo>
                  <a:pt x="0" y="0"/>
                </a:lnTo>
                <a:lnTo>
                  <a:pt x="7216140" y="0"/>
                </a:lnTo>
                <a:lnTo>
                  <a:pt x="7216140" y="813815"/>
                </a:lnTo>
                <a:close/>
              </a:path>
            </a:pathLst>
          </a:custGeom>
          <a:solidFill>
            <a:srgbClr val="FFF9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4357" y="1976085"/>
            <a:ext cx="1442720" cy="345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4282" y="2298015"/>
            <a:ext cx="9426575" cy="3771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g"/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g"/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jpg"/><Relationship Id="rId5" Type="http://schemas.openxmlformats.org/officeDocument/2006/relationships/image" Target="../media/image39.jpg"/><Relationship Id="rId4" Type="http://schemas.openxmlformats.org/officeDocument/2006/relationships/image" Target="../media/image38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g"/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g"/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g"/><Relationship Id="rId2" Type="http://schemas.openxmlformats.org/officeDocument/2006/relationships/image" Target="../media/image47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0.jpg"/><Relationship Id="rId4" Type="http://schemas.openxmlformats.org/officeDocument/2006/relationships/image" Target="../media/image49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g"/><Relationship Id="rId2" Type="http://schemas.openxmlformats.org/officeDocument/2006/relationships/image" Target="../media/image5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3.jp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88130" y="3154277"/>
            <a:ext cx="2259330" cy="6146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3850" spc="-690" dirty="0">
                <a:solidFill>
                  <a:srgbClr val="FF0000"/>
                </a:solidFill>
                <a:latin typeface="Arial"/>
                <a:cs typeface="Arial"/>
              </a:rPr>
              <a:t>VEKTÖRLER</a:t>
            </a:r>
            <a:endParaRPr sz="3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5372" y="1029737"/>
            <a:ext cx="5211445" cy="3860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350" spc="-180" dirty="0">
                <a:solidFill>
                  <a:srgbClr val="FF0000"/>
                </a:solidFill>
                <a:latin typeface="Arial"/>
                <a:cs typeface="Arial"/>
              </a:rPr>
              <a:t>Vektörlerin </a:t>
            </a:r>
            <a:r>
              <a:rPr sz="2350" spc="-210" dirty="0">
                <a:solidFill>
                  <a:srgbClr val="FF0000"/>
                </a:solidFill>
                <a:latin typeface="Arial"/>
                <a:cs typeface="Arial"/>
              </a:rPr>
              <a:t>toplanması </a:t>
            </a:r>
            <a:r>
              <a:rPr spc="-175" dirty="0">
                <a:solidFill>
                  <a:srgbClr val="FF0000"/>
                </a:solidFill>
                <a:latin typeface="Arial"/>
                <a:cs typeface="Arial"/>
              </a:rPr>
              <a:t>(Paralel </a:t>
            </a:r>
            <a:r>
              <a:rPr spc="-195" dirty="0">
                <a:solidFill>
                  <a:srgbClr val="FF0000"/>
                </a:solidFill>
                <a:latin typeface="Arial"/>
                <a:cs typeface="Arial"/>
              </a:rPr>
              <a:t>kenar</a:t>
            </a:r>
            <a:r>
              <a:rPr spc="-1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pc="-170" dirty="0">
                <a:solidFill>
                  <a:srgbClr val="FF0000"/>
                </a:solidFill>
                <a:latin typeface="Arial"/>
                <a:cs typeface="Arial"/>
              </a:rPr>
              <a:t>yöntemi)</a:t>
            </a:r>
            <a:endParaRPr sz="23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12900" y="1621610"/>
            <a:ext cx="3754754" cy="8642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480059" marR="5080" indent="-467995">
              <a:lnSpc>
                <a:spcPct val="80400"/>
              </a:lnSpc>
              <a:spcBef>
                <a:spcPts val="430"/>
              </a:spcBef>
              <a:buFont typeface="Arial"/>
              <a:buChar char="•"/>
              <a:tabLst>
                <a:tab pos="480059" algn="l"/>
                <a:tab pos="480695" algn="l"/>
              </a:tabLst>
            </a:pPr>
            <a:r>
              <a:rPr sz="1400" spc="-10" dirty="0">
                <a:latin typeface="Carlito"/>
                <a:cs typeface="Carlito"/>
              </a:rPr>
              <a:t>Vektörlerin grafiksel </a:t>
            </a:r>
            <a:r>
              <a:rPr sz="1400" spc="-5" dirty="0">
                <a:latin typeface="Carlito"/>
                <a:cs typeface="Carlito"/>
              </a:rPr>
              <a:t>olarak toplanması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5" dirty="0">
                <a:latin typeface="Carlito"/>
                <a:cs typeface="Carlito"/>
              </a:rPr>
              <a:t>iki  </a:t>
            </a:r>
            <a:r>
              <a:rPr sz="1400" spc="-10" dirty="0">
                <a:latin typeface="Carlito"/>
                <a:cs typeface="Carlito"/>
              </a:rPr>
              <a:t>metod </a:t>
            </a:r>
            <a:r>
              <a:rPr sz="1400" spc="-30" dirty="0">
                <a:latin typeface="Carlito"/>
                <a:cs typeface="Carlito"/>
              </a:rPr>
              <a:t>vardır. </a:t>
            </a:r>
            <a:r>
              <a:rPr sz="1400" dirty="0">
                <a:latin typeface="Carlito"/>
                <a:cs typeface="Carlito"/>
              </a:rPr>
              <a:t>Birincisi </a:t>
            </a:r>
            <a:r>
              <a:rPr sz="1400" spc="-5" dirty="0">
                <a:latin typeface="Carlito"/>
                <a:cs typeface="Carlito"/>
              </a:rPr>
              <a:t>paralelogram </a:t>
            </a:r>
            <a:r>
              <a:rPr sz="1400" spc="-10" dirty="0">
                <a:latin typeface="Carlito"/>
                <a:cs typeface="Carlito"/>
              </a:rPr>
              <a:t>metodu  </a:t>
            </a:r>
            <a:r>
              <a:rPr sz="1400" spc="-5" dirty="0">
                <a:latin typeface="Carlito"/>
                <a:cs typeface="Carlito"/>
              </a:rPr>
              <a:t>kullanılarak toplanması</a:t>
            </a:r>
            <a:r>
              <a:rPr sz="1400" spc="-55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metodudur.</a:t>
            </a:r>
            <a:endParaRPr sz="1400" dirty="0">
              <a:latin typeface="Carlito"/>
              <a:cs typeface="Carlito"/>
            </a:endParaRPr>
          </a:p>
          <a:p>
            <a:pPr marL="480059">
              <a:lnSpc>
                <a:spcPct val="100000"/>
              </a:lnSpc>
              <a:spcBef>
                <a:spcPts val="540"/>
              </a:spcBef>
            </a:pPr>
            <a:r>
              <a:rPr sz="1400" spc="-10" dirty="0">
                <a:latin typeface="Carlito"/>
                <a:cs typeface="Carlito"/>
              </a:rPr>
              <a:t>Parelelogram </a:t>
            </a:r>
            <a:r>
              <a:rPr sz="1400" spc="-5" dirty="0">
                <a:latin typeface="Carlito"/>
                <a:cs typeface="Carlito"/>
              </a:rPr>
              <a:t>çizimi </a:t>
            </a:r>
            <a:r>
              <a:rPr sz="1400" dirty="0">
                <a:latin typeface="Carlito"/>
                <a:cs typeface="Carlito"/>
              </a:rPr>
              <a:t>aşağıdaki</a:t>
            </a:r>
            <a:r>
              <a:rPr sz="1400" spc="-3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gibidir.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7100" y="3036847"/>
            <a:ext cx="5410200" cy="2151871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94995">
              <a:lnSpc>
                <a:spcPts val="1180"/>
              </a:lnSpc>
              <a:spcBef>
                <a:spcPts val="380"/>
              </a:spcBef>
            </a:pPr>
            <a:r>
              <a:rPr sz="1600" spc="10" dirty="0">
                <a:latin typeface="Carlito"/>
                <a:cs typeface="Carlito"/>
              </a:rPr>
              <a:t>Önce </a:t>
            </a:r>
            <a:r>
              <a:rPr sz="1600" dirty="0">
                <a:latin typeface="Carlito"/>
                <a:cs typeface="Carlito"/>
              </a:rPr>
              <a:t>vektörlerin </a:t>
            </a:r>
            <a:r>
              <a:rPr sz="1600" spc="5" dirty="0">
                <a:latin typeface="Carlito"/>
                <a:cs typeface="Carlito"/>
              </a:rPr>
              <a:t>kuyrukları birbirleri </a:t>
            </a:r>
            <a:r>
              <a:rPr sz="1600" dirty="0">
                <a:latin typeface="Carlito"/>
                <a:cs typeface="Carlito"/>
              </a:rPr>
              <a:t>ile  çakıştırılır</a:t>
            </a:r>
          </a:p>
          <a:p>
            <a:pPr marL="12700" marR="191135">
              <a:lnSpc>
                <a:spcPts val="1180"/>
              </a:lnSpc>
              <a:spcBef>
                <a:spcPts val="434"/>
              </a:spcBef>
            </a:pPr>
            <a:r>
              <a:rPr sz="1600" spc="5" dirty="0">
                <a:latin typeface="Carlito"/>
                <a:cs typeface="Carlito"/>
              </a:rPr>
              <a:t>Sonra vektörün birinin </a:t>
            </a:r>
            <a:r>
              <a:rPr sz="1600" spc="10" dirty="0">
                <a:latin typeface="Carlito"/>
                <a:cs typeface="Carlito"/>
              </a:rPr>
              <a:t>başından </a:t>
            </a:r>
            <a:r>
              <a:rPr sz="1600" spc="5" dirty="0">
                <a:latin typeface="Carlito"/>
                <a:cs typeface="Carlito"/>
              </a:rPr>
              <a:t>diğer </a:t>
            </a:r>
            <a:r>
              <a:rPr sz="1600" dirty="0">
                <a:latin typeface="Carlito"/>
                <a:cs typeface="Carlito"/>
              </a:rPr>
              <a:t>vektöre  </a:t>
            </a:r>
            <a:r>
              <a:rPr sz="1600" spc="5" dirty="0">
                <a:latin typeface="Carlito"/>
                <a:cs typeface="Carlito"/>
              </a:rPr>
              <a:t>paralel </a:t>
            </a:r>
            <a:r>
              <a:rPr sz="1600" dirty="0">
                <a:latin typeface="Carlito"/>
                <a:cs typeface="Carlito"/>
              </a:rPr>
              <a:t>yardımcı </a:t>
            </a:r>
            <a:r>
              <a:rPr sz="1600" spc="5" dirty="0">
                <a:latin typeface="Carlito"/>
                <a:cs typeface="Carlito"/>
              </a:rPr>
              <a:t>bir </a:t>
            </a:r>
            <a:r>
              <a:rPr sz="1600" dirty="0">
                <a:latin typeface="Carlito"/>
                <a:cs typeface="Carlito"/>
              </a:rPr>
              <a:t>çizgi</a:t>
            </a:r>
            <a:r>
              <a:rPr sz="1600" spc="4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çizilir</a:t>
            </a:r>
          </a:p>
          <a:p>
            <a:pPr marL="12700" marR="273050">
              <a:lnSpc>
                <a:spcPts val="1180"/>
              </a:lnSpc>
              <a:spcBef>
                <a:spcPts val="434"/>
              </a:spcBef>
            </a:pPr>
            <a:r>
              <a:rPr sz="1600" spc="5" dirty="0">
                <a:latin typeface="Carlito"/>
                <a:cs typeface="Carlito"/>
              </a:rPr>
              <a:t>Sonra </a:t>
            </a:r>
            <a:r>
              <a:rPr sz="1600" dirty="0">
                <a:latin typeface="Carlito"/>
                <a:cs typeface="Carlito"/>
              </a:rPr>
              <a:t>ikinci </a:t>
            </a:r>
            <a:r>
              <a:rPr sz="1600" spc="5" dirty="0">
                <a:latin typeface="Carlito"/>
                <a:cs typeface="Carlito"/>
              </a:rPr>
              <a:t>vektörün </a:t>
            </a:r>
            <a:r>
              <a:rPr sz="1600" spc="10" dirty="0">
                <a:latin typeface="Carlito"/>
                <a:cs typeface="Carlito"/>
              </a:rPr>
              <a:t>başından </a:t>
            </a:r>
            <a:r>
              <a:rPr sz="1600" spc="5" dirty="0">
                <a:latin typeface="Carlito"/>
                <a:cs typeface="Carlito"/>
              </a:rPr>
              <a:t>diğer </a:t>
            </a:r>
            <a:r>
              <a:rPr sz="1600" dirty="0">
                <a:latin typeface="Carlito"/>
                <a:cs typeface="Carlito"/>
              </a:rPr>
              <a:t>vektöre  </a:t>
            </a:r>
            <a:r>
              <a:rPr sz="1600" spc="5" dirty="0">
                <a:latin typeface="Carlito"/>
                <a:cs typeface="Carlito"/>
              </a:rPr>
              <a:t>paralel bir </a:t>
            </a:r>
            <a:r>
              <a:rPr sz="1600" dirty="0">
                <a:latin typeface="Carlito"/>
                <a:cs typeface="Carlito"/>
              </a:rPr>
              <a:t>yardımcı çizgi</a:t>
            </a:r>
            <a:r>
              <a:rPr sz="1600" spc="45" dirty="0">
                <a:latin typeface="Carlito"/>
                <a:cs typeface="Carlito"/>
              </a:rPr>
              <a:t> </a:t>
            </a:r>
            <a:r>
              <a:rPr sz="1600" spc="-15" dirty="0">
                <a:latin typeface="Carlito"/>
                <a:cs typeface="Carlito"/>
              </a:rPr>
              <a:t>çizilir.</a:t>
            </a:r>
            <a:endParaRPr sz="1600" dirty="0">
              <a:latin typeface="Carlito"/>
              <a:cs typeface="Carlito"/>
            </a:endParaRPr>
          </a:p>
          <a:p>
            <a:pPr marL="12700" marR="236220">
              <a:lnSpc>
                <a:spcPts val="1180"/>
              </a:lnSpc>
              <a:spcBef>
                <a:spcPts val="434"/>
              </a:spcBef>
            </a:pPr>
            <a:r>
              <a:rPr sz="1600" dirty="0">
                <a:latin typeface="Carlito"/>
                <a:cs typeface="Carlito"/>
              </a:rPr>
              <a:t>Vektörlerin çakışık </a:t>
            </a:r>
            <a:r>
              <a:rPr sz="1600" spc="5" dirty="0">
                <a:latin typeface="Carlito"/>
                <a:cs typeface="Carlito"/>
              </a:rPr>
              <a:t>kuyruklarından </a:t>
            </a:r>
            <a:r>
              <a:rPr sz="1600" dirty="0">
                <a:latin typeface="Carlito"/>
                <a:cs typeface="Carlito"/>
              </a:rPr>
              <a:t>çizilen  yardımcı çizgilerin </a:t>
            </a:r>
            <a:r>
              <a:rPr sz="1600" spc="-5" dirty="0">
                <a:latin typeface="Carlito"/>
                <a:cs typeface="Carlito"/>
              </a:rPr>
              <a:t>kesiştiği noktaya </a:t>
            </a:r>
            <a:r>
              <a:rPr sz="1600" spc="10" dirty="0">
                <a:latin typeface="Carlito"/>
                <a:cs typeface="Carlito"/>
              </a:rPr>
              <a:t>bir </a:t>
            </a:r>
            <a:r>
              <a:rPr sz="1600" dirty="0">
                <a:latin typeface="Carlito"/>
                <a:cs typeface="Carlito"/>
              </a:rPr>
              <a:t>vektör  </a:t>
            </a:r>
            <a:r>
              <a:rPr sz="1600" spc="-15" dirty="0">
                <a:latin typeface="Carlito"/>
                <a:cs typeface="Carlito"/>
              </a:rPr>
              <a:t>çizilir.</a:t>
            </a:r>
            <a:endParaRPr sz="1600" dirty="0">
              <a:latin typeface="Carlito"/>
              <a:cs typeface="Carlito"/>
            </a:endParaRPr>
          </a:p>
          <a:p>
            <a:pPr marL="12700" marR="238125">
              <a:lnSpc>
                <a:spcPts val="1180"/>
              </a:lnSpc>
              <a:spcBef>
                <a:spcPts val="434"/>
              </a:spcBef>
            </a:pPr>
            <a:r>
              <a:rPr sz="1600" spc="10" dirty="0">
                <a:latin typeface="Carlito"/>
                <a:cs typeface="Carlito"/>
              </a:rPr>
              <a:t>Bu </a:t>
            </a:r>
            <a:r>
              <a:rPr sz="1600" spc="5" dirty="0">
                <a:latin typeface="Carlito"/>
                <a:cs typeface="Carlito"/>
              </a:rPr>
              <a:t>vektörün kuyruğu diğer </a:t>
            </a:r>
            <a:r>
              <a:rPr sz="1600" dirty="0">
                <a:latin typeface="Carlito"/>
                <a:cs typeface="Carlito"/>
              </a:rPr>
              <a:t>vektörlerle çakışık  </a:t>
            </a:r>
            <a:r>
              <a:rPr sz="1600" spc="5" dirty="0">
                <a:latin typeface="Carlito"/>
                <a:cs typeface="Carlito"/>
              </a:rPr>
              <a:t>olan yerde, </a:t>
            </a:r>
            <a:r>
              <a:rPr sz="1600" spc="10" dirty="0">
                <a:latin typeface="Carlito"/>
                <a:cs typeface="Carlito"/>
              </a:rPr>
              <a:t>başı </a:t>
            </a:r>
            <a:r>
              <a:rPr sz="1600" dirty="0">
                <a:latin typeface="Carlito"/>
                <a:cs typeface="Carlito"/>
              </a:rPr>
              <a:t>ise kesişim </a:t>
            </a:r>
            <a:r>
              <a:rPr sz="1600" spc="5" dirty="0">
                <a:latin typeface="Carlito"/>
                <a:cs typeface="Carlito"/>
              </a:rPr>
              <a:t>noktasında</a:t>
            </a:r>
            <a:r>
              <a:rPr sz="1600" spc="50" dirty="0">
                <a:latin typeface="Carlito"/>
                <a:cs typeface="Carlito"/>
              </a:rPr>
              <a:t> </a:t>
            </a:r>
            <a:r>
              <a:rPr sz="1600" spc="-15" dirty="0">
                <a:latin typeface="Carlito"/>
                <a:cs typeface="Carlito"/>
              </a:rPr>
              <a:t>olur.</a:t>
            </a:r>
            <a:endParaRPr sz="1600" dirty="0">
              <a:latin typeface="Carlito"/>
              <a:cs typeface="Carlito"/>
            </a:endParaRPr>
          </a:p>
          <a:p>
            <a:pPr marL="12700" marR="5080">
              <a:lnSpc>
                <a:spcPts val="1180"/>
              </a:lnSpc>
              <a:spcBef>
                <a:spcPts val="434"/>
              </a:spcBef>
            </a:pPr>
            <a:r>
              <a:rPr sz="1600" dirty="0">
                <a:latin typeface="Carlito"/>
                <a:cs typeface="Carlito"/>
              </a:rPr>
              <a:t>İki vektörün </a:t>
            </a:r>
            <a:r>
              <a:rPr sz="1600" spc="5" dirty="0">
                <a:latin typeface="Carlito"/>
                <a:cs typeface="Carlito"/>
              </a:rPr>
              <a:t>toplamı </a:t>
            </a:r>
            <a:r>
              <a:rPr sz="1600" spc="10" dirty="0">
                <a:latin typeface="Carlito"/>
                <a:cs typeface="Carlito"/>
              </a:rPr>
              <a:t>olan </a:t>
            </a:r>
            <a:r>
              <a:rPr sz="1600" spc="15" dirty="0">
                <a:latin typeface="Carlito"/>
                <a:cs typeface="Carlito"/>
              </a:rPr>
              <a:t>bu </a:t>
            </a:r>
            <a:r>
              <a:rPr sz="1600" spc="5" dirty="0">
                <a:latin typeface="Carlito"/>
                <a:cs typeface="Carlito"/>
              </a:rPr>
              <a:t>vektörün büyüklüğü  kuyruk </a:t>
            </a:r>
            <a:r>
              <a:rPr sz="1600" dirty="0">
                <a:latin typeface="Carlito"/>
                <a:cs typeface="Carlito"/>
              </a:rPr>
              <a:t>ile </a:t>
            </a:r>
            <a:r>
              <a:rPr sz="1600" spc="10" dirty="0">
                <a:latin typeface="Carlito"/>
                <a:cs typeface="Carlito"/>
              </a:rPr>
              <a:t>baş </a:t>
            </a:r>
            <a:r>
              <a:rPr sz="1600" spc="5" dirty="0">
                <a:latin typeface="Carlito"/>
                <a:cs typeface="Carlito"/>
              </a:rPr>
              <a:t>arasındaki büyüklük, yönü ise  ortak çakışma noktası </a:t>
            </a:r>
            <a:r>
              <a:rPr sz="1600" dirty="0">
                <a:latin typeface="Carlito"/>
                <a:cs typeface="Carlito"/>
              </a:rPr>
              <a:t>ile kesişim </a:t>
            </a:r>
            <a:r>
              <a:rPr sz="1600" spc="5" dirty="0">
                <a:latin typeface="Carlito"/>
                <a:cs typeface="Carlito"/>
              </a:rPr>
              <a:t>noktası  arasındaki</a:t>
            </a:r>
            <a:r>
              <a:rPr sz="1600" spc="15" dirty="0">
                <a:latin typeface="Carlito"/>
                <a:cs typeface="Carlito"/>
              </a:rPr>
              <a:t> </a:t>
            </a:r>
            <a:r>
              <a:rPr sz="1600" spc="10" dirty="0">
                <a:latin typeface="Carlito"/>
                <a:cs typeface="Carlito"/>
              </a:rPr>
              <a:t>yöndür</a:t>
            </a:r>
            <a:endParaRPr sz="1600" dirty="0">
              <a:latin typeface="Carlito"/>
              <a:cs typeface="Carlit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673595" y="1822704"/>
            <a:ext cx="1845563" cy="4791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5491" y="1054097"/>
            <a:ext cx="433768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65" dirty="0">
                <a:solidFill>
                  <a:srgbClr val="FF0000"/>
                </a:solidFill>
                <a:latin typeface="Arial"/>
                <a:cs typeface="Arial"/>
              </a:rPr>
              <a:t>Vektörlerin </a:t>
            </a:r>
            <a:r>
              <a:rPr spc="-190" dirty="0">
                <a:solidFill>
                  <a:srgbClr val="FF0000"/>
                </a:solidFill>
                <a:latin typeface="Arial"/>
                <a:cs typeface="Arial"/>
              </a:rPr>
              <a:t>toplanması </a:t>
            </a:r>
            <a:r>
              <a:rPr spc="-185" dirty="0">
                <a:solidFill>
                  <a:srgbClr val="FF0000"/>
                </a:solidFill>
                <a:latin typeface="Arial"/>
                <a:cs typeface="Arial"/>
              </a:rPr>
              <a:t>(poligon</a:t>
            </a:r>
            <a:r>
              <a:rPr spc="-1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pc="-165" dirty="0">
                <a:solidFill>
                  <a:srgbClr val="FF0000"/>
                </a:solidFill>
                <a:latin typeface="Arial"/>
                <a:cs typeface="Arial"/>
              </a:rPr>
              <a:t>yöntemi)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2301" y="1672870"/>
            <a:ext cx="4954686" cy="3513269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480059" marR="485775" indent="-467995">
              <a:lnSpc>
                <a:spcPct val="80000"/>
              </a:lnSpc>
              <a:spcBef>
                <a:spcPts val="440"/>
              </a:spcBef>
            </a:pPr>
            <a:r>
              <a:rPr sz="1400" spc="-5" dirty="0">
                <a:latin typeface="Carlito"/>
                <a:cs typeface="Carlito"/>
              </a:rPr>
              <a:t>İkiden </a:t>
            </a:r>
            <a:r>
              <a:rPr sz="1400" spc="-10" dirty="0">
                <a:latin typeface="Carlito"/>
                <a:cs typeface="Carlito"/>
              </a:rPr>
              <a:t>fazla vektörün </a:t>
            </a:r>
            <a:r>
              <a:rPr sz="1400" spc="-5" dirty="0">
                <a:latin typeface="Carlito"/>
                <a:cs typeface="Carlito"/>
              </a:rPr>
              <a:t>toplanması </a:t>
            </a:r>
            <a:r>
              <a:rPr sz="1400" spc="-10" dirty="0">
                <a:latin typeface="Carlito"/>
                <a:cs typeface="Carlito"/>
              </a:rPr>
              <a:t>gerekiyorsa  </a:t>
            </a:r>
            <a:r>
              <a:rPr sz="1400" spc="-5" dirty="0">
                <a:latin typeface="Carlito"/>
                <a:cs typeface="Carlito"/>
              </a:rPr>
              <a:t>uygulanacak</a:t>
            </a:r>
            <a:r>
              <a:rPr sz="1400" spc="-3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yöntem:</a:t>
            </a:r>
            <a:endParaRPr sz="1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400" dirty="0">
              <a:latin typeface="Carlito"/>
              <a:cs typeface="Carlito"/>
            </a:endParaRPr>
          </a:p>
          <a:p>
            <a:pPr marL="814069" marR="88900" indent="-401320">
              <a:lnSpc>
                <a:spcPts val="1360"/>
              </a:lnSpc>
              <a:spcBef>
                <a:spcPts val="930"/>
              </a:spcBef>
              <a:buAutoNum type="arabicPeriod"/>
              <a:tabLst>
                <a:tab pos="814069" algn="l"/>
                <a:tab pos="814705" algn="l"/>
              </a:tabLst>
            </a:pPr>
            <a:r>
              <a:rPr sz="1400" spc="-5" dirty="0">
                <a:latin typeface="Carlito"/>
                <a:cs typeface="Carlito"/>
              </a:rPr>
              <a:t>Önce herhangi </a:t>
            </a:r>
            <a:r>
              <a:rPr sz="1400" dirty="0">
                <a:latin typeface="Carlito"/>
                <a:cs typeface="Carlito"/>
              </a:rPr>
              <a:t>iki </a:t>
            </a:r>
            <a:r>
              <a:rPr sz="1400" spc="-10" dirty="0">
                <a:latin typeface="Carlito"/>
                <a:cs typeface="Carlito"/>
              </a:rPr>
              <a:t>vektör </a:t>
            </a:r>
            <a:r>
              <a:rPr sz="1400" spc="-5" dirty="0">
                <a:latin typeface="Carlito"/>
                <a:cs typeface="Carlito"/>
              </a:rPr>
              <a:t>anlatılmış </a:t>
            </a:r>
            <a:r>
              <a:rPr sz="1400" dirty="0">
                <a:latin typeface="Carlito"/>
                <a:cs typeface="Carlito"/>
              </a:rPr>
              <a:t>olan  </a:t>
            </a:r>
            <a:r>
              <a:rPr sz="1400" spc="-10" dirty="0">
                <a:latin typeface="Carlito"/>
                <a:cs typeface="Carlito"/>
              </a:rPr>
              <a:t>yöntemlerden </a:t>
            </a:r>
            <a:r>
              <a:rPr sz="1400" dirty="0">
                <a:latin typeface="Carlito"/>
                <a:cs typeface="Carlito"/>
              </a:rPr>
              <a:t>birisi ile</a:t>
            </a:r>
            <a:r>
              <a:rPr sz="1400" spc="-20" dirty="0">
                <a:latin typeface="Carlito"/>
                <a:cs typeface="Carlito"/>
              </a:rPr>
              <a:t> toplanır.</a:t>
            </a:r>
            <a:endParaRPr sz="1400" dirty="0">
              <a:latin typeface="Carlito"/>
              <a:cs typeface="Carlito"/>
            </a:endParaRPr>
          </a:p>
          <a:p>
            <a:pPr marL="814069" marR="367030" indent="-401320">
              <a:lnSpc>
                <a:spcPts val="1360"/>
              </a:lnSpc>
              <a:spcBef>
                <a:spcPts val="409"/>
              </a:spcBef>
              <a:buAutoNum type="arabicPeriod"/>
              <a:tabLst>
                <a:tab pos="814069" algn="l"/>
                <a:tab pos="814705" algn="l"/>
              </a:tabLst>
            </a:pPr>
            <a:r>
              <a:rPr sz="1400" spc="-10" dirty="0">
                <a:latin typeface="Carlito"/>
                <a:cs typeface="Carlito"/>
              </a:rPr>
              <a:t>Sonra </a:t>
            </a:r>
            <a:r>
              <a:rPr sz="1400" spc="-5" dirty="0">
                <a:latin typeface="Carlito"/>
                <a:cs typeface="Carlito"/>
              </a:rPr>
              <a:t>üçüncü </a:t>
            </a:r>
            <a:r>
              <a:rPr sz="1400" spc="-10" dirty="0">
                <a:latin typeface="Carlito"/>
                <a:cs typeface="Carlito"/>
              </a:rPr>
              <a:t>vektör </a:t>
            </a:r>
            <a:r>
              <a:rPr sz="1400" dirty="0">
                <a:latin typeface="Carlito"/>
                <a:cs typeface="Carlito"/>
              </a:rPr>
              <a:t>ilk iki </a:t>
            </a:r>
            <a:r>
              <a:rPr sz="1400" spc="-10" dirty="0">
                <a:latin typeface="Carlito"/>
                <a:cs typeface="Carlito"/>
              </a:rPr>
              <a:t>vektörün  </a:t>
            </a:r>
            <a:r>
              <a:rPr sz="1400" spc="-5" dirty="0">
                <a:latin typeface="Carlito"/>
                <a:cs typeface="Carlito"/>
              </a:rPr>
              <a:t>toplamı </a:t>
            </a:r>
            <a:r>
              <a:rPr sz="1400" dirty="0">
                <a:latin typeface="Carlito"/>
                <a:cs typeface="Carlito"/>
              </a:rPr>
              <a:t>ile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toplanır.</a:t>
            </a:r>
            <a:endParaRPr sz="1400" dirty="0">
              <a:latin typeface="Carlito"/>
              <a:cs typeface="Carlito"/>
            </a:endParaRPr>
          </a:p>
          <a:p>
            <a:pPr marL="814069" marR="198120" indent="-401320">
              <a:lnSpc>
                <a:spcPts val="1360"/>
              </a:lnSpc>
              <a:spcBef>
                <a:spcPts val="415"/>
              </a:spcBef>
              <a:buAutoNum type="arabicPeriod"/>
              <a:tabLst>
                <a:tab pos="814069" algn="l"/>
                <a:tab pos="814705" algn="l"/>
              </a:tabLst>
            </a:pPr>
            <a:r>
              <a:rPr sz="1400" spc="-10" dirty="0">
                <a:latin typeface="Carlito"/>
                <a:cs typeface="Carlito"/>
              </a:rPr>
              <a:t>Eğer </a:t>
            </a:r>
            <a:r>
              <a:rPr sz="1400" spc="-5" dirty="0">
                <a:latin typeface="Carlito"/>
                <a:cs typeface="Carlito"/>
              </a:rPr>
              <a:t>daha </a:t>
            </a:r>
            <a:r>
              <a:rPr sz="1400" spc="-10" dirty="0">
                <a:latin typeface="Carlito"/>
                <a:cs typeface="Carlito"/>
              </a:rPr>
              <a:t>başka vektör varsa </a:t>
            </a:r>
            <a:r>
              <a:rPr sz="1400" dirty="0">
                <a:latin typeface="Carlito"/>
                <a:cs typeface="Carlito"/>
              </a:rPr>
              <a:t>o </a:t>
            </a:r>
            <a:r>
              <a:rPr sz="1400" spc="-5" dirty="0">
                <a:latin typeface="Carlito"/>
                <a:cs typeface="Carlito"/>
              </a:rPr>
              <a:t>da </a:t>
            </a:r>
            <a:r>
              <a:rPr sz="1400" dirty="0">
                <a:latin typeface="Carlito"/>
                <a:cs typeface="Carlito"/>
              </a:rPr>
              <a:t>son  </a:t>
            </a:r>
            <a:r>
              <a:rPr sz="1400" spc="-5" dirty="0">
                <a:latin typeface="Carlito"/>
                <a:cs typeface="Carlito"/>
              </a:rPr>
              <a:t>bulunan toplam </a:t>
            </a:r>
            <a:r>
              <a:rPr sz="1400" spc="-10" dirty="0">
                <a:latin typeface="Carlito"/>
                <a:cs typeface="Carlito"/>
              </a:rPr>
              <a:t>vektör </a:t>
            </a:r>
            <a:r>
              <a:rPr sz="1400" dirty="0">
                <a:latin typeface="Carlito"/>
                <a:cs typeface="Carlito"/>
              </a:rPr>
              <a:t>ile</a:t>
            </a:r>
            <a:r>
              <a:rPr sz="1400" spc="-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toplanır.</a:t>
            </a:r>
            <a:endParaRPr sz="1400" dirty="0">
              <a:latin typeface="Carlito"/>
              <a:cs typeface="Carlito"/>
            </a:endParaRPr>
          </a:p>
          <a:p>
            <a:pPr marL="814069" marR="5080" indent="-401320">
              <a:lnSpc>
                <a:spcPct val="80400"/>
              </a:lnSpc>
              <a:spcBef>
                <a:spcPts val="430"/>
              </a:spcBef>
              <a:buAutoNum type="arabicPeriod"/>
              <a:tabLst>
                <a:tab pos="814069" algn="l"/>
                <a:tab pos="814705" algn="l"/>
              </a:tabLst>
            </a:pPr>
            <a:r>
              <a:rPr sz="1400" spc="-15" dirty="0">
                <a:latin typeface="Carlito"/>
                <a:cs typeface="Carlito"/>
              </a:rPr>
              <a:t>Yukarıda </a:t>
            </a:r>
            <a:r>
              <a:rPr sz="1400" spc="-5" dirty="0">
                <a:latin typeface="Carlito"/>
                <a:cs typeface="Carlito"/>
              </a:rPr>
              <a:t>anlatılan işlemler sadece </a:t>
            </a:r>
            <a:r>
              <a:rPr sz="1400" spc="-10" dirty="0">
                <a:latin typeface="Carlito"/>
                <a:cs typeface="Carlito"/>
              </a:rPr>
              <a:t>tek </a:t>
            </a:r>
            <a:r>
              <a:rPr sz="1400" spc="-5" dirty="0">
                <a:latin typeface="Carlito"/>
                <a:cs typeface="Carlito"/>
              </a:rPr>
              <a:t>bir  toplam </a:t>
            </a:r>
            <a:r>
              <a:rPr sz="1400" spc="-10" dirty="0">
                <a:latin typeface="Carlito"/>
                <a:cs typeface="Carlito"/>
              </a:rPr>
              <a:t>vektör kalıncaya kadar devam  </a:t>
            </a:r>
            <a:r>
              <a:rPr sz="1400" spc="-35" dirty="0">
                <a:latin typeface="Carlito"/>
                <a:cs typeface="Carlito"/>
              </a:rPr>
              <a:t>eder.</a:t>
            </a:r>
            <a:endParaRPr sz="1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400" dirty="0">
              <a:latin typeface="Carlito"/>
              <a:cs typeface="Carlito"/>
            </a:endParaRPr>
          </a:p>
          <a:p>
            <a:pPr marL="480059" marR="44450" indent="-467995">
              <a:lnSpc>
                <a:spcPct val="80100"/>
              </a:lnSpc>
              <a:spcBef>
                <a:spcPts val="950"/>
              </a:spcBef>
            </a:pPr>
            <a:r>
              <a:rPr sz="1400" spc="-5" dirty="0">
                <a:latin typeface="Carlito"/>
                <a:cs typeface="Carlito"/>
              </a:rPr>
              <a:t>İkiden </a:t>
            </a:r>
            <a:r>
              <a:rPr sz="1400" spc="-10" dirty="0">
                <a:latin typeface="Carlito"/>
                <a:cs typeface="Carlito"/>
              </a:rPr>
              <a:t>fazla vektörün </a:t>
            </a:r>
            <a:r>
              <a:rPr sz="1400" spc="-5" dirty="0">
                <a:latin typeface="Carlito"/>
                <a:cs typeface="Carlito"/>
              </a:rPr>
              <a:t>toplanmasında </a:t>
            </a:r>
            <a:r>
              <a:rPr sz="1400" spc="-10" dirty="0">
                <a:latin typeface="Carlito"/>
                <a:cs typeface="Carlito"/>
              </a:rPr>
              <a:t>en </a:t>
            </a:r>
            <a:r>
              <a:rPr sz="1400" spc="-15" dirty="0">
                <a:latin typeface="Carlito"/>
                <a:cs typeface="Carlito"/>
              </a:rPr>
              <a:t>kolay </a:t>
            </a:r>
            <a:r>
              <a:rPr sz="1400" spc="-5" dirty="0">
                <a:latin typeface="Carlito"/>
                <a:cs typeface="Carlito"/>
              </a:rPr>
              <a:t>yol  üçgen </a:t>
            </a:r>
            <a:r>
              <a:rPr sz="1400" spc="-25" dirty="0">
                <a:latin typeface="Carlito"/>
                <a:cs typeface="Carlito"/>
              </a:rPr>
              <a:t>metodudur. </a:t>
            </a:r>
            <a:r>
              <a:rPr sz="1400" spc="-5" dirty="0">
                <a:latin typeface="Carlito"/>
                <a:cs typeface="Carlito"/>
              </a:rPr>
              <a:t>Bu uygulama </a:t>
            </a:r>
            <a:r>
              <a:rPr sz="1400" dirty="0">
                <a:latin typeface="Carlito"/>
                <a:cs typeface="Carlito"/>
              </a:rPr>
              <a:t>ile </a:t>
            </a:r>
            <a:r>
              <a:rPr sz="1400" spc="-5" dirty="0">
                <a:latin typeface="Carlito"/>
                <a:cs typeface="Carlito"/>
              </a:rPr>
              <a:t>önce </a:t>
            </a:r>
            <a:r>
              <a:rPr sz="1400" dirty="0">
                <a:latin typeface="Carlito"/>
                <a:cs typeface="Carlito"/>
              </a:rPr>
              <a:t>tüm  </a:t>
            </a:r>
            <a:r>
              <a:rPr sz="1400" spc="-5" dirty="0">
                <a:latin typeface="Carlito"/>
                <a:cs typeface="Carlito"/>
              </a:rPr>
              <a:t>vektörler birinin kuyruğu ötekinin başı </a:t>
            </a:r>
            <a:r>
              <a:rPr sz="1400" dirty="0">
                <a:latin typeface="Carlito"/>
                <a:cs typeface="Carlito"/>
              </a:rPr>
              <a:t>ile  </a:t>
            </a:r>
            <a:r>
              <a:rPr sz="1400" spc="-5" dirty="0">
                <a:latin typeface="Carlito"/>
                <a:cs typeface="Carlito"/>
              </a:rPr>
              <a:t>çakışacak </a:t>
            </a:r>
            <a:r>
              <a:rPr sz="1400" dirty="0">
                <a:latin typeface="Carlito"/>
                <a:cs typeface="Carlito"/>
              </a:rPr>
              <a:t>şekilde </a:t>
            </a:r>
            <a:r>
              <a:rPr sz="1400" spc="-15" dirty="0">
                <a:latin typeface="Carlito"/>
                <a:cs typeface="Carlito"/>
              </a:rPr>
              <a:t>birleştirilir. </a:t>
            </a:r>
            <a:r>
              <a:rPr sz="1400" dirty="0">
                <a:latin typeface="Carlito"/>
                <a:cs typeface="Carlito"/>
              </a:rPr>
              <a:t>En </a:t>
            </a:r>
            <a:r>
              <a:rPr sz="1400" spc="-5" dirty="0">
                <a:latin typeface="Carlito"/>
                <a:cs typeface="Carlito"/>
              </a:rPr>
              <a:t>sonunda </a:t>
            </a:r>
            <a:r>
              <a:rPr sz="1400" dirty="0">
                <a:latin typeface="Carlito"/>
                <a:cs typeface="Carlito"/>
              </a:rPr>
              <a:t>ilk  </a:t>
            </a:r>
            <a:r>
              <a:rPr sz="1400" spc="-10" dirty="0">
                <a:latin typeface="Carlito"/>
                <a:cs typeface="Carlito"/>
              </a:rPr>
              <a:t>vektörün </a:t>
            </a:r>
            <a:r>
              <a:rPr sz="1400" spc="-5" dirty="0">
                <a:latin typeface="Carlito"/>
                <a:cs typeface="Carlito"/>
              </a:rPr>
              <a:t>kuyruğu </a:t>
            </a:r>
            <a:r>
              <a:rPr sz="1400" dirty="0">
                <a:latin typeface="Carlito"/>
                <a:cs typeface="Carlito"/>
              </a:rPr>
              <a:t>ile son </a:t>
            </a:r>
            <a:r>
              <a:rPr sz="1400" spc="-10" dirty="0">
                <a:latin typeface="Carlito"/>
                <a:cs typeface="Carlito"/>
              </a:rPr>
              <a:t>vektörün </a:t>
            </a:r>
            <a:r>
              <a:rPr sz="1400" dirty="0">
                <a:latin typeface="Carlito"/>
                <a:cs typeface="Carlito"/>
              </a:rPr>
              <a:t>başı  </a:t>
            </a:r>
            <a:r>
              <a:rPr sz="1400" spc="-5" dirty="0">
                <a:latin typeface="Carlito"/>
                <a:cs typeface="Carlito"/>
              </a:rPr>
              <a:t>arasında toplam </a:t>
            </a:r>
            <a:r>
              <a:rPr sz="1400" spc="-10" dirty="0">
                <a:latin typeface="Carlito"/>
                <a:cs typeface="Carlito"/>
              </a:rPr>
              <a:t>vektör</a:t>
            </a:r>
            <a:r>
              <a:rPr sz="1400" spc="-35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oluşturulur.</a:t>
            </a:r>
            <a:endParaRPr sz="1400" dirty="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041135" y="1645920"/>
            <a:ext cx="2658110" cy="4507865"/>
            <a:chOff x="6041135" y="1645920"/>
            <a:chExt cx="2658110" cy="4507865"/>
          </a:xfrm>
        </p:grpSpPr>
        <p:sp>
          <p:nvSpPr>
            <p:cNvPr id="5" name="object 5"/>
            <p:cNvSpPr/>
            <p:nvPr/>
          </p:nvSpPr>
          <p:spPr>
            <a:xfrm>
              <a:off x="6041135" y="1709959"/>
              <a:ext cx="2657856" cy="44435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336535" y="1645920"/>
              <a:ext cx="188976" cy="9753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935467" y="2240280"/>
              <a:ext cx="190500" cy="9601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830567" y="2802636"/>
              <a:ext cx="188976" cy="9601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284463" y="3395472"/>
              <a:ext cx="188976" cy="9753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10043" y="3272027"/>
              <a:ext cx="190500" cy="9753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115555" y="4802124"/>
              <a:ext cx="190500" cy="9753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157971" y="4957572"/>
              <a:ext cx="188976" cy="9753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4943" y="5803391"/>
              <a:ext cx="188976" cy="9601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019543" y="5896355"/>
              <a:ext cx="190500" cy="9753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306055" y="5896355"/>
              <a:ext cx="377952" cy="97536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5848" y="871171"/>
            <a:ext cx="3993515" cy="4006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50" spc="-195" dirty="0">
                <a:solidFill>
                  <a:srgbClr val="FF0000"/>
                </a:solidFill>
                <a:latin typeface="Arial"/>
                <a:cs typeface="Arial"/>
              </a:rPr>
              <a:t>Vektörlerin </a:t>
            </a:r>
            <a:r>
              <a:rPr sz="2450" spc="-190" dirty="0">
                <a:solidFill>
                  <a:srgbClr val="FF0000"/>
                </a:solidFill>
                <a:latin typeface="Arial"/>
                <a:cs typeface="Arial"/>
              </a:rPr>
              <a:t>trigonometrik</a:t>
            </a:r>
            <a:r>
              <a:rPr sz="2450" spc="-1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50" spc="-200" dirty="0">
                <a:solidFill>
                  <a:srgbClr val="FF0000"/>
                </a:solidFill>
                <a:latin typeface="Arial"/>
                <a:cs typeface="Arial"/>
              </a:rPr>
              <a:t>analizi</a:t>
            </a:r>
            <a:endParaRPr sz="24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501" y="1997439"/>
            <a:ext cx="4787014" cy="3272154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13360" marR="60325" indent="-201295">
              <a:lnSpc>
                <a:spcPts val="1900"/>
              </a:lnSpc>
              <a:spcBef>
                <a:spcPts val="330"/>
              </a:spcBef>
            </a:pPr>
            <a:r>
              <a:rPr sz="1750" spc="-10" dirty="0">
                <a:latin typeface="Carlito"/>
                <a:cs typeface="Carlito"/>
              </a:rPr>
              <a:t>Paralelogram </a:t>
            </a:r>
            <a:r>
              <a:rPr sz="1750" spc="-15" dirty="0">
                <a:latin typeface="Carlito"/>
                <a:cs typeface="Carlito"/>
              </a:rPr>
              <a:t>veya </a:t>
            </a:r>
            <a:r>
              <a:rPr sz="1750" dirty="0">
                <a:latin typeface="Carlito"/>
                <a:cs typeface="Carlito"/>
              </a:rPr>
              <a:t>üçgen </a:t>
            </a:r>
            <a:r>
              <a:rPr sz="1750" spc="-5" dirty="0">
                <a:latin typeface="Carlito"/>
                <a:cs typeface="Carlito"/>
              </a:rPr>
              <a:t>metodu </a:t>
            </a:r>
            <a:r>
              <a:rPr sz="1750" dirty="0">
                <a:latin typeface="Carlito"/>
                <a:cs typeface="Carlito"/>
              </a:rPr>
              <a:t>ile  </a:t>
            </a:r>
            <a:r>
              <a:rPr sz="1750" spc="-5" dirty="0">
                <a:latin typeface="Carlito"/>
                <a:cs typeface="Carlito"/>
              </a:rPr>
              <a:t>vektörlerin geometrik </a:t>
            </a:r>
            <a:r>
              <a:rPr sz="1750" dirty="0">
                <a:latin typeface="Carlito"/>
                <a:cs typeface="Carlito"/>
              </a:rPr>
              <a:t>analizinin nasıl  </a:t>
            </a:r>
            <a:r>
              <a:rPr sz="1750" spc="-5" dirty="0">
                <a:latin typeface="Carlito"/>
                <a:cs typeface="Carlito"/>
              </a:rPr>
              <a:t>yapıldığını</a:t>
            </a:r>
            <a:r>
              <a:rPr sz="1750" spc="-35" dirty="0">
                <a:latin typeface="Carlito"/>
                <a:cs typeface="Carlito"/>
              </a:rPr>
              <a:t> </a:t>
            </a:r>
            <a:r>
              <a:rPr sz="1750" spc="-5" dirty="0">
                <a:latin typeface="Carlito"/>
                <a:cs typeface="Carlito"/>
              </a:rPr>
              <a:t>gördük.</a:t>
            </a:r>
            <a:endParaRPr sz="1750" dirty="0">
              <a:latin typeface="Carlito"/>
              <a:cs typeface="Carlito"/>
            </a:endParaRPr>
          </a:p>
          <a:p>
            <a:pPr marL="213360" marR="74295" indent="-201295">
              <a:lnSpc>
                <a:spcPct val="90100"/>
              </a:lnSpc>
              <a:spcBef>
                <a:spcPts val="840"/>
              </a:spcBef>
            </a:pPr>
            <a:r>
              <a:rPr sz="1750" spc="-5" dirty="0">
                <a:latin typeface="Carlito"/>
                <a:cs typeface="Carlito"/>
              </a:rPr>
              <a:t>Ancak geometrik </a:t>
            </a:r>
            <a:r>
              <a:rPr sz="1750" dirty="0">
                <a:latin typeface="Carlito"/>
                <a:cs typeface="Carlito"/>
              </a:rPr>
              <a:t>analiz </a:t>
            </a:r>
            <a:r>
              <a:rPr sz="1750" spc="-20" dirty="0">
                <a:latin typeface="Carlito"/>
                <a:cs typeface="Carlito"/>
              </a:rPr>
              <a:t>kolay </a:t>
            </a:r>
            <a:r>
              <a:rPr sz="1750" dirty="0">
                <a:latin typeface="Carlito"/>
                <a:cs typeface="Carlito"/>
              </a:rPr>
              <a:t>olmakla  </a:t>
            </a:r>
            <a:r>
              <a:rPr sz="1750" spc="-5" dirty="0">
                <a:latin typeface="Carlito"/>
                <a:cs typeface="Carlito"/>
              </a:rPr>
              <a:t>birlikte </a:t>
            </a:r>
            <a:r>
              <a:rPr sz="1750" spc="-10" dirty="0">
                <a:latin typeface="Carlito"/>
                <a:cs typeface="Carlito"/>
              </a:rPr>
              <a:t>son </a:t>
            </a:r>
            <a:r>
              <a:rPr sz="1750" spc="-5" dirty="0">
                <a:latin typeface="Carlito"/>
                <a:cs typeface="Carlito"/>
              </a:rPr>
              <a:t>derecede </a:t>
            </a:r>
            <a:r>
              <a:rPr sz="1750" dirty="0">
                <a:latin typeface="Carlito"/>
                <a:cs typeface="Carlito"/>
              </a:rPr>
              <a:t>hassas çizim </a:t>
            </a:r>
            <a:r>
              <a:rPr sz="1750" spc="-15" dirty="0">
                <a:latin typeface="Carlito"/>
                <a:cs typeface="Carlito"/>
              </a:rPr>
              <a:t>ve  </a:t>
            </a:r>
            <a:r>
              <a:rPr sz="1750" dirty="0">
                <a:latin typeface="Carlito"/>
                <a:cs typeface="Carlito"/>
              </a:rPr>
              <a:t>ölçme </a:t>
            </a:r>
            <a:r>
              <a:rPr sz="1750" spc="-25" dirty="0">
                <a:latin typeface="Carlito"/>
                <a:cs typeface="Carlito"/>
              </a:rPr>
              <a:t>gerektirir. </a:t>
            </a:r>
            <a:r>
              <a:rPr sz="1750" spc="-5" dirty="0">
                <a:latin typeface="Carlito"/>
                <a:cs typeface="Carlito"/>
              </a:rPr>
              <a:t>Bu ise </a:t>
            </a:r>
            <a:r>
              <a:rPr sz="1750" dirty="0">
                <a:latin typeface="Carlito"/>
                <a:cs typeface="Carlito"/>
              </a:rPr>
              <a:t>her </a:t>
            </a:r>
            <a:r>
              <a:rPr sz="1750" spc="-5" dirty="0">
                <a:latin typeface="Carlito"/>
                <a:cs typeface="Carlito"/>
              </a:rPr>
              <a:t>zaman  </a:t>
            </a:r>
            <a:r>
              <a:rPr sz="1750" dirty="0">
                <a:latin typeface="Carlito"/>
                <a:cs typeface="Carlito"/>
              </a:rPr>
              <a:t>mümkün</a:t>
            </a:r>
            <a:r>
              <a:rPr sz="1750" spc="-10" dirty="0">
                <a:latin typeface="Carlito"/>
                <a:cs typeface="Carlito"/>
              </a:rPr>
              <a:t> </a:t>
            </a:r>
            <a:r>
              <a:rPr sz="1750" spc="-20" dirty="0">
                <a:latin typeface="Carlito"/>
                <a:cs typeface="Carlito"/>
              </a:rPr>
              <a:t>olmayabilir.</a:t>
            </a:r>
            <a:endParaRPr sz="1750" dirty="0">
              <a:latin typeface="Carlito"/>
              <a:cs typeface="Carlito"/>
            </a:endParaRPr>
          </a:p>
          <a:p>
            <a:pPr marL="213360" marR="93345" indent="-201295" algn="just">
              <a:lnSpc>
                <a:spcPts val="1900"/>
              </a:lnSpc>
              <a:spcBef>
                <a:spcPts val="905"/>
              </a:spcBef>
            </a:pPr>
            <a:r>
              <a:rPr sz="1750" spc="-5" dirty="0">
                <a:latin typeface="Carlito"/>
                <a:cs typeface="Carlito"/>
              </a:rPr>
              <a:t>Bu </a:t>
            </a:r>
            <a:r>
              <a:rPr sz="1750" dirty="0">
                <a:latin typeface="Carlito"/>
                <a:cs typeface="Carlito"/>
              </a:rPr>
              <a:t>durum </a:t>
            </a:r>
            <a:r>
              <a:rPr sz="1750" spc="-5" dirty="0">
                <a:latin typeface="Carlito"/>
                <a:cs typeface="Carlito"/>
              </a:rPr>
              <a:t>ise </a:t>
            </a:r>
            <a:r>
              <a:rPr sz="1750" spc="-10" dirty="0">
                <a:latin typeface="Carlito"/>
                <a:cs typeface="Carlito"/>
              </a:rPr>
              <a:t>çözüm </a:t>
            </a:r>
            <a:r>
              <a:rPr sz="1750" dirty="0">
                <a:latin typeface="Carlito"/>
                <a:cs typeface="Carlito"/>
              </a:rPr>
              <a:t>için </a:t>
            </a:r>
            <a:r>
              <a:rPr sz="1750" spc="-5" dirty="0">
                <a:latin typeface="Carlito"/>
                <a:cs typeface="Carlito"/>
              </a:rPr>
              <a:t>trigonometrik  </a:t>
            </a:r>
            <a:r>
              <a:rPr sz="1750" dirty="0">
                <a:latin typeface="Carlito"/>
                <a:cs typeface="Carlito"/>
              </a:rPr>
              <a:t>hesap kullanılmasını</a:t>
            </a:r>
            <a:r>
              <a:rPr sz="1750" spc="-30" dirty="0">
                <a:latin typeface="Carlito"/>
                <a:cs typeface="Carlito"/>
              </a:rPr>
              <a:t> </a:t>
            </a:r>
            <a:r>
              <a:rPr sz="1750" spc="-20" dirty="0">
                <a:latin typeface="Carlito"/>
                <a:cs typeface="Carlito"/>
              </a:rPr>
              <a:t>gerektirir.</a:t>
            </a:r>
            <a:endParaRPr sz="1750" dirty="0">
              <a:latin typeface="Carlito"/>
              <a:cs typeface="Carlito"/>
            </a:endParaRPr>
          </a:p>
          <a:p>
            <a:pPr marL="213360" marR="5080" indent="-201295" algn="just">
              <a:lnSpc>
                <a:spcPct val="90000"/>
              </a:lnSpc>
              <a:spcBef>
                <a:spcPts val="844"/>
              </a:spcBef>
            </a:pPr>
            <a:r>
              <a:rPr sz="1750" spc="-10" dirty="0">
                <a:latin typeface="Carlito"/>
                <a:cs typeface="Carlito"/>
              </a:rPr>
              <a:t>Vektörlerin </a:t>
            </a:r>
            <a:r>
              <a:rPr sz="1750" spc="-5" dirty="0">
                <a:latin typeface="Carlito"/>
                <a:cs typeface="Carlito"/>
              </a:rPr>
              <a:t>trigonometrik </a:t>
            </a:r>
            <a:r>
              <a:rPr sz="1750" dirty="0">
                <a:latin typeface="Carlito"/>
                <a:cs typeface="Carlito"/>
              </a:rPr>
              <a:t>analizi için en  </a:t>
            </a:r>
            <a:r>
              <a:rPr sz="1750" spc="-5" dirty="0">
                <a:latin typeface="Carlito"/>
                <a:cs typeface="Carlito"/>
              </a:rPr>
              <a:t>fazla </a:t>
            </a:r>
            <a:r>
              <a:rPr sz="1750" spc="-15" dirty="0">
                <a:latin typeface="Carlito"/>
                <a:cs typeface="Carlito"/>
              </a:rPr>
              <a:t>gereken </a:t>
            </a:r>
            <a:r>
              <a:rPr sz="1750" spc="-5" dirty="0">
                <a:latin typeface="Carlito"/>
                <a:cs typeface="Carlito"/>
              </a:rPr>
              <a:t>trigonometrik formüller  </a:t>
            </a:r>
            <a:r>
              <a:rPr sz="1750" dirty="0">
                <a:latin typeface="Carlito"/>
                <a:cs typeface="Carlito"/>
              </a:rPr>
              <a:t>sinüs </a:t>
            </a:r>
            <a:r>
              <a:rPr sz="1750" spc="-5" dirty="0">
                <a:latin typeface="Carlito"/>
                <a:cs typeface="Carlito"/>
              </a:rPr>
              <a:t>ve </a:t>
            </a:r>
            <a:r>
              <a:rPr sz="1750" spc="-10" dirty="0">
                <a:latin typeface="Carlito"/>
                <a:cs typeface="Carlito"/>
              </a:rPr>
              <a:t>kosinüs</a:t>
            </a:r>
            <a:r>
              <a:rPr sz="1750" spc="-15" dirty="0">
                <a:latin typeface="Carlito"/>
                <a:cs typeface="Carlito"/>
              </a:rPr>
              <a:t> kanunlarıdır.</a:t>
            </a:r>
            <a:endParaRPr sz="1750" dirty="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351713" y="5610191"/>
            <a:ext cx="2341245" cy="317500"/>
            <a:chOff x="6351713" y="5610191"/>
            <a:chExt cx="2341245" cy="317500"/>
          </a:xfrm>
        </p:grpSpPr>
        <p:sp>
          <p:nvSpPr>
            <p:cNvPr id="5" name="object 5"/>
            <p:cNvSpPr/>
            <p:nvPr/>
          </p:nvSpPr>
          <p:spPr>
            <a:xfrm>
              <a:off x="6357175" y="5807678"/>
              <a:ext cx="33655" cy="19685"/>
            </a:xfrm>
            <a:custGeom>
              <a:avLst/>
              <a:gdLst/>
              <a:ahLst/>
              <a:cxnLst/>
              <a:rect l="l" t="t" r="r" b="b"/>
              <a:pathLst>
                <a:path w="33654" h="19685">
                  <a:moveTo>
                    <a:pt x="0" y="19240"/>
                  </a:moveTo>
                  <a:lnTo>
                    <a:pt x="33432" y="0"/>
                  </a:lnTo>
                </a:path>
              </a:pathLst>
            </a:custGeom>
            <a:ln w="109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390608" y="5813107"/>
              <a:ext cx="48895" cy="103505"/>
            </a:xfrm>
            <a:custGeom>
              <a:avLst/>
              <a:gdLst/>
              <a:ahLst/>
              <a:cxnLst/>
              <a:rect l="l" t="t" r="r" b="b"/>
              <a:pathLst>
                <a:path w="48895" h="103504">
                  <a:moveTo>
                    <a:pt x="0" y="0"/>
                  </a:moveTo>
                  <a:lnTo>
                    <a:pt x="48482" y="103251"/>
                  </a:lnTo>
                </a:path>
              </a:pathLst>
            </a:custGeom>
            <a:ln w="218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444519" y="5615654"/>
              <a:ext cx="2248535" cy="300990"/>
            </a:xfrm>
            <a:custGeom>
              <a:avLst/>
              <a:gdLst/>
              <a:ahLst/>
              <a:cxnLst/>
              <a:rect l="l" t="t" r="r" b="b"/>
              <a:pathLst>
                <a:path w="2248534" h="300989">
                  <a:moveTo>
                    <a:pt x="0" y="300704"/>
                  </a:moveTo>
                  <a:lnTo>
                    <a:pt x="64198" y="0"/>
                  </a:lnTo>
                </a:path>
                <a:path w="2248534" h="300989">
                  <a:moveTo>
                    <a:pt x="64198" y="0"/>
                  </a:moveTo>
                  <a:lnTo>
                    <a:pt x="2247995" y="0"/>
                  </a:lnTo>
                </a:path>
              </a:pathLst>
            </a:custGeom>
            <a:ln w="109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483096" y="5506628"/>
            <a:ext cx="302895" cy="3429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3075" spc="15" baseline="-24390" dirty="0">
                <a:latin typeface="Times New Roman"/>
                <a:cs typeface="Times New Roman"/>
              </a:rPr>
              <a:t>a</a:t>
            </a:r>
            <a:r>
              <a:rPr sz="3075" spc="-457" baseline="-2439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11596" y="5623976"/>
            <a:ext cx="2822575" cy="3429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  <a:tabLst>
                <a:tab pos="921385" algn="l"/>
              </a:tabLst>
            </a:pPr>
            <a:r>
              <a:rPr sz="2050" spc="10" dirty="0">
                <a:latin typeface="Times New Roman"/>
                <a:cs typeface="Times New Roman"/>
              </a:rPr>
              <a:t>c</a:t>
            </a:r>
            <a:r>
              <a:rPr sz="2050" spc="15" dirty="0">
                <a:latin typeface="Times New Roman"/>
                <a:cs typeface="Times New Roman"/>
              </a:rPr>
              <a:t> </a:t>
            </a:r>
            <a:r>
              <a:rPr sz="2050" spc="15" dirty="0">
                <a:latin typeface="Symbol"/>
                <a:cs typeface="Symbol"/>
              </a:rPr>
              <a:t></a:t>
            </a:r>
            <a:r>
              <a:rPr sz="2050" spc="15" dirty="0">
                <a:latin typeface="Times New Roman"/>
                <a:cs typeface="Times New Roman"/>
              </a:rPr>
              <a:t>	</a:t>
            </a:r>
            <a:r>
              <a:rPr sz="2050" spc="15" dirty="0">
                <a:latin typeface="Symbol"/>
                <a:cs typeface="Symbol"/>
              </a:rPr>
              <a:t></a:t>
            </a:r>
            <a:r>
              <a:rPr sz="2050" spc="-90" dirty="0">
                <a:latin typeface="Times New Roman"/>
                <a:cs typeface="Times New Roman"/>
              </a:rPr>
              <a:t> </a:t>
            </a:r>
            <a:r>
              <a:rPr sz="2050" spc="95" dirty="0">
                <a:latin typeface="Times New Roman"/>
                <a:cs typeface="Times New Roman"/>
              </a:rPr>
              <a:t>b</a:t>
            </a:r>
            <a:r>
              <a:rPr sz="1800" spc="142" baseline="41666" dirty="0">
                <a:latin typeface="Times New Roman"/>
                <a:cs typeface="Times New Roman"/>
              </a:rPr>
              <a:t>2</a:t>
            </a:r>
            <a:r>
              <a:rPr sz="1800" spc="532" baseline="41666" dirty="0">
                <a:latin typeface="Times New Roman"/>
                <a:cs typeface="Times New Roman"/>
              </a:rPr>
              <a:t> </a:t>
            </a:r>
            <a:r>
              <a:rPr sz="2050" spc="15" dirty="0">
                <a:latin typeface="Symbol"/>
                <a:cs typeface="Symbol"/>
              </a:rPr>
              <a:t></a:t>
            </a:r>
            <a:r>
              <a:rPr sz="2050" spc="-125" dirty="0">
                <a:latin typeface="Times New Roman"/>
                <a:cs typeface="Times New Roman"/>
              </a:rPr>
              <a:t> </a:t>
            </a:r>
            <a:r>
              <a:rPr sz="2050" spc="75" dirty="0">
                <a:latin typeface="Times New Roman"/>
                <a:cs typeface="Times New Roman"/>
              </a:rPr>
              <a:t>2ab*</a:t>
            </a:r>
            <a:r>
              <a:rPr sz="2050" spc="-270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Times New Roman"/>
                <a:cs typeface="Times New Roman"/>
              </a:rPr>
              <a:t>cos</a:t>
            </a:r>
            <a:r>
              <a:rPr sz="2050" spc="-295" dirty="0">
                <a:latin typeface="Times New Roman"/>
                <a:cs typeface="Times New Roman"/>
              </a:rPr>
              <a:t> </a:t>
            </a:r>
            <a:r>
              <a:rPr sz="2050" spc="20" dirty="0">
                <a:latin typeface="Times New Roman"/>
                <a:cs typeface="Times New Roman"/>
              </a:rPr>
              <a:t>C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599176" y="1569720"/>
            <a:ext cx="3221735" cy="1840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144958" y="4172330"/>
            <a:ext cx="534035" cy="0"/>
          </a:xfrm>
          <a:custGeom>
            <a:avLst/>
            <a:gdLst/>
            <a:ahLst/>
            <a:cxnLst/>
            <a:rect l="l" t="t" r="r" b="b"/>
            <a:pathLst>
              <a:path w="534034">
                <a:moveTo>
                  <a:pt x="0" y="0"/>
                </a:moveTo>
                <a:lnTo>
                  <a:pt x="533495" y="0"/>
                </a:lnTo>
              </a:path>
            </a:pathLst>
          </a:custGeom>
          <a:ln w="103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7441" y="4172330"/>
            <a:ext cx="510540" cy="0"/>
          </a:xfrm>
          <a:custGeom>
            <a:avLst/>
            <a:gdLst/>
            <a:ahLst/>
            <a:cxnLst/>
            <a:rect l="l" t="t" r="r" b="b"/>
            <a:pathLst>
              <a:path w="510540">
                <a:moveTo>
                  <a:pt x="0" y="0"/>
                </a:moveTo>
                <a:lnTo>
                  <a:pt x="510158" y="0"/>
                </a:lnTo>
              </a:path>
            </a:pathLst>
          </a:custGeom>
          <a:ln w="103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746587" y="4172330"/>
            <a:ext cx="514350" cy="0"/>
          </a:xfrm>
          <a:custGeom>
            <a:avLst/>
            <a:gdLst/>
            <a:ahLst/>
            <a:cxnLst/>
            <a:rect l="l" t="t" r="r" b="b"/>
            <a:pathLst>
              <a:path w="514350">
                <a:moveTo>
                  <a:pt x="0" y="0"/>
                </a:moveTo>
                <a:lnTo>
                  <a:pt x="514064" y="0"/>
                </a:lnTo>
              </a:path>
            </a:pathLst>
          </a:custGeom>
          <a:ln w="103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138164" y="4167937"/>
            <a:ext cx="2120900" cy="3213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24865" algn="l"/>
                <a:tab pos="1614170" algn="l"/>
              </a:tabLst>
            </a:pPr>
            <a:r>
              <a:rPr sz="1950" spc="-5" dirty="0">
                <a:latin typeface="Times New Roman"/>
                <a:cs typeface="Times New Roman"/>
              </a:rPr>
              <a:t>SinA	SinB	SinC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936483" y="3818940"/>
            <a:ext cx="135255" cy="3213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950" spc="-5" dirty="0">
                <a:latin typeface="Times New Roman"/>
                <a:cs typeface="Times New Roman"/>
              </a:rPr>
              <a:t>c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39332" y="3818940"/>
            <a:ext cx="949325" cy="3213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12165" algn="l"/>
              </a:tabLst>
            </a:pPr>
            <a:r>
              <a:rPr sz="1950" spc="-5" dirty="0">
                <a:latin typeface="Times New Roman"/>
                <a:cs typeface="Times New Roman"/>
              </a:rPr>
              <a:t>a	b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38619" y="3974389"/>
            <a:ext cx="950594" cy="3213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02005" algn="l"/>
              </a:tabLst>
            </a:pPr>
            <a:r>
              <a:rPr sz="1950" spc="-5" dirty="0">
                <a:latin typeface="Symbol"/>
                <a:cs typeface="Symbol"/>
              </a:rPr>
              <a:t></a:t>
            </a:r>
            <a:r>
              <a:rPr sz="1950" spc="-5" dirty="0">
                <a:latin typeface="Times New Roman"/>
                <a:cs typeface="Times New Roman"/>
              </a:rPr>
              <a:t>	</a:t>
            </a:r>
            <a:r>
              <a:rPr sz="1950" spc="-5" dirty="0">
                <a:latin typeface="Symbol"/>
                <a:cs typeface="Symbol"/>
              </a:rPr>
              <a:t></a:t>
            </a:r>
            <a:endParaRPr sz="195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07686" y="3541229"/>
            <a:ext cx="1964052" cy="25519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spc="10" dirty="0">
                <a:solidFill>
                  <a:srgbClr val="CC3300"/>
                </a:solidFill>
                <a:latin typeface="Carlito"/>
                <a:cs typeface="Carlito"/>
              </a:rPr>
              <a:t>Sinüs</a:t>
            </a:r>
            <a:r>
              <a:rPr sz="1550" spc="295" dirty="0">
                <a:solidFill>
                  <a:srgbClr val="CC3300"/>
                </a:solidFill>
                <a:latin typeface="Carlito"/>
                <a:cs typeface="Carlito"/>
              </a:rPr>
              <a:t> </a:t>
            </a:r>
            <a:r>
              <a:rPr sz="1550" spc="10" dirty="0">
                <a:solidFill>
                  <a:srgbClr val="CC3300"/>
                </a:solidFill>
                <a:latin typeface="Carlito"/>
                <a:cs typeface="Carlito"/>
              </a:rPr>
              <a:t>yasası</a:t>
            </a:r>
            <a:endParaRPr sz="155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34189" y="5182591"/>
            <a:ext cx="1702293" cy="25519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tr-TR" sz="1550" spc="5" dirty="0">
                <a:solidFill>
                  <a:srgbClr val="CC3300"/>
                </a:solidFill>
                <a:latin typeface="Carlito"/>
                <a:cs typeface="Carlito"/>
              </a:rPr>
              <a:t>C</a:t>
            </a:r>
            <a:r>
              <a:rPr sz="1550" spc="5" dirty="0" err="1" smtClean="0">
                <a:solidFill>
                  <a:srgbClr val="CC3300"/>
                </a:solidFill>
                <a:latin typeface="Carlito"/>
                <a:cs typeface="Carlito"/>
              </a:rPr>
              <a:t>osinüs</a:t>
            </a:r>
            <a:r>
              <a:rPr sz="1550" spc="-45" dirty="0" smtClean="0">
                <a:solidFill>
                  <a:srgbClr val="CC3300"/>
                </a:solidFill>
                <a:latin typeface="Carlito"/>
                <a:cs typeface="Carlito"/>
              </a:rPr>
              <a:t> </a:t>
            </a:r>
            <a:r>
              <a:rPr sz="1550" spc="5" dirty="0">
                <a:solidFill>
                  <a:srgbClr val="CC3300"/>
                </a:solidFill>
                <a:latin typeface="Carlito"/>
                <a:cs typeface="Carlito"/>
              </a:rPr>
              <a:t>yasası</a:t>
            </a:r>
            <a:endParaRPr sz="155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6482" y="670269"/>
            <a:ext cx="6196965" cy="1501140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1120"/>
              </a:spcBef>
            </a:pPr>
            <a:r>
              <a:rPr sz="1750" b="1" spc="-5" dirty="0">
                <a:solidFill>
                  <a:srgbClr val="FF0000"/>
                </a:solidFill>
                <a:latin typeface="Carlito"/>
                <a:cs typeface="Carlito"/>
              </a:rPr>
              <a:t>HANGİ </a:t>
            </a:r>
            <a:r>
              <a:rPr sz="1750" b="1" spc="-15" dirty="0">
                <a:solidFill>
                  <a:srgbClr val="FF0000"/>
                </a:solidFill>
                <a:latin typeface="Carlito"/>
                <a:cs typeface="Carlito"/>
              </a:rPr>
              <a:t>KOŞULLARDA </a:t>
            </a:r>
            <a:r>
              <a:rPr sz="1750" b="1" spc="-5" dirty="0">
                <a:solidFill>
                  <a:srgbClr val="FF0000"/>
                </a:solidFill>
                <a:latin typeface="Carlito"/>
                <a:cs typeface="Carlito"/>
              </a:rPr>
              <a:t>HANGİ </a:t>
            </a:r>
            <a:r>
              <a:rPr sz="1750" b="1" spc="-10" dirty="0">
                <a:solidFill>
                  <a:srgbClr val="FF0000"/>
                </a:solidFill>
                <a:latin typeface="Carlito"/>
                <a:cs typeface="Carlito"/>
              </a:rPr>
              <a:t>yasa</a:t>
            </a:r>
            <a:r>
              <a:rPr sz="1750" b="1" spc="5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1750" b="1" spc="-5" dirty="0">
                <a:solidFill>
                  <a:srgbClr val="FF0000"/>
                </a:solidFill>
                <a:latin typeface="Carlito"/>
                <a:cs typeface="Carlito"/>
              </a:rPr>
              <a:t>KULLANILIR</a:t>
            </a:r>
            <a:endParaRPr sz="17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sz="1550" spc="10" dirty="0">
                <a:latin typeface="Carlito"/>
                <a:cs typeface="Carlito"/>
              </a:rPr>
              <a:t>Herhangi </a:t>
            </a:r>
            <a:r>
              <a:rPr sz="1550" spc="5" dirty="0">
                <a:latin typeface="Carlito"/>
                <a:cs typeface="Carlito"/>
              </a:rPr>
              <a:t>bir </a:t>
            </a:r>
            <a:r>
              <a:rPr sz="1550" spc="10" dirty="0">
                <a:latin typeface="Carlito"/>
                <a:cs typeface="Carlito"/>
              </a:rPr>
              <a:t>üçgende </a:t>
            </a:r>
            <a:r>
              <a:rPr sz="1550" spc="15" dirty="0">
                <a:latin typeface="Carlito"/>
                <a:cs typeface="Carlito"/>
              </a:rPr>
              <a:t>üçü </a:t>
            </a:r>
            <a:r>
              <a:rPr sz="1550" spc="10" dirty="0">
                <a:latin typeface="Carlito"/>
                <a:cs typeface="Carlito"/>
              </a:rPr>
              <a:t>açı </a:t>
            </a:r>
            <a:r>
              <a:rPr sz="1550" spc="15" dirty="0">
                <a:latin typeface="Carlito"/>
                <a:cs typeface="Carlito"/>
              </a:rPr>
              <a:t>üçü </a:t>
            </a:r>
            <a:r>
              <a:rPr sz="1550" spc="10" dirty="0">
                <a:latin typeface="Carlito"/>
                <a:cs typeface="Carlito"/>
              </a:rPr>
              <a:t>de </a:t>
            </a:r>
            <a:r>
              <a:rPr sz="1550" dirty="0">
                <a:latin typeface="Carlito"/>
                <a:cs typeface="Carlito"/>
              </a:rPr>
              <a:t>kenar </a:t>
            </a:r>
            <a:r>
              <a:rPr sz="1550" spc="10" dirty="0">
                <a:latin typeface="Carlito"/>
                <a:cs typeface="Carlito"/>
              </a:rPr>
              <a:t>olmak </a:t>
            </a:r>
            <a:r>
              <a:rPr sz="1550" dirty="0">
                <a:latin typeface="Carlito"/>
                <a:cs typeface="Carlito"/>
              </a:rPr>
              <a:t>üzere </a:t>
            </a:r>
            <a:r>
              <a:rPr sz="1550" spc="15" dirty="0">
                <a:latin typeface="Carlito"/>
                <a:cs typeface="Carlito"/>
              </a:rPr>
              <a:t>6 </a:t>
            </a:r>
            <a:r>
              <a:rPr sz="1550" spc="10" dirty="0">
                <a:latin typeface="Carlito"/>
                <a:cs typeface="Carlito"/>
              </a:rPr>
              <a:t>değer</a:t>
            </a:r>
            <a:r>
              <a:rPr sz="1550" spc="5" dirty="0">
                <a:latin typeface="Carlito"/>
                <a:cs typeface="Carlito"/>
              </a:rPr>
              <a:t> </a:t>
            </a:r>
            <a:r>
              <a:rPr sz="1550" spc="-10" dirty="0">
                <a:latin typeface="Carlito"/>
                <a:cs typeface="Carlito"/>
              </a:rPr>
              <a:t>bulunur.</a:t>
            </a:r>
            <a:endParaRPr sz="1550">
              <a:latin typeface="Carlito"/>
              <a:cs typeface="Carlito"/>
            </a:endParaRPr>
          </a:p>
          <a:p>
            <a:pPr marL="12700" marR="5080">
              <a:lnSpc>
                <a:spcPct val="152300"/>
              </a:lnSpc>
              <a:spcBef>
                <a:spcPts val="10"/>
              </a:spcBef>
            </a:pPr>
            <a:r>
              <a:rPr sz="1550" spc="5" dirty="0">
                <a:latin typeface="Carlito"/>
                <a:cs typeface="Carlito"/>
              </a:rPr>
              <a:t>Bunlardan </a:t>
            </a:r>
            <a:r>
              <a:rPr sz="1550" spc="10" dirty="0">
                <a:latin typeface="Carlito"/>
                <a:cs typeface="Carlito"/>
              </a:rPr>
              <a:t>herhangi üçünün bilinmesi diğer üçünün bulunması için </a:t>
            </a:r>
            <a:r>
              <a:rPr sz="1550" spc="5" dirty="0">
                <a:latin typeface="Carlito"/>
                <a:cs typeface="Carlito"/>
              </a:rPr>
              <a:t>yeterlidir  </a:t>
            </a:r>
            <a:r>
              <a:rPr sz="1550" spc="10" dirty="0">
                <a:latin typeface="Carlito"/>
                <a:cs typeface="Carlito"/>
              </a:rPr>
              <a:t>(Sadece üç açının bilinmesi durumu hariç)</a:t>
            </a:r>
            <a:endParaRPr sz="155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20515" y="2743200"/>
            <a:ext cx="2264160" cy="21159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351020" y="2762732"/>
            <a:ext cx="4435454" cy="21705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4189342" y="5248998"/>
            <a:ext cx="2342515" cy="317500"/>
            <a:chOff x="4189342" y="5248998"/>
            <a:chExt cx="2342515" cy="317500"/>
          </a:xfrm>
        </p:grpSpPr>
        <p:sp>
          <p:nvSpPr>
            <p:cNvPr id="6" name="object 6"/>
            <p:cNvSpPr/>
            <p:nvPr/>
          </p:nvSpPr>
          <p:spPr>
            <a:xfrm>
              <a:off x="4194810" y="5446490"/>
              <a:ext cx="33655" cy="19685"/>
            </a:xfrm>
            <a:custGeom>
              <a:avLst/>
              <a:gdLst/>
              <a:ahLst/>
              <a:cxnLst/>
              <a:rect l="l" t="t" r="r" b="b"/>
              <a:pathLst>
                <a:path w="33654" h="19685">
                  <a:moveTo>
                    <a:pt x="0" y="19240"/>
                  </a:moveTo>
                  <a:lnTo>
                    <a:pt x="33528" y="0"/>
                  </a:lnTo>
                </a:path>
              </a:pathLst>
            </a:custGeom>
            <a:ln w="109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28338" y="5451919"/>
              <a:ext cx="48895" cy="103505"/>
            </a:xfrm>
            <a:custGeom>
              <a:avLst/>
              <a:gdLst/>
              <a:ahLst/>
              <a:cxnLst/>
              <a:rect l="l" t="t" r="r" b="b"/>
              <a:pathLst>
                <a:path w="48895" h="103504">
                  <a:moveTo>
                    <a:pt x="0" y="0"/>
                  </a:moveTo>
                  <a:lnTo>
                    <a:pt x="48482" y="103251"/>
                  </a:lnTo>
                </a:path>
              </a:pathLst>
            </a:custGeom>
            <a:ln w="218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282249" y="5254466"/>
              <a:ext cx="2249805" cy="300990"/>
            </a:xfrm>
            <a:custGeom>
              <a:avLst/>
              <a:gdLst/>
              <a:ahLst/>
              <a:cxnLst/>
              <a:rect l="l" t="t" r="r" b="b"/>
              <a:pathLst>
                <a:path w="2249804" h="300989">
                  <a:moveTo>
                    <a:pt x="0" y="300704"/>
                  </a:moveTo>
                  <a:lnTo>
                    <a:pt x="64293" y="0"/>
                  </a:lnTo>
                </a:path>
                <a:path w="2249804" h="300989">
                  <a:moveTo>
                    <a:pt x="64293" y="0"/>
                  </a:moveTo>
                  <a:lnTo>
                    <a:pt x="2249233" y="0"/>
                  </a:lnTo>
                </a:path>
              </a:pathLst>
            </a:custGeom>
            <a:ln w="109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320540" y="5145440"/>
            <a:ext cx="302895" cy="3429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3075" spc="15" baseline="-24390" dirty="0">
                <a:latin typeface="Times New Roman"/>
                <a:cs typeface="Times New Roman"/>
              </a:rPr>
              <a:t>a</a:t>
            </a:r>
            <a:r>
              <a:rPr sz="3075" spc="-457" baseline="-2439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49040" y="5262788"/>
            <a:ext cx="2824480" cy="3429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  <a:tabLst>
                <a:tab pos="921385" algn="l"/>
              </a:tabLst>
            </a:pPr>
            <a:r>
              <a:rPr sz="2050" spc="10" dirty="0">
                <a:latin typeface="Times New Roman"/>
                <a:cs typeface="Times New Roman"/>
              </a:rPr>
              <a:t>c</a:t>
            </a:r>
            <a:r>
              <a:rPr sz="2050" spc="15" dirty="0">
                <a:latin typeface="Times New Roman"/>
                <a:cs typeface="Times New Roman"/>
              </a:rPr>
              <a:t> </a:t>
            </a:r>
            <a:r>
              <a:rPr sz="2050" spc="15" dirty="0">
                <a:latin typeface="Symbol"/>
                <a:cs typeface="Symbol"/>
              </a:rPr>
              <a:t></a:t>
            </a:r>
            <a:r>
              <a:rPr sz="2050" spc="15" dirty="0">
                <a:latin typeface="Times New Roman"/>
                <a:cs typeface="Times New Roman"/>
              </a:rPr>
              <a:t>	</a:t>
            </a:r>
            <a:r>
              <a:rPr sz="2050" spc="15" dirty="0">
                <a:latin typeface="Symbol"/>
                <a:cs typeface="Symbol"/>
              </a:rPr>
              <a:t></a:t>
            </a:r>
            <a:r>
              <a:rPr sz="2050" spc="-90" dirty="0">
                <a:latin typeface="Times New Roman"/>
                <a:cs typeface="Times New Roman"/>
              </a:rPr>
              <a:t> </a:t>
            </a:r>
            <a:r>
              <a:rPr sz="2050" spc="95" dirty="0">
                <a:latin typeface="Times New Roman"/>
                <a:cs typeface="Times New Roman"/>
              </a:rPr>
              <a:t>b</a:t>
            </a:r>
            <a:r>
              <a:rPr sz="1800" spc="142" baseline="41666" dirty="0">
                <a:latin typeface="Times New Roman"/>
                <a:cs typeface="Times New Roman"/>
              </a:rPr>
              <a:t>2</a:t>
            </a:r>
            <a:r>
              <a:rPr sz="1800" spc="532" baseline="41666" dirty="0">
                <a:latin typeface="Times New Roman"/>
                <a:cs typeface="Times New Roman"/>
              </a:rPr>
              <a:t> </a:t>
            </a:r>
            <a:r>
              <a:rPr sz="2050" spc="15" dirty="0">
                <a:latin typeface="Symbol"/>
                <a:cs typeface="Symbol"/>
              </a:rPr>
              <a:t></a:t>
            </a:r>
            <a:r>
              <a:rPr sz="2050" spc="-120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Times New Roman"/>
                <a:cs typeface="Times New Roman"/>
              </a:rPr>
              <a:t>2ab</a:t>
            </a:r>
            <a:r>
              <a:rPr sz="2050" spc="-254" dirty="0">
                <a:latin typeface="Times New Roman"/>
                <a:cs typeface="Times New Roman"/>
              </a:rPr>
              <a:t> </a:t>
            </a:r>
            <a:r>
              <a:rPr sz="2050" spc="15" dirty="0">
                <a:latin typeface="Times New Roman"/>
                <a:cs typeface="Times New Roman"/>
              </a:rPr>
              <a:t>*</a:t>
            </a:r>
            <a:r>
              <a:rPr sz="2050" spc="-26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Times New Roman"/>
                <a:cs typeface="Times New Roman"/>
              </a:rPr>
              <a:t>cos</a:t>
            </a:r>
            <a:r>
              <a:rPr sz="2050" spc="-295" dirty="0">
                <a:latin typeface="Times New Roman"/>
                <a:cs typeface="Times New Roman"/>
              </a:rPr>
              <a:t> </a:t>
            </a:r>
            <a:r>
              <a:rPr sz="2050" spc="20" dirty="0">
                <a:latin typeface="Times New Roman"/>
                <a:cs typeface="Times New Roman"/>
              </a:rPr>
              <a:t>C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846129" y="6285738"/>
            <a:ext cx="1141095" cy="0"/>
          </a:xfrm>
          <a:custGeom>
            <a:avLst/>
            <a:gdLst/>
            <a:ahLst/>
            <a:cxnLst/>
            <a:rect l="l" t="t" r="r" b="b"/>
            <a:pathLst>
              <a:path w="1141095">
                <a:moveTo>
                  <a:pt x="0" y="0"/>
                </a:moveTo>
                <a:lnTo>
                  <a:pt x="1140904" y="0"/>
                </a:lnTo>
              </a:path>
            </a:pathLst>
          </a:custGeom>
          <a:ln w="96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988811" y="6161754"/>
            <a:ext cx="114935" cy="304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800" spc="10" dirty="0">
                <a:latin typeface="Symbol"/>
                <a:cs typeface="Symbol"/>
              </a:rPr>
              <a:t>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88811" y="6338538"/>
            <a:ext cx="114935" cy="304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800" spc="10" dirty="0">
                <a:latin typeface="Symbol"/>
                <a:cs typeface="Symbol"/>
              </a:rPr>
              <a:t>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36084" y="6161754"/>
            <a:ext cx="114935" cy="304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800" spc="10" dirty="0">
                <a:latin typeface="Symbol"/>
                <a:cs typeface="Symbol"/>
              </a:rPr>
              <a:t>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36084" y="6338538"/>
            <a:ext cx="114935" cy="304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800" spc="10" dirty="0">
                <a:latin typeface="Symbol"/>
                <a:cs typeface="Symbol"/>
              </a:rPr>
              <a:t>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40528" y="6280626"/>
            <a:ext cx="360680" cy="304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800" spc="-5" dirty="0">
                <a:latin typeface="Times New Roman"/>
                <a:cs typeface="Times New Roman"/>
              </a:rPr>
              <a:t>2</a:t>
            </a:r>
            <a:r>
              <a:rPr sz="1800" spc="20" dirty="0">
                <a:latin typeface="Times New Roman"/>
                <a:cs typeface="Times New Roman"/>
              </a:rPr>
              <a:t>a</a:t>
            </a:r>
            <a:r>
              <a:rPr sz="1800" spc="15" dirty="0">
                <a:latin typeface="Times New Roman"/>
                <a:cs typeface="Times New Roman"/>
              </a:rPr>
              <a:t>b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50640" y="6099270"/>
            <a:ext cx="733425" cy="304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800" spc="20" dirty="0">
                <a:latin typeface="Times New Roman"/>
                <a:cs typeface="Times New Roman"/>
              </a:rPr>
              <a:t>C </a:t>
            </a:r>
            <a:r>
              <a:rPr sz="1800" spc="15" dirty="0">
                <a:latin typeface="Symbol"/>
                <a:cs typeface="Symbol"/>
              </a:rPr>
              <a:t>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Times New Roman"/>
                <a:cs typeface="Times New Roman"/>
              </a:rPr>
              <a:t>cos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94732" y="5952966"/>
            <a:ext cx="1034415" cy="304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1800" spc="15" dirty="0">
                <a:latin typeface="Symbol"/>
                <a:cs typeface="Symbol"/>
              </a:rPr>
              <a:t>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85" dirty="0">
                <a:latin typeface="Times New Roman"/>
                <a:cs typeface="Times New Roman"/>
              </a:rPr>
              <a:t>b</a:t>
            </a:r>
            <a:r>
              <a:rPr sz="1575" spc="127" baseline="44973" dirty="0">
                <a:latin typeface="Times New Roman"/>
                <a:cs typeface="Times New Roman"/>
              </a:rPr>
              <a:t>2 </a:t>
            </a:r>
            <a:r>
              <a:rPr sz="1800" spc="15" dirty="0">
                <a:latin typeface="Symbol"/>
                <a:cs typeface="Symbol"/>
              </a:rPr>
              <a:t>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c</a:t>
            </a:r>
            <a:r>
              <a:rPr sz="1575" spc="112" baseline="44973" dirty="0">
                <a:latin typeface="Times New Roman"/>
                <a:cs typeface="Times New Roman"/>
              </a:rPr>
              <a:t>2</a:t>
            </a:r>
            <a:r>
              <a:rPr sz="1575" spc="179" baseline="44973" dirty="0">
                <a:latin typeface="Times New Roman"/>
                <a:cs typeface="Times New Roman"/>
              </a:rPr>
              <a:t> </a:t>
            </a:r>
            <a:r>
              <a:rPr sz="2700" spc="15" baseline="3086" dirty="0">
                <a:latin typeface="Symbol"/>
                <a:cs typeface="Symbol"/>
              </a:rPr>
              <a:t></a:t>
            </a:r>
            <a:endParaRPr sz="2700" baseline="3086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47615" y="5994114"/>
            <a:ext cx="548005" cy="304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1050" spc="-30" dirty="0">
                <a:latin typeface="Symbol"/>
                <a:cs typeface="Symbol"/>
              </a:rPr>
              <a:t></a:t>
            </a:r>
            <a:r>
              <a:rPr sz="1050" spc="-30" dirty="0">
                <a:latin typeface="Times New Roman"/>
                <a:cs typeface="Times New Roman"/>
              </a:rPr>
              <a:t>1 </a:t>
            </a:r>
            <a:r>
              <a:rPr sz="2700" spc="135" baseline="13888" dirty="0">
                <a:latin typeface="Symbol"/>
                <a:cs typeface="Symbol"/>
              </a:rPr>
              <a:t></a:t>
            </a:r>
            <a:r>
              <a:rPr sz="2700" spc="135" baseline="9259" dirty="0">
                <a:latin typeface="Times New Roman"/>
                <a:cs typeface="Times New Roman"/>
              </a:rPr>
              <a:t>a</a:t>
            </a:r>
            <a:r>
              <a:rPr sz="2700" spc="-427" baseline="9259" dirty="0">
                <a:latin typeface="Times New Roman"/>
                <a:cs typeface="Times New Roman"/>
              </a:rPr>
              <a:t> </a:t>
            </a:r>
            <a:r>
              <a:rPr sz="1575" spc="7" baseline="60846" dirty="0">
                <a:latin typeface="Times New Roman"/>
                <a:cs typeface="Times New Roman"/>
              </a:rPr>
              <a:t>2</a:t>
            </a:r>
            <a:endParaRPr sz="1575" baseline="60846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25367" y="1380744"/>
            <a:ext cx="4317491" cy="19583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10501" y="4642104"/>
            <a:ext cx="90106" cy="1066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23898" y="4642104"/>
            <a:ext cx="110013" cy="1066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71364" y="4614671"/>
            <a:ext cx="15875" cy="138430"/>
          </a:xfrm>
          <a:custGeom>
            <a:avLst/>
            <a:gdLst/>
            <a:ahLst/>
            <a:cxnLst/>
            <a:rect l="l" t="t" r="r" b="b"/>
            <a:pathLst>
              <a:path w="15875" h="138429">
                <a:moveTo>
                  <a:pt x="15430" y="76200"/>
                </a:moveTo>
                <a:lnTo>
                  <a:pt x="0" y="76200"/>
                </a:lnTo>
                <a:lnTo>
                  <a:pt x="0" y="138430"/>
                </a:lnTo>
                <a:lnTo>
                  <a:pt x="15430" y="138430"/>
                </a:lnTo>
                <a:lnTo>
                  <a:pt x="15430" y="76200"/>
                </a:lnTo>
                <a:close/>
              </a:path>
              <a:path w="15875" h="138429">
                <a:moveTo>
                  <a:pt x="15430" y="0"/>
                </a:moveTo>
                <a:lnTo>
                  <a:pt x="0" y="0"/>
                </a:lnTo>
                <a:lnTo>
                  <a:pt x="0" y="62230"/>
                </a:lnTo>
                <a:lnTo>
                  <a:pt x="15430" y="62230"/>
                </a:lnTo>
                <a:lnTo>
                  <a:pt x="154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22437" y="4591811"/>
            <a:ext cx="98488" cy="1569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8188" y="4614671"/>
            <a:ext cx="15875" cy="138430"/>
          </a:xfrm>
          <a:custGeom>
            <a:avLst/>
            <a:gdLst/>
            <a:ahLst/>
            <a:cxnLst/>
            <a:rect l="l" t="t" r="r" b="b"/>
            <a:pathLst>
              <a:path w="15875" h="138429">
                <a:moveTo>
                  <a:pt x="15430" y="76200"/>
                </a:moveTo>
                <a:lnTo>
                  <a:pt x="0" y="76200"/>
                </a:lnTo>
                <a:lnTo>
                  <a:pt x="0" y="138430"/>
                </a:lnTo>
                <a:lnTo>
                  <a:pt x="15430" y="138430"/>
                </a:lnTo>
                <a:lnTo>
                  <a:pt x="15430" y="76200"/>
                </a:lnTo>
                <a:close/>
              </a:path>
              <a:path w="15875" h="138429">
                <a:moveTo>
                  <a:pt x="15430" y="0"/>
                </a:moveTo>
                <a:lnTo>
                  <a:pt x="0" y="0"/>
                </a:lnTo>
                <a:lnTo>
                  <a:pt x="0" y="62230"/>
                </a:lnTo>
                <a:lnTo>
                  <a:pt x="15430" y="62230"/>
                </a:lnTo>
                <a:lnTo>
                  <a:pt x="154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507985" y="3780508"/>
            <a:ext cx="5726430" cy="93154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spc="10" dirty="0">
                <a:latin typeface="Arial"/>
                <a:cs typeface="Arial"/>
              </a:rPr>
              <a:t>İki </a:t>
            </a:r>
            <a:r>
              <a:rPr sz="1550" spc="15" dirty="0">
                <a:latin typeface="Arial"/>
                <a:cs typeface="Arial"/>
              </a:rPr>
              <a:t>vektör </a:t>
            </a:r>
            <a:r>
              <a:rPr sz="1550" spc="10" dirty="0">
                <a:latin typeface="Arial"/>
                <a:cs typeface="Arial"/>
              </a:rPr>
              <a:t>arasındaki açı </a:t>
            </a:r>
            <a:r>
              <a:rPr sz="1550" spc="15" dirty="0">
                <a:latin typeface="Arial"/>
                <a:cs typeface="Arial"/>
              </a:rPr>
              <a:t>θ olmak üzere s </a:t>
            </a:r>
            <a:r>
              <a:rPr sz="1550" spc="10" dirty="0">
                <a:latin typeface="Arial"/>
                <a:cs typeface="Arial"/>
              </a:rPr>
              <a:t>vektörünün </a:t>
            </a:r>
            <a:r>
              <a:rPr sz="1550" spc="5" dirty="0">
                <a:latin typeface="Arial"/>
                <a:cs typeface="Arial"/>
              </a:rPr>
              <a:t>büyüklüğü</a:t>
            </a:r>
            <a:r>
              <a:rPr sz="1550" spc="-80" dirty="0">
                <a:latin typeface="Arial"/>
                <a:cs typeface="Arial"/>
              </a:rPr>
              <a:t> </a:t>
            </a:r>
            <a:r>
              <a:rPr sz="1550" spc="5" dirty="0">
                <a:latin typeface="Arial"/>
                <a:cs typeface="Arial"/>
              </a:rPr>
              <a:t>:</a:t>
            </a:r>
            <a:endParaRPr sz="15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>
              <a:latin typeface="Arial"/>
              <a:cs typeface="Arial"/>
            </a:endParaRPr>
          </a:p>
          <a:p>
            <a:pPr marL="1609725">
              <a:lnSpc>
                <a:spcPct val="100000"/>
              </a:lnSpc>
              <a:tabLst>
                <a:tab pos="1965960" algn="l"/>
                <a:tab pos="2133600" algn="l"/>
                <a:tab pos="2478405" algn="l"/>
                <a:tab pos="2630805" algn="l"/>
                <a:tab pos="2974975" algn="l"/>
              </a:tabLst>
            </a:pPr>
            <a:r>
              <a:rPr sz="1250" spc="40" dirty="0">
                <a:latin typeface="Georgia"/>
                <a:cs typeface="Georgia"/>
              </a:rPr>
              <a:t>2</a:t>
            </a:r>
            <a:r>
              <a:rPr sz="1250" u="dbl" spc="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	</a:t>
            </a:r>
            <a:r>
              <a:rPr sz="1250" spc="40" dirty="0">
                <a:latin typeface="Georgia"/>
                <a:cs typeface="Georgia"/>
              </a:rPr>
              <a:t>	2</a:t>
            </a:r>
            <a:r>
              <a:rPr sz="1250" u="heavy" spc="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	</a:t>
            </a:r>
            <a:r>
              <a:rPr sz="1250" spc="40" dirty="0">
                <a:latin typeface="Georgia"/>
                <a:cs typeface="Georgia"/>
              </a:rPr>
              <a:t>	2 </a:t>
            </a:r>
            <a:r>
              <a:rPr sz="1250" spc="-10" dirty="0">
                <a:latin typeface="Georgia"/>
                <a:cs typeface="Georgia"/>
              </a:rPr>
              <a:t> </a:t>
            </a:r>
            <a:r>
              <a:rPr sz="125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5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522976" y="4590288"/>
            <a:ext cx="1167189" cy="2057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9098" y="1393901"/>
            <a:ext cx="3836670" cy="1590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00"/>
              </a:lnSpc>
              <a:spcBef>
                <a:spcPts val="95"/>
              </a:spcBef>
            </a:pPr>
            <a:r>
              <a:rPr sz="1550" spc="10" dirty="0">
                <a:latin typeface="Carlito"/>
                <a:cs typeface="Carlito"/>
              </a:rPr>
              <a:t>Eğer </a:t>
            </a:r>
            <a:r>
              <a:rPr sz="1550" spc="5" dirty="0">
                <a:latin typeface="Carlito"/>
                <a:cs typeface="Carlito"/>
              </a:rPr>
              <a:t>bilinenler </a:t>
            </a:r>
            <a:r>
              <a:rPr sz="1550" spc="10" dirty="0">
                <a:latin typeface="Carlito"/>
                <a:cs typeface="Carlito"/>
              </a:rPr>
              <a:t>iki </a:t>
            </a:r>
            <a:r>
              <a:rPr sz="1550" spc="5" dirty="0">
                <a:latin typeface="Carlito"/>
                <a:cs typeface="Carlito"/>
              </a:rPr>
              <a:t>kenar </a:t>
            </a:r>
            <a:r>
              <a:rPr sz="1550" spc="10" dirty="0">
                <a:latin typeface="Carlito"/>
                <a:cs typeface="Carlito"/>
              </a:rPr>
              <a:t>ve bunların </a:t>
            </a:r>
            <a:r>
              <a:rPr sz="1550" spc="5" dirty="0">
                <a:latin typeface="Carlito"/>
                <a:cs typeface="Carlito"/>
              </a:rPr>
              <a:t>arasında  olmayan bir </a:t>
            </a:r>
            <a:r>
              <a:rPr sz="1550" spc="10" dirty="0">
                <a:latin typeface="Carlito"/>
                <a:cs typeface="Carlito"/>
              </a:rPr>
              <a:t>açı ise </a:t>
            </a:r>
            <a:r>
              <a:rPr sz="1550" spc="5" dirty="0">
                <a:latin typeface="Carlito"/>
                <a:cs typeface="Carlito"/>
              </a:rPr>
              <a:t>(kenarın karşısındaki </a:t>
            </a:r>
            <a:r>
              <a:rPr sz="1550" spc="10" dirty="0">
                <a:latin typeface="Carlito"/>
                <a:cs typeface="Carlito"/>
              </a:rPr>
              <a:t>açı</a:t>
            </a:r>
            <a:r>
              <a:rPr sz="1550" spc="-75" dirty="0">
                <a:latin typeface="Carlito"/>
                <a:cs typeface="Carlito"/>
              </a:rPr>
              <a:t> </a:t>
            </a:r>
            <a:r>
              <a:rPr sz="1550" spc="10" dirty="0">
                <a:latin typeface="Carlito"/>
                <a:cs typeface="Carlito"/>
              </a:rPr>
              <a:t>ise)</a:t>
            </a:r>
            <a:endParaRPr sz="1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1550" spc="-15" dirty="0">
                <a:latin typeface="Carlito"/>
                <a:cs typeface="Carlito"/>
              </a:rPr>
              <a:t>Veya</a:t>
            </a:r>
            <a:endParaRPr sz="1550">
              <a:latin typeface="Carlito"/>
              <a:cs typeface="Carlito"/>
            </a:endParaRPr>
          </a:p>
          <a:p>
            <a:pPr marL="12700" marR="655955">
              <a:lnSpc>
                <a:spcPts val="2840"/>
              </a:lnSpc>
              <a:spcBef>
                <a:spcPts val="250"/>
              </a:spcBef>
            </a:pPr>
            <a:r>
              <a:rPr sz="1550" spc="10" dirty="0">
                <a:latin typeface="Carlito"/>
                <a:cs typeface="Carlito"/>
              </a:rPr>
              <a:t>Bilinenler </a:t>
            </a:r>
            <a:r>
              <a:rPr sz="1550" spc="5" dirty="0">
                <a:latin typeface="Carlito"/>
                <a:cs typeface="Carlito"/>
              </a:rPr>
              <a:t>iki </a:t>
            </a:r>
            <a:r>
              <a:rPr sz="1550" spc="10" dirty="0">
                <a:latin typeface="Carlito"/>
                <a:cs typeface="Carlito"/>
              </a:rPr>
              <a:t>açı ve </a:t>
            </a:r>
            <a:r>
              <a:rPr sz="1550" spc="15" dirty="0">
                <a:latin typeface="Carlito"/>
                <a:cs typeface="Carlito"/>
              </a:rPr>
              <a:t>sadece </a:t>
            </a:r>
            <a:r>
              <a:rPr sz="1550" spc="5" dirty="0">
                <a:latin typeface="Carlito"/>
                <a:cs typeface="Carlito"/>
              </a:rPr>
              <a:t>bir </a:t>
            </a:r>
            <a:r>
              <a:rPr sz="1550" dirty="0">
                <a:latin typeface="Carlito"/>
                <a:cs typeface="Carlito"/>
              </a:rPr>
              <a:t>kenar</a:t>
            </a:r>
            <a:r>
              <a:rPr sz="1550" spc="-90" dirty="0">
                <a:latin typeface="Carlito"/>
                <a:cs typeface="Carlito"/>
              </a:rPr>
              <a:t> </a:t>
            </a:r>
            <a:r>
              <a:rPr sz="1550" spc="10" dirty="0">
                <a:latin typeface="Carlito"/>
                <a:cs typeface="Carlito"/>
              </a:rPr>
              <a:t>ise  Sinüs </a:t>
            </a:r>
            <a:r>
              <a:rPr sz="1550" spc="5" dirty="0">
                <a:latin typeface="Carlito"/>
                <a:cs typeface="Carlito"/>
              </a:rPr>
              <a:t>yasası</a:t>
            </a:r>
            <a:r>
              <a:rPr sz="1550" spc="-25" dirty="0">
                <a:latin typeface="Carlito"/>
                <a:cs typeface="Carlito"/>
              </a:rPr>
              <a:t> </a:t>
            </a:r>
            <a:r>
              <a:rPr sz="1550" spc="5" dirty="0">
                <a:latin typeface="Carlito"/>
                <a:cs typeface="Carlito"/>
              </a:rPr>
              <a:t>kullanılır:</a:t>
            </a:r>
            <a:endParaRPr sz="155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594025" y="772668"/>
            <a:ext cx="2144639" cy="34183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09278" y="4912861"/>
            <a:ext cx="3305810" cy="1228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100"/>
              </a:spcBef>
            </a:pPr>
            <a:r>
              <a:rPr sz="1550" spc="10" dirty="0">
                <a:latin typeface="Carlito"/>
                <a:cs typeface="Carlito"/>
              </a:rPr>
              <a:t>Eğer </a:t>
            </a:r>
            <a:r>
              <a:rPr sz="1550" spc="5" dirty="0">
                <a:latin typeface="Carlito"/>
                <a:cs typeface="Carlito"/>
              </a:rPr>
              <a:t>bilinen tek </a:t>
            </a:r>
            <a:r>
              <a:rPr sz="1550" dirty="0">
                <a:latin typeface="Carlito"/>
                <a:cs typeface="Carlito"/>
              </a:rPr>
              <a:t>kenar </a:t>
            </a:r>
            <a:r>
              <a:rPr sz="1550" spc="10" dirty="0">
                <a:latin typeface="Carlito"/>
                <a:cs typeface="Carlito"/>
              </a:rPr>
              <a:t>bilinen iki açının  </a:t>
            </a:r>
            <a:r>
              <a:rPr sz="1550" spc="5" dirty="0">
                <a:latin typeface="Carlito"/>
                <a:cs typeface="Carlito"/>
              </a:rPr>
              <a:t>arasındaki kenar </a:t>
            </a:r>
            <a:r>
              <a:rPr sz="1550" spc="10" dirty="0">
                <a:latin typeface="Carlito"/>
                <a:cs typeface="Carlito"/>
              </a:rPr>
              <a:t>ise </a:t>
            </a:r>
            <a:r>
              <a:rPr sz="1550" dirty="0">
                <a:latin typeface="Carlito"/>
                <a:cs typeface="Carlito"/>
              </a:rPr>
              <a:t>iç </a:t>
            </a:r>
            <a:r>
              <a:rPr sz="1550" spc="5" dirty="0">
                <a:latin typeface="Carlito"/>
                <a:cs typeface="Carlito"/>
              </a:rPr>
              <a:t>açılar </a:t>
            </a:r>
            <a:r>
              <a:rPr sz="1550" spc="10" dirty="0">
                <a:latin typeface="Carlito"/>
                <a:cs typeface="Carlito"/>
              </a:rPr>
              <a:t>toplamı</a:t>
            </a:r>
            <a:r>
              <a:rPr sz="1550" spc="-50" dirty="0">
                <a:latin typeface="Carlito"/>
                <a:cs typeface="Carlito"/>
              </a:rPr>
              <a:t> </a:t>
            </a:r>
            <a:r>
              <a:rPr sz="1550" spc="20" dirty="0">
                <a:latin typeface="Carlito"/>
                <a:cs typeface="Carlito"/>
              </a:rPr>
              <a:t>180  </a:t>
            </a:r>
            <a:r>
              <a:rPr sz="1550" spc="10" dirty="0">
                <a:latin typeface="Carlito"/>
                <a:cs typeface="Carlito"/>
              </a:rPr>
              <a:t>derece olduğundan </a:t>
            </a:r>
            <a:r>
              <a:rPr sz="1550" spc="15" dirty="0">
                <a:latin typeface="Carlito"/>
                <a:cs typeface="Carlito"/>
              </a:rPr>
              <a:t>önce </a:t>
            </a:r>
            <a:r>
              <a:rPr sz="1550" spc="5" dirty="0">
                <a:latin typeface="Carlito"/>
                <a:cs typeface="Carlito"/>
              </a:rPr>
              <a:t>bilinmeyen </a:t>
            </a:r>
            <a:r>
              <a:rPr sz="1550" spc="10" dirty="0">
                <a:latin typeface="Carlito"/>
                <a:cs typeface="Carlito"/>
              </a:rPr>
              <a:t>açı  bulunur </a:t>
            </a:r>
            <a:r>
              <a:rPr sz="1550" spc="5" dirty="0">
                <a:latin typeface="Carlito"/>
                <a:cs typeface="Carlito"/>
              </a:rPr>
              <a:t>sonra </a:t>
            </a:r>
            <a:r>
              <a:rPr sz="1550" spc="10" dirty="0">
                <a:latin typeface="Carlito"/>
                <a:cs typeface="Carlito"/>
              </a:rPr>
              <a:t>sinüs </a:t>
            </a:r>
            <a:r>
              <a:rPr sz="1550" spc="5" dirty="0">
                <a:latin typeface="Carlito"/>
                <a:cs typeface="Carlito"/>
              </a:rPr>
              <a:t>yasası </a:t>
            </a:r>
            <a:r>
              <a:rPr sz="1550" spc="10" dirty="0">
                <a:latin typeface="Carlito"/>
                <a:cs typeface="Carlito"/>
              </a:rPr>
              <a:t>ile diğer  </a:t>
            </a:r>
            <a:r>
              <a:rPr sz="1550" spc="5" dirty="0">
                <a:latin typeface="Carlito"/>
                <a:cs typeface="Carlito"/>
              </a:rPr>
              <a:t>bilinmeyenler</a:t>
            </a:r>
            <a:r>
              <a:rPr sz="1550" spc="25" dirty="0">
                <a:latin typeface="Carlito"/>
                <a:cs typeface="Carlito"/>
              </a:rPr>
              <a:t> </a:t>
            </a:r>
            <a:r>
              <a:rPr sz="1550" spc="10" dirty="0">
                <a:latin typeface="Carlito"/>
                <a:cs typeface="Carlito"/>
              </a:rPr>
              <a:t>bulunur</a:t>
            </a:r>
            <a:endParaRPr sz="155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616240" y="4541084"/>
            <a:ext cx="1970386" cy="19774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82786" y="3793617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019" y="0"/>
                </a:lnTo>
              </a:path>
            </a:pathLst>
          </a:custGeom>
          <a:ln w="103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94602" y="3793617"/>
            <a:ext cx="509905" cy="0"/>
          </a:xfrm>
          <a:custGeom>
            <a:avLst/>
            <a:gdLst/>
            <a:ahLst/>
            <a:cxnLst/>
            <a:rect l="l" t="t" r="r" b="b"/>
            <a:pathLst>
              <a:path w="509904">
                <a:moveTo>
                  <a:pt x="0" y="0"/>
                </a:moveTo>
                <a:lnTo>
                  <a:pt x="509873" y="0"/>
                </a:lnTo>
              </a:path>
            </a:pathLst>
          </a:custGeom>
          <a:ln w="103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83272" y="3793617"/>
            <a:ext cx="514350" cy="0"/>
          </a:xfrm>
          <a:custGeom>
            <a:avLst/>
            <a:gdLst/>
            <a:ahLst/>
            <a:cxnLst/>
            <a:rect l="l" t="t" r="r" b="b"/>
            <a:pathLst>
              <a:path w="514350">
                <a:moveTo>
                  <a:pt x="0" y="0"/>
                </a:moveTo>
                <a:lnTo>
                  <a:pt x="513778" y="0"/>
                </a:lnTo>
              </a:path>
            </a:pathLst>
          </a:custGeom>
          <a:ln w="103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475992" y="3789394"/>
            <a:ext cx="2118995" cy="32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22960" algn="l"/>
                <a:tab pos="1612265" algn="l"/>
              </a:tabLst>
            </a:pPr>
            <a:r>
              <a:rPr sz="1950" spc="-20" dirty="0">
                <a:latin typeface="Times New Roman"/>
                <a:cs typeface="Times New Roman"/>
              </a:rPr>
              <a:t>S</a:t>
            </a:r>
            <a:r>
              <a:rPr sz="1950" spc="-5" dirty="0">
                <a:latin typeface="Times New Roman"/>
                <a:cs typeface="Times New Roman"/>
              </a:rPr>
              <a:t>inA</a:t>
            </a:r>
            <a:r>
              <a:rPr sz="1950" dirty="0">
                <a:latin typeface="Times New Roman"/>
                <a:cs typeface="Times New Roman"/>
              </a:rPr>
              <a:t>	</a:t>
            </a:r>
            <a:r>
              <a:rPr sz="1950" spc="-20" dirty="0">
                <a:latin typeface="Times New Roman"/>
                <a:cs typeface="Times New Roman"/>
              </a:rPr>
              <a:t>S</a:t>
            </a:r>
            <a:r>
              <a:rPr sz="1950" spc="-5" dirty="0">
                <a:latin typeface="Times New Roman"/>
                <a:cs typeface="Times New Roman"/>
              </a:rPr>
              <a:t>inB</a:t>
            </a:r>
            <a:r>
              <a:rPr sz="1950" dirty="0">
                <a:latin typeface="Times New Roman"/>
                <a:cs typeface="Times New Roman"/>
              </a:rPr>
              <a:t>	</a:t>
            </a:r>
            <a:r>
              <a:rPr sz="1950" spc="-20" dirty="0">
                <a:latin typeface="Times New Roman"/>
                <a:cs typeface="Times New Roman"/>
              </a:rPr>
              <a:t>S</a:t>
            </a:r>
            <a:r>
              <a:rPr sz="1950" spc="-5" dirty="0">
                <a:latin typeface="Times New Roman"/>
                <a:cs typeface="Times New Roman"/>
              </a:rPr>
              <a:t>inC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72788" y="3440398"/>
            <a:ext cx="135255" cy="32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spc="-5" dirty="0">
                <a:latin typeface="Times New Roman"/>
                <a:cs typeface="Times New Roman"/>
              </a:rPr>
              <a:t>c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77160" y="3440398"/>
            <a:ext cx="949325" cy="32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12165" algn="l"/>
              </a:tabLst>
            </a:pPr>
            <a:r>
              <a:rPr sz="1950" spc="-5" dirty="0">
                <a:latin typeface="Times New Roman"/>
                <a:cs typeface="Times New Roman"/>
              </a:rPr>
              <a:t>a	b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76448" y="3595846"/>
            <a:ext cx="950594" cy="32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02005" algn="l"/>
              </a:tabLst>
            </a:pPr>
            <a:r>
              <a:rPr sz="1950" spc="-5" dirty="0">
                <a:latin typeface="Symbol"/>
                <a:cs typeface="Symbol"/>
              </a:rPr>
              <a:t></a:t>
            </a:r>
            <a:r>
              <a:rPr sz="1950" spc="-5" dirty="0">
                <a:latin typeface="Times New Roman"/>
                <a:cs typeface="Times New Roman"/>
              </a:rPr>
              <a:t>	</a:t>
            </a:r>
            <a:r>
              <a:rPr sz="1950" spc="-5" dirty="0">
                <a:latin typeface="Symbol"/>
                <a:cs typeface="Symbol"/>
              </a:rPr>
              <a:t></a:t>
            </a:r>
            <a:endParaRPr sz="19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4909" y="871262"/>
            <a:ext cx="26377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0" dirty="0">
                <a:solidFill>
                  <a:srgbClr val="FF0000"/>
                </a:solidFill>
                <a:latin typeface="Arial"/>
                <a:cs typeface="Arial"/>
              </a:rPr>
              <a:t>DİK </a:t>
            </a:r>
            <a:r>
              <a:rPr spc="-305" dirty="0">
                <a:solidFill>
                  <a:srgbClr val="FF0000"/>
                </a:solidFill>
                <a:latin typeface="Arial"/>
                <a:cs typeface="Arial"/>
              </a:rPr>
              <a:t>ÜÇGEN</a:t>
            </a:r>
            <a:r>
              <a:rPr spc="-1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pc="-300" dirty="0">
                <a:solidFill>
                  <a:srgbClr val="FF0000"/>
                </a:solidFill>
                <a:latin typeface="Arial"/>
                <a:cs typeface="Arial"/>
              </a:rPr>
              <a:t>FORMÜLLERİ</a:t>
            </a:r>
          </a:p>
        </p:txBody>
      </p:sp>
      <p:sp>
        <p:nvSpPr>
          <p:cNvPr id="3" name="object 3"/>
          <p:cNvSpPr/>
          <p:nvPr/>
        </p:nvSpPr>
        <p:spPr>
          <a:xfrm>
            <a:off x="6556848" y="2202180"/>
            <a:ext cx="2329206" cy="1833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7500" y="1413743"/>
            <a:ext cx="6008197" cy="4559582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01600" marR="196215">
              <a:lnSpc>
                <a:spcPts val="1510"/>
              </a:lnSpc>
              <a:spcBef>
                <a:spcPts val="475"/>
              </a:spcBef>
            </a:pPr>
            <a:r>
              <a:rPr sz="1550" dirty="0">
                <a:latin typeface="Carlito"/>
                <a:cs typeface="Carlito"/>
              </a:rPr>
              <a:t>Vektörlerin </a:t>
            </a:r>
            <a:r>
              <a:rPr sz="1550" spc="10" dirty="0">
                <a:latin typeface="Carlito"/>
                <a:cs typeface="Carlito"/>
              </a:rPr>
              <a:t>hesaplanmasında </a:t>
            </a:r>
            <a:r>
              <a:rPr sz="1550" spc="5" dirty="0">
                <a:latin typeface="Carlito"/>
                <a:cs typeface="Carlito"/>
              </a:rPr>
              <a:t>diğer </a:t>
            </a:r>
            <a:r>
              <a:rPr sz="1550" spc="10" dirty="0">
                <a:latin typeface="Carlito"/>
                <a:cs typeface="Carlito"/>
              </a:rPr>
              <a:t>önemli  </a:t>
            </a:r>
            <a:r>
              <a:rPr sz="1550" spc="5" dirty="0">
                <a:latin typeface="Carlito"/>
                <a:cs typeface="Carlito"/>
              </a:rPr>
              <a:t>trigonometrik formüller </a:t>
            </a:r>
            <a:r>
              <a:rPr sz="1550" dirty="0">
                <a:latin typeface="Carlito"/>
                <a:cs typeface="Carlito"/>
              </a:rPr>
              <a:t>orta </a:t>
            </a:r>
            <a:r>
              <a:rPr sz="1550" spc="10" dirty="0">
                <a:latin typeface="Carlito"/>
                <a:cs typeface="Carlito"/>
              </a:rPr>
              <a:t>öğrenim </a:t>
            </a:r>
            <a:r>
              <a:rPr sz="1550" spc="5" dirty="0">
                <a:latin typeface="Carlito"/>
                <a:cs typeface="Carlito"/>
              </a:rPr>
              <a:t>yıllarından  </a:t>
            </a:r>
            <a:r>
              <a:rPr sz="1550" spc="10" dirty="0">
                <a:latin typeface="Carlito"/>
                <a:cs typeface="Carlito"/>
              </a:rPr>
              <a:t>öğrenmiş olduğunuz dik üçgen </a:t>
            </a:r>
            <a:r>
              <a:rPr sz="1550" spc="-5" dirty="0">
                <a:latin typeface="Carlito"/>
                <a:cs typeface="Carlito"/>
              </a:rPr>
              <a:t>kanunlarıdır.</a:t>
            </a:r>
            <a:r>
              <a:rPr sz="1550" spc="-10" dirty="0">
                <a:latin typeface="Carlito"/>
                <a:cs typeface="Carlito"/>
              </a:rPr>
              <a:t> </a:t>
            </a:r>
            <a:r>
              <a:rPr sz="1550" spc="5" dirty="0">
                <a:latin typeface="Carlito"/>
                <a:cs typeface="Carlito"/>
              </a:rPr>
              <a:t>Bunlar;</a:t>
            </a:r>
            <a:endParaRPr sz="1550" dirty="0">
              <a:latin typeface="Carlito"/>
              <a:cs typeface="Carlito"/>
            </a:endParaRPr>
          </a:p>
          <a:p>
            <a:pPr marL="101600">
              <a:lnSpc>
                <a:spcPts val="1685"/>
              </a:lnSpc>
              <a:spcBef>
                <a:spcPts val="1185"/>
              </a:spcBef>
            </a:pPr>
            <a:r>
              <a:rPr sz="1550" b="1" spc="10" dirty="0">
                <a:solidFill>
                  <a:srgbClr val="FF0000"/>
                </a:solidFill>
                <a:latin typeface="Carlito"/>
                <a:cs typeface="Carlito"/>
              </a:rPr>
              <a:t>Pisagor</a:t>
            </a:r>
            <a:r>
              <a:rPr sz="1550" b="1" spc="-3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1550" b="1" spc="10" dirty="0">
                <a:solidFill>
                  <a:srgbClr val="FF0000"/>
                </a:solidFill>
                <a:latin typeface="Carlito"/>
                <a:cs typeface="Carlito"/>
              </a:rPr>
              <a:t>kanunu:</a:t>
            </a:r>
            <a:endParaRPr sz="1550" dirty="0">
              <a:latin typeface="Carlito"/>
              <a:cs typeface="Carlito"/>
            </a:endParaRPr>
          </a:p>
          <a:p>
            <a:pPr marL="101600" marR="93980">
              <a:lnSpc>
                <a:spcPts val="1510"/>
              </a:lnSpc>
              <a:spcBef>
                <a:spcPts val="170"/>
              </a:spcBef>
            </a:pPr>
            <a:r>
              <a:rPr sz="1550" spc="10" dirty="0">
                <a:latin typeface="Carlito"/>
                <a:cs typeface="Carlito"/>
              </a:rPr>
              <a:t>Dik </a:t>
            </a:r>
            <a:r>
              <a:rPr sz="1550" spc="5" dirty="0">
                <a:latin typeface="Carlito"/>
                <a:cs typeface="Carlito"/>
              </a:rPr>
              <a:t>kenarların </a:t>
            </a:r>
            <a:r>
              <a:rPr sz="1550" dirty="0">
                <a:latin typeface="Carlito"/>
                <a:cs typeface="Carlito"/>
              </a:rPr>
              <a:t>karesini </a:t>
            </a:r>
            <a:r>
              <a:rPr sz="1550" spc="10" dirty="0">
                <a:latin typeface="Carlito"/>
                <a:cs typeface="Carlito"/>
              </a:rPr>
              <a:t>toplamı hipotenüsün </a:t>
            </a:r>
            <a:r>
              <a:rPr sz="1550" spc="5" dirty="0">
                <a:latin typeface="Carlito"/>
                <a:cs typeface="Carlito"/>
              </a:rPr>
              <a:t>karesine  </a:t>
            </a:r>
            <a:r>
              <a:rPr sz="1550" spc="-15" dirty="0">
                <a:latin typeface="Carlito"/>
                <a:cs typeface="Carlito"/>
              </a:rPr>
              <a:t>eşittir.</a:t>
            </a:r>
            <a:endParaRPr sz="1550" dirty="0">
              <a:latin typeface="Carlito"/>
              <a:cs typeface="Carlito"/>
            </a:endParaRPr>
          </a:p>
          <a:p>
            <a:pPr marL="698500">
              <a:lnSpc>
                <a:spcPct val="100000"/>
              </a:lnSpc>
              <a:spcBef>
                <a:spcPts val="1185"/>
              </a:spcBef>
            </a:pPr>
            <a:r>
              <a:rPr sz="1550" spc="5" dirty="0">
                <a:latin typeface="Carlito"/>
                <a:cs typeface="Carlito"/>
              </a:rPr>
              <a:t>a</a:t>
            </a:r>
            <a:r>
              <a:rPr sz="1575" spc="7" baseline="23809" dirty="0">
                <a:latin typeface="Carlito"/>
                <a:cs typeface="Carlito"/>
              </a:rPr>
              <a:t>2 </a:t>
            </a:r>
            <a:r>
              <a:rPr sz="1550" spc="15" dirty="0">
                <a:latin typeface="Carlito"/>
                <a:cs typeface="Carlito"/>
              </a:rPr>
              <a:t>+ </a:t>
            </a:r>
            <a:r>
              <a:rPr sz="1550" spc="5" dirty="0">
                <a:latin typeface="Carlito"/>
                <a:cs typeface="Carlito"/>
              </a:rPr>
              <a:t>b</a:t>
            </a:r>
            <a:r>
              <a:rPr sz="1575" spc="7" baseline="23809" dirty="0">
                <a:latin typeface="Carlito"/>
                <a:cs typeface="Carlito"/>
              </a:rPr>
              <a:t>2 </a:t>
            </a:r>
            <a:r>
              <a:rPr sz="1550" spc="15" dirty="0">
                <a:latin typeface="Carlito"/>
                <a:cs typeface="Carlito"/>
              </a:rPr>
              <a:t>=</a:t>
            </a:r>
            <a:r>
              <a:rPr sz="1550" spc="-114" dirty="0">
                <a:latin typeface="Carlito"/>
                <a:cs typeface="Carlito"/>
              </a:rPr>
              <a:t> </a:t>
            </a:r>
            <a:r>
              <a:rPr sz="1550" spc="5" dirty="0">
                <a:latin typeface="Carlito"/>
                <a:cs typeface="Carlito"/>
              </a:rPr>
              <a:t>c</a:t>
            </a:r>
            <a:r>
              <a:rPr sz="1575" spc="7" baseline="23809" dirty="0">
                <a:latin typeface="Carlito"/>
                <a:cs typeface="Carlito"/>
              </a:rPr>
              <a:t>2</a:t>
            </a:r>
            <a:endParaRPr sz="1575" baseline="23809" dirty="0">
              <a:latin typeface="Carlito"/>
              <a:cs typeface="Carlito"/>
            </a:endParaRPr>
          </a:p>
          <a:p>
            <a:pPr marL="101600">
              <a:lnSpc>
                <a:spcPts val="1685"/>
              </a:lnSpc>
              <a:spcBef>
                <a:spcPts val="1165"/>
              </a:spcBef>
            </a:pPr>
            <a:r>
              <a:rPr sz="1550" b="1" spc="10" dirty="0">
                <a:solidFill>
                  <a:srgbClr val="FF0000"/>
                </a:solidFill>
                <a:latin typeface="Carlito"/>
                <a:cs typeface="Carlito"/>
              </a:rPr>
              <a:t>Sinüs</a:t>
            </a:r>
            <a:r>
              <a:rPr sz="1550" b="1" spc="-2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1550" b="1" dirty="0">
                <a:solidFill>
                  <a:srgbClr val="FF0000"/>
                </a:solidFill>
                <a:latin typeface="Carlito"/>
                <a:cs typeface="Carlito"/>
              </a:rPr>
              <a:t>kuralı:</a:t>
            </a:r>
            <a:endParaRPr sz="1550" dirty="0">
              <a:latin typeface="Carlito"/>
              <a:cs typeface="Carlito"/>
            </a:endParaRPr>
          </a:p>
          <a:p>
            <a:pPr marL="101600" marR="365125">
              <a:lnSpc>
                <a:spcPts val="1520"/>
              </a:lnSpc>
              <a:spcBef>
                <a:spcPts val="160"/>
              </a:spcBef>
            </a:pPr>
            <a:r>
              <a:rPr sz="1550" dirty="0">
                <a:latin typeface="Carlito"/>
                <a:cs typeface="Carlito"/>
              </a:rPr>
              <a:t>Karşı </a:t>
            </a:r>
            <a:r>
              <a:rPr sz="1550" spc="10" dirty="0">
                <a:latin typeface="Carlito"/>
                <a:cs typeface="Carlito"/>
              </a:rPr>
              <a:t>dik </a:t>
            </a:r>
            <a:r>
              <a:rPr sz="1550" spc="5" dirty="0">
                <a:latin typeface="Carlito"/>
                <a:cs typeface="Carlito"/>
              </a:rPr>
              <a:t>kenarın </a:t>
            </a:r>
            <a:r>
              <a:rPr sz="1550" spc="10" dirty="0">
                <a:latin typeface="Carlito"/>
                <a:cs typeface="Carlito"/>
              </a:rPr>
              <a:t>hipotenüse </a:t>
            </a:r>
            <a:r>
              <a:rPr sz="1550" spc="5" dirty="0">
                <a:latin typeface="Carlito"/>
                <a:cs typeface="Carlito"/>
              </a:rPr>
              <a:t>oranı </a:t>
            </a:r>
            <a:r>
              <a:rPr sz="1550" spc="10" dirty="0">
                <a:latin typeface="Carlito"/>
                <a:cs typeface="Carlito"/>
              </a:rPr>
              <a:t>açının sinisüne  </a:t>
            </a:r>
            <a:r>
              <a:rPr sz="1550" spc="-15" dirty="0">
                <a:latin typeface="Carlito"/>
                <a:cs typeface="Carlito"/>
              </a:rPr>
              <a:t>eşittir.</a:t>
            </a:r>
            <a:endParaRPr sz="1550" dirty="0">
              <a:latin typeface="Carlito"/>
              <a:cs typeface="Carlito"/>
            </a:endParaRPr>
          </a:p>
          <a:p>
            <a:pPr marL="514350">
              <a:lnSpc>
                <a:spcPts val="1525"/>
              </a:lnSpc>
            </a:pPr>
            <a:r>
              <a:rPr sz="1550" spc="10" dirty="0">
                <a:latin typeface="Carlito"/>
                <a:cs typeface="Carlito"/>
              </a:rPr>
              <a:t>sinϴ </a:t>
            </a:r>
            <a:r>
              <a:rPr sz="1550" spc="15" dirty="0">
                <a:latin typeface="Carlito"/>
                <a:cs typeface="Carlito"/>
              </a:rPr>
              <a:t>=</a:t>
            </a:r>
            <a:r>
              <a:rPr sz="1550" spc="-75" dirty="0">
                <a:latin typeface="Carlito"/>
                <a:cs typeface="Carlito"/>
              </a:rPr>
              <a:t> </a:t>
            </a:r>
            <a:r>
              <a:rPr sz="1550" spc="5" dirty="0">
                <a:latin typeface="Carlito"/>
                <a:cs typeface="Carlito"/>
              </a:rPr>
              <a:t>a/c</a:t>
            </a:r>
            <a:endParaRPr sz="1550" dirty="0">
              <a:latin typeface="Carlito"/>
              <a:cs typeface="Carlito"/>
            </a:endParaRPr>
          </a:p>
          <a:p>
            <a:pPr marL="101600">
              <a:lnSpc>
                <a:spcPts val="1689"/>
              </a:lnSpc>
              <a:spcBef>
                <a:spcPts val="1165"/>
              </a:spcBef>
            </a:pPr>
            <a:r>
              <a:rPr lang="tr-TR" sz="1550" b="1" spc="10" dirty="0">
                <a:solidFill>
                  <a:srgbClr val="FF0000"/>
                </a:solidFill>
                <a:latin typeface="Carlito"/>
                <a:cs typeface="Carlito"/>
              </a:rPr>
              <a:t>C</a:t>
            </a:r>
            <a:r>
              <a:rPr sz="1550" b="1" spc="10" dirty="0" err="1" smtClean="0">
                <a:solidFill>
                  <a:srgbClr val="FF0000"/>
                </a:solidFill>
                <a:latin typeface="Carlito"/>
                <a:cs typeface="Carlito"/>
              </a:rPr>
              <a:t>osinüs</a:t>
            </a:r>
            <a:r>
              <a:rPr sz="1550" b="1" spc="-114" dirty="0" smtClean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1550" b="1" dirty="0">
                <a:solidFill>
                  <a:srgbClr val="FF0000"/>
                </a:solidFill>
                <a:latin typeface="Carlito"/>
                <a:cs typeface="Carlito"/>
              </a:rPr>
              <a:t>Kuralı:</a:t>
            </a:r>
            <a:endParaRPr sz="1550" dirty="0">
              <a:latin typeface="Carlito"/>
              <a:cs typeface="Carlito"/>
            </a:endParaRPr>
          </a:p>
          <a:p>
            <a:pPr marL="101600" marR="67945">
              <a:lnSpc>
                <a:spcPts val="1510"/>
              </a:lnSpc>
              <a:spcBef>
                <a:spcPts val="175"/>
              </a:spcBef>
            </a:pPr>
            <a:r>
              <a:rPr sz="1550" spc="10" dirty="0">
                <a:latin typeface="Carlito"/>
                <a:cs typeface="Carlito"/>
              </a:rPr>
              <a:t>Komşu dik açının hipotenüse </a:t>
            </a:r>
            <a:r>
              <a:rPr sz="1550" dirty="0">
                <a:latin typeface="Carlito"/>
                <a:cs typeface="Carlito"/>
              </a:rPr>
              <a:t>oranı </a:t>
            </a:r>
            <a:r>
              <a:rPr sz="1550" spc="10" dirty="0">
                <a:latin typeface="Carlito"/>
                <a:cs typeface="Carlito"/>
              </a:rPr>
              <a:t>açının </a:t>
            </a:r>
            <a:r>
              <a:rPr sz="1550" spc="5" dirty="0">
                <a:latin typeface="Carlito"/>
                <a:cs typeface="Carlito"/>
              </a:rPr>
              <a:t>kosinüsünü  verir</a:t>
            </a:r>
            <a:endParaRPr sz="1550" dirty="0">
              <a:latin typeface="Carlito"/>
              <a:cs typeface="Carlito"/>
            </a:endParaRPr>
          </a:p>
          <a:p>
            <a:pPr marL="698500">
              <a:lnSpc>
                <a:spcPct val="100000"/>
              </a:lnSpc>
              <a:spcBef>
                <a:spcPts val="1170"/>
              </a:spcBef>
            </a:pPr>
            <a:r>
              <a:rPr sz="1550" spc="10" dirty="0">
                <a:latin typeface="Carlito"/>
                <a:cs typeface="Carlito"/>
              </a:rPr>
              <a:t>cosϴ=</a:t>
            </a:r>
            <a:r>
              <a:rPr sz="1550" spc="340" dirty="0">
                <a:latin typeface="Carlito"/>
                <a:cs typeface="Carlito"/>
              </a:rPr>
              <a:t> </a:t>
            </a:r>
            <a:r>
              <a:rPr sz="1550" dirty="0">
                <a:latin typeface="Carlito"/>
                <a:cs typeface="Carlito"/>
              </a:rPr>
              <a:t>b/c</a:t>
            </a:r>
          </a:p>
          <a:p>
            <a:pPr marL="101600">
              <a:lnSpc>
                <a:spcPts val="1685"/>
              </a:lnSpc>
              <a:spcBef>
                <a:spcPts val="1180"/>
              </a:spcBef>
            </a:pPr>
            <a:r>
              <a:rPr sz="1550" b="1" spc="-5" dirty="0">
                <a:solidFill>
                  <a:srgbClr val="FF0000"/>
                </a:solidFill>
                <a:latin typeface="Carlito"/>
                <a:cs typeface="Carlito"/>
              </a:rPr>
              <a:t>Tanjant</a:t>
            </a:r>
            <a:r>
              <a:rPr sz="1550" b="1" spc="-2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1550" b="1" spc="-5" dirty="0">
                <a:solidFill>
                  <a:srgbClr val="FF0000"/>
                </a:solidFill>
                <a:latin typeface="Carlito"/>
                <a:cs typeface="Carlito"/>
              </a:rPr>
              <a:t>kuralı:</a:t>
            </a:r>
            <a:endParaRPr sz="1550" dirty="0">
              <a:latin typeface="Carlito"/>
              <a:cs typeface="Carlito"/>
            </a:endParaRPr>
          </a:p>
          <a:p>
            <a:pPr marL="101600" marR="581025">
              <a:lnSpc>
                <a:spcPts val="1510"/>
              </a:lnSpc>
              <a:spcBef>
                <a:spcPts val="165"/>
              </a:spcBef>
            </a:pPr>
            <a:r>
              <a:rPr sz="1550" dirty="0">
                <a:latin typeface="Carlito"/>
                <a:cs typeface="Carlito"/>
              </a:rPr>
              <a:t>Karşı </a:t>
            </a:r>
            <a:r>
              <a:rPr sz="1550" spc="10" dirty="0">
                <a:latin typeface="Carlito"/>
                <a:cs typeface="Carlito"/>
              </a:rPr>
              <a:t>dik </a:t>
            </a:r>
            <a:r>
              <a:rPr sz="1550" spc="5" dirty="0">
                <a:latin typeface="Carlito"/>
                <a:cs typeface="Carlito"/>
              </a:rPr>
              <a:t>kenarın komşu </a:t>
            </a:r>
            <a:r>
              <a:rPr sz="1550" spc="10" dirty="0">
                <a:latin typeface="Carlito"/>
                <a:cs typeface="Carlito"/>
              </a:rPr>
              <a:t>dik </a:t>
            </a:r>
            <a:r>
              <a:rPr sz="1550" spc="-5" dirty="0">
                <a:latin typeface="Carlito"/>
                <a:cs typeface="Carlito"/>
              </a:rPr>
              <a:t>kenara </a:t>
            </a:r>
            <a:r>
              <a:rPr sz="1550" spc="5" dirty="0">
                <a:latin typeface="Carlito"/>
                <a:cs typeface="Carlito"/>
              </a:rPr>
              <a:t>oranı</a:t>
            </a:r>
            <a:r>
              <a:rPr sz="1550" spc="-95" dirty="0">
                <a:latin typeface="Carlito"/>
                <a:cs typeface="Carlito"/>
              </a:rPr>
              <a:t> </a:t>
            </a:r>
            <a:r>
              <a:rPr sz="1550" spc="10" dirty="0">
                <a:latin typeface="Carlito"/>
                <a:cs typeface="Carlito"/>
              </a:rPr>
              <a:t>açının  </a:t>
            </a:r>
            <a:r>
              <a:rPr sz="1550" spc="5" dirty="0">
                <a:latin typeface="Carlito"/>
                <a:cs typeface="Carlito"/>
              </a:rPr>
              <a:t>tanjantını </a:t>
            </a:r>
            <a:r>
              <a:rPr sz="1550" spc="-20" dirty="0">
                <a:latin typeface="Carlito"/>
                <a:cs typeface="Carlito"/>
              </a:rPr>
              <a:t>verir.</a:t>
            </a:r>
            <a:endParaRPr sz="1550" dirty="0">
              <a:latin typeface="Carlito"/>
              <a:cs typeface="Carlito"/>
            </a:endParaRPr>
          </a:p>
          <a:p>
            <a:pPr marL="605790">
              <a:lnSpc>
                <a:spcPct val="100000"/>
              </a:lnSpc>
              <a:spcBef>
                <a:spcPts val="1185"/>
              </a:spcBef>
            </a:pPr>
            <a:r>
              <a:rPr sz="1550" spc="10" dirty="0">
                <a:latin typeface="Carlito"/>
                <a:cs typeface="Carlito"/>
              </a:rPr>
              <a:t>tanϴ=a/b</a:t>
            </a:r>
            <a:endParaRPr sz="155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300" y="1575355"/>
            <a:ext cx="5872593" cy="4211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0">
              <a:lnSpc>
                <a:spcPct val="100200"/>
              </a:lnSpc>
              <a:spcBef>
                <a:spcPts val="95"/>
              </a:spcBef>
            </a:pPr>
            <a:r>
              <a:rPr sz="1750" spc="-5" dirty="0">
                <a:latin typeface="Carlito"/>
                <a:cs typeface="Carlito"/>
              </a:rPr>
              <a:t>Zaman zaman problemlerde </a:t>
            </a:r>
            <a:r>
              <a:rPr sz="1750" spc="-10" dirty="0">
                <a:latin typeface="Carlito"/>
                <a:cs typeface="Carlito"/>
              </a:rPr>
              <a:t>vektör </a:t>
            </a:r>
            <a:r>
              <a:rPr sz="1750" dirty="0">
                <a:latin typeface="Carlito"/>
                <a:cs typeface="Carlito"/>
              </a:rPr>
              <a:t>açıları </a:t>
            </a:r>
            <a:r>
              <a:rPr sz="1750" spc="-5" dirty="0">
                <a:latin typeface="Carlito"/>
                <a:cs typeface="Carlito"/>
              </a:rPr>
              <a:t>derece  </a:t>
            </a:r>
            <a:r>
              <a:rPr sz="1750" dirty="0">
                <a:latin typeface="Carlito"/>
                <a:cs typeface="Carlito"/>
              </a:rPr>
              <a:t>cinsinden değil dik </a:t>
            </a:r>
            <a:r>
              <a:rPr sz="1750" spc="-10" dirty="0">
                <a:latin typeface="Carlito"/>
                <a:cs typeface="Carlito"/>
              </a:rPr>
              <a:t>kenarlar </a:t>
            </a:r>
            <a:r>
              <a:rPr sz="1750" dirty="0">
                <a:latin typeface="Carlito"/>
                <a:cs typeface="Carlito"/>
              </a:rPr>
              <a:t>cinsinden </a:t>
            </a:r>
            <a:r>
              <a:rPr sz="1750" spc="-5" dirty="0">
                <a:latin typeface="Carlito"/>
                <a:cs typeface="Carlito"/>
              </a:rPr>
              <a:t>verilerek  problemlerin daha </a:t>
            </a:r>
            <a:r>
              <a:rPr sz="1750" spc="-25" dirty="0">
                <a:latin typeface="Carlito"/>
                <a:cs typeface="Carlito"/>
              </a:rPr>
              <a:t>kolay </a:t>
            </a:r>
            <a:r>
              <a:rPr sz="1750" spc="-5" dirty="0">
                <a:latin typeface="Carlito"/>
                <a:cs typeface="Carlito"/>
              </a:rPr>
              <a:t>çözülmesi  </a:t>
            </a:r>
            <a:r>
              <a:rPr sz="1750" spc="-15" dirty="0">
                <a:latin typeface="Carlito"/>
                <a:cs typeface="Carlito"/>
              </a:rPr>
              <a:t>sağlanmaktadır.</a:t>
            </a:r>
            <a:endParaRPr sz="1750" dirty="0">
              <a:latin typeface="Carlito"/>
              <a:cs typeface="Carlito"/>
            </a:endParaRPr>
          </a:p>
          <a:p>
            <a:pPr marL="12700" marR="47625">
              <a:lnSpc>
                <a:spcPct val="100000"/>
              </a:lnSpc>
              <a:spcBef>
                <a:spcPts val="1055"/>
              </a:spcBef>
            </a:pPr>
            <a:r>
              <a:rPr sz="1750" dirty="0">
                <a:latin typeface="Carlito"/>
                <a:cs typeface="Carlito"/>
              </a:rPr>
              <a:t>Örnek </a:t>
            </a:r>
            <a:r>
              <a:rPr sz="1750" spc="-5" dirty="0">
                <a:latin typeface="Carlito"/>
                <a:cs typeface="Carlito"/>
              </a:rPr>
              <a:t>olarak yandaki </a:t>
            </a:r>
            <a:r>
              <a:rPr sz="1750" dirty="0">
                <a:latin typeface="Carlito"/>
                <a:cs typeface="Carlito"/>
              </a:rPr>
              <a:t>şekilde </a:t>
            </a:r>
            <a:r>
              <a:rPr sz="1750" b="1" dirty="0">
                <a:latin typeface="Carlito"/>
                <a:cs typeface="Carlito"/>
              </a:rPr>
              <a:t>F </a:t>
            </a:r>
            <a:r>
              <a:rPr sz="1750" spc="-5" dirty="0">
                <a:latin typeface="Carlito"/>
                <a:cs typeface="Carlito"/>
              </a:rPr>
              <a:t>vektörünün </a:t>
            </a:r>
            <a:r>
              <a:rPr sz="1750" dirty="0">
                <a:latin typeface="Carlito"/>
                <a:cs typeface="Carlito"/>
              </a:rPr>
              <a:t>açıları  dik </a:t>
            </a:r>
            <a:r>
              <a:rPr sz="1750" spc="-15" dirty="0">
                <a:latin typeface="Carlito"/>
                <a:cs typeface="Carlito"/>
              </a:rPr>
              <a:t>kenar </a:t>
            </a:r>
            <a:r>
              <a:rPr sz="1750" dirty="0">
                <a:latin typeface="Carlito"/>
                <a:cs typeface="Carlito"/>
              </a:rPr>
              <a:t>cinsinden</a:t>
            </a:r>
            <a:r>
              <a:rPr sz="1750" spc="10" dirty="0">
                <a:latin typeface="Carlito"/>
                <a:cs typeface="Carlito"/>
              </a:rPr>
              <a:t> </a:t>
            </a:r>
            <a:r>
              <a:rPr sz="1750" spc="-20" dirty="0">
                <a:latin typeface="Carlito"/>
                <a:cs typeface="Carlito"/>
              </a:rPr>
              <a:t>verilmiştir.</a:t>
            </a:r>
            <a:endParaRPr sz="1750" dirty="0">
              <a:latin typeface="Carlito"/>
              <a:cs typeface="Carlito"/>
            </a:endParaRPr>
          </a:p>
          <a:p>
            <a:pPr marL="12700" marR="49530">
              <a:lnSpc>
                <a:spcPct val="100000"/>
              </a:lnSpc>
              <a:spcBef>
                <a:spcPts val="1060"/>
              </a:spcBef>
            </a:pPr>
            <a:r>
              <a:rPr sz="1750" spc="-10" dirty="0">
                <a:latin typeface="Carlito"/>
                <a:cs typeface="Carlito"/>
              </a:rPr>
              <a:t>Burada </a:t>
            </a:r>
            <a:r>
              <a:rPr sz="1750" b="1" spc="-5" dirty="0">
                <a:latin typeface="Carlito"/>
                <a:cs typeface="Carlito"/>
              </a:rPr>
              <a:t>F</a:t>
            </a:r>
            <a:r>
              <a:rPr sz="1750" spc="-5" dirty="0">
                <a:latin typeface="Carlito"/>
                <a:cs typeface="Carlito"/>
              </a:rPr>
              <a:t>’ </a:t>
            </a:r>
            <a:r>
              <a:rPr sz="1750" dirty="0">
                <a:latin typeface="Carlito"/>
                <a:cs typeface="Carlito"/>
              </a:rPr>
              <a:t>değerini bulmak için </a:t>
            </a:r>
            <a:r>
              <a:rPr sz="1750" b="1" dirty="0">
                <a:latin typeface="Carlito"/>
                <a:cs typeface="Carlito"/>
              </a:rPr>
              <a:t>F </a:t>
            </a:r>
            <a:r>
              <a:rPr sz="1750" spc="-5" dirty="0">
                <a:latin typeface="Carlito"/>
                <a:cs typeface="Carlito"/>
              </a:rPr>
              <a:t>değerini </a:t>
            </a:r>
            <a:r>
              <a:rPr sz="1750" spc="-10" dirty="0">
                <a:latin typeface="Carlito"/>
                <a:cs typeface="Carlito"/>
              </a:rPr>
              <a:t>cosϴ </a:t>
            </a:r>
            <a:r>
              <a:rPr sz="1750" spc="5" dirty="0">
                <a:latin typeface="Carlito"/>
                <a:cs typeface="Carlito"/>
              </a:rPr>
              <a:t>ile  </a:t>
            </a:r>
            <a:r>
              <a:rPr sz="1750" spc="-5" dirty="0">
                <a:latin typeface="Carlito"/>
                <a:cs typeface="Carlito"/>
              </a:rPr>
              <a:t>çarpmak yerine </a:t>
            </a:r>
            <a:r>
              <a:rPr sz="1750" spc="-10" dirty="0">
                <a:latin typeface="Carlito"/>
                <a:cs typeface="Carlito"/>
              </a:rPr>
              <a:t>cosϴ </a:t>
            </a:r>
            <a:r>
              <a:rPr sz="1750" spc="-15" dirty="0">
                <a:latin typeface="Carlito"/>
                <a:cs typeface="Carlito"/>
              </a:rPr>
              <a:t>ya </a:t>
            </a:r>
            <a:r>
              <a:rPr sz="1750" spc="-5" dirty="0">
                <a:latin typeface="Carlito"/>
                <a:cs typeface="Carlito"/>
              </a:rPr>
              <a:t>eşit </a:t>
            </a:r>
            <a:r>
              <a:rPr sz="1750" dirty="0">
                <a:latin typeface="Carlito"/>
                <a:cs typeface="Carlito"/>
              </a:rPr>
              <a:t>olan </a:t>
            </a:r>
            <a:r>
              <a:rPr sz="1750" spc="-10" dirty="0">
                <a:latin typeface="Carlito"/>
                <a:cs typeface="Carlito"/>
              </a:rPr>
              <a:t>b/c </a:t>
            </a:r>
            <a:r>
              <a:rPr sz="1750" spc="5" dirty="0">
                <a:latin typeface="Carlito"/>
                <a:cs typeface="Carlito"/>
              </a:rPr>
              <a:t>ile</a:t>
            </a:r>
            <a:r>
              <a:rPr sz="1750" spc="50" dirty="0">
                <a:latin typeface="Carlito"/>
                <a:cs typeface="Carlito"/>
              </a:rPr>
              <a:t> </a:t>
            </a:r>
            <a:r>
              <a:rPr sz="1750" spc="-25" dirty="0">
                <a:latin typeface="Carlito"/>
                <a:cs typeface="Carlito"/>
              </a:rPr>
              <a:t>çapılır.</a:t>
            </a:r>
            <a:endParaRPr sz="1750" dirty="0">
              <a:latin typeface="Carlito"/>
              <a:cs typeface="Carlito"/>
            </a:endParaRPr>
          </a:p>
          <a:p>
            <a:pPr marL="12700" marR="11430">
              <a:lnSpc>
                <a:spcPct val="100600"/>
              </a:lnSpc>
              <a:spcBef>
                <a:spcPts val="1040"/>
              </a:spcBef>
            </a:pPr>
            <a:r>
              <a:rPr sz="1750" b="1" dirty="0">
                <a:latin typeface="Carlito"/>
                <a:cs typeface="Carlito"/>
              </a:rPr>
              <a:t>F</a:t>
            </a:r>
            <a:r>
              <a:rPr sz="1750" dirty="0">
                <a:latin typeface="Carlito"/>
                <a:cs typeface="Carlito"/>
              </a:rPr>
              <a:t>’ değerinin x </a:t>
            </a:r>
            <a:r>
              <a:rPr sz="1750" spc="-5" dirty="0">
                <a:latin typeface="Carlito"/>
                <a:cs typeface="Carlito"/>
              </a:rPr>
              <a:t>ekseni üzerindeki </a:t>
            </a:r>
            <a:r>
              <a:rPr sz="1750" dirty="0">
                <a:latin typeface="Carlito"/>
                <a:cs typeface="Carlito"/>
              </a:rPr>
              <a:t>bileşenini </a:t>
            </a:r>
            <a:r>
              <a:rPr sz="1750" spc="-5" dirty="0">
                <a:latin typeface="Carlito"/>
                <a:cs typeface="Carlito"/>
              </a:rPr>
              <a:t>bulmak  </a:t>
            </a:r>
            <a:r>
              <a:rPr sz="1750" dirty="0">
                <a:latin typeface="Carlito"/>
                <a:cs typeface="Carlito"/>
              </a:rPr>
              <a:t>için </a:t>
            </a:r>
            <a:r>
              <a:rPr sz="1750" b="1" spc="-5" dirty="0">
                <a:latin typeface="Carlito"/>
                <a:cs typeface="Carlito"/>
              </a:rPr>
              <a:t>F</a:t>
            </a:r>
            <a:r>
              <a:rPr sz="1750" spc="-5" dirty="0">
                <a:latin typeface="Carlito"/>
                <a:cs typeface="Carlito"/>
              </a:rPr>
              <a:t>’ </a:t>
            </a:r>
            <a:r>
              <a:rPr sz="1750" dirty="0">
                <a:latin typeface="Carlito"/>
                <a:cs typeface="Carlito"/>
              </a:rPr>
              <a:t>sinβ </a:t>
            </a:r>
            <a:r>
              <a:rPr sz="1750" spc="-5" dirty="0">
                <a:latin typeface="Carlito"/>
                <a:cs typeface="Carlito"/>
              </a:rPr>
              <a:t>yerine </a:t>
            </a:r>
            <a:r>
              <a:rPr sz="1750" spc="-10" dirty="0">
                <a:latin typeface="Carlito"/>
                <a:cs typeface="Carlito"/>
              </a:rPr>
              <a:t>F’(d/e) </a:t>
            </a:r>
            <a:r>
              <a:rPr sz="1750" spc="5" dirty="0">
                <a:latin typeface="Carlito"/>
                <a:cs typeface="Carlito"/>
              </a:rPr>
              <a:t>ile</a:t>
            </a:r>
            <a:r>
              <a:rPr sz="1750" spc="10" dirty="0">
                <a:latin typeface="Carlito"/>
                <a:cs typeface="Carlito"/>
              </a:rPr>
              <a:t> </a:t>
            </a:r>
            <a:r>
              <a:rPr sz="1750" spc="-20" dirty="0">
                <a:latin typeface="Carlito"/>
                <a:cs typeface="Carlito"/>
              </a:rPr>
              <a:t>çarpılır.</a:t>
            </a:r>
            <a:endParaRPr sz="1750" dirty="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1055"/>
              </a:spcBef>
            </a:pPr>
            <a:r>
              <a:rPr sz="1750" b="1" dirty="0">
                <a:latin typeface="Carlito"/>
                <a:cs typeface="Carlito"/>
              </a:rPr>
              <a:t>F</a:t>
            </a:r>
            <a:r>
              <a:rPr sz="1750" dirty="0">
                <a:latin typeface="Carlito"/>
                <a:cs typeface="Carlito"/>
              </a:rPr>
              <a:t>’ değerinin y </a:t>
            </a:r>
            <a:r>
              <a:rPr sz="1750" spc="-5" dirty="0">
                <a:latin typeface="Carlito"/>
                <a:cs typeface="Carlito"/>
              </a:rPr>
              <a:t>ekseni üzerindeki </a:t>
            </a:r>
            <a:r>
              <a:rPr sz="1750" dirty="0">
                <a:latin typeface="Carlito"/>
                <a:cs typeface="Carlito"/>
              </a:rPr>
              <a:t>bileşenini bulmak  için </a:t>
            </a:r>
            <a:r>
              <a:rPr sz="1750" b="1" spc="-30" dirty="0">
                <a:latin typeface="Carlito"/>
                <a:cs typeface="Carlito"/>
              </a:rPr>
              <a:t>F</a:t>
            </a:r>
            <a:r>
              <a:rPr sz="1750" spc="-30" dirty="0">
                <a:latin typeface="Carlito"/>
                <a:cs typeface="Carlito"/>
              </a:rPr>
              <a:t>’cos </a:t>
            </a:r>
            <a:r>
              <a:rPr sz="1750" dirty="0">
                <a:latin typeface="Carlito"/>
                <a:cs typeface="Carlito"/>
              </a:rPr>
              <a:t>β </a:t>
            </a:r>
            <a:r>
              <a:rPr sz="1750" spc="-5" dirty="0">
                <a:latin typeface="Carlito"/>
                <a:cs typeface="Carlito"/>
              </a:rPr>
              <a:t>yerine </a:t>
            </a:r>
            <a:r>
              <a:rPr sz="1750" spc="-10" dirty="0">
                <a:latin typeface="Carlito"/>
                <a:cs typeface="Carlito"/>
              </a:rPr>
              <a:t>F’(f/e) </a:t>
            </a:r>
            <a:r>
              <a:rPr sz="1750" spc="5" dirty="0">
                <a:latin typeface="Carlito"/>
                <a:cs typeface="Carlito"/>
              </a:rPr>
              <a:t>ile</a:t>
            </a:r>
            <a:r>
              <a:rPr sz="1750" spc="55" dirty="0">
                <a:latin typeface="Carlito"/>
                <a:cs typeface="Carlito"/>
              </a:rPr>
              <a:t> </a:t>
            </a:r>
            <a:r>
              <a:rPr sz="1750" spc="-25" dirty="0">
                <a:latin typeface="Carlito"/>
                <a:cs typeface="Carlito"/>
              </a:rPr>
              <a:t>çarpılır.</a:t>
            </a:r>
            <a:endParaRPr sz="1750" dirty="0">
              <a:latin typeface="Carlito"/>
              <a:cs typeface="Carlito"/>
            </a:endParaRPr>
          </a:p>
          <a:p>
            <a:pPr marL="12700" marR="73660">
              <a:lnSpc>
                <a:spcPct val="100000"/>
              </a:lnSpc>
              <a:spcBef>
                <a:spcPts val="1060"/>
              </a:spcBef>
            </a:pPr>
            <a:r>
              <a:rPr sz="1750" dirty="0">
                <a:latin typeface="Carlito"/>
                <a:cs typeface="Carlito"/>
              </a:rPr>
              <a:t>F </a:t>
            </a:r>
            <a:r>
              <a:rPr sz="1750" spc="-5" dirty="0">
                <a:latin typeface="Carlito"/>
                <a:cs typeface="Carlito"/>
              </a:rPr>
              <a:t>değerinin </a:t>
            </a:r>
            <a:r>
              <a:rPr sz="1750" dirty="0">
                <a:latin typeface="Carlito"/>
                <a:cs typeface="Carlito"/>
              </a:rPr>
              <a:t>z </a:t>
            </a:r>
            <a:r>
              <a:rPr sz="1750" spc="-5" dirty="0">
                <a:latin typeface="Carlito"/>
                <a:cs typeface="Carlito"/>
              </a:rPr>
              <a:t>ekseni üzerindeki </a:t>
            </a:r>
            <a:r>
              <a:rPr sz="1750" dirty="0">
                <a:latin typeface="Carlito"/>
                <a:cs typeface="Carlito"/>
              </a:rPr>
              <a:t>bileşenini bulmak  için </a:t>
            </a:r>
            <a:r>
              <a:rPr sz="1750" b="1" spc="-5" dirty="0">
                <a:latin typeface="Carlito"/>
                <a:cs typeface="Carlito"/>
              </a:rPr>
              <a:t>F</a:t>
            </a:r>
            <a:r>
              <a:rPr sz="1750" spc="-5" dirty="0">
                <a:latin typeface="Carlito"/>
                <a:cs typeface="Carlito"/>
              </a:rPr>
              <a:t>sinϴ yerine </a:t>
            </a:r>
            <a:r>
              <a:rPr sz="1750" b="1" spc="-10" dirty="0">
                <a:latin typeface="Carlito"/>
                <a:cs typeface="Carlito"/>
              </a:rPr>
              <a:t>F</a:t>
            </a:r>
            <a:r>
              <a:rPr sz="1750" spc="-10" dirty="0">
                <a:latin typeface="Carlito"/>
                <a:cs typeface="Carlito"/>
              </a:rPr>
              <a:t>(a/c) </a:t>
            </a:r>
            <a:r>
              <a:rPr sz="1750" dirty="0">
                <a:latin typeface="Carlito"/>
                <a:cs typeface="Carlito"/>
              </a:rPr>
              <a:t>ile</a:t>
            </a:r>
            <a:r>
              <a:rPr sz="1750" spc="25" dirty="0">
                <a:latin typeface="Carlito"/>
                <a:cs typeface="Carlito"/>
              </a:rPr>
              <a:t> </a:t>
            </a:r>
            <a:r>
              <a:rPr sz="1750" spc="-20" dirty="0">
                <a:latin typeface="Carlito"/>
                <a:cs typeface="Carlito"/>
              </a:rPr>
              <a:t>çarpılır.</a:t>
            </a:r>
            <a:endParaRPr sz="1750" dirty="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67956" y="1950720"/>
            <a:ext cx="2774333" cy="26410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100" y="895599"/>
            <a:ext cx="8435328" cy="14636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b="1" spc="5" dirty="0">
                <a:solidFill>
                  <a:srgbClr val="FF0000"/>
                </a:solidFill>
                <a:latin typeface="Arial"/>
                <a:cs typeface="Arial"/>
              </a:rPr>
              <a:t>Analitik</a:t>
            </a:r>
            <a:r>
              <a:rPr sz="155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550" b="1" spc="15" dirty="0">
                <a:solidFill>
                  <a:srgbClr val="FF0000"/>
                </a:solidFill>
                <a:latin typeface="Arial"/>
                <a:cs typeface="Arial"/>
              </a:rPr>
              <a:t>Metot</a:t>
            </a:r>
            <a:endParaRPr sz="15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 dirty="0">
              <a:latin typeface="Arial"/>
              <a:cs typeface="Arial"/>
            </a:endParaRPr>
          </a:p>
          <a:p>
            <a:pPr marL="12700" marR="5080">
              <a:lnSpc>
                <a:spcPct val="101099"/>
              </a:lnSpc>
            </a:pPr>
            <a:r>
              <a:rPr sz="1550" spc="10" dirty="0">
                <a:latin typeface="Arial"/>
                <a:cs typeface="Arial"/>
              </a:rPr>
              <a:t>Bir </a:t>
            </a:r>
            <a:r>
              <a:rPr sz="1550" spc="15" dirty="0">
                <a:latin typeface="Arial"/>
                <a:cs typeface="Arial"/>
              </a:rPr>
              <a:t>vektörü </a:t>
            </a:r>
            <a:r>
              <a:rPr sz="1550" spc="10" dirty="0">
                <a:latin typeface="Arial"/>
                <a:cs typeface="Arial"/>
              </a:rPr>
              <a:t>(birbirine </a:t>
            </a:r>
            <a:r>
              <a:rPr sz="1550" spc="5" dirty="0">
                <a:latin typeface="Arial"/>
                <a:cs typeface="Arial"/>
              </a:rPr>
              <a:t>dik </a:t>
            </a:r>
            <a:r>
              <a:rPr sz="1550" spc="10" dirty="0">
                <a:latin typeface="Arial"/>
                <a:cs typeface="Arial"/>
              </a:rPr>
              <a:t>doğrultularda) kartezyen koordinat sisteminde </a:t>
            </a:r>
            <a:r>
              <a:rPr sz="1550" spc="5" dirty="0">
                <a:latin typeface="Arial"/>
                <a:cs typeface="Arial"/>
              </a:rPr>
              <a:t>iki </a:t>
            </a:r>
            <a:r>
              <a:rPr sz="1550" spc="10" dirty="0">
                <a:latin typeface="Arial"/>
                <a:cs typeface="Arial"/>
              </a:rPr>
              <a:t>bileşene  </a:t>
            </a:r>
            <a:r>
              <a:rPr sz="1550" spc="5" dirty="0">
                <a:latin typeface="Arial"/>
                <a:cs typeface="Arial"/>
              </a:rPr>
              <a:t>ayırmak mümkündür. </a:t>
            </a:r>
            <a:r>
              <a:rPr sz="1550" dirty="0">
                <a:latin typeface="Arial"/>
                <a:cs typeface="Arial"/>
              </a:rPr>
              <a:t>Vektörün </a:t>
            </a:r>
            <a:r>
              <a:rPr sz="1550" spc="10" dirty="0">
                <a:latin typeface="Arial"/>
                <a:cs typeface="Arial"/>
              </a:rPr>
              <a:t>eksenlerden birisi </a:t>
            </a:r>
            <a:r>
              <a:rPr sz="1550" spc="5" dirty="0">
                <a:latin typeface="Arial"/>
                <a:cs typeface="Arial"/>
              </a:rPr>
              <a:t>ile yaptığı </a:t>
            </a:r>
            <a:r>
              <a:rPr sz="1550" spc="10" dirty="0">
                <a:latin typeface="Arial"/>
                <a:cs typeface="Arial"/>
              </a:rPr>
              <a:t>açı </a:t>
            </a:r>
            <a:r>
              <a:rPr sz="1550" spc="15" dirty="0">
                <a:latin typeface="Arial"/>
                <a:cs typeface="Arial"/>
              </a:rPr>
              <a:t>θ </a:t>
            </a:r>
            <a:r>
              <a:rPr sz="1550" spc="10" dirty="0">
                <a:latin typeface="Arial"/>
                <a:cs typeface="Arial"/>
              </a:rPr>
              <a:t>ise </a:t>
            </a:r>
            <a:r>
              <a:rPr sz="1550" dirty="0">
                <a:latin typeface="Arial"/>
                <a:cs typeface="Arial"/>
              </a:rPr>
              <a:t>.Vektör </a:t>
            </a:r>
            <a:r>
              <a:rPr sz="1550" spc="10" dirty="0">
                <a:latin typeface="Arial"/>
                <a:cs typeface="Arial"/>
              </a:rPr>
              <a:t>sin(θ) </a:t>
            </a:r>
            <a:r>
              <a:rPr sz="1550" spc="25" dirty="0">
                <a:latin typeface="Arial"/>
                <a:cs typeface="Arial"/>
              </a:rPr>
              <a:t>ve  </a:t>
            </a:r>
            <a:r>
              <a:rPr sz="1550" spc="10" dirty="0">
                <a:latin typeface="Arial"/>
                <a:cs typeface="Arial"/>
              </a:rPr>
              <a:t>cos(θ) </a:t>
            </a:r>
            <a:r>
              <a:rPr sz="1550" dirty="0">
                <a:latin typeface="Arial"/>
                <a:cs typeface="Arial"/>
              </a:rPr>
              <a:t>ile </a:t>
            </a:r>
            <a:r>
              <a:rPr sz="1550" spc="10" dirty="0">
                <a:latin typeface="Arial"/>
                <a:cs typeface="Arial"/>
              </a:rPr>
              <a:t>çarpılarak </a:t>
            </a:r>
            <a:r>
              <a:rPr sz="1550" spc="5" dirty="0">
                <a:latin typeface="Arial"/>
                <a:cs typeface="Arial"/>
              </a:rPr>
              <a:t>dik </a:t>
            </a:r>
            <a:r>
              <a:rPr sz="1550" spc="10" dirty="0">
                <a:latin typeface="Arial"/>
                <a:cs typeface="Arial"/>
              </a:rPr>
              <a:t>koordinatlardaki </a:t>
            </a:r>
            <a:r>
              <a:rPr sz="1550" spc="15" dirty="0">
                <a:latin typeface="Arial"/>
                <a:cs typeface="Arial"/>
              </a:rPr>
              <a:t>izdüşümü </a:t>
            </a:r>
            <a:r>
              <a:rPr sz="1550" dirty="0">
                <a:latin typeface="Arial"/>
                <a:cs typeface="Arial"/>
              </a:rPr>
              <a:t>bulunabilir. </a:t>
            </a:r>
            <a:r>
              <a:rPr sz="1550" spc="10" dirty="0">
                <a:latin typeface="Arial"/>
                <a:cs typeface="Arial"/>
              </a:rPr>
              <a:t>Şekil’de görüldüğü gibi  vektör </a:t>
            </a:r>
            <a:r>
              <a:rPr sz="1550" spc="15" dirty="0">
                <a:latin typeface="Arial"/>
                <a:cs typeface="Arial"/>
              </a:rPr>
              <a:t>x ve y </a:t>
            </a:r>
            <a:r>
              <a:rPr sz="1550" spc="10" dirty="0">
                <a:latin typeface="Arial"/>
                <a:cs typeface="Arial"/>
              </a:rPr>
              <a:t>eksenleri </a:t>
            </a:r>
            <a:r>
              <a:rPr sz="1550" spc="5" dirty="0">
                <a:latin typeface="Arial"/>
                <a:cs typeface="Arial"/>
              </a:rPr>
              <a:t>yönünde bileşenlere</a:t>
            </a:r>
            <a:r>
              <a:rPr sz="1550" spc="-15" dirty="0">
                <a:latin typeface="Arial"/>
                <a:cs typeface="Arial"/>
              </a:rPr>
              <a:t> </a:t>
            </a:r>
            <a:r>
              <a:rPr sz="1550" spc="-5" dirty="0">
                <a:latin typeface="Arial"/>
                <a:cs typeface="Arial"/>
              </a:rPr>
              <a:t>ayrılabilir.</a:t>
            </a:r>
            <a:endParaRPr sz="1550" dirty="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22300" y="2468419"/>
            <a:ext cx="8537533" cy="3251200"/>
            <a:chOff x="1621749" y="2468419"/>
            <a:chExt cx="7538084" cy="3251200"/>
          </a:xfrm>
        </p:grpSpPr>
        <p:sp>
          <p:nvSpPr>
            <p:cNvPr id="4" name="object 4"/>
            <p:cNvSpPr/>
            <p:nvPr/>
          </p:nvSpPr>
          <p:spPr>
            <a:xfrm>
              <a:off x="1621749" y="2468419"/>
              <a:ext cx="1850525" cy="1523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15867" y="2872740"/>
              <a:ext cx="5643484" cy="284639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095" y="866652"/>
            <a:ext cx="741220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320" dirty="0">
                <a:solidFill>
                  <a:srgbClr val="FF0000"/>
                </a:solidFill>
                <a:latin typeface="Arial"/>
                <a:cs typeface="Arial"/>
              </a:rPr>
              <a:t>Bazı </a:t>
            </a:r>
            <a:r>
              <a:rPr sz="2800" spc="-275" dirty="0">
                <a:solidFill>
                  <a:srgbClr val="FF0000"/>
                </a:solidFill>
                <a:latin typeface="Arial"/>
                <a:cs typeface="Arial"/>
              </a:rPr>
              <a:t>skaler </a:t>
            </a:r>
            <a:r>
              <a:rPr sz="2800" spc="-265" dirty="0">
                <a:solidFill>
                  <a:srgbClr val="FF0000"/>
                </a:solidFill>
                <a:latin typeface="Arial"/>
                <a:cs typeface="Arial"/>
              </a:rPr>
              <a:t>ve </a:t>
            </a:r>
            <a:r>
              <a:rPr sz="2800" spc="-225" dirty="0">
                <a:solidFill>
                  <a:srgbClr val="FF0000"/>
                </a:solidFill>
                <a:latin typeface="Arial"/>
                <a:cs typeface="Arial"/>
              </a:rPr>
              <a:t>vektörel</a:t>
            </a:r>
            <a:r>
              <a:rPr sz="2800" spc="-3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254" dirty="0">
                <a:solidFill>
                  <a:srgbClr val="FF0000"/>
                </a:solidFill>
                <a:latin typeface="Arial"/>
                <a:cs typeface="Arial"/>
              </a:rPr>
              <a:t>büyüklükler</a:t>
            </a:r>
            <a:endParaRPr sz="2800" dirty="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885694" y="1597914"/>
          <a:ext cx="4181475" cy="4826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6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9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903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75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Büyüklük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75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Tipi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75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S.I birimi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A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427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spc="-10" dirty="0">
                          <a:latin typeface="Carlito"/>
                          <a:cs typeface="Carlito"/>
                        </a:rPr>
                        <a:t>Mesafe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spc="-5" dirty="0">
                          <a:latin typeface="Carlito"/>
                          <a:cs typeface="Carlito"/>
                        </a:rPr>
                        <a:t>skaler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spc="-5" dirty="0">
                          <a:latin typeface="Carlito"/>
                          <a:cs typeface="Carlito"/>
                        </a:rPr>
                        <a:t>metre, </a:t>
                      </a:r>
                      <a:r>
                        <a:rPr sz="1750" dirty="0">
                          <a:latin typeface="Carlito"/>
                          <a:cs typeface="Carlito"/>
                        </a:rPr>
                        <a:t>m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750" spc="-5" dirty="0">
                          <a:latin typeface="Carlito"/>
                          <a:cs typeface="Carlito"/>
                        </a:rPr>
                        <a:t>Kütle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750" spc="-5" dirty="0">
                          <a:latin typeface="Carlito"/>
                          <a:cs typeface="Carlito"/>
                        </a:rPr>
                        <a:t>skaler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750" spc="-5" dirty="0">
                          <a:latin typeface="Carlito"/>
                          <a:cs typeface="Carlito"/>
                        </a:rPr>
                        <a:t>kilogram,</a:t>
                      </a:r>
                      <a:r>
                        <a:rPr sz="175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spc="-5" dirty="0">
                          <a:latin typeface="Carlito"/>
                          <a:cs typeface="Carlito"/>
                        </a:rPr>
                        <a:t>kg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427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Sıcaklık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spc="-5" dirty="0">
                          <a:latin typeface="Carlito"/>
                          <a:cs typeface="Carlito"/>
                        </a:rPr>
                        <a:t>skaler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spc="-10" dirty="0">
                          <a:latin typeface="Carlito"/>
                          <a:cs typeface="Carlito"/>
                        </a:rPr>
                        <a:t>kelvin,</a:t>
                      </a:r>
                      <a:r>
                        <a:rPr sz="1750" spc="-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dirty="0">
                          <a:latin typeface="Carlito"/>
                          <a:cs typeface="Carlito"/>
                        </a:rPr>
                        <a:t>K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903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750" spc="-5" dirty="0">
                          <a:latin typeface="Carlito"/>
                          <a:cs typeface="Carlito"/>
                        </a:rPr>
                        <a:t>Basınç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750" spc="-5" dirty="0">
                          <a:latin typeface="Carlito"/>
                          <a:cs typeface="Carlito"/>
                        </a:rPr>
                        <a:t>skaler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750" spc="-5" dirty="0">
                          <a:latin typeface="Carlito"/>
                          <a:cs typeface="Carlito"/>
                        </a:rPr>
                        <a:t>paskal, </a:t>
                      </a:r>
                      <a:r>
                        <a:rPr sz="1750" spc="-25" dirty="0">
                          <a:latin typeface="Carlito"/>
                          <a:cs typeface="Carlito"/>
                        </a:rPr>
                        <a:t>Pa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427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spc="-5" dirty="0">
                          <a:latin typeface="Carlito"/>
                          <a:cs typeface="Carlito"/>
                        </a:rPr>
                        <a:t>İş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spc="-5" dirty="0">
                          <a:latin typeface="Carlito"/>
                          <a:cs typeface="Carlito"/>
                        </a:rPr>
                        <a:t>skaler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joule,</a:t>
                      </a:r>
                      <a:r>
                        <a:rPr sz="1750" spc="-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dirty="0">
                          <a:latin typeface="Carlito"/>
                          <a:cs typeface="Carlito"/>
                        </a:rPr>
                        <a:t>J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750" spc="-5" dirty="0">
                          <a:latin typeface="Carlito"/>
                          <a:cs typeface="Carlito"/>
                        </a:rPr>
                        <a:t>Enerji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750" spc="-5" dirty="0">
                          <a:latin typeface="Carlito"/>
                          <a:cs typeface="Carlito"/>
                        </a:rPr>
                        <a:t>skaler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joule,</a:t>
                      </a:r>
                      <a:r>
                        <a:rPr sz="1750" spc="-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dirty="0">
                          <a:latin typeface="Carlito"/>
                          <a:cs typeface="Carlito"/>
                        </a:rPr>
                        <a:t>J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427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spc="-40" dirty="0">
                          <a:latin typeface="Carlito"/>
                          <a:cs typeface="Carlito"/>
                        </a:rPr>
                        <a:t>Yer</a:t>
                      </a:r>
                      <a:r>
                        <a:rPr sz="175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spc="-5" dirty="0">
                          <a:latin typeface="Carlito"/>
                          <a:cs typeface="Carlito"/>
                        </a:rPr>
                        <a:t>değiştirme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spc="-10" dirty="0">
                          <a:latin typeface="Carlito"/>
                          <a:cs typeface="Carlito"/>
                        </a:rPr>
                        <a:t>vektörel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spc="-5" dirty="0">
                          <a:latin typeface="Carlito"/>
                          <a:cs typeface="Carlito"/>
                        </a:rPr>
                        <a:t>metre, </a:t>
                      </a:r>
                      <a:r>
                        <a:rPr sz="1750" dirty="0">
                          <a:latin typeface="Carlito"/>
                          <a:cs typeface="Carlito"/>
                        </a:rPr>
                        <a:t>m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750" spc="-10" dirty="0">
                          <a:latin typeface="Carlito"/>
                          <a:cs typeface="Carlito"/>
                        </a:rPr>
                        <a:t>Kuvvet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750" spc="-10" dirty="0">
                          <a:latin typeface="Carlito"/>
                          <a:cs typeface="Carlito"/>
                        </a:rPr>
                        <a:t>vektörel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750" spc="-5" dirty="0">
                          <a:latin typeface="Carlito"/>
                          <a:cs typeface="Carlito"/>
                        </a:rPr>
                        <a:t>newton,</a:t>
                      </a:r>
                      <a:r>
                        <a:rPr sz="175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dirty="0">
                          <a:latin typeface="Carlito"/>
                          <a:cs typeface="Carlito"/>
                        </a:rPr>
                        <a:t>N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427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Hız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spc="-10" dirty="0">
                          <a:latin typeface="Carlito"/>
                          <a:cs typeface="Carlito"/>
                        </a:rPr>
                        <a:t>vektörel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spc="-10" dirty="0">
                          <a:latin typeface="Carlito"/>
                          <a:cs typeface="Carlito"/>
                        </a:rPr>
                        <a:t>m/s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İvme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750" spc="-10" dirty="0">
                          <a:latin typeface="Carlito"/>
                          <a:cs typeface="Carlito"/>
                        </a:rPr>
                        <a:t>vektörel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750" spc="-10" dirty="0">
                          <a:latin typeface="Carlito"/>
                          <a:cs typeface="Carlito"/>
                        </a:rPr>
                        <a:t>m/s</a:t>
                      </a:r>
                      <a:r>
                        <a:rPr sz="1725" spc="-15" baseline="26570" dirty="0">
                          <a:latin typeface="Carlito"/>
                          <a:cs typeface="Carlito"/>
                        </a:rPr>
                        <a:t>2</a:t>
                      </a:r>
                      <a:endParaRPr sz="1725" baseline="26570">
                        <a:latin typeface="Carlito"/>
                        <a:cs typeface="Carlito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471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Güç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spc="-5" dirty="0">
                          <a:latin typeface="Carlito"/>
                          <a:cs typeface="Carlito"/>
                        </a:rPr>
                        <a:t>skaler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spc="-10" dirty="0">
                          <a:latin typeface="Carlito"/>
                          <a:cs typeface="Carlito"/>
                        </a:rPr>
                        <a:t>J/s,</a:t>
                      </a:r>
                      <a:r>
                        <a:rPr sz="1750" dirty="0">
                          <a:latin typeface="Carlito"/>
                          <a:cs typeface="Carlito"/>
                        </a:rPr>
                        <a:t> W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Moment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spc="-10" dirty="0">
                          <a:latin typeface="Carlito"/>
                          <a:cs typeface="Carlito"/>
                        </a:rPr>
                        <a:t>vektörel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Nm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8500" y="352425"/>
            <a:ext cx="1934210" cy="6146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3850" dirty="0">
                <a:solidFill>
                  <a:srgbClr val="FF5050"/>
                </a:solidFill>
                <a:latin typeface="Arial"/>
                <a:cs typeface="Arial"/>
              </a:rPr>
              <a:t>K</a:t>
            </a:r>
            <a:r>
              <a:rPr sz="3850" spc="15" dirty="0">
                <a:solidFill>
                  <a:srgbClr val="FF5050"/>
                </a:solidFill>
                <a:latin typeface="Arial"/>
                <a:cs typeface="Arial"/>
              </a:rPr>
              <a:t>a</a:t>
            </a:r>
            <a:r>
              <a:rPr sz="3850" dirty="0">
                <a:solidFill>
                  <a:srgbClr val="FF5050"/>
                </a:solidFill>
                <a:latin typeface="Arial"/>
                <a:cs typeface="Arial"/>
              </a:rPr>
              <a:t>p</a:t>
            </a:r>
            <a:r>
              <a:rPr sz="3850" spc="15" dirty="0">
                <a:solidFill>
                  <a:srgbClr val="FF5050"/>
                </a:solidFill>
                <a:latin typeface="Arial"/>
                <a:cs typeface="Arial"/>
              </a:rPr>
              <a:t>s</a:t>
            </a:r>
            <a:r>
              <a:rPr sz="3850" spc="-20" dirty="0">
                <a:solidFill>
                  <a:srgbClr val="FF5050"/>
                </a:solidFill>
                <a:latin typeface="Arial"/>
                <a:cs typeface="Arial"/>
              </a:rPr>
              <a:t>a</a:t>
            </a:r>
            <a:r>
              <a:rPr sz="3850" spc="10" dirty="0">
                <a:solidFill>
                  <a:srgbClr val="FF5050"/>
                </a:solidFill>
                <a:latin typeface="Arial"/>
                <a:cs typeface="Arial"/>
              </a:rPr>
              <a:t>m</a:t>
            </a:r>
            <a:endParaRPr sz="38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100" y="1343025"/>
            <a:ext cx="9295948" cy="444288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85"/>
              </a:spcBef>
            </a:pPr>
            <a:r>
              <a:rPr sz="2400" spc="-114" dirty="0">
                <a:latin typeface="Arial"/>
                <a:cs typeface="Arial"/>
              </a:rPr>
              <a:t>Büyüklük </a:t>
            </a:r>
            <a:r>
              <a:rPr sz="2400" spc="-130" dirty="0">
                <a:latin typeface="Arial"/>
                <a:cs typeface="Arial"/>
              </a:rPr>
              <a:t>yanında </a:t>
            </a:r>
            <a:r>
              <a:rPr sz="2400" spc="-140" dirty="0">
                <a:latin typeface="Arial"/>
                <a:cs typeface="Arial"/>
              </a:rPr>
              <a:t>ayrıca </a:t>
            </a:r>
            <a:r>
              <a:rPr sz="2400" spc="-105" dirty="0">
                <a:latin typeface="Arial"/>
                <a:cs typeface="Arial"/>
              </a:rPr>
              <a:t>yön </a:t>
            </a:r>
            <a:r>
              <a:rPr sz="2400" spc="-75" dirty="0">
                <a:latin typeface="Arial"/>
                <a:cs typeface="Arial"/>
              </a:rPr>
              <a:t>bilgisi </a:t>
            </a:r>
            <a:r>
              <a:rPr sz="2400" spc="-95" dirty="0">
                <a:latin typeface="Arial"/>
                <a:cs typeface="Arial"/>
              </a:rPr>
              <a:t>içeren </a:t>
            </a:r>
            <a:r>
              <a:rPr sz="2400" spc="-75" dirty="0">
                <a:latin typeface="Arial"/>
                <a:cs typeface="Arial"/>
              </a:rPr>
              <a:t>diğer </a:t>
            </a:r>
            <a:r>
              <a:rPr sz="2400" spc="-95" dirty="0">
                <a:latin typeface="Arial"/>
                <a:cs typeface="Arial"/>
              </a:rPr>
              <a:t>fiziksel </a:t>
            </a:r>
            <a:r>
              <a:rPr sz="2400" spc="-75" dirty="0">
                <a:latin typeface="Arial"/>
                <a:cs typeface="Arial"/>
              </a:rPr>
              <a:t>niceliklere </a:t>
            </a:r>
            <a:r>
              <a:rPr sz="2400" spc="-120" dirty="0">
                <a:latin typeface="Arial"/>
                <a:cs typeface="Arial"/>
              </a:rPr>
              <a:t>ise </a:t>
            </a:r>
            <a:r>
              <a:rPr sz="2400" spc="-105" dirty="0">
                <a:latin typeface="Arial"/>
                <a:cs typeface="Arial"/>
              </a:rPr>
              <a:t>“</a:t>
            </a:r>
            <a:r>
              <a:rPr sz="2400" b="1" spc="-105" dirty="0">
                <a:latin typeface="Arial"/>
                <a:cs typeface="Arial"/>
              </a:rPr>
              <a:t>vektörel</a:t>
            </a:r>
            <a:r>
              <a:rPr sz="2400" spc="-105" dirty="0">
                <a:latin typeface="Arial"/>
                <a:cs typeface="Arial"/>
              </a:rPr>
              <a:t>”  </a:t>
            </a:r>
            <a:r>
              <a:rPr sz="2400" spc="-65" dirty="0">
                <a:latin typeface="Arial"/>
                <a:cs typeface="Arial"/>
              </a:rPr>
              <a:t>nicelikler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diyoruz.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latin typeface="Arial"/>
              <a:cs typeface="Arial"/>
            </a:endParaRPr>
          </a:p>
          <a:p>
            <a:pPr marL="12700" marR="2580640">
              <a:lnSpc>
                <a:spcPct val="100000"/>
              </a:lnSpc>
            </a:pPr>
            <a:r>
              <a:rPr sz="2400" spc="-105" dirty="0">
                <a:latin typeface="Arial"/>
                <a:cs typeface="Arial"/>
              </a:rPr>
              <a:t>Yer-değiştirme, </a:t>
            </a:r>
            <a:r>
              <a:rPr sz="2400" spc="-130" dirty="0">
                <a:latin typeface="Arial"/>
                <a:cs typeface="Arial"/>
              </a:rPr>
              <a:t>hız, </a:t>
            </a:r>
            <a:r>
              <a:rPr sz="2400" spc="-85" dirty="0">
                <a:latin typeface="Arial"/>
                <a:cs typeface="Arial"/>
              </a:rPr>
              <a:t>ivme, </a:t>
            </a:r>
            <a:r>
              <a:rPr sz="2400" spc="-90" dirty="0">
                <a:latin typeface="Arial"/>
                <a:cs typeface="Arial"/>
              </a:rPr>
              <a:t>kuvvet bunlardan </a:t>
            </a:r>
            <a:r>
              <a:rPr sz="2400" spc="-114" dirty="0">
                <a:latin typeface="Arial"/>
                <a:cs typeface="Arial"/>
              </a:rPr>
              <a:t>bazılarıdır.  </a:t>
            </a:r>
            <a:r>
              <a:rPr sz="2400" spc="-175" dirty="0">
                <a:latin typeface="Arial"/>
                <a:cs typeface="Arial"/>
              </a:rPr>
              <a:t>Bu </a:t>
            </a:r>
            <a:r>
              <a:rPr sz="2400" spc="-70" dirty="0">
                <a:latin typeface="Arial"/>
                <a:cs typeface="Arial"/>
              </a:rPr>
              <a:t>bölüm </a:t>
            </a:r>
            <a:r>
              <a:rPr sz="2400" spc="-140" dirty="0">
                <a:latin typeface="Arial"/>
                <a:cs typeface="Arial"/>
              </a:rPr>
              <a:t>kapsamında, </a:t>
            </a:r>
            <a:r>
              <a:rPr sz="2400" spc="-150" dirty="0">
                <a:latin typeface="Arial"/>
                <a:cs typeface="Arial"/>
              </a:rPr>
              <a:t>aşağıdaki </a:t>
            </a:r>
            <a:r>
              <a:rPr sz="2400" spc="-105" dirty="0">
                <a:latin typeface="Arial"/>
                <a:cs typeface="Arial"/>
              </a:rPr>
              <a:t>konulara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değineceğiz:</a:t>
            </a:r>
            <a:endParaRPr sz="2400" dirty="0">
              <a:latin typeface="Arial"/>
              <a:cs typeface="Arial"/>
            </a:endParaRPr>
          </a:p>
          <a:p>
            <a:pPr marL="713105" indent="-300355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713105" algn="l"/>
                <a:tab pos="713740" algn="l"/>
              </a:tabLst>
            </a:pPr>
            <a:r>
              <a:rPr sz="2400" b="1" spc="-165" dirty="0">
                <a:latin typeface="Arial"/>
                <a:cs typeface="Arial"/>
              </a:rPr>
              <a:t>Vektörleri </a:t>
            </a:r>
            <a:r>
              <a:rPr sz="2400" b="1" spc="-175" dirty="0">
                <a:latin typeface="Arial"/>
                <a:cs typeface="Arial"/>
              </a:rPr>
              <a:t>geometrik </a:t>
            </a:r>
            <a:r>
              <a:rPr sz="2400" b="1" spc="-165" dirty="0">
                <a:latin typeface="Arial"/>
                <a:cs typeface="Arial"/>
              </a:rPr>
              <a:t>toplama </a:t>
            </a:r>
            <a:r>
              <a:rPr sz="2400" b="1" spc="-200" dirty="0">
                <a:latin typeface="Arial"/>
                <a:cs typeface="Arial"/>
              </a:rPr>
              <a:t>ve </a:t>
            </a:r>
            <a:r>
              <a:rPr sz="2400" b="1" spc="-204" dirty="0">
                <a:latin typeface="Arial"/>
                <a:cs typeface="Arial"/>
              </a:rPr>
              <a:t>çıkarma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170" dirty="0">
                <a:latin typeface="Arial"/>
                <a:cs typeface="Arial"/>
              </a:rPr>
              <a:t>işlemi,</a:t>
            </a:r>
            <a:endParaRPr sz="2400" dirty="0">
              <a:latin typeface="Arial"/>
              <a:cs typeface="Arial"/>
            </a:endParaRPr>
          </a:p>
          <a:p>
            <a:pPr marL="713105" indent="-300355">
              <a:lnSpc>
                <a:spcPct val="100000"/>
              </a:lnSpc>
              <a:buFont typeface="Arial"/>
              <a:buChar char="•"/>
              <a:tabLst>
                <a:tab pos="713105" algn="l"/>
                <a:tab pos="713740" algn="l"/>
              </a:tabLst>
            </a:pPr>
            <a:r>
              <a:rPr sz="2400" b="1" spc="-165" dirty="0">
                <a:latin typeface="Arial"/>
                <a:cs typeface="Arial"/>
              </a:rPr>
              <a:t>Vektörleri </a:t>
            </a:r>
            <a:r>
              <a:rPr sz="2400" b="1" spc="-170" dirty="0">
                <a:latin typeface="Arial"/>
                <a:cs typeface="Arial"/>
              </a:rPr>
              <a:t>bileşenlerine </a:t>
            </a:r>
            <a:r>
              <a:rPr sz="2400" b="1" spc="-185" dirty="0">
                <a:latin typeface="Arial"/>
                <a:cs typeface="Arial"/>
              </a:rPr>
              <a:t>ayırma </a:t>
            </a:r>
            <a:r>
              <a:rPr sz="2400" b="1" spc="-200" dirty="0">
                <a:latin typeface="Arial"/>
                <a:cs typeface="Arial"/>
              </a:rPr>
              <a:t>ve </a:t>
            </a:r>
            <a:r>
              <a:rPr sz="2400" b="1" spc="-155" dirty="0">
                <a:latin typeface="Arial"/>
                <a:cs typeface="Arial"/>
              </a:rPr>
              <a:t>birim </a:t>
            </a:r>
            <a:r>
              <a:rPr sz="2400" b="1" spc="-170" dirty="0">
                <a:latin typeface="Arial"/>
                <a:cs typeface="Arial"/>
              </a:rPr>
              <a:t>vektör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-204" dirty="0">
                <a:latin typeface="Arial"/>
                <a:cs typeface="Arial"/>
              </a:rPr>
              <a:t>notasyonu,</a:t>
            </a:r>
            <a:endParaRPr sz="2400" dirty="0">
              <a:latin typeface="Arial"/>
              <a:cs typeface="Arial"/>
            </a:endParaRPr>
          </a:p>
          <a:p>
            <a:pPr marL="713105" indent="-300355">
              <a:lnSpc>
                <a:spcPct val="100000"/>
              </a:lnSpc>
              <a:buFont typeface="Arial"/>
              <a:buChar char="•"/>
              <a:tabLst>
                <a:tab pos="713105" algn="l"/>
                <a:tab pos="713740" algn="l"/>
              </a:tabLst>
            </a:pPr>
            <a:r>
              <a:rPr sz="2400" b="1" spc="-190" dirty="0">
                <a:latin typeface="Arial"/>
                <a:cs typeface="Arial"/>
              </a:rPr>
              <a:t>Bileşenler yardımıyla </a:t>
            </a:r>
            <a:r>
              <a:rPr sz="2400" b="1" spc="-165" dirty="0">
                <a:latin typeface="Arial"/>
                <a:cs typeface="Arial"/>
              </a:rPr>
              <a:t>toplama </a:t>
            </a:r>
            <a:r>
              <a:rPr sz="2400" b="1" spc="-200" dirty="0">
                <a:latin typeface="Arial"/>
                <a:cs typeface="Arial"/>
              </a:rPr>
              <a:t>ve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spc="-190" dirty="0">
                <a:latin typeface="Arial"/>
                <a:cs typeface="Arial"/>
              </a:rPr>
              <a:t>çıkarma,</a:t>
            </a:r>
            <a:endParaRPr sz="2400" dirty="0">
              <a:latin typeface="Arial"/>
              <a:cs typeface="Arial"/>
            </a:endParaRPr>
          </a:p>
          <a:p>
            <a:pPr marL="713105" indent="-300355">
              <a:lnSpc>
                <a:spcPct val="100000"/>
              </a:lnSpc>
              <a:spcBef>
                <a:spcPts val="15"/>
              </a:spcBef>
              <a:buFont typeface="Arial"/>
              <a:buChar char="•"/>
              <a:tabLst>
                <a:tab pos="713105" algn="l"/>
                <a:tab pos="713740" algn="l"/>
              </a:tabLst>
            </a:pPr>
            <a:r>
              <a:rPr sz="2400" b="1" spc="-210" dirty="0">
                <a:latin typeface="Arial"/>
                <a:cs typeface="Arial"/>
              </a:rPr>
              <a:t>Bir </a:t>
            </a:r>
            <a:r>
              <a:rPr sz="2400" b="1" spc="-180" dirty="0">
                <a:latin typeface="Arial"/>
                <a:cs typeface="Arial"/>
              </a:rPr>
              <a:t>vektörün </a:t>
            </a:r>
            <a:r>
              <a:rPr sz="2400" b="1" spc="-145" dirty="0">
                <a:latin typeface="Arial"/>
                <a:cs typeface="Arial"/>
              </a:rPr>
              <a:t>bir </a:t>
            </a:r>
            <a:r>
              <a:rPr sz="2400" b="1" spc="-204" dirty="0">
                <a:latin typeface="Arial"/>
                <a:cs typeface="Arial"/>
              </a:rPr>
              <a:t>skaler </a:t>
            </a:r>
            <a:r>
              <a:rPr sz="2400" b="1" spc="-125" dirty="0">
                <a:latin typeface="Arial"/>
                <a:cs typeface="Arial"/>
              </a:rPr>
              <a:t>ile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90" dirty="0">
                <a:latin typeface="Arial"/>
                <a:cs typeface="Arial"/>
              </a:rPr>
              <a:t>çarpılması,</a:t>
            </a:r>
            <a:endParaRPr sz="2400" dirty="0">
              <a:latin typeface="Arial"/>
              <a:cs typeface="Arial"/>
            </a:endParaRPr>
          </a:p>
          <a:p>
            <a:pPr marL="713105" indent="-300355">
              <a:lnSpc>
                <a:spcPct val="100000"/>
              </a:lnSpc>
              <a:buFont typeface="Arial"/>
              <a:buChar char="•"/>
              <a:tabLst>
                <a:tab pos="713105" algn="l"/>
                <a:tab pos="713740" algn="l"/>
              </a:tabLst>
            </a:pPr>
            <a:r>
              <a:rPr sz="2400" b="1" spc="-145" dirty="0">
                <a:latin typeface="Arial"/>
                <a:cs typeface="Arial"/>
              </a:rPr>
              <a:t>İki </a:t>
            </a:r>
            <a:r>
              <a:rPr sz="2400" b="1" spc="-180" dirty="0">
                <a:latin typeface="Arial"/>
                <a:cs typeface="Arial"/>
              </a:rPr>
              <a:t>vektörün </a:t>
            </a:r>
            <a:r>
              <a:rPr sz="2400" b="1" spc="-200" dirty="0">
                <a:latin typeface="Arial"/>
                <a:cs typeface="Arial"/>
              </a:rPr>
              <a:t>skaler </a:t>
            </a:r>
            <a:r>
              <a:rPr sz="2400" b="1" spc="-125" dirty="0">
                <a:latin typeface="Arial"/>
                <a:cs typeface="Arial"/>
              </a:rPr>
              <a:t>(dot </a:t>
            </a:r>
            <a:r>
              <a:rPr sz="2400" b="1" spc="-225" dirty="0">
                <a:latin typeface="Arial"/>
                <a:cs typeface="Arial"/>
              </a:rPr>
              <a:t>veya </a:t>
            </a:r>
            <a:r>
              <a:rPr sz="2400" b="1" spc="-165" dirty="0">
                <a:latin typeface="Arial"/>
                <a:cs typeface="Arial"/>
              </a:rPr>
              <a:t>nokta)</a:t>
            </a:r>
            <a:r>
              <a:rPr sz="2400" b="1" spc="-105" dirty="0">
                <a:latin typeface="Arial"/>
                <a:cs typeface="Arial"/>
              </a:rPr>
              <a:t> </a:t>
            </a:r>
            <a:r>
              <a:rPr sz="2400" b="1" spc="-170" dirty="0">
                <a:latin typeface="Arial"/>
                <a:cs typeface="Arial"/>
              </a:rPr>
              <a:t>çarpımı,</a:t>
            </a:r>
            <a:endParaRPr sz="2400" dirty="0">
              <a:latin typeface="Arial"/>
              <a:cs typeface="Arial"/>
            </a:endParaRPr>
          </a:p>
          <a:p>
            <a:pPr marL="713105" indent="-300355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713105" algn="l"/>
                <a:tab pos="713740" algn="l"/>
              </a:tabLst>
            </a:pPr>
            <a:r>
              <a:rPr sz="2400" b="1" spc="-145" dirty="0">
                <a:latin typeface="Arial"/>
                <a:cs typeface="Arial"/>
              </a:rPr>
              <a:t>İki </a:t>
            </a:r>
            <a:r>
              <a:rPr sz="2400" b="1" spc="-180" dirty="0">
                <a:latin typeface="Arial"/>
                <a:cs typeface="Arial"/>
              </a:rPr>
              <a:t>vektörün </a:t>
            </a:r>
            <a:r>
              <a:rPr sz="2400" b="1" spc="-170" dirty="0">
                <a:latin typeface="Arial"/>
                <a:cs typeface="Arial"/>
              </a:rPr>
              <a:t>vektörel </a:t>
            </a:r>
            <a:r>
              <a:rPr sz="2400" b="1" spc="-220" dirty="0">
                <a:latin typeface="Arial"/>
                <a:cs typeface="Arial"/>
              </a:rPr>
              <a:t>(cross)</a:t>
            </a:r>
            <a:r>
              <a:rPr sz="2400" b="1" spc="-165" dirty="0">
                <a:latin typeface="Arial"/>
                <a:cs typeface="Arial"/>
              </a:rPr>
              <a:t> </a:t>
            </a:r>
            <a:r>
              <a:rPr sz="2400" b="1" spc="-185" dirty="0">
                <a:latin typeface="Arial"/>
                <a:cs typeface="Arial"/>
              </a:rPr>
              <a:t>çarpımı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9968" y="3357372"/>
            <a:ext cx="3075129" cy="2209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30696" y="4349496"/>
            <a:ext cx="2473652" cy="21884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97566" y="1497566"/>
            <a:ext cx="7602220" cy="1094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750" spc="-155" dirty="0">
                <a:latin typeface="Arial"/>
                <a:cs typeface="Arial"/>
              </a:rPr>
              <a:t>Uzayda </a:t>
            </a:r>
            <a:r>
              <a:rPr sz="1750" spc="-50" dirty="0">
                <a:latin typeface="Arial"/>
                <a:cs typeface="Arial"/>
              </a:rPr>
              <a:t>vektörler </a:t>
            </a:r>
            <a:r>
              <a:rPr sz="1750" spc="-100" dirty="0">
                <a:latin typeface="Arial"/>
                <a:cs typeface="Arial"/>
              </a:rPr>
              <a:t>üç </a:t>
            </a:r>
            <a:r>
              <a:rPr sz="1750" spc="-60" dirty="0">
                <a:latin typeface="Arial"/>
                <a:cs typeface="Arial"/>
              </a:rPr>
              <a:t>dik </a:t>
            </a:r>
            <a:r>
              <a:rPr sz="1750" spc="-100" dirty="0">
                <a:latin typeface="Arial"/>
                <a:cs typeface="Arial"/>
              </a:rPr>
              <a:t>eksendeki </a:t>
            </a:r>
            <a:r>
              <a:rPr sz="1750" spc="-70" dirty="0">
                <a:latin typeface="Arial"/>
                <a:cs typeface="Arial"/>
              </a:rPr>
              <a:t>bileşenlerine </a:t>
            </a:r>
            <a:r>
              <a:rPr sz="1750" spc="-135" dirty="0">
                <a:latin typeface="Arial"/>
                <a:cs typeface="Arial"/>
              </a:rPr>
              <a:t>yazmak </a:t>
            </a:r>
            <a:r>
              <a:rPr sz="1750" spc="-120" dirty="0">
                <a:latin typeface="Arial"/>
                <a:cs typeface="Arial"/>
              </a:rPr>
              <a:t>ve </a:t>
            </a:r>
            <a:r>
              <a:rPr sz="1750" spc="-65" dirty="0">
                <a:latin typeface="Arial"/>
                <a:cs typeface="Arial"/>
              </a:rPr>
              <a:t>bunun </a:t>
            </a:r>
            <a:r>
              <a:rPr sz="1750" spc="-55" dirty="0">
                <a:latin typeface="Arial"/>
                <a:cs typeface="Arial"/>
              </a:rPr>
              <a:t>için </a:t>
            </a:r>
            <a:r>
              <a:rPr sz="1750" spc="-30" dirty="0">
                <a:latin typeface="Arial"/>
                <a:cs typeface="Arial"/>
              </a:rPr>
              <a:t>birim </a:t>
            </a:r>
            <a:r>
              <a:rPr sz="1750" spc="-45" dirty="0">
                <a:latin typeface="Arial"/>
                <a:cs typeface="Arial"/>
              </a:rPr>
              <a:t>vektörleri  </a:t>
            </a:r>
            <a:r>
              <a:rPr sz="1750" spc="-85" dirty="0">
                <a:latin typeface="Arial"/>
                <a:cs typeface="Arial"/>
              </a:rPr>
              <a:t>tanımlamak</a:t>
            </a:r>
            <a:r>
              <a:rPr sz="1750" spc="-90" dirty="0">
                <a:latin typeface="Arial"/>
                <a:cs typeface="Arial"/>
              </a:rPr>
              <a:t> </a:t>
            </a:r>
            <a:r>
              <a:rPr sz="1750" spc="-85" dirty="0">
                <a:latin typeface="Arial"/>
                <a:cs typeface="Arial"/>
              </a:rPr>
              <a:t>gerekmektedir.</a:t>
            </a:r>
            <a:endParaRPr sz="1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750" spc="-155" dirty="0">
                <a:latin typeface="Arial"/>
                <a:cs typeface="Arial"/>
              </a:rPr>
              <a:t>Bu </a:t>
            </a:r>
            <a:r>
              <a:rPr sz="1750" spc="-50" dirty="0">
                <a:latin typeface="Arial"/>
                <a:cs typeface="Arial"/>
              </a:rPr>
              <a:t>vektörler </a:t>
            </a:r>
            <a:r>
              <a:rPr sz="1750" spc="-120" dirty="0">
                <a:latin typeface="Arial"/>
                <a:cs typeface="Arial"/>
              </a:rPr>
              <a:t>sırasıyla </a:t>
            </a:r>
            <a:r>
              <a:rPr sz="1750" spc="-140" dirty="0">
                <a:latin typeface="Arial"/>
                <a:cs typeface="Arial"/>
              </a:rPr>
              <a:t>x,y,z </a:t>
            </a:r>
            <a:r>
              <a:rPr sz="1750" spc="-80" dirty="0">
                <a:latin typeface="Arial"/>
                <a:cs typeface="Arial"/>
              </a:rPr>
              <a:t>eksenleri </a:t>
            </a:r>
            <a:r>
              <a:rPr sz="1750" spc="-100" dirty="0">
                <a:latin typeface="Arial"/>
                <a:cs typeface="Arial"/>
              </a:rPr>
              <a:t>boyunca </a:t>
            </a:r>
            <a:r>
              <a:rPr sz="1750" b="1" spc="-75" dirty="0">
                <a:latin typeface="Arial"/>
                <a:cs typeface="Arial"/>
              </a:rPr>
              <a:t>i, j, </a:t>
            </a:r>
            <a:r>
              <a:rPr sz="1750" b="1" spc="-204" dirty="0">
                <a:latin typeface="Arial"/>
                <a:cs typeface="Arial"/>
              </a:rPr>
              <a:t>k </a:t>
            </a:r>
            <a:r>
              <a:rPr sz="1750" spc="-85" dirty="0">
                <a:latin typeface="Arial"/>
                <a:cs typeface="Arial"/>
              </a:rPr>
              <a:t>olarak</a:t>
            </a:r>
            <a:r>
              <a:rPr sz="1750" spc="-235" dirty="0">
                <a:latin typeface="Arial"/>
                <a:cs typeface="Arial"/>
              </a:rPr>
              <a:t> </a:t>
            </a:r>
            <a:r>
              <a:rPr sz="1750" spc="-70" dirty="0">
                <a:latin typeface="Arial"/>
                <a:cs typeface="Arial"/>
              </a:rPr>
              <a:t>gösterilir.</a:t>
            </a:r>
            <a:endParaRPr sz="17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97566" y="3100832"/>
            <a:ext cx="1136650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-229" dirty="0">
                <a:latin typeface="Arial"/>
                <a:cs typeface="Arial"/>
              </a:rPr>
              <a:t>Sağ </a:t>
            </a:r>
            <a:r>
              <a:rPr sz="1750" spc="-60" dirty="0">
                <a:latin typeface="Arial"/>
                <a:cs typeface="Arial"/>
              </a:rPr>
              <a:t>el</a:t>
            </a:r>
            <a:r>
              <a:rPr sz="1750" spc="-280" dirty="0">
                <a:latin typeface="Arial"/>
                <a:cs typeface="Arial"/>
              </a:rPr>
              <a:t> </a:t>
            </a:r>
            <a:r>
              <a:rPr sz="1750" spc="-75" dirty="0">
                <a:latin typeface="Arial"/>
                <a:cs typeface="Arial"/>
              </a:rPr>
              <a:t>kuralı:</a:t>
            </a:r>
            <a:endParaRPr sz="17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36639" y="2767106"/>
            <a:ext cx="2728595" cy="1228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100"/>
              </a:spcBef>
            </a:pPr>
            <a:r>
              <a:rPr sz="1550" spc="-114" dirty="0">
                <a:latin typeface="Arial"/>
                <a:cs typeface="Arial"/>
              </a:rPr>
              <a:t>Bu </a:t>
            </a:r>
            <a:r>
              <a:rPr sz="1550" spc="-30" dirty="0">
                <a:latin typeface="Arial"/>
                <a:cs typeface="Arial"/>
              </a:rPr>
              <a:t>vektörlerin </a:t>
            </a:r>
            <a:r>
              <a:rPr sz="1550" spc="-50" dirty="0">
                <a:latin typeface="Arial"/>
                <a:cs typeface="Arial"/>
              </a:rPr>
              <a:t>boyları </a:t>
            </a:r>
            <a:r>
              <a:rPr sz="1550" spc="-5" dirty="0">
                <a:latin typeface="Arial"/>
                <a:cs typeface="Arial"/>
              </a:rPr>
              <a:t>bir</a:t>
            </a:r>
            <a:r>
              <a:rPr sz="1550" spc="-175" dirty="0">
                <a:latin typeface="Arial"/>
                <a:cs typeface="Arial"/>
              </a:rPr>
              <a:t> </a:t>
            </a:r>
            <a:r>
              <a:rPr sz="1550" spc="-30" dirty="0">
                <a:latin typeface="Arial"/>
                <a:cs typeface="Arial"/>
              </a:rPr>
              <a:t>birimdir.  </a:t>
            </a:r>
            <a:r>
              <a:rPr sz="1550" spc="-55" dirty="0">
                <a:latin typeface="Arial"/>
                <a:cs typeface="Arial"/>
              </a:rPr>
              <a:t>Bir </a:t>
            </a:r>
            <a:r>
              <a:rPr sz="1550" spc="-80" dirty="0">
                <a:latin typeface="Arial"/>
                <a:cs typeface="Arial"/>
              </a:rPr>
              <a:t>skaler </a:t>
            </a:r>
            <a:r>
              <a:rPr sz="1550" spc="-30" dirty="0">
                <a:latin typeface="Arial"/>
                <a:cs typeface="Arial"/>
              </a:rPr>
              <a:t>ile </a:t>
            </a:r>
            <a:r>
              <a:rPr sz="1550" dirty="0">
                <a:latin typeface="Arial"/>
                <a:cs typeface="Arial"/>
              </a:rPr>
              <a:t>bir </a:t>
            </a:r>
            <a:r>
              <a:rPr sz="1550" spc="-35" dirty="0">
                <a:latin typeface="Arial"/>
                <a:cs typeface="Arial"/>
              </a:rPr>
              <a:t>vektörün  </a:t>
            </a:r>
            <a:r>
              <a:rPr sz="1550" spc="-65" dirty="0">
                <a:latin typeface="Arial"/>
                <a:cs typeface="Arial"/>
              </a:rPr>
              <a:t>çarpımında </a:t>
            </a:r>
            <a:r>
              <a:rPr sz="1550" spc="-90" dirty="0">
                <a:latin typeface="Arial"/>
                <a:cs typeface="Arial"/>
              </a:rPr>
              <a:t>aynı </a:t>
            </a:r>
            <a:r>
              <a:rPr sz="1550" spc="-60" dirty="0">
                <a:latin typeface="Arial"/>
                <a:cs typeface="Arial"/>
              </a:rPr>
              <a:t>yönde </a:t>
            </a:r>
            <a:r>
              <a:rPr sz="1550" dirty="0">
                <a:latin typeface="Arial"/>
                <a:cs typeface="Arial"/>
              </a:rPr>
              <a:t>bir </a:t>
            </a:r>
            <a:r>
              <a:rPr sz="1550" spc="-35" dirty="0">
                <a:latin typeface="Arial"/>
                <a:cs typeface="Arial"/>
              </a:rPr>
              <a:t>vektör  </a:t>
            </a:r>
            <a:r>
              <a:rPr sz="1550" spc="-65" dirty="0">
                <a:latin typeface="Arial"/>
                <a:cs typeface="Arial"/>
              </a:rPr>
              <a:t>vermesi </a:t>
            </a:r>
            <a:r>
              <a:rPr sz="1550" spc="-55" dirty="0">
                <a:latin typeface="Arial"/>
                <a:cs typeface="Arial"/>
              </a:rPr>
              <a:t>tanımından, </a:t>
            </a:r>
            <a:r>
              <a:rPr sz="1550" spc="-90" dirty="0">
                <a:latin typeface="Arial"/>
                <a:cs typeface="Arial"/>
              </a:rPr>
              <a:t>uzaydaki </a:t>
            </a:r>
            <a:r>
              <a:rPr sz="1550" dirty="0">
                <a:latin typeface="Arial"/>
                <a:cs typeface="Arial"/>
              </a:rPr>
              <a:t>bir  </a:t>
            </a:r>
            <a:r>
              <a:rPr sz="1550" spc="-35" dirty="0">
                <a:latin typeface="Arial"/>
                <a:cs typeface="Arial"/>
              </a:rPr>
              <a:t>vektörü </a:t>
            </a:r>
            <a:r>
              <a:rPr sz="1550" spc="-95" dirty="0">
                <a:latin typeface="Arial"/>
                <a:cs typeface="Arial"/>
              </a:rPr>
              <a:t>aşağıdaki </a:t>
            </a:r>
            <a:r>
              <a:rPr sz="1550" spc="-35" dirty="0">
                <a:latin typeface="Arial"/>
                <a:cs typeface="Arial"/>
              </a:rPr>
              <a:t>gibi</a:t>
            </a:r>
            <a:r>
              <a:rPr sz="1550" spc="-165" dirty="0">
                <a:latin typeface="Arial"/>
                <a:cs typeface="Arial"/>
              </a:rPr>
              <a:t> </a:t>
            </a:r>
            <a:r>
              <a:rPr sz="1550" spc="-65" dirty="0">
                <a:latin typeface="Arial"/>
                <a:cs typeface="Arial"/>
              </a:rPr>
              <a:t>yazabiliriz.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50540" y="782871"/>
            <a:ext cx="1509395" cy="3860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350" spc="-345" dirty="0">
                <a:solidFill>
                  <a:srgbClr val="FF0000"/>
                </a:solidFill>
                <a:latin typeface="Arial"/>
                <a:cs typeface="Arial"/>
              </a:rPr>
              <a:t>Sağ </a:t>
            </a:r>
            <a:r>
              <a:rPr sz="2350" spc="-140" dirty="0">
                <a:solidFill>
                  <a:srgbClr val="FF0000"/>
                </a:solidFill>
                <a:latin typeface="Arial"/>
                <a:cs typeface="Arial"/>
              </a:rPr>
              <a:t>el</a:t>
            </a:r>
            <a:r>
              <a:rPr sz="2350" spc="-3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350" spc="-195" dirty="0">
                <a:solidFill>
                  <a:srgbClr val="FF0000"/>
                </a:solidFill>
                <a:latin typeface="Arial"/>
                <a:cs typeface="Arial"/>
              </a:rPr>
              <a:t>kuralı:</a:t>
            </a:r>
            <a:endParaRPr sz="2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969169" y="1064994"/>
            <a:ext cx="6493510" cy="3403600"/>
            <a:chOff x="2969169" y="1064994"/>
            <a:chExt cx="6493510" cy="3403600"/>
          </a:xfrm>
        </p:grpSpPr>
        <p:sp>
          <p:nvSpPr>
            <p:cNvPr id="3" name="object 3"/>
            <p:cNvSpPr/>
            <p:nvPr/>
          </p:nvSpPr>
          <p:spPr>
            <a:xfrm>
              <a:off x="2969169" y="1064994"/>
              <a:ext cx="4081019" cy="3091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832092" y="3974592"/>
              <a:ext cx="2630424" cy="4937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7911053" y="1983751"/>
            <a:ext cx="1760220" cy="267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1550" spc="80" dirty="0">
                <a:latin typeface="Georgia"/>
                <a:cs typeface="Georgia"/>
              </a:rPr>
              <a:t>F </a:t>
            </a:r>
            <a:r>
              <a:rPr sz="1550" spc="185" dirty="0">
                <a:latin typeface="Georgia"/>
                <a:cs typeface="Georgia"/>
              </a:rPr>
              <a:t>= </a:t>
            </a:r>
            <a:r>
              <a:rPr sz="1550" spc="45" dirty="0">
                <a:latin typeface="Georgia"/>
                <a:cs typeface="Georgia"/>
              </a:rPr>
              <a:t>F</a:t>
            </a:r>
            <a:r>
              <a:rPr sz="1725" spc="67" baseline="-14492" dirty="0">
                <a:latin typeface="Georgia"/>
                <a:cs typeface="Georgia"/>
              </a:rPr>
              <a:t>s</a:t>
            </a:r>
            <a:r>
              <a:rPr sz="1550" spc="45" dirty="0">
                <a:latin typeface="Georgia"/>
                <a:cs typeface="Georgia"/>
              </a:rPr>
              <a:t>i </a:t>
            </a:r>
            <a:r>
              <a:rPr sz="1550" spc="185" dirty="0">
                <a:latin typeface="Georgia"/>
                <a:cs typeface="Georgia"/>
              </a:rPr>
              <a:t>+ </a:t>
            </a:r>
            <a:r>
              <a:rPr sz="1550" spc="45" dirty="0">
                <a:latin typeface="Georgia"/>
                <a:cs typeface="Georgia"/>
              </a:rPr>
              <a:t>F</a:t>
            </a:r>
            <a:r>
              <a:rPr sz="1725" spc="67" baseline="-14492" dirty="0">
                <a:latin typeface="Georgia"/>
                <a:cs typeface="Georgia"/>
              </a:rPr>
              <a:t>y</a:t>
            </a:r>
            <a:r>
              <a:rPr sz="1550" spc="45" dirty="0">
                <a:latin typeface="Georgia"/>
                <a:cs typeface="Georgia"/>
              </a:rPr>
              <a:t>j </a:t>
            </a:r>
            <a:r>
              <a:rPr sz="1550" spc="15" dirty="0">
                <a:latin typeface="Carlito"/>
                <a:cs typeface="Carlito"/>
              </a:rPr>
              <a:t>+</a:t>
            </a:r>
            <a:r>
              <a:rPr sz="1550" spc="-210" dirty="0">
                <a:latin typeface="Carlito"/>
                <a:cs typeface="Carlito"/>
              </a:rPr>
              <a:t> </a:t>
            </a:r>
            <a:r>
              <a:rPr sz="1550" spc="20" dirty="0">
                <a:latin typeface="Georgia"/>
                <a:cs typeface="Georgia"/>
              </a:rPr>
              <a:t>F</a:t>
            </a:r>
            <a:r>
              <a:rPr sz="1725" spc="30" baseline="-14492" dirty="0">
                <a:latin typeface="Georgia"/>
                <a:cs typeface="Georgia"/>
              </a:rPr>
              <a:t>z</a:t>
            </a:r>
            <a:r>
              <a:rPr sz="1550" spc="20" dirty="0">
                <a:latin typeface="Georgia"/>
                <a:cs typeface="Georgia"/>
              </a:rPr>
              <a:t>k</a:t>
            </a:r>
            <a:endParaRPr sz="1550"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055864" y="2938272"/>
            <a:ext cx="13970" cy="182880"/>
          </a:xfrm>
          <a:custGeom>
            <a:avLst/>
            <a:gdLst/>
            <a:ahLst/>
            <a:cxnLst/>
            <a:rect l="l" t="t" r="r" b="b"/>
            <a:pathLst>
              <a:path w="13970" h="182880">
                <a:moveTo>
                  <a:pt x="13716" y="182880"/>
                </a:moveTo>
                <a:lnTo>
                  <a:pt x="0" y="182880"/>
                </a:lnTo>
                <a:lnTo>
                  <a:pt x="0" y="0"/>
                </a:lnTo>
                <a:lnTo>
                  <a:pt x="13716" y="0"/>
                </a:lnTo>
                <a:lnTo>
                  <a:pt x="13716" y="1828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60792" y="2938272"/>
            <a:ext cx="13970" cy="182880"/>
          </a:xfrm>
          <a:custGeom>
            <a:avLst/>
            <a:gdLst/>
            <a:ahLst/>
            <a:cxnLst/>
            <a:rect l="l" t="t" r="r" b="b"/>
            <a:pathLst>
              <a:path w="13970" h="182880">
                <a:moveTo>
                  <a:pt x="13716" y="182880"/>
                </a:moveTo>
                <a:lnTo>
                  <a:pt x="0" y="182880"/>
                </a:lnTo>
                <a:lnTo>
                  <a:pt x="0" y="0"/>
                </a:lnTo>
                <a:lnTo>
                  <a:pt x="13716" y="0"/>
                </a:lnTo>
                <a:lnTo>
                  <a:pt x="13716" y="1828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403335" y="2793492"/>
            <a:ext cx="1359535" cy="448309"/>
          </a:xfrm>
          <a:custGeom>
            <a:avLst/>
            <a:gdLst/>
            <a:ahLst/>
            <a:cxnLst/>
            <a:rect l="l" t="t" r="r" b="b"/>
            <a:pathLst>
              <a:path w="1359534" h="448310">
                <a:moveTo>
                  <a:pt x="91440" y="448056"/>
                </a:moveTo>
                <a:lnTo>
                  <a:pt x="82296" y="448056"/>
                </a:lnTo>
                <a:lnTo>
                  <a:pt x="21336" y="336804"/>
                </a:lnTo>
                <a:lnTo>
                  <a:pt x="3048" y="345948"/>
                </a:lnTo>
                <a:lnTo>
                  <a:pt x="0" y="339852"/>
                </a:lnTo>
                <a:lnTo>
                  <a:pt x="33528" y="321564"/>
                </a:lnTo>
                <a:lnTo>
                  <a:pt x="83820" y="413003"/>
                </a:lnTo>
                <a:lnTo>
                  <a:pt x="123444" y="0"/>
                </a:lnTo>
                <a:lnTo>
                  <a:pt x="1359408" y="0"/>
                </a:lnTo>
                <a:lnTo>
                  <a:pt x="1359408" y="13716"/>
                </a:lnTo>
                <a:lnTo>
                  <a:pt x="147828" y="13716"/>
                </a:lnTo>
                <a:lnTo>
                  <a:pt x="147828" y="12192"/>
                </a:lnTo>
                <a:lnTo>
                  <a:pt x="135636" y="12192"/>
                </a:lnTo>
                <a:lnTo>
                  <a:pt x="91440" y="4480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860773" y="2872208"/>
            <a:ext cx="1930400" cy="267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  <a:tabLst>
                <a:tab pos="688340" algn="l"/>
              </a:tabLst>
            </a:pPr>
            <a:r>
              <a:rPr sz="1550" spc="35" dirty="0">
                <a:latin typeface="Georgia"/>
                <a:cs typeface="Georgia"/>
              </a:rPr>
              <a:t>F </a:t>
            </a:r>
            <a:r>
              <a:rPr sz="1550" spc="204" dirty="0">
                <a:latin typeface="Georgia"/>
                <a:cs typeface="Georgia"/>
              </a:rPr>
              <a:t> </a:t>
            </a:r>
            <a:r>
              <a:rPr sz="1550" spc="185" dirty="0">
                <a:latin typeface="Georgia"/>
                <a:cs typeface="Georgia"/>
              </a:rPr>
              <a:t>=	</a:t>
            </a:r>
            <a:r>
              <a:rPr sz="1550" spc="65" dirty="0">
                <a:latin typeface="Georgia"/>
                <a:cs typeface="Georgia"/>
              </a:rPr>
              <a:t>F</a:t>
            </a:r>
            <a:r>
              <a:rPr sz="1725" spc="97" baseline="-14492" dirty="0">
                <a:latin typeface="Georgia"/>
                <a:cs typeface="Georgia"/>
              </a:rPr>
              <a:t>s</a:t>
            </a:r>
            <a:r>
              <a:rPr sz="1725" spc="97" baseline="33816" dirty="0">
                <a:latin typeface="Georgia"/>
                <a:cs typeface="Georgia"/>
              </a:rPr>
              <a:t>2</a:t>
            </a:r>
            <a:r>
              <a:rPr sz="1550" spc="65" dirty="0">
                <a:latin typeface="Georgia"/>
                <a:cs typeface="Georgia"/>
              </a:rPr>
              <a:t>+ </a:t>
            </a:r>
            <a:r>
              <a:rPr sz="1550" spc="60" dirty="0">
                <a:latin typeface="Georgia"/>
                <a:cs typeface="Georgia"/>
              </a:rPr>
              <a:t>F</a:t>
            </a:r>
            <a:r>
              <a:rPr sz="1725" spc="89" baseline="-14492" dirty="0">
                <a:latin typeface="Georgia"/>
                <a:cs typeface="Georgia"/>
              </a:rPr>
              <a:t>y</a:t>
            </a:r>
            <a:r>
              <a:rPr sz="1725" spc="89" baseline="33816" dirty="0">
                <a:latin typeface="Georgia"/>
                <a:cs typeface="Georgia"/>
              </a:rPr>
              <a:t>2</a:t>
            </a:r>
            <a:r>
              <a:rPr sz="1550" spc="60" dirty="0">
                <a:latin typeface="Georgia"/>
                <a:cs typeface="Georgia"/>
              </a:rPr>
              <a:t>+</a:t>
            </a:r>
            <a:r>
              <a:rPr sz="1550" spc="-165" dirty="0">
                <a:latin typeface="Georgia"/>
                <a:cs typeface="Georgia"/>
              </a:rPr>
              <a:t> </a:t>
            </a:r>
            <a:r>
              <a:rPr sz="1550" spc="-20" dirty="0">
                <a:latin typeface="Georgia"/>
                <a:cs typeface="Georgia"/>
              </a:rPr>
              <a:t>F</a:t>
            </a:r>
            <a:r>
              <a:rPr sz="1725" spc="-30" baseline="-14492" dirty="0">
                <a:latin typeface="Georgia"/>
                <a:cs typeface="Georgia"/>
              </a:rPr>
              <a:t>z</a:t>
            </a:r>
            <a:r>
              <a:rPr sz="1725" spc="-30" baseline="33816" dirty="0">
                <a:latin typeface="Georgia"/>
                <a:cs typeface="Georgia"/>
              </a:rPr>
              <a:t>2</a:t>
            </a:r>
            <a:endParaRPr sz="1725" baseline="33816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6882" y="4307787"/>
            <a:ext cx="3855085" cy="12223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105"/>
              </a:spcBef>
            </a:pPr>
            <a:r>
              <a:rPr sz="1550" spc="5" dirty="0">
                <a:latin typeface="Arial"/>
                <a:cs typeface="Arial"/>
              </a:rPr>
              <a:t>Sırasıyla </a:t>
            </a:r>
            <a:r>
              <a:rPr sz="1550" spc="10" dirty="0">
                <a:latin typeface="Arial"/>
                <a:cs typeface="Arial"/>
              </a:rPr>
              <a:t>x, </a:t>
            </a:r>
            <a:r>
              <a:rPr sz="1550" spc="-60" dirty="0">
                <a:latin typeface="Arial"/>
                <a:cs typeface="Arial"/>
              </a:rPr>
              <a:t>y, </a:t>
            </a:r>
            <a:r>
              <a:rPr sz="1550" spc="15" dirty="0">
                <a:latin typeface="Arial"/>
                <a:cs typeface="Arial"/>
              </a:rPr>
              <a:t>z </a:t>
            </a:r>
            <a:r>
              <a:rPr sz="1550" spc="10" dirty="0">
                <a:latin typeface="Arial"/>
                <a:cs typeface="Arial"/>
              </a:rPr>
              <a:t>eksenleri </a:t>
            </a:r>
            <a:r>
              <a:rPr sz="1550" spc="5" dirty="0">
                <a:latin typeface="Arial"/>
                <a:cs typeface="Arial"/>
              </a:rPr>
              <a:t>ile </a:t>
            </a:r>
            <a:r>
              <a:rPr sz="1550" spc="15" dirty="0">
                <a:latin typeface="Arial"/>
                <a:cs typeface="Arial"/>
              </a:rPr>
              <a:t>vektörün  </a:t>
            </a:r>
            <a:r>
              <a:rPr sz="1550" spc="5" dirty="0">
                <a:latin typeface="Arial"/>
                <a:cs typeface="Arial"/>
              </a:rPr>
              <a:t>yaptığı açılar sırasıyla </a:t>
            </a:r>
            <a:r>
              <a:rPr sz="1550" b="1" spc="10" dirty="0">
                <a:latin typeface="Arial"/>
                <a:cs typeface="Arial"/>
              </a:rPr>
              <a:t>(</a:t>
            </a:r>
            <a:r>
              <a:rPr sz="1550" spc="10" dirty="0">
                <a:latin typeface="Arial"/>
                <a:cs typeface="Arial"/>
              </a:rPr>
              <a:t>α), </a:t>
            </a:r>
            <a:r>
              <a:rPr sz="1550" b="1" spc="10" dirty="0">
                <a:latin typeface="Arial"/>
                <a:cs typeface="Arial"/>
              </a:rPr>
              <a:t>(</a:t>
            </a:r>
            <a:r>
              <a:rPr sz="1550" spc="10" dirty="0">
                <a:latin typeface="Arial"/>
                <a:cs typeface="Arial"/>
              </a:rPr>
              <a:t>β), </a:t>
            </a:r>
            <a:r>
              <a:rPr sz="1550" b="1" spc="10" dirty="0">
                <a:latin typeface="Arial"/>
                <a:cs typeface="Arial"/>
              </a:rPr>
              <a:t>(</a:t>
            </a:r>
            <a:r>
              <a:rPr sz="1550" b="1" spc="10" dirty="0">
                <a:latin typeface="Times New Roman"/>
                <a:cs typeface="Times New Roman"/>
              </a:rPr>
              <a:t>γ</a:t>
            </a:r>
            <a:r>
              <a:rPr sz="1550" spc="10" dirty="0">
                <a:latin typeface="Arial"/>
                <a:cs typeface="Arial"/>
              </a:rPr>
              <a:t>) </a:t>
            </a:r>
            <a:r>
              <a:rPr sz="1550" spc="5" dirty="0">
                <a:latin typeface="Arial"/>
                <a:cs typeface="Arial"/>
              </a:rPr>
              <a:t>açılarının  </a:t>
            </a:r>
            <a:r>
              <a:rPr sz="1550" dirty="0">
                <a:latin typeface="Arial"/>
                <a:cs typeface="Arial"/>
              </a:rPr>
              <a:t>yön </a:t>
            </a:r>
            <a:r>
              <a:rPr sz="1550" spc="10" dirty="0">
                <a:latin typeface="Arial"/>
                <a:cs typeface="Arial"/>
              </a:rPr>
              <a:t>kosinüsleri </a:t>
            </a:r>
            <a:r>
              <a:rPr sz="1550" spc="5" dirty="0">
                <a:latin typeface="Arial"/>
                <a:cs typeface="Arial"/>
              </a:rPr>
              <a:t>ile</a:t>
            </a:r>
            <a:r>
              <a:rPr sz="1550" spc="35" dirty="0">
                <a:latin typeface="Arial"/>
                <a:cs typeface="Arial"/>
              </a:rPr>
              <a:t> </a:t>
            </a:r>
            <a:r>
              <a:rPr sz="1550" spc="5" dirty="0">
                <a:latin typeface="Arial"/>
                <a:cs typeface="Arial"/>
              </a:rPr>
              <a:t>tanımlanırlar:</a:t>
            </a:r>
            <a:endParaRPr sz="1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550" spc="10" dirty="0">
                <a:latin typeface="Arial"/>
                <a:cs typeface="Arial"/>
              </a:rPr>
              <a:t>Bunlar; c</a:t>
            </a:r>
            <a:r>
              <a:rPr sz="1550" spc="10" dirty="0">
                <a:latin typeface="Carlito"/>
                <a:cs typeface="Carlito"/>
              </a:rPr>
              <a:t>os(α), cos(β), cos(</a:t>
            </a:r>
            <a:r>
              <a:rPr sz="1550" b="1" spc="10" dirty="0">
                <a:latin typeface="Times New Roman"/>
                <a:cs typeface="Times New Roman"/>
              </a:rPr>
              <a:t>γ</a:t>
            </a:r>
            <a:r>
              <a:rPr sz="1550" spc="10" dirty="0">
                <a:latin typeface="Carlito"/>
                <a:cs typeface="Carlito"/>
              </a:rPr>
              <a:t>)</a:t>
            </a:r>
            <a:r>
              <a:rPr sz="1550" spc="-75" dirty="0">
                <a:latin typeface="Carlito"/>
                <a:cs typeface="Carlito"/>
              </a:rPr>
              <a:t> </a:t>
            </a:r>
            <a:r>
              <a:rPr sz="1550" spc="-35" dirty="0">
                <a:latin typeface="Carlito"/>
                <a:cs typeface="Carlito"/>
              </a:rPr>
              <a:t>dır.</a:t>
            </a:r>
            <a:endParaRPr sz="1550">
              <a:latin typeface="Carlito"/>
              <a:cs typeface="Carlito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424723" y="958122"/>
            <a:ext cx="2012314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err="1">
                <a:solidFill>
                  <a:srgbClr val="FF0000"/>
                </a:solidFill>
                <a:latin typeface="Arial"/>
                <a:cs typeface="Arial"/>
              </a:rPr>
              <a:t>Yön</a:t>
            </a:r>
            <a:r>
              <a:rPr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tr-TR" spc="-5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pc="-5" dirty="0" err="1" smtClean="0">
                <a:solidFill>
                  <a:srgbClr val="FF0000"/>
                </a:solidFill>
                <a:latin typeface="Arial"/>
                <a:cs typeface="Arial"/>
              </a:rPr>
              <a:t>osinüsleri</a:t>
            </a:r>
            <a:endParaRPr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922007" y="4518660"/>
            <a:ext cx="1002122" cy="6013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946392" y="5274564"/>
            <a:ext cx="1036320" cy="60053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54744" y="6030467"/>
            <a:ext cx="993943" cy="6004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4608" y="895599"/>
            <a:ext cx="7416165" cy="50165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1850"/>
              </a:lnSpc>
              <a:spcBef>
                <a:spcPts val="200"/>
              </a:spcBef>
            </a:pPr>
            <a:r>
              <a:rPr sz="1550" spc="10" dirty="0">
                <a:latin typeface="Arial"/>
                <a:cs typeface="Arial"/>
              </a:rPr>
              <a:t>Eğer koordinat eksenleri </a:t>
            </a:r>
            <a:r>
              <a:rPr sz="1550" spc="15" dirty="0">
                <a:latin typeface="Arial"/>
                <a:cs typeface="Arial"/>
              </a:rPr>
              <a:t>vektörün </a:t>
            </a:r>
            <a:r>
              <a:rPr sz="1550" spc="10" dirty="0">
                <a:latin typeface="Arial"/>
                <a:cs typeface="Arial"/>
              </a:rPr>
              <a:t>başlangıcında </a:t>
            </a:r>
            <a:r>
              <a:rPr sz="1550" spc="5" dirty="0">
                <a:latin typeface="Arial"/>
                <a:cs typeface="Arial"/>
              </a:rPr>
              <a:t>geçmiyor </a:t>
            </a:r>
            <a:r>
              <a:rPr sz="1550" spc="25" dirty="0">
                <a:latin typeface="Arial"/>
                <a:cs typeface="Arial"/>
              </a:rPr>
              <a:t>ve </a:t>
            </a:r>
            <a:r>
              <a:rPr sz="1550" spc="10" dirty="0">
                <a:latin typeface="Arial"/>
                <a:cs typeface="Arial"/>
              </a:rPr>
              <a:t>başlangıç noktası  A(x</a:t>
            </a:r>
            <a:r>
              <a:rPr sz="900" spc="10" dirty="0">
                <a:latin typeface="Arial"/>
                <a:cs typeface="Arial"/>
              </a:rPr>
              <a:t>1</a:t>
            </a:r>
            <a:r>
              <a:rPr sz="1550" spc="10" dirty="0">
                <a:latin typeface="Arial"/>
                <a:cs typeface="Arial"/>
              </a:rPr>
              <a:t>, </a:t>
            </a:r>
            <a:r>
              <a:rPr sz="1550" spc="-5" dirty="0">
                <a:latin typeface="Arial"/>
                <a:cs typeface="Arial"/>
              </a:rPr>
              <a:t>y</a:t>
            </a:r>
            <a:r>
              <a:rPr sz="900" spc="-5" dirty="0">
                <a:latin typeface="Arial"/>
                <a:cs typeface="Arial"/>
              </a:rPr>
              <a:t>1</a:t>
            </a:r>
            <a:r>
              <a:rPr sz="1550" spc="-5" dirty="0">
                <a:latin typeface="Arial"/>
                <a:cs typeface="Arial"/>
              </a:rPr>
              <a:t>, </a:t>
            </a:r>
            <a:r>
              <a:rPr sz="1550" spc="10" dirty="0">
                <a:latin typeface="Arial"/>
                <a:cs typeface="Arial"/>
              </a:rPr>
              <a:t>z</a:t>
            </a:r>
            <a:r>
              <a:rPr sz="900" spc="10" dirty="0">
                <a:latin typeface="Arial"/>
                <a:cs typeface="Arial"/>
              </a:rPr>
              <a:t>1</a:t>
            </a:r>
            <a:r>
              <a:rPr sz="1550" spc="10" dirty="0">
                <a:latin typeface="Arial"/>
                <a:cs typeface="Arial"/>
              </a:rPr>
              <a:t>) </a:t>
            </a:r>
            <a:r>
              <a:rPr sz="1550" spc="15" dirty="0">
                <a:latin typeface="Arial"/>
                <a:cs typeface="Arial"/>
              </a:rPr>
              <a:t>ve </a:t>
            </a:r>
            <a:r>
              <a:rPr sz="1550" spc="10" dirty="0">
                <a:latin typeface="Arial"/>
                <a:cs typeface="Arial"/>
              </a:rPr>
              <a:t>bitim noktası B(x</a:t>
            </a:r>
            <a:r>
              <a:rPr sz="900" spc="10" dirty="0">
                <a:latin typeface="Arial"/>
                <a:cs typeface="Arial"/>
              </a:rPr>
              <a:t>2</a:t>
            </a:r>
            <a:r>
              <a:rPr sz="1550" spc="10" dirty="0">
                <a:latin typeface="Arial"/>
                <a:cs typeface="Arial"/>
              </a:rPr>
              <a:t>, </a:t>
            </a:r>
            <a:r>
              <a:rPr sz="1550" spc="-5" dirty="0">
                <a:latin typeface="Arial"/>
                <a:cs typeface="Arial"/>
              </a:rPr>
              <a:t>y</a:t>
            </a:r>
            <a:r>
              <a:rPr sz="900" spc="-5" dirty="0">
                <a:latin typeface="Arial"/>
                <a:cs typeface="Arial"/>
              </a:rPr>
              <a:t>2</a:t>
            </a:r>
            <a:r>
              <a:rPr sz="1550" spc="-5" dirty="0">
                <a:latin typeface="Arial"/>
                <a:cs typeface="Arial"/>
              </a:rPr>
              <a:t>, </a:t>
            </a:r>
            <a:r>
              <a:rPr sz="1550" spc="10" dirty="0">
                <a:latin typeface="Arial"/>
                <a:cs typeface="Arial"/>
              </a:rPr>
              <a:t>z</a:t>
            </a:r>
            <a:r>
              <a:rPr sz="900" spc="10" dirty="0">
                <a:latin typeface="Arial"/>
                <a:cs typeface="Arial"/>
              </a:rPr>
              <a:t>2</a:t>
            </a:r>
            <a:r>
              <a:rPr sz="1550" spc="10" dirty="0">
                <a:latin typeface="Arial"/>
                <a:cs typeface="Arial"/>
              </a:rPr>
              <a:t>) olarak verilmiş bir </a:t>
            </a:r>
            <a:r>
              <a:rPr sz="1550" b="1" spc="10" dirty="0">
                <a:latin typeface="Arial"/>
                <a:cs typeface="Arial"/>
              </a:rPr>
              <a:t>r </a:t>
            </a:r>
            <a:r>
              <a:rPr sz="1550" spc="15" dirty="0">
                <a:latin typeface="Arial"/>
                <a:cs typeface="Arial"/>
              </a:rPr>
              <a:t>vektörü </a:t>
            </a:r>
            <a:r>
              <a:rPr sz="1550" spc="5" dirty="0">
                <a:latin typeface="Arial"/>
                <a:cs typeface="Arial"/>
              </a:rPr>
              <a:t>şöyle</a:t>
            </a:r>
            <a:r>
              <a:rPr sz="1550" spc="55" dirty="0">
                <a:latin typeface="Arial"/>
                <a:cs typeface="Arial"/>
              </a:rPr>
              <a:t> </a:t>
            </a:r>
            <a:r>
              <a:rPr sz="1550" spc="-5" dirty="0">
                <a:latin typeface="Arial"/>
                <a:cs typeface="Arial"/>
              </a:rPr>
              <a:t>yazılabilir.</a:t>
            </a:r>
            <a:endParaRPr sz="15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57215" y="3086100"/>
            <a:ext cx="3474778" cy="13367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21536" y="2200987"/>
            <a:ext cx="3206744" cy="26814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77004" y="4809232"/>
            <a:ext cx="3289935" cy="267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spc="20" dirty="0">
                <a:latin typeface="Arial"/>
                <a:cs typeface="Arial"/>
              </a:rPr>
              <a:t>AB </a:t>
            </a:r>
            <a:r>
              <a:rPr sz="1550" spc="10" dirty="0">
                <a:latin typeface="Arial"/>
                <a:cs typeface="Arial"/>
              </a:rPr>
              <a:t>doğrusu parçası için </a:t>
            </a:r>
            <a:r>
              <a:rPr sz="1550" spc="5" dirty="0">
                <a:latin typeface="Arial"/>
                <a:cs typeface="Arial"/>
              </a:rPr>
              <a:t>birim</a:t>
            </a:r>
            <a:r>
              <a:rPr sz="1550" spc="-35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vektör: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73150" y="5298399"/>
            <a:ext cx="354330" cy="267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spc="75" dirty="0">
                <a:latin typeface="Georgia"/>
                <a:cs typeface="Georgia"/>
              </a:rPr>
              <a:t>u</a:t>
            </a:r>
            <a:r>
              <a:rPr sz="1550" spc="-20" dirty="0">
                <a:latin typeface="Georgia"/>
                <a:cs typeface="Georgia"/>
              </a:rPr>
              <a:t> </a:t>
            </a:r>
            <a:r>
              <a:rPr sz="1550" spc="185" dirty="0">
                <a:latin typeface="Georgia"/>
                <a:cs typeface="Georgia"/>
              </a:rPr>
              <a:t>=</a:t>
            </a:r>
            <a:endParaRPr sz="1550">
              <a:latin typeface="Georgia"/>
              <a:cs typeface="Georg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839955" y="5498591"/>
            <a:ext cx="163195" cy="183515"/>
          </a:xfrm>
          <a:custGeom>
            <a:avLst/>
            <a:gdLst/>
            <a:ahLst/>
            <a:cxnLst/>
            <a:rect l="l" t="t" r="r" b="b"/>
            <a:pathLst>
              <a:path w="163195" h="183514">
                <a:moveTo>
                  <a:pt x="15240" y="0"/>
                </a:moveTo>
                <a:lnTo>
                  <a:pt x="0" y="0"/>
                </a:lnTo>
                <a:lnTo>
                  <a:pt x="0" y="182892"/>
                </a:lnTo>
                <a:lnTo>
                  <a:pt x="15240" y="182892"/>
                </a:lnTo>
                <a:lnTo>
                  <a:pt x="15240" y="0"/>
                </a:lnTo>
                <a:close/>
              </a:path>
              <a:path w="163195" h="183514">
                <a:moveTo>
                  <a:pt x="163080" y="0"/>
                </a:moveTo>
                <a:lnTo>
                  <a:pt x="147840" y="0"/>
                </a:lnTo>
                <a:lnTo>
                  <a:pt x="147840" y="182892"/>
                </a:lnTo>
                <a:lnTo>
                  <a:pt x="163080" y="182892"/>
                </a:lnTo>
                <a:lnTo>
                  <a:pt x="163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859272" y="5100925"/>
            <a:ext cx="121285" cy="5988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685" marR="5080" indent="-7620">
              <a:lnSpc>
                <a:spcPct val="121300"/>
              </a:lnSpc>
              <a:spcBef>
                <a:spcPts val="90"/>
              </a:spcBef>
            </a:pPr>
            <a:r>
              <a:rPr sz="1550" spc="85" dirty="0">
                <a:latin typeface="Georgia"/>
                <a:cs typeface="Georgia"/>
              </a:rPr>
              <a:t>r  </a:t>
            </a:r>
            <a:r>
              <a:rPr sz="1550" spc="20" dirty="0">
                <a:latin typeface="Georgia"/>
                <a:cs typeface="Georgia"/>
              </a:rPr>
              <a:t>r</a:t>
            </a:r>
            <a:endParaRPr sz="1550">
              <a:latin typeface="Georgia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817108" y="5449823"/>
            <a:ext cx="210820" cy="13970"/>
          </a:xfrm>
          <a:custGeom>
            <a:avLst/>
            <a:gdLst/>
            <a:ahLst/>
            <a:cxnLst/>
            <a:rect l="l" t="t" r="r" b="b"/>
            <a:pathLst>
              <a:path w="210820" h="13970">
                <a:moveTo>
                  <a:pt x="210311" y="13716"/>
                </a:moveTo>
                <a:lnTo>
                  <a:pt x="0" y="13716"/>
                </a:lnTo>
                <a:lnTo>
                  <a:pt x="0" y="0"/>
                </a:lnTo>
                <a:lnTo>
                  <a:pt x="210311" y="0"/>
                </a:lnTo>
                <a:lnTo>
                  <a:pt x="210311" y="137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3300" y="1969999"/>
            <a:ext cx="6053975" cy="9836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45745" indent="-233679">
              <a:lnSpc>
                <a:spcPct val="100000"/>
              </a:lnSpc>
              <a:spcBef>
                <a:spcPts val="130"/>
              </a:spcBef>
              <a:buAutoNum type="alphaLcParenR"/>
              <a:tabLst>
                <a:tab pos="246379" algn="l"/>
              </a:tabLst>
            </a:pPr>
            <a:r>
              <a:rPr sz="1550" spc="10" dirty="0">
                <a:latin typeface="Arial"/>
                <a:cs typeface="Arial"/>
              </a:rPr>
              <a:t>Bir skalerin bir vektörle</a:t>
            </a:r>
            <a:r>
              <a:rPr sz="1550" spc="-55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çarpımı</a:t>
            </a:r>
            <a:endParaRPr sz="1550" dirty="0">
              <a:latin typeface="Arial"/>
              <a:cs typeface="Arial"/>
            </a:endParaRPr>
          </a:p>
          <a:p>
            <a:pPr marL="245745" indent="-233679">
              <a:lnSpc>
                <a:spcPct val="100000"/>
              </a:lnSpc>
              <a:spcBef>
                <a:spcPts val="40"/>
              </a:spcBef>
              <a:buAutoNum type="alphaLcParenR"/>
              <a:tabLst>
                <a:tab pos="246379" algn="l"/>
              </a:tabLst>
            </a:pPr>
            <a:r>
              <a:rPr sz="1550" spc="10" dirty="0">
                <a:latin typeface="Arial"/>
                <a:cs typeface="Arial"/>
              </a:rPr>
              <a:t>İki </a:t>
            </a:r>
            <a:r>
              <a:rPr sz="1550" spc="15" dirty="0">
                <a:latin typeface="Arial"/>
                <a:cs typeface="Arial"/>
              </a:rPr>
              <a:t>vektörün </a:t>
            </a:r>
            <a:r>
              <a:rPr sz="1550" spc="10" dirty="0">
                <a:latin typeface="Arial"/>
                <a:cs typeface="Arial"/>
              </a:rPr>
              <a:t>skaler</a:t>
            </a:r>
            <a:r>
              <a:rPr sz="1550" spc="-65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çarpımı</a:t>
            </a:r>
            <a:endParaRPr sz="1550" dirty="0">
              <a:latin typeface="Arial"/>
              <a:cs typeface="Arial"/>
            </a:endParaRPr>
          </a:p>
          <a:p>
            <a:pPr marL="235585" indent="-223520">
              <a:lnSpc>
                <a:spcPct val="100000"/>
              </a:lnSpc>
              <a:spcBef>
                <a:spcPts val="20"/>
              </a:spcBef>
              <a:buAutoNum type="alphaLcParenR"/>
              <a:tabLst>
                <a:tab pos="236220" algn="l"/>
              </a:tabLst>
            </a:pPr>
            <a:r>
              <a:rPr sz="1550" spc="10" dirty="0">
                <a:latin typeface="Arial"/>
                <a:cs typeface="Arial"/>
              </a:rPr>
              <a:t>İki </a:t>
            </a:r>
            <a:r>
              <a:rPr sz="1550" spc="15" dirty="0">
                <a:latin typeface="Arial"/>
                <a:cs typeface="Arial"/>
              </a:rPr>
              <a:t>vektörün </a:t>
            </a:r>
            <a:r>
              <a:rPr sz="1550" spc="10" dirty="0">
                <a:latin typeface="Arial"/>
                <a:cs typeface="Arial"/>
              </a:rPr>
              <a:t>vektörel</a:t>
            </a:r>
            <a:r>
              <a:rPr sz="1550" spc="-80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çarpımı</a:t>
            </a:r>
            <a:endParaRPr sz="1550" dirty="0">
              <a:latin typeface="Arial"/>
              <a:cs typeface="Arial"/>
            </a:endParaRPr>
          </a:p>
          <a:p>
            <a:pPr marL="245745" indent="-233679">
              <a:lnSpc>
                <a:spcPct val="100000"/>
              </a:lnSpc>
              <a:buAutoNum type="alphaLcParenR"/>
              <a:tabLst>
                <a:tab pos="246379" algn="l"/>
              </a:tabLst>
            </a:pPr>
            <a:r>
              <a:rPr sz="1550" spc="5" dirty="0">
                <a:latin typeface="Arial"/>
                <a:cs typeface="Arial"/>
              </a:rPr>
              <a:t>ikiden </a:t>
            </a:r>
            <a:r>
              <a:rPr sz="1550" spc="10" dirty="0">
                <a:latin typeface="Arial"/>
                <a:cs typeface="Arial"/>
              </a:rPr>
              <a:t>fazla </a:t>
            </a:r>
            <a:r>
              <a:rPr sz="1550" spc="15" dirty="0">
                <a:latin typeface="Arial"/>
                <a:cs typeface="Arial"/>
              </a:rPr>
              <a:t>vektörün </a:t>
            </a:r>
            <a:r>
              <a:rPr sz="1550" spc="10" dirty="0">
                <a:latin typeface="Arial"/>
                <a:cs typeface="Arial"/>
              </a:rPr>
              <a:t>skaler </a:t>
            </a:r>
            <a:r>
              <a:rPr sz="1550" spc="15" dirty="0">
                <a:latin typeface="Arial"/>
                <a:cs typeface="Arial"/>
              </a:rPr>
              <a:t>ve </a:t>
            </a:r>
            <a:r>
              <a:rPr sz="1550" spc="10" dirty="0">
                <a:latin typeface="Arial"/>
                <a:cs typeface="Arial"/>
              </a:rPr>
              <a:t>vektörel</a:t>
            </a:r>
            <a:r>
              <a:rPr sz="1550" spc="-80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çarpımı</a:t>
            </a:r>
            <a:endParaRPr sz="15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55869" y="1079970"/>
            <a:ext cx="2329815" cy="267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dirty="0">
                <a:latin typeface="Arial"/>
                <a:cs typeface="Arial"/>
              </a:rPr>
              <a:t>Vektörlerde </a:t>
            </a:r>
            <a:r>
              <a:rPr sz="1550" spc="15" dirty="0">
                <a:latin typeface="Arial"/>
                <a:cs typeface="Arial"/>
              </a:rPr>
              <a:t>çarpma</a:t>
            </a:r>
            <a:r>
              <a:rPr sz="1550" spc="-50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işlemi</a:t>
            </a:r>
            <a:endParaRPr sz="1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4608" y="1022115"/>
            <a:ext cx="7134859" cy="194945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b="1" spc="15" dirty="0">
                <a:latin typeface="Arial"/>
                <a:cs typeface="Arial"/>
              </a:rPr>
              <a:t>a </a:t>
            </a:r>
            <a:r>
              <a:rPr sz="1550" b="1" spc="10" dirty="0">
                <a:latin typeface="Arial"/>
                <a:cs typeface="Arial"/>
              </a:rPr>
              <a:t>) Bir skalerin bir vektörle</a:t>
            </a:r>
            <a:r>
              <a:rPr sz="1550" b="1" spc="-55" dirty="0">
                <a:latin typeface="Arial"/>
                <a:cs typeface="Arial"/>
              </a:rPr>
              <a:t> </a:t>
            </a:r>
            <a:r>
              <a:rPr sz="1550" b="1" spc="10" dirty="0">
                <a:latin typeface="Arial"/>
                <a:cs typeface="Arial"/>
              </a:rPr>
              <a:t>çarpımı</a:t>
            </a:r>
            <a:endParaRPr sz="1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550" spc="10" dirty="0">
                <a:latin typeface="Arial"/>
                <a:cs typeface="Arial"/>
              </a:rPr>
              <a:t>Skaler </a:t>
            </a:r>
            <a:r>
              <a:rPr sz="1550" dirty="0">
                <a:latin typeface="Arial"/>
                <a:cs typeface="Arial"/>
              </a:rPr>
              <a:t>sayı </a:t>
            </a:r>
            <a:r>
              <a:rPr sz="1550" spc="15" dirty="0">
                <a:latin typeface="Arial"/>
                <a:cs typeface="Arial"/>
              </a:rPr>
              <a:t>a </a:t>
            </a:r>
            <a:r>
              <a:rPr sz="1550" spc="10" dirty="0">
                <a:latin typeface="Arial"/>
                <a:cs typeface="Arial"/>
              </a:rPr>
              <a:t>olsun vektör </a:t>
            </a:r>
            <a:r>
              <a:rPr sz="1550" spc="20" dirty="0">
                <a:latin typeface="Arial"/>
                <a:cs typeface="Arial"/>
              </a:rPr>
              <a:t>F </a:t>
            </a:r>
            <a:r>
              <a:rPr sz="1550" spc="10" dirty="0">
                <a:latin typeface="Arial"/>
                <a:cs typeface="Arial"/>
              </a:rPr>
              <a:t>ise skaler çarpım, </a:t>
            </a:r>
            <a:r>
              <a:rPr sz="1550" b="1" spc="20" dirty="0">
                <a:latin typeface="Arial"/>
                <a:cs typeface="Arial"/>
              </a:rPr>
              <a:t>F </a:t>
            </a:r>
            <a:r>
              <a:rPr sz="1550" spc="15" dirty="0">
                <a:latin typeface="Arial"/>
                <a:cs typeface="Arial"/>
              </a:rPr>
              <a:t>= </a:t>
            </a:r>
            <a:r>
              <a:rPr sz="1550" spc="5" dirty="0">
                <a:latin typeface="Arial"/>
                <a:cs typeface="Arial"/>
              </a:rPr>
              <a:t>a</a:t>
            </a:r>
            <a:r>
              <a:rPr sz="1550" b="1" spc="5" dirty="0">
                <a:latin typeface="Arial"/>
                <a:cs typeface="Arial"/>
              </a:rPr>
              <a:t>r </a:t>
            </a:r>
            <a:r>
              <a:rPr sz="1550" spc="10" dirty="0">
                <a:latin typeface="Arial"/>
                <a:cs typeface="Arial"/>
              </a:rPr>
              <a:t>olarak </a:t>
            </a:r>
            <a:r>
              <a:rPr sz="1550" spc="-5" dirty="0">
                <a:latin typeface="Arial"/>
                <a:cs typeface="Arial"/>
              </a:rPr>
              <a:t>yazılabilir. </a:t>
            </a:r>
            <a:r>
              <a:rPr sz="1550" spc="10" dirty="0">
                <a:latin typeface="Arial"/>
                <a:cs typeface="Arial"/>
              </a:rPr>
              <a:t>Burada</a:t>
            </a:r>
            <a:r>
              <a:rPr sz="1550" spc="60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F</a:t>
            </a:r>
            <a:endParaRPr sz="1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550" spc="15" dirty="0">
                <a:latin typeface="Arial"/>
                <a:cs typeface="Arial"/>
              </a:rPr>
              <a:t>vektörünün </a:t>
            </a:r>
            <a:r>
              <a:rPr sz="1550" spc="10" dirty="0">
                <a:latin typeface="Arial"/>
                <a:cs typeface="Arial"/>
              </a:rPr>
              <a:t>şiddeti, </a:t>
            </a:r>
            <a:r>
              <a:rPr sz="1550" spc="15" dirty="0">
                <a:latin typeface="Arial"/>
                <a:cs typeface="Arial"/>
              </a:rPr>
              <a:t>a </a:t>
            </a:r>
            <a:r>
              <a:rPr sz="1550" spc="10" dirty="0">
                <a:latin typeface="Arial"/>
                <a:cs typeface="Arial"/>
              </a:rPr>
              <a:t>skaleri </a:t>
            </a:r>
            <a:r>
              <a:rPr sz="1550" spc="5" dirty="0">
                <a:latin typeface="Arial"/>
                <a:cs typeface="Arial"/>
              </a:rPr>
              <a:t>ile </a:t>
            </a:r>
            <a:r>
              <a:rPr sz="1550" spc="10" dirty="0">
                <a:latin typeface="Arial"/>
                <a:cs typeface="Arial"/>
              </a:rPr>
              <a:t>r </a:t>
            </a:r>
            <a:r>
              <a:rPr sz="1550" spc="15" dirty="0">
                <a:latin typeface="Arial"/>
                <a:cs typeface="Arial"/>
              </a:rPr>
              <a:t>vektörünün </a:t>
            </a:r>
            <a:r>
              <a:rPr sz="1550" spc="10" dirty="0">
                <a:latin typeface="Arial"/>
                <a:cs typeface="Arial"/>
              </a:rPr>
              <a:t>şiddetinin çarpımına</a:t>
            </a:r>
            <a:r>
              <a:rPr sz="1550" spc="-145" dirty="0">
                <a:latin typeface="Arial"/>
                <a:cs typeface="Arial"/>
              </a:rPr>
              <a:t> </a:t>
            </a:r>
            <a:r>
              <a:rPr sz="1550" dirty="0">
                <a:latin typeface="Arial"/>
                <a:cs typeface="Arial"/>
              </a:rPr>
              <a:t>eşittir.</a:t>
            </a:r>
            <a:endParaRPr sz="1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550" b="1" spc="10" dirty="0">
                <a:latin typeface="Arial"/>
                <a:cs typeface="Arial"/>
              </a:rPr>
              <a:t>F</a:t>
            </a:r>
            <a:r>
              <a:rPr sz="1550" spc="10" dirty="0">
                <a:latin typeface="Arial"/>
                <a:cs typeface="Arial"/>
              </a:rPr>
              <a:t>’ </a:t>
            </a:r>
            <a:r>
              <a:rPr sz="1550" spc="15" dirty="0">
                <a:latin typeface="Arial"/>
                <a:cs typeface="Arial"/>
              </a:rPr>
              <a:t>nin </a:t>
            </a:r>
            <a:r>
              <a:rPr sz="1550" spc="10" dirty="0">
                <a:latin typeface="Arial"/>
                <a:cs typeface="Arial"/>
              </a:rPr>
              <a:t>doğrultusu </a:t>
            </a:r>
            <a:r>
              <a:rPr sz="1550" b="1" spc="10" dirty="0">
                <a:latin typeface="Arial"/>
                <a:cs typeface="Arial"/>
              </a:rPr>
              <a:t>r </a:t>
            </a:r>
            <a:r>
              <a:rPr sz="1550" spc="5" dirty="0">
                <a:latin typeface="Arial"/>
                <a:cs typeface="Arial"/>
              </a:rPr>
              <a:t>ile aynı</a:t>
            </a:r>
            <a:r>
              <a:rPr sz="1550" spc="-95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olup,</a:t>
            </a:r>
            <a:endParaRPr sz="1550">
              <a:latin typeface="Arial"/>
              <a:cs typeface="Arial"/>
            </a:endParaRPr>
          </a:p>
          <a:p>
            <a:pPr marL="12700" marR="3437890" algn="just">
              <a:lnSpc>
                <a:spcPct val="101600"/>
              </a:lnSpc>
              <a:spcBef>
                <a:spcPts val="10"/>
              </a:spcBef>
            </a:pPr>
            <a:r>
              <a:rPr sz="1550" spc="15" dirty="0">
                <a:latin typeface="Arial"/>
                <a:cs typeface="Arial"/>
              </a:rPr>
              <a:t>a&gt;0 </a:t>
            </a:r>
            <a:r>
              <a:rPr sz="1550" spc="10" dirty="0">
                <a:latin typeface="Arial"/>
                <a:cs typeface="Arial"/>
              </a:rPr>
              <a:t>ise </a:t>
            </a:r>
            <a:r>
              <a:rPr sz="1550" b="1" spc="20" dirty="0">
                <a:latin typeface="Arial"/>
                <a:cs typeface="Arial"/>
              </a:rPr>
              <a:t>F </a:t>
            </a:r>
            <a:r>
              <a:rPr sz="1550" spc="15" dirty="0">
                <a:latin typeface="Arial"/>
                <a:cs typeface="Arial"/>
              </a:rPr>
              <a:t>vektörü </a:t>
            </a:r>
            <a:r>
              <a:rPr sz="1550" b="1" spc="10" dirty="0">
                <a:latin typeface="Arial"/>
                <a:cs typeface="Arial"/>
              </a:rPr>
              <a:t>r </a:t>
            </a:r>
            <a:r>
              <a:rPr sz="1550" spc="15" dirty="0">
                <a:latin typeface="Arial"/>
                <a:cs typeface="Arial"/>
              </a:rPr>
              <a:t>vektörü </a:t>
            </a:r>
            <a:r>
              <a:rPr sz="1550" dirty="0">
                <a:latin typeface="Arial"/>
                <a:cs typeface="Arial"/>
              </a:rPr>
              <a:t>ile aynı</a:t>
            </a:r>
            <a:r>
              <a:rPr sz="1550" spc="-110" dirty="0">
                <a:latin typeface="Arial"/>
                <a:cs typeface="Arial"/>
              </a:rPr>
              <a:t> </a:t>
            </a:r>
            <a:r>
              <a:rPr sz="1550" spc="5" dirty="0">
                <a:latin typeface="Arial"/>
                <a:cs typeface="Arial"/>
              </a:rPr>
              <a:t>yönde  </a:t>
            </a:r>
            <a:r>
              <a:rPr sz="1550" spc="15" dirty="0">
                <a:latin typeface="Arial"/>
                <a:cs typeface="Arial"/>
              </a:rPr>
              <a:t>a&lt;0 </a:t>
            </a:r>
            <a:r>
              <a:rPr sz="1550" spc="10" dirty="0">
                <a:latin typeface="Arial"/>
                <a:cs typeface="Arial"/>
              </a:rPr>
              <a:t>ise </a:t>
            </a:r>
            <a:r>
              <a:rPr sz="1550" b="1" spc="20" dirty="0">
                <a:latin typeface="Arial"/>
                <a:cs typeface="Arial"/>
              </a:rPr>
              <a:t>F </a:t>
            </a:r>
            <a:r>
              <a:rPr sz="1550" spc="15" dirty="0">
                <a:latin typeface="Arial"/>
                <a:cs typeface="Arial"/>
              </a:rPr>
              <a:t>vektörü </a:t>
            </a:r>
            <a:r>
              <a:rPr sz="1550" b="1" spc="10" dirty="0">
                <a:latin typeface="Arial"/>
                <a:cs typeface="Arial"/>
              </a:rPr>
              <a:t>r </a:t>
            </a:r>
            <a:r>
              <a:rPr sz="1550" spc="15" dirty="0">
                <a:latin typeface="Arial"/>
                <a:cs typeface="Arial"/>
              </a:rPr>
              <a:t>vektörü </a:t>
            </a:r>
            <a:r>
              <a:rPr sz="1550" dirty="0">
                <a:latin typeface="Arial"/>
                <a:cs typeface="Arial"/>
              </a:rPr>
              <a:t>ile </a:t>
            </a:r>
            <a:r>
              <a:rPr sz="1550" spc="5" dirty="0">
                <a:latin typeface="Arial"/>
                <a:cs typeface="Arial"/>
              </a:rPr>
              <a:t>tersi</a:t>
            </a:r>
            <a:r>
              <a:rPr sz="1550" spc="-135" dirty="0">
                <a:latin typeface="Arial"/>
                <a:cs typeface="Arial"/>
              </a:rPr>
              <a:t> </a:t>
            </a:r>
            <a:r>
              <a:rPr sz="1550" spc="5" dirty="0">
                <a:latin typeface="Arial"/>
                <a:cs typeface="Arial"/>
              </a:rPr>
              <a:t>yönde  </a:t>
            </a:r>
            <a:r>
              <a:rPr sz="1550" spc="15" dirty="0">
                <a:latin typeface="Arial"/>
                <a:cs typeface="Arial"/>
              </a:rPr>
              <a:t>a=0 </a:t>
            </a:r>
            <a:r>
              <a:rPr sz="1550" spc="10" dirty="0">
                <a:latin typeface="Arial"/>
                <a:cs typeface="Arial"/>
              </a:rPr>
              <a:t>ise </a:t>
            </a:r>
            <a:r>
              <a:rPr sz="1550" b="1" spc="20" dirty="0">
                <a:latin typeface="Arial"/>
                <a:cs typeface="Arial"/>
              </a:rPr>
              <a:t>F </a:t>
            </a:r>
            <a:r>
              <a:rPr sz="1550" spc="15" dirty="0">
                <a:latin typeface="Arial"/>
                <a:cs typeface="Arial"/>
              </a:rPr>
              <a:t>vektörü </a:t>
            </a:r>
            <a:r>
              <a:rPr sz="1550" spc="5" dirty="0">
                <a:latin typeface="Arial"/>
                <a:cs typeface="Arial"/>
              </a:rPr>
              <a:t>bir noktaya</a:t>
            </a:r>
            <a:r>
              <a:rPr sz="1550" spc="-70" dirty="0">
                <a:latin typeface="Arial"/>
                <a:cs typeface="Arial"/>
              </a:rPr>
              <a:t> </a:t>
            </a:r>
            <a:r>
              <a:rPr sz="1550" dirty="0">
                <a:latin typeface="Arial"/>
                <a:cs typeface="Arial"/>
              </a:rPr>
              <a:t>dönüşür.</a:t>
            </a:r>
            <a:endParaRPr sz="15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08265" y="3717035"/>
            <a:ext cx="5211765" cy="16043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56525" y="1022115"/>
            <a:ext cx="5480685" cy="50165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855"/>
              </a:lnSpc>
              <a:spcBef>
                <a:spcPts val="130"/>
              </a:spcBef>
            </a:pPr>
            <a:r>
              <a:rPr sz="1550" b="1" spc="10" dirty="0">
                <a:latin typeface="Arial"/>
                <a:cs typeface="Arial"/>
              </a:rPr>
              <a:t>b) </a:t>
            </a:r>
            <a:r>
              <a:rPr sz="1550" b="1" spc="5" dirty="0">
                <a:latin typeface="Arial"/>
                <a:cs typeface="Arial"/>
              </a:rPr>
              <a:t>İki </a:t>
            </a:r>
            <a:r>
              <a:rPr sz="1550" b="1" spc="10" dirty="0">
                <a:latin typeface="Arial"/>
                <a:cs typeface="Arial"/>
              </a:rPr>
              <a:t>vektörün skaler</a:t>
            </a:r>
            <a:r>
              <a:rPr sz="1550" b="1" spc="-2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çarpımı</a:t>
            </a:r>
            <a:endParaRPr sz="1550">
              <a:latin typeface="Arial"/>
              <a:cs typeface="Arial"/>
            </a:endParaRPr>
          </a:p>
          <a:p>
            <a:pPr marL="12700">
              <a:lnSpc>
                <a:spcPts val="1855"/>
              </a:lnSpc>
            </a:pPr>
            <a:r>
              <a:rPr sz="1550" spc="-5" dirty="0">
                <a:latin typeface="Arial"/>
                <a:cs typeface="Arial"/>
              </a:rPr>
              <a:t>Verilen </a:t>
            </a:r>
            <a:r>
              <a:rPr sz="1550" spc="5" dirty="0">
                <a:latin typeface="Arial"/>
                <a:cs typeface="Arial"/>
              </a:rPr>
              <a:t>iki </a:t>
            </a:r>
            <a:r>
              <a:rPr sz="1550" spc="10" dirty="0">
                <a:latin typeface="Arial"/>
                <a:cs typeface="Arial"/>
              </a:rPr>
              <a:t>vektör </a:t>
            </a:r>
            <a:r>
              <a:rPr sz="1550" b="1" spc="20" dirty="0">
                <a:latin typeface="Arial"/>
                <a:cs typeface="Arial"/>
              </a:rPr>
              <a:t>A </a:t>
            </a:r>
            <a:r>
              <a:rPr sz="1550" spc="25" dirty="0">
                <a:latin typeface="Arial"/>
                <a:cs typeface="Arial"/>
              </a:rPr>
              <a:t>ve </a:t>
            </a:r>
            <a:r>
              <a:rPr sz="1550" b="1" spc="20" dirty="0">
                <a:latin typeface="Arial"/>
                <a:cs typeface="Arial"/>
              </a:rPr>
              <a:t>B </a:t>
            </a:r>
            <a:r>
              <a:rPr sz="1550" spc="10" dirty="0">
                <a:latin typeface="Arial"/>
                <a:cs typeface="Arial"/>
              </a:rPr>
              <a:t>olsun. </a:t>
            </a:r>
            <a:r>
              <a:rPr sz="1550" spc="20" dirty="0">
                <a:latin typeface="Arial"/>
                <a:cs typeface="Arial"/>
              </a:rPr>
              <a:t>Bu </a:t>
            </a:r>
            <a:r>
              <a:rPr sz="1550" spc="5" dirty="0">
                <a:latin typeface="Arial"/>
                <a:cs typeface="Arial"/>
              </a:rPr>
              <a:t>iki </a:t>
            </a:r>
            <a:r>
              <a:rPr sz="1550" spc="15" dirty="0">
                <a:latin typeface="Arial"/>
                <a:cs typeface="Arial"/>
              </a:rPr>
              <a:t>vektörün </a:t>
            </a:r>
            <a:r>
              <a:rPr sz="1550" spc="10" dirty="0">
                <a:latin typeface="Arial"/>
                <a:cs typeface="Arial"/>
              </a:rPr>
              <a:t>skaler</a:t>
            </a:r>
            <a:r>
              <a:rPr sz="1550" spc="-150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çarpımı;</a:t>
            </a:r>
            <a:endParaRPr sz="155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694432" y="1767349"/>
            <a:ext cx="5440680" cy="2564130"/>
            <a:chOff x="2694432" y="1767349"/>
            <a:chExt cx="5440680" cy="2564130"/>
          </a:xfrm>
        </p:grpSpPr>
        <p:sp>
          <p:nvSpPr>
            <p:cNvPr id="4" name="object 4"/>
            <p:cNvSpPr/>
            <p:nvPr/>
          </p:nvSpPr>
          <p:spPr>
            <a:xfrm>
              <a:off x="2694432" y="1767349"/>
              <a:ext cx="5079041" cy="256385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51248" y="3855720"/>
              <a:ext cx="3483863" cy="47548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404566" y="4487678"/>
            <a:ext cx="7415530" cy="1360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735830">
              <a:lnSpc>
                <a:spcPct val="100000"/>
              </a:lnSpc>
              <a:spcBef>
                <a:spcPts val="100"/>
              </a:spcBef>
            </a:pPr>
            <a:r>
              <a:rPr sz="1750" b="1" spc="-280" dirty="0">
                <a:latin typeface="Arial"/>
                <a:cs typeface="Arial"/>
              </a:rPr>
              <a:t>A </a:t>
            </a:r>
            <a:r>
              <a:rPr sz="1750" spc="-100" dirty="0">
                <a:latin typeface="Arial"/>
                <a:cs typeface="Arial"/>
              </a:rPr>
              <a:t>skaler </a:t>
            </a:r>
            <a:r>
              <a:rPr sz="1750" spc="-90" dirty="0">
                <a:latin typeface="Arial"/>
                <a:cs typeface="Arial"/>
              </a:rPr>
              <a:t>çarpım </a:t>
            </a:r>
            <a:r>
              <a:rPr sz="1750" b="1" spc="-330" dirty="0">
                <a:latin typeface="Arial"/>
                <a:cs typeface="Arial"/>
              </a:rPr>
              <a:t>B </a:t>
            </a:r>
            <a:r>
              <a:rPr sz="1750" spc="-85" dirty="0">
                <a:latin typeface="Arial"/>
                <a:cs typeface="Arial"/>
              </a:rPr>
              <a:t>diye </a:t>
            </a:r>
            <a:r>
              <a:rPr sz="1750" spc="-90" dirty="0">
                <a:latin typeface="Arial"/>
                <a:cs typeface="Arial"/>
              </a:rPr>
              <a:t>okunur.  </a:t>
            </a:r>
            <a:r>
              <a:rPr sz="1750" spc="-210" dirty="0">
                <a:latin typeface="Arial"/>
                <a:cs typeface="Arial"/>
              </a:rPr>
              <a:t>AB</a:t>
            </a:r>
            <a:r>
              <a:rPr sz="1750" spc="-80" dirty="0">
                <a:latin typeface="Arial"/>
                <a:cs typeface="Arial"/>
              </a:rPr>
              <a:t> </a:t>
            </a:r>
            <a:r>
              <a:rPr sz="1750" spc="-95" dirty="0">
                <a:latin typeface="Arial"/>
                <a:cs typeface="Arial"/>
              </a:rPr>
              <a:t>skalerdir.</a:t>
            </a: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750" spc="-100" dirty="0">
                <a:latin typeface="Arial"/>
                <a:cs typeface="Arial"/>
              </a:rPr>
              <a:t>Şekildeki </a:t>
            </a:r>
            <a:r>
              <a:rPr sz="1750" spc="-65" dirty="0">
                <a:latin typeface="Arial"/>
                <a:cs typeface="Arial"/>
              </a:rPr>
              <a:t>taralı </a:t>
            </a:r>
            <a:r>
              <a:rPr sz="1750" spc="-55" dirty="0">
                <a:latin typeface="Arial"/>
                <a:cs typeface="Arial"/>
              </a:rPr>
              <a:t>dikdörtgenin </a:t>
            </a:r>
            <a:r>
              <a:rPr sz="1750" spc="-90" dirty="0">
                <a:latin typeface="Arial"/>
                <a:cs typeface="Arial"/>
              </a:rPr>
              <a:t>alanını</a:t>
            </a:r>
            <a:r>
              <a:rPr sz="1750" spc="-165" dirty="0">
                <a:latin typeface="Arial"/>
                <a:cs typeface="Arial"/>
              </a:rPr>
              <a:t> </a:t>
            </a:r>
            <a:r>
              <a:rPr sz="1750" spc="-80" dirty="0">
                <a:latin typeface="Arial"/>
                <a:cs typeface="Arial"/>
              </a:rPr>
              <a:t>verir.</a:t>
            </a:r>
            <a:endParaRPr sz="1750">
              <a:latin typeface="Arial"/>
              <a:cs typeface="Arial"/>
            </a:endParaRPr>
          </a:p>
          <a:p>
            <a:pPr marL="12700">
              <a:lnSpc>
                <a:spcPts val="2095"/>
              </a:lnSpc>
              <a:spcBef>
                <a:spcPts val="25"/>
              </a:spcBef>
            </a:pPr>
            <a:r>
              <a:rPr sz="1750" spc="-140" dirty="0">
                <a:latin typeface="Arial"/>
                <a:cs typeface="Arial"/>
              </a:rPr>
              <a:t>Eğer </a:t>
            </a:r>
            <a:r>
              <a:rPr sz="1750" spc="-40" dirty="0">
                <a:latin typeface="Arial"/>
                <a:cs typeface="Arial"/>
              </a:rPr>
              <a:t>iki </a:t>
            </a:r>
            <a:r>
              <a:rPr sz="1750" spc="-55" dirty="0">
                <a:latin typeface="Arial"/>
                <a:cs typeface="Arial"/>
              </a:rPr>
              <a:t>vektör </a:t>
            </a:r>
            <a:r>
              <a:rPr sz="1750" spc="-35" dirty="0">
                <a:latin typeface="Arial"/>
                <a:cs typeface="Arial"/>
              </a:rPr>
              <a:t>birbirine </a:t>
            </a:r>
            <a:r>
              <a:rPr sz="1750" spc="-60" dirty="0">
                <a:latin typeface="Arial"/>
                <a:cs typeface="Arial"/>
              </a:rPr>
              <a:t>dik </a:t>
            </a:r>
            <a:r>
              <a:rPr sz="1750" spc="-105" dirty="0">
                <a:latin typeface="Arial"/>
                <a:cs typeface="Arial"/>
              </a:rPr>
              <a:t>ise </a:t>
            </a:r>
            <a:r>
              <a:rPr sz="1750" spc="-75" dirty="0">
                <a:latin typeface="Arial"/>
                <a:cs typeface="Arial"/>
              </a:rPr>
              <a:t>θ=90</a:t>
            </a:r>
            <a:r>
              <a:rPr sz="1750" spc="-75" dirty="0">
                <a:latin typeface="Times New Roman"/>
                <a:cs typeface="Times New Roman"/>
              </a:rPr>
              <a:t>° </a:t>
            </a:r>
            <a:r>
              <a:rPr sz="1750" spc="-120" dirty="0">
                <a:latin typeface="Arial"/>
                <a:cs typeface="Arial"/>
              </a:rPr>
              <a:t>ve cos90=0 </a:t>
            </a:r>
            <a:r>
              <a:rPr sz="1750" spc="-70" dirty="0">
                <a:latin typeface="Arial"/>
                <a:cs typeface="Arial"/>
              </a:rPr>
              <a:t>olduğu </a:t>
            </a:r>
            <a:r>
              <a:rPr sz="1750" spc="-55" dirty="0">
                <a:latin typeface="Arial"/>
                <a:cs typeface="Arial"/>
              </a:rPr>
              <a:t>için </a:t>
            </a:r>
            <a:r>
              <a:rPr sz="1750" spc="-100" dirty="0">
                <a:latin typeface="Arial"/>
                <a:cs typeface="Arial"/>
              </a:rPr>
              <a:t>skaler </a:t>
            </a:r>
            <a:r>
              <a:rPr sz="1750" spc="-90" dirty="0">
                <a:latin typeface="Arial"/>
                <a:cs typeface="Arial"/>
              </a:rPr>
              <a:t>çarpım </a:t>
            </a:r>
            <a:r>
              <a:rPr sz="1750" spc="-70" dirty="0">
                <a:latin typeface="Arial"/>
                <a:cs typeface="Arial"/>
              </a:rPr>
              <a:t>sıfır</a:t>
            </a:r>
            <a:r>
              <a:rPr sz="1750" spc="-190" dirty="0">
                <a:latin typeface="Arial"/>
                <a:cs typeface="Arial"/>
              </a:rPr>
              <a:t> </a:t>
            </a:r>
            <a:r>
              <a:rPr sz="1750" spc="-75" dirty="0">
                <a:latin typeface="Arial"/>
                <a:cs typeface="Arial"/>
              </a:rPr>
              <a:t>olur.</a:t>
            </a:r>
            <a:endParaRPr sz="1750">
              <a:latin typeface="Arial"/>
              <a:cs typeface="Arial"/>
            </a:endParaRPr>
          </a:p>
          <a:p>
            <a:pPr marL="12700">
              <a:lnSpc>
                <a:spcPts val="2095"/>
              </a:lnSpc>
            </a:pPr>
            <a:r>
              <a:rPr sz="1750" dirty="0">
                <a:latin typeface="Carlito"/>
                <a:cs typeface="Carlito"/>
              </a:rPr>
              <a:t>Diğer bir </a:t>
            </a:r>
            <a:r>
              <a:rPr sz="1750" spc="-5" dirty="0">
                <a:latin typeface="Carlito"/>
                <a:cs typeface="Carlito"/>
              </a:rPr>
              <a:t>ifade </a:t>
            </a:r>
            <a:r>
              <a:rPr sz="1750" dirty="0">
                <a:latin typeface="Carlito"/>
                <a:cs typeface="Carlito"/>
              </a:rPr>
              <a:t>ile </a:t>
            </a:r>
            <a:r>
              <a:rPr sz="1750" spc="-5" dirty="0">
                <a:latin typeface="Carlito"/>
                <a:cs typeface="Carlito"/>
              </a:rPr>
              <a:t>skaler </a:t>
            </a:r>
            <a:r>
              <a:rPr sz="1750" dirty="0">
                <a:latin typeface="Carlito"/>
                <a:cs typeface="Carlito"/>
              </a:rPr>
              <a:t>çarpımları sıfır olan </a:t>
            </a:r>
            <a:r>
              <a:rPr sz="1750" spc="-5" dirty="0">
                <a:latin typeface="Carlito"/>
                <a:cs typeface="Carlito"/>
              </a:rPr>
              <a:t>iki </a:t>
            </a:r>
            <a:r>
              <a:rPr sz="1750" spc="-10" dirty="0">
                <a:latin typeface="Carlito"/>
                <a:cs typeface="Carlito"/>
              </a:rPr>
              <a:t>vektör </a:t>
            </a:r>
            <a:r>
              <a:rPr sz="1750" dirty="0">
                <a:latin typeface="Carlito"/>
                <a:cs typeface="Carlito"/>
              </a:rPr>
              <a:t>birbirine</a:t>
            </a:r>
            <a:r>
              <a:rPr sz="1750" spc="-40" dirty="0">
                <a:latin typeface="Carlito"/>
                <a:cs typeface="Carlito"/>
              </a:rPr>
              <a:t> </a:t>
            </a:r>
            <a:r>
              <a:rPr sz="1750" dirty="0">
                <a:latin typeface="Carlito"/>
                <a:cs typeface="Carlito"/>
              </a:rPr>
              <a:t>diktir</a:t>
            </a:r>
            <a:r>
              <a:rPr sz="1750" b="1" dirty="0">
                <a:latin typeface="Carlito"/>
                <a:cs typeface="Carlito"/>
              </a:rPr>
              <a:t>.</a:t>
            </a:r>
            <a:endParaRPr sz="175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13335" y="2587330"/>
            <a:ext cx="7217772" cy="38770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814605" y="1079970"/>
            <a:ext cx="6883400" cy="7473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spc="15" dirty="0">
                <a:latin typeface="Carlito"/>
                <a:cs typeface="Carlito"/>
              </a:rPr>
              <a:t>θ = 0</a:t>
            </a:r>
            <a:r>
              <a:rPr sz="1550" spc="15" dirty="0">
                <a:latin typeface="Times New Roman"/>
                <a:cs typeface="Times New Roman"/>
              </a:rPr>
              <a:t>° </a:t>
            </a:r>
            <a:r>
              <a:rPr sz="1550" b="1" i="1" spc="5" dirty="0">
                <a:latin typeface="Avdira"/>
                <a:cs typeface="Avdira"/>
              </a:rPr>
              <a:t>, </a:t>
            </a:r>
            <a:r>
              <a:rPr sz="1550" spc="10" dirty="0">
                <a:latin typeface="Carlito"/>
                <a:cs typeface="Carlito"/>
              </a:rPr>
              <a:t>cos0 </a:t>
            </a:r>
            <a:r>
              <a:rPr sz="1550" spc="15" dirty="0">
                <a:latin typeface="Carlito"/>
                <a:cs typeface="Carlito"/>
              </a:rPr>
              <a:t>= 1 </a:t>
            </a:r>
            <a:r>
              <a:rPr sz="1550" spc="-25" dirty="0">
                <a:latin typeface="Carlito"/>
                <a:cs typeface="Carlito"/>
              </a:rPr>
              <a:t>olur. </a:t>
            </a:r>
            <a:r>
              <a:rPr sz="1550" spc="5" dirty="0">
                <a:latin typeface="Carlito"/>
                <a:cs typeface="Carlito"/>
              </a:rPr>
              <a:t>Skaler </a:t>
            </a:r>
            <a:r>
              <a:rPr sz="1550" spc="10" dirty="0">
                <a:latin typeface="Carlito"/>
                <a:cs typeface="Carlito"/>
              </a:rPr>
              <a:t>çarpım, </a:t>
            </a:r>
            <a:r>
              <a:rPr sz="1550" spc="20" dirty="0">
                <a:latin typeface="Carlito"/>
                <a:cs typeface="Carlito"/>
              </a:rPr>
              <a:t>bu </a:t>
            </a:r>
            <a:r>
              <a:rPr sz="1550" spc="10" dirty="0">
                <a:latin typeface="Carlito"/>
                <a:cs typeface="Carlito"/>
              </a:rPr>
              <a:t>iki </a:t>
            </a:r>
            <a:r>
              <a:rPr sz="1550" spc="5" dirty="0">
                <a:latin typeface="Carlito"/>
                <a:cs typeface="Carlito"/>
              </a:rPr>
              <a:t>vektörün şiddetleri </a:t>
            </a:r>
            <a:r>
              <a:rPr sz="1550" spc="10" dirty="0">
                <a:latin typeface="Carlito"/>
                <a:cs typeface="Carlito"/>
              </a:rPr>
              <a:t>çarpımına</a:t>
            </a:r>
            <a:r>
              <a:rPr sz="1550" spc="-229" dirty="0">
                <a:latin typeface="Carlito"/>
                <a:cs typeface="Carlito"/>
              </a:rPr>
              <a:t> </a:t>
            </a:r>
            <a:r>
              <a:rPr sz="1550" spc="-15" dirty="0">
                <a:latin typeface="Carlito"/>
                <a:cs typeface="Carlito"/>
              </a:rPr>
              <a:t>eşittir.</a:t>
            </a:r>
            <a:endParaRPr sz="1550">
              <a:latin typeface="Carlito"/>
              <a:cs typeface="Carlito"/>
            </a:endParaRPr>
          </a:p>
          <a:p>
            <a:pPr marL="12700" marR="5080">
              <a:lnSpc>
                <a:spcPts val="1900"/>
              </a:lnSpc>
              <a:spcBef>
                <a:spcPts val="55"/>
              </a:spcBef>
            </a:pPr>
            <a:r>
              <a:rPr sz="1550" spc="15" dirty="0">
                <a:latin typeface="Carlito"/>
                <a:cs typeface="Carlito"/>
              </a:rPr>
              <a:t>B </a:t>
            </a:r>
            <a:r>
              <a:rPr sz="1550" spc="5" dirty="0">
                <a:latin typeface="Carlito"/>
                <a:cs typeface="Carlito"/>
              </a:rPr>
              <a:t>birim vektör </a:t>
            </a:r>
            <a:r>
              <a:rPr sz="1550" spc="10" dirty="0">
                <a:latin typeface="Carlito"/>
                <a:cs typeface="Carlito"/>
              </a:rPr>
              <a:t>ise, </a:t>
            </a:r>
            <a:r>
              <a:rPr sz="1550" spc="5" dirty="0">
                <a:latin typeface="Carlito"/>
                <a:cs typeface="Carlito"/>
              </a:rPr>
              <a:t>skaler </a:t>
            </a:r>
            <a:r>
              <a:rPr sz="1550" spc="10" dirty="0">
                <a:latin typeface="Carlito"/>
                <a:cs typeface="Carlito"/>
              </a:rPr>
              <a:t>çarpım </a:t>
            </a:r>
            <a:r>
              <a:rPr sz="1550" spc="15" dirty="0">
                <a:latin typeface="Carlito"/>
                <a:cs typeface="Carlito"/>
              </a:rPr>
              <a:t>A </a:t>
            </a:r>
            <a:r>
              <a:rPr sz="1550" spc="10" dirty="0">
                <a:latin typeface="Carlito"/>
                <a:cs typeface="Carlito"/>
              </a:rPr>
              <a:t>nın </a:t>
            </a:r>
            <a:r>
              <a:rPr sz="1550" spc="15" dirty="0">
                <a:latin typeface="Carlito"/>
                <a:cs typeface="Carlito"/>
              </a:rPr>
              <a:t>B </a:t>
            </a:r>
            <a:r>
              <a:rPr sz="1550" spc="10" dirty="0">
                <a:latin typeface="Carlito"/>
                <a:cs typeface="Carlito"/>
              </a:rPr>
              <a:t>doğrultusundaki bileşeninin </a:t>
            </a:r>
            <a:r>
              <a:rPr sz="1550" spc="5" dirty="0">
                <a:latin typeface="Carlito"/>
                <a:cs typeface="Carlito"/>
              </a:rPr>
              <a:t>şiddetini verdiği  </a:t>
            </a:r>
            <a:r>
              <a:rPr sz="1550" spc="10" dirty="0">
                <a:latin typeface="Carlito"/>
                <a:cs typeface="Carlito"/>
              </a:rPr>
              <a:t>şekilde </a:t>
            </a:r>
            <a:r>
              <a:rPr sz="1550" spc="5" dirty="0">
                <a:latin typeface="Carlito"/>
                <a:cs typeface="Carlito"/>
              </a:rPr>
              <a:t>görülmektedir </a:t>
            </a:r>
            <a:r>
              <a:rPr sz="1550" spc="10" dirty="0">
                <a:latin typeface="Carlito"/>
                <a:cs typeface="Carlito"/>
              </a:rPr>
              <a:t>(OH=Acos</a:t>
            </a:r>
            <a:r>
              <a:rPr sz="1550" spc="-35" dirty="0">
                <a:latin typeface="Carlito"/>
                <a:cs typeface="Carlito"/>
              </a:rPr>
              <a:t> </a:t>
            </a:r>
            <a:r>
              <a:rPr sz="1550" spc="15" dirty="0">
                <a:latin typeface="Carlito"/>
                <a:cs typeface="Carlito"/>
              </a:rPr>
              <a:t>θ)</a:t>
            </a:r>
            <a:endParaRPr sz="155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07985" y="889509"/>
            <a:ext cx="2743200" cy="267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b="1" spc="5" dirty="0">
                <a:latin typeface="Arial"/>
                <a:cs typeface="Arial"/>
              </a:rPr>
              <a:t>İki </a:t>
            </a:r>
            <a:r>
              <a:rPr sz="1550" b="1" spc="10" dirty="0">
                <a:latin typeface="Arial"/>
                <a:cs typeface="Arial"/>
              </a:rPr>
              <a:t>vektörün </a:t>
            </a:r>
            <a:r>
              <a:rPr sz="1550" b="1" spc="5" dirty="0">
                <a:latin typeface="Arial"/>
                <a:cs typeface="Arial"/>
              </a:rPr>
              <a:t>vektörel</a:t>
            </a:r>
            <a:r>
              <a:rPr sz="1550" b="1" spc="10" dirty="0">
                <a:latin typeface="Arial"/>
                <a:cs typeface="Arial"/>
              </a:rPr>
              <a:t> çarpımı</a:t>
            </a:r>
            <a:endParaRPr sz="15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69039" y="1380744"/>
            <a:ext cx="7618535" cy="20719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37479" y="3594858"/>
            <a:ext cx="7617366" cy="4675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59661" y="4419190"/>
            <a:ext cx="2606793" cy="185511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65992" y="4600955"/>
            <a:ext cx="1737226" cy="17922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12475" y="1404608"/>
            <a:ext cx="2743200" cy="267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b="1" spc="5" dirty="0">
                <a:latin typeface="Arial"/>
                <a:cs typeface="Arial"/>
              </a:rPr>
              <a:t>İki </a:t>
            </a:r>
            <a:r>
              <a:rPr sz="1550" b="1" spc="10" dirty="0">
                <a:latin typeface="Arial"/>
                <a:cs typeface="Arial"/>
              </a:rPr>
              <a:t>vektörün </a:t>
            </a:r>
            <a:r>
              <a:rPr sz="1550" b="1" spc="5" dirty="0">
                <a:latin typeface="Arial"/>
                <a:cs typeface="Arial"/>
              </a:rPr>
              <a:t>vektörel</a:t>
            </a:r>
            <a:r>
              <a:rPr sz="1550" b="1" spc="10" dirty="0">
                <a:latin typeface="Arial"/>
                <a:cs typeface="Arial"/>
              </a:rPr>
              <a:t> çarpımı</a:t>
            </a:r>
            <a:endParaRPr sz="15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14496" y="1859970"/>
            <a:ext cx="2051807" cy="16467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73907" y="1886712"/>
            <a:ext cx="1703832" cy="16033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26332" y="4026408"/>
            <a:ext cx="7499698" cy="17114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8128" y="889509"/>
            <a:ext cx="7216140" cy="364680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832485">
              <a:lnSpc>
                <a:spcPct val="100000"/>
              </a:lnSpc>
              <a:spcBef>
                <a:spcPts val="130"/>
              </a:spcBef>
            </a:pPr>
            <a:r>
              <a:rPr sz="1550" b="1" spc="5" dirty="0">
                <a:latin typeface="Arial"/>
                <a:cs typeface="Arial"/>
              </a:rPr>
              <a:t>İki </a:t>
            </a:r>
            <a:r>
              <a:rPr sz="1550" b="1" spc="10" dirty="0">
                <a:latin typeface="Arial"/>
                <a:cs typeface="Arial"/>
              </a:rPr>
              <a:t>vektörün </a:t>
            </a:r>
            <a:r>
              <a:rPr sz="1550" b="1" spc="5" dirty="0">
                <a:latin typeface="Arial"/>
                <a:cs typeface="Arial"/>
              </a:rPr>
              <a:t>vektörel</a:t>
            </a:r>
            <a:r>
              <a:rPr sz="1550" b="1" spc="20" dirty="0">
                <a:latin typeface="Arial"/>
                <a:cs typeface="Arial"/>
              </a:rPr>
              <a:t> </a:t>
            </a:r>
            <a:r>
              <a:rPr sz="1550" b="1" spc="10" dirty="0">
                <a:latin typeface="Arial"/>
                <a:cs typeface="Arial"/>
              </a:rPr>
              <a:t>çarpımı</a:t>
            </a:r>
            <a:endParaRPr sz="15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Arial"/>
              <a:cs typeface="Arial"/>
            </a:endParaRPr>
          </a:p>
          <a:p>
            <a:pPr marL="312420" indent="-300355">
              <a:lnSpc>
                <a:spcPct val="100000"/>
              </a:lnSpc>
              <a:buFont typeface="Arial"/>
              <a:buChar char="•"/>
              <a:tabLst>
                <a:tab pos="312420" algn="l"/>
                <a:tab pos="313055" algn="l"/>
              </a:tabLst>
            </a:pPr>
            <a:r>
              <a:rPr sz="1750" spc="-25" dirty="0">
                <a:latin typeface="Times New Roman"/>
                <a:cs typeface="Times New Roman"/>
              </a:rPr>
              <a:t>Vektörel </a:t>
            </a:r>
            <a:r>
              <a:rPr sz="1750" spc="-5" dirty="0">
                <a:latin typeface="Times New Roman"/>
                <a:cs typeface="Times New Roman"/>
              </a:rPr>
              <a:t>çarpımda </a:t>
            </a:r>
            <a:r>
              <a:rPr sz="1750" dirty="0">
                <a:latin typeface="Times New Roman"/>
                <a:cs typeface="Times New Roman"/>
              </a:rPr>
              <a:t>çarpma sırası</a:t>
            </a:r>
            <a:r>
              <a:rPr sz="1750" spc="-60" dirty="0">
                <a:latin typeface="Times New Roman"/>
                <a:cs typeface="Times New Roman"/>
              </a:rPr>
              <a:t> </a:t>
            </a:r>
            <a:r>
              <a:rPr sz="1750" spc="-10" dirty="0">
                <a:latin typeface="Times New Roman"/>
                <a:cs typeface="Times New Roman"/>
              </a:rPr>
              <a:t>önemlidir.</a:t>
            </a:r>
            <a:endParaRPr sz="17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1800">
              <a:latin typeface="Times New Roman"/>
              <a:cs typeface="Times New Roman"/>
            </a:endParaRPr>
          </a:p>
          <a:p>
            <a:pPr marL="224154" algn="ctr">
              <a:lnSpc>
                <a:spcPct val="100000"/>
              </a:lnSpc>
            </a:pPr>
            <a:r>
              <a:rPr sz="1750" b="1" dirty="0">
                <a:latin typeface="Times New Roman"/>
                <a:cs typeface="Times New Roman"/>
              </a:rPr>
              <a:t>A </a:t>
            </a:r>
            <a:r>
              <a:rPr sz="1750" i="1" dirty="0">
                <a:latin typeface="Times New Roman"/>
                <a:cs typeface="Times New Roman"/>
              </a:rPr>
              <a:t>x </a:t>
            </a:r>
            <a:r>
              <a:rPr sz="1750" b="1" dirty="0">
                <a:latin typeface="Times New Roman"/>
                <a:cs typeface="Times New Roman"/>
              </a:rPr>
              <a:t>B = - B </a:t>
            </a:r>
            <a:r>
              <a:rPr sz="1750" i="1" dirty="0">
                <a:latin typeface="Times New Roman"/>
                <a:cs typeface="Times New Roman"/>
              </a:rPr>
              <a:t>x</a:t>
            </a:r>
            <a:r>
              <a:rPr sz="1750" i="1" spc="-110" dirty="0">
                <a:latin typeface="Times New Roman"/>
                <a:cs typeface="Times New Roman"/>
              </a:rPr>
              <a:t> </a:t>
            </a:r>
            <a:r>
              <a:rPr sz="1750" b="1" dirty="0">
                <a:latin typeface="Times New Roman"/>
                <a:cs typeface="Times New Roman"/>
              </a:rPr>
              <a:t>A</a:t>
            </a:r>
            <a:endParaRPr sz="17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>
              <a:latin typeface="Times New Roman"/>
              <a:cs typeface="Times New Roman"/>
            </a:endParaRPr>
          </a:p>
          <a:p>
            <a:pPr marL="312420" indent="-300355">
              <a:lnSpc>
                <a:spcPct val="100000"/>
              </a:lnSpc>
              <a:buFont typeface="Arial"/>
              <a:buChar char="•"/>
              <a:tabLst>
                <a:tab pos="312420" algn="l"/>
                <a:tab pos="313055" algn="l"/>
              </a:tabLst>
            </a:pPr>
            <a:r>
              <a:rPr sz="1750" dirty="0">
                <a:latin typeface="Times New Roman"/>
                <a:cs typeface="Times New Roman"/>
              </a:rPr>
              <a:t>Paralel iki vektörün çarpımı</a:t>
            </a:r>
            <a:r>
              <a:rPr sz="1750" spc="-90" dirty="0">
                <a:latin typeface="Times New Roman"/>
                <a:cs typeface="Times New Roman"/>
              </a:rPr>
              <a:t> </a:t>
            </a:r>
            <a:r>
              <a:rPr sz="1750" spc="-15" dirty="0">
                <a:latin typeface="Times New Roman"/>
                <a:cs typeface="Times New Roman"/>
              </a:rPr>
              <a:t>sıfırdır.</a:t>
            </a:r>
            <a:endParaRPr sz="1750">
              <a:latin typeface="Times New Roman"/>
              <a:cs typeface="Times New Roman"/>
            </a:endParaRPr>
          </a:p>
          <a:p>
            <a:pPr marL="312420" marR="32384" indent="-300355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312420" algn="l"/>
                <a:tab pos="313055" algn="l"/>
              </a:tabLst>
            </a:pPr>
            <a:r>
              <a:rPr sz="1750" dirty="0">
                <a:latin typeface="Times New Roman"/>
                <a:cs typeface="Times New Roman"/>
              </a:rPr>
              <a:t>Bir </a:t>
            </a:r>
            <a:r>
              <a:rPr sz="1750" spc="-5" dirty="0">
                <a:latin typeface="Times New Roman"/>
                <a:cs typeface="Times New Roman"/>
              </a:rPr>
              <a:t>başka </a:t>
            </a:r>
            <a:r>
              <a:rPr sz="1750" dirty="0">
                <a:latin typeface="Times New Roman"/>
                <a:cs typeface="Times New Roman"/>
              </a:rPr>
              <a:t>ifade ile çarpımları </a:t>
            </a:r>
            <a:r>
              <a:rPr sz="1750" spc="-5" dirty="0">
                <a:latin typeface="Times New Roman"/>
                <a:cs typeface="Times New Roman"/>
              </a:rPr>
              <a:t>sıfır </a:t>
            </a:r>
            <a:r>
              <a:rPr sz="1750" dirty="0">
                <a:latin typeface="Times New Roman"/>
                <a:cs typeface="Times New Roman"/>
              </a:rPr>
              <a:t>olan iki vektörün, vektörel </a:t>
            </a:r>
            <a:r>
              <a:rPr sz="1750" spc="-5" dirty="0">
                <a:latin typeface="Times New Roman"/>
                <a:cs typeface="Times New Roman"/>
              </a:rPr>
              <a:t>çarpımı sıfır</a:t>
            </a:r>
            <a:r>
              <a:rPr sz="1750" spc="-17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ise  bu iki vektör</a:t>
            </a:r>
            <a:r>
              <a:rPr sz="1750" spc="-25" dirty="0">
                <a:latin typeface="Times New Roman"/>
                <a:cs typeface="Times New Roman"/>
              </a:rPr>
              <a:t> </a:t>
            </a:r>
            <a:r>
              <a:rPr sz="1750" spc="-10" dirty="0">
                <a:latin typeface="Times New Roman"/>
                <a:cs typeface="Times New Roman"/>
              </a:rPr>
              <a:t>paraleldir.</a:t>
            </a:r>
            <a:endParaRPr sz="1750">
              <a:latin typeface="Times New Roman"/>
              <a:cs typeface="Times New Roman"/>
            </a:endParaRPr>
          </a:p>
          <a:p>
            <a:pPr marL="312420" marR="5080" indent="-300355">
              <a:lnSpc>
                <a:spcPts val="2110"/>
              </a:lnSpc>
              <a:spcBef>
                <a:spcPts val="65"/>
              </a:spcBef>
              <a:buFont typeface="Arial"/>
              <a:buChar char="•"/>
              <a:tabLst>
                <a:tab pos="312420" algn="l"/>
                <a:tab pos="313055" algn="l"/>
              </a:tabLst>
            </a:pPr>
            <a:r>
              <a:rPr sz="1750" spc="-5" dirty="0">
                <a:latin typeface="Times New Roman"/>
                <a:cs typeface="Times New Roman"/>
              </a:rPr>
              <a:t>Geometrik </a:t>
            </a:r>
            <a:r>
              <a:rPr sz="1750" dirty="0">
                <a:latin typeface="Times New Roman"/>
                <a:cs typeface="Times New Roman"/>
              </a:rPr>
              <a:t>olarak </a:t>
            </a:r>
            <a:r>
              <a:rPr sz="1750" spc="-5" dirty="0">
                <a:latin typeface="Times New Roman"/>
                <a:cs typeface="Times New Roman"/>
              </a:rPr>
              <a:t>vektörel çarpım; </a:t>
            </a:r>
            <a:r>
              <a:rPr sz="1750" dirty="0">
                <a:latin typeface="Times New Roman"/>
                <a:cs typeface="Times New Roman"/>
              </a:rPr>
              <a:t>çarpılan iki vektörün </a:t>
            </a:r>
            <a:r>
              <a:rPr sz="1750" spc="-5" dirty="0">
                <a:latin typeface="Times New Roman"/>
                <a:cs typeface="Times New Roman"/>
              </a:rPr>
              <a:t>meydana </a:t>
            </a:r>
            <a:r>
              <a:rPr sz="1750" dirty="0">
                <a:latin typeface="Times New Roman"/>
                <a:cs typeface="Times New Roman"/>
              </a:rPr>
              <a:t>getirdikleri  paralel </a:t>
            </a:r>
            <a:r>
              <a:rPr sz="1750" spc="-5" dirty="0">
                <a:latin typeface="Times New Roman"/>
                <a:cs typeface="Times New Roman"/>
              </a:rPr>
              <a:t>kenarın </a:t>
            </a:r>
            <a:r>
              <a:rPr sz="1750" dirty="0">
                <a:latin typeface="Times New Roman"/>
                <a:cs typeface="Times New Roman"/>
              </a:rPr>
              <a:t>alanı </a:t>
            </a:r>
            <a:r>
              <a:rPr sz="1750" spc="-5" dirty="0">
                <a:latin typeface="Times New Roman"/>
                <a:cs typeface="Times New Roman"/>
              </a:rPr>
              <a:t>olarak</a:t>
            </a:r>
            <a:r>
              <a:rPr sz="1750" spc="-65" dirty="0">
                <a:latin typeface="Times New Roman"/>
                <a:cs typeface="Times New Roman"/>
              </a:rPr>
              <a:t> </a:t>
            </a:r>
            <a:r>
              <a:rPr sz="1750" spc="-10" dirty="0">
                <a:latin typeface="Times New Roman"/>
                <a:cs typeface="Times New Roman"/>
              </a:rPr>
              <a:t>tanımlanabilir.</a:t>
            </a:r>
            <a:endParaRPr sz="1750">
              <a:latin typeface="Times New Roman"/>
              <a:cs typeface="Times New Roman"/>
            </a:endParaRPr>
          </a:p>
          <a:p>
            <a:pPr marL="312420" marR="440690" indent="-300355">
              <a:lnSpc>
                <a:spcPts val="2100"/>
              </a:lnSpc>
              <a:buFont typeface="Arial"/>
              <a:buChar char="•"/>
              <a:tabLst>
                <a:tab pos="312420" algn="l"/>
                <a:tab pos="313055" algn="l"/>
              </a:tabLst>
            </a:pPr>
            <a:r>
              <a:rPr sz="1750" dirty="0">
                <a:latin typeface="Times New Roman"/>
                <a:cs typeface="Times New Roman"/>
              </a:rPr>
              <a:t>İki </a:t>
            </a:r>
            <a:r>
              <a:rPr sz="1750" spc="-5" dirty="0">
                <a:latin typeface="Times New Roman"/>
                <a:cs typeface="Times New Roman"/>
              </a:rPr>
              <a:t>vektör birim </a:t>
            </a:r>
            <a:r>
              <a:rPr sz="1750" dirty="0">
                <a:latin typeface="Times New Roman"/>
                <a:cs typeface="Times New Roman"/>
              </a:rPr>
              <a:t>vektörler cinsinden </a:t>
            </a:r>
            <a:r>
              <a:rPr sz="1750" spc="-5" dirty="0">
                <a:latin typeface="Times New Roman"/>
                <a:cs typeface="Times New Roman"/>
              </a:rPr>
              <a:t>verilmiş </a:t>
            </a:r>
            <a:r>
              <a:rPr sz="1750" spc="5" dirty="0">
                <a:latin typeface="Times New Roman"/>
                <a:cs typeface="Times New Roman"/>
              </a:rPr>
              <a:t>ise </a:t>
            </a:r>
            <a:r>
              <a:rPr sz="1750" dirty="0">
                <a:latin typeface="Times New Roman"/>
                <a:cs typeface="Times New Roman"/>
              </a:rPr>
              <a:t>bu iki vektörün </a:t>
            </a:r>
            <a:r>
              <a:rPr sz="1750" spc="-5" dirty="0">
                <a:latin typeface="Times New Roman"/>
                <a:cs typeface="Times New Roman"/>
              </a:rPr>
              <a:t>vektörel  çarpımı </a:t>
            </a:r>
            <a:r>
              <a:rPr sz="1750" dirty="0">
                <a:latin typeface="Times New Roman"/>
                <a:cs typeface="Times New Roman"/>
              </a:rPr>
              <a:t>aşağıda</a:t>
            </a:r>
            <a:r>
              <a:rPr sz="1750" spc="-40" dirty="0">
                <a:latin typeface="Times New Roman"/>
                <a:cs typeface="Times New Roman"/>
              </a:rPr>
              <a:t> </a:t>
            </a:r>
            <a:r>
              <a:rPr sz="1750" spc="-10" dirty="0">
                <a:latin typeface="Times New Roman"/>
                <a:cs typeface="Times New Roman"/>
              </a:rPr>
              <a:t>verilmiştir.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388903" y="5077609"/>
            <a:ext cx="4076002" cy="334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8500" y="197485"/>
            <a:ext cx="2125345" cy="6146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3850" spc="-25" dirty="0">
                <a:solidFill>
                  <a:srgbClr val="FF5050"/>
                </a:solidFill>
                <a:latin typeface="Arial"/>
                <a:cs typeface="Arial"/>
              </a:rPr>
              <a:t>Vektörler</a:t>
            </a:r>
            <a:endParaRPr sz="385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716268" y="4408932"/>
            <a:ext cx="106680" cy="48895"/>
          </a:xfrm>
          <a:custGeom>
            <a:avLst/>
            <a:gdLst/>
            <a:ahLst/>
            <a:cxnLst/>
            <a:rect l="l" t="t" r="r" b="b"/>
            <a:pathLst>
              <a:path w="106679" h="48895">
                <a:moveTo>
                  <a:pt x="82296" y="48768"/>
                </a:moveTo>
                <a:lnTo>
                  <a:pt x="77724" y="42672"/>
                </a:lnTo>
                <a:lnTo>
                  <a:pt x="92964" y="28956"/>
                </a:lnTo>
                <a:lnTo>
                  <a:pt x="0" y="28956"/>
                </a:lnTo>
                <a:lnTo>
                  <a:pt x="0" y="19812"/>
                </a:lnTo>
                <a:lnTo>
                  <a:pt x="92964" y="19812"/>
                </a:lnTo>
                <a:lnTo>
                  <a:pt x="77724" y="6096"/>
                </a:lnTo>
                <a:lnTo>
                  <a:pt x="82296" y="0"/>
                </a:lnTo>
                <a:lnTo>
                  <a:pt x="106680" y="21336"/>
                </a:lnTo>
                <a:lnTo>
                  <a:pt x="106680" y="27432"/>
                </a:lnTo>
                <a:lnTo>
                  <a:pt x="82296" y="487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98500" y="812165"/>
            <a:ext cx="8827545" cy="673254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00" spc="5" dirty="0">
                <a:latin typeface="Carlito"/>
                <a:cs typeface="Carlito"/>
              </a:rPr>
              <a:t>Çevremizdeki </a:t>
            </a:r>
            <a:r>
              <a:rPr sz="2400" spc="-5" dirty="0">
                <a:latin typeface="Carlito"/>
                <a:cs typeface="Carlito"/>
              </a:rPr>
              <a:t>büyüklükler, </a:t>
            </a:r>
            <a:r>
              <a:rPr sz="2400" spc="5" dirty="0">
                <a:latin typeface="Carlito"/>
                <a:cs typeface="Carlito"/>
              </a:rPr>
              <a:t>alan, </a:t>
            </a:r>
            <a:r>
              <a:rPr sz="2400" spc="10" dirty="0">
                <a:latin typeface="Carlito"/>
                <a:cs typeface="Carlito"/>
              </a:rPr>
              <a:t>hız, hacim, </a:t>
            </a:r>
            <a:r>
              <a:rPr sz="2400" spc="5" dirty="0">
                <a:latin typeface="Carlito"/>
                <a:cs typeface="Carlito"/>
              </a:rPr>
              <a:t>kütle </a:t>
            </a:r>
            <a:r>
              <a:rPr sz="2400" spc="10" dirty="0">
                <a:latin typeface="Carlito"/>
                <a:cs typeface="Carlito"/>
              </a:rPr>
              <a:t>vb. </a:t>
            </a:r>
            <a:r>
              <a:rPr sz="2400" spc="5" dirty="0">
                <a:latin typeface="Carlito"/>
                <a:cs typeface="Carlito"/>
              </a:rPr>
              <a:t>genellikle s</a:t>
            </a:r>
            <a:r>
              <a:rPr sz="2400" b="1" spc="5" dirty="0">
                <a:latin typeface="Carlito"/>
                <a:cs typeface="Carlito"/>
              </a:rPr>
              <a:t>kaler </a:t>
            </a:r>
            <a:r>
              <a:rPr sz="2400" b="1" dirty="0">
                <a:latin typeface="Carlito"/>
                <a:cs typeface="Carlito"/>
              </a:rPr>
              <a:t>ve vektörel</a:t>
            </a:r>
            <a:r>
              <a:rPr sz="2400" b="1" spc="75" dirty="0">
                <a:latin typeface="Carlito"/>
                <a:cs typeface="Carlito"/>
              </a:rPr>
              <a:t> </a:t>
            </a:r>
            <a:r>
              <a:rPr sz="2400" b="1" spc="10" dirty="0">
                <a:latin typeface="Carlito"/>
                <a:cs typeface="Carlito"/>
              </a:rPr>
              <a:t>büyüklükler:</a:t>
            </a:r>
            <a:endParaRPr sz="24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2400" spc="5" dirty="0">
                <a:latin typeface="Carlito"/>
                <a:cs typeface="Carlito"/>
              </a:rPr>
              <a:t>olarak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adlandırılmaktadır.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00" dirty="0">
              <a:latin typeface="Carlito"/>
              <a:cs typeface="Carlito"/>
            </a:endParaRPr>
          </a:p>
          <a:p>
            <a:pPr marL="12700" marR="120014">
              <a:lnSpc>
                <a:spcPct val="101899"/>
              </a:lnSpc>
            </a:pPr>
            <a:r>
              <a:rPr sz="2400" b="1" dirty="0">
                <a:latin typeface="Carlito"/>
                <a:cs typeface="Carlito"/>
              </a:rPr>
              <a:t>Skaler: </a:t>
            </a:r>
            <a:r>
              <a:rPr sz="2400" spc="15" dirty="0">
                <a:latin typeface="Carlito"/>
                <a:cs typeface="Carlito"/>
              </a:rPr>
              <a:t>Sadece </a:t>
            </a:r>
            <a:r>
              <a:rPr sz="2400" spc="5" dirty="0">
                <a:latin typeface="Carlito"/>
                <a:cs typeface="Carlito"/>
              </a:rPr>
              <a:t>fiziksel </a:t>
            </a:r>
            <a:r>
              <a:rPr sz="2400" spc="10" dirty="0">
                <a:latin typeface="Carlito"/>
                <a:cs typeface="Carlito"/>
              </a:rPr>
              <a:t>büyüklüğü </a:t>
            </a:r>
            <a:r>
              <a:rPr sz="2400" spc="5" dirty="0">
                <a:latin typeface="Carlito"/>
                <a:cs typeface="Carlito"/>
              </a:rPr>
              <a:t>tanımlamak </a:t>
            </a:r>
            <a:r>
              <a:rPr sz="2400" spc="10" dirty="0">
                <a:latin typeface="Carlito"/>
                <a:cs typeface="Carlito"/>
              </a:rPr>
              <a:t>için </a:t>
            </a:r>
            <a:r>
              <a:rPr sz="2400" spc="5" dirty="0">
                <a:latin typeface="Carlito"/>
                <a:cs typeface="Carlito"/>
              </a:rPr>
              <a:t>kullanılan sıcaklık, </a:t>
            </a:r>
            <a:r>
              <a:rPr sz="2400" spc="10" dirty="0">
                <a:latin typeface="Carlito"/>
                <a:cs typeface="Carlito"/>
              </a:rPr>
              <a:t>kütle, alan </a:t>
            </a:r>
            <a:r>
              <a:rPr sz="2400" spc="5" dirty="0">
                <a:latin typeface="Carlito"/>
                <a:cs typeface="Carlito"/>
              </a:rPr>
              <a:t>gibi değerlere  skaler </a:t>
            </a:r>
            <a:r>
              <a:rPr sz="2400" spc="10" dirty="0">
                <a:latin typeface="Carlito"/>
                <a:cs typeface="Carlito"/>
              </a:rPr>
              <a:t>adı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5" dirty="0">
                <a:latin typeface="Carlito"/>
                <a:cs typeface="Carlito"/>
              </a:rPr>
              <a:t>veriyoruz.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400" dirty="0">
              <a:latin typeface="Carlito"/>
              <a:cs typeface="Carlito"/>
            </a:endParaRPr>
          </a:p>
          <a:p>
            <a:pPr marL="12700" marR="5080">
              <a:lnSpc>
                <a:spcPct val="101899"/>
              </a:lnSpc>
            </a:pPr>
            <a:r>
              <a:rPr sz="2400" b="1" spc="-5" dirty="0">
                <a:latin typeface="Carlito"/>
                <a:cs typeface="Carlito"/>
              </a:rPr>
              <a:t>Vektör: </a:t>
            </a:r>
            <a:r>
              <a:rPr sz="2400" spc="5" dirty="0">
                <a:latin typeface="Carlito"/>
                <a:cs typeface="Carlito"/>
              </a:rPr>
              <a:t>Fiziksel </a:t>
            </a:r>
            <a:r>
              <a:rPr sz="2400" spc="10" dirty="0">
                <a:latin typeface="Carlito"/>
                <a:cs typeface="Carlito"/>
              </a:rPr>
              <a:t>büyüklüğü, </a:t>
            </a:r>
            <a:r>
              <a:rPr sz="2400" spc="5" dirty="0">
                <a:latin typeface="Carlito"/>
                <a:cs typeface="Carlito"/>
              </a:rPr>
              <a:t>yönü ve </a:t>
            </a:r>
            <a:r>
              <a:rPr sz="2400" spc="10" dirty="0">
                <a:latin typeface="Carlito"/>
                <a:cs typeface="Carlito"/>
              </a:rPr>
              <a:t>doğrultusu olan </a:t>
            </a:r>
            <a:r>
              <a:rPr sz="2400" spc="5" dirty="0">
                <a:latin typeface="Carlito"/>
                <a:cs typeface="Carlito"/>
              </a:rPr>
              <a:t>hız, </a:t>
            </a:r>
            <a:r>
              <a:rPr sz="2400" spc="10" dirty="0">
                <a:latin typeface="Carlito"/>
                <a:cs typeface="Carlito"/>
              </a:rPr>
              <a:t>ivme, </a:t>
            </a:r>
            <a:r>
              <a:rPr sz="2400" spc="5" dirty="0">
                <a:latin typeface="Carlito"/>
                <a:cs typeface="Carlito"/>
              </a:rPr>
              <a:t>kuvvet ve </a:t>
            </a:r>
            <a:r>
              <a:rPr sz="2400" spc="15" dirty="0">
                <a:latin typeface="Carlito"/>
                <a:cs typeface="Carlito"/>
              </a:rPr>
              <a:t>moment </a:t>
            </a:r>
            <a:r>
              <a:rPr sz="2400" spc="5" dirty="0">
                <a:latin typeface="Carlito"/>
                <a:cs typeface="Carlito"/>
              </a:rPr>
              <a:t>gibi </a:t>
            </a:r>
            <a:r>
              <a:rPr sz="2400" spc="10" dirty="0">
                <a:latin typeface="Carlito"/>
                <a:cs typeface="Carlito"/>
              </a:rPr>
              <a:t>değerleri  </a:t>
            </a:r>
            <a:r>
              <a:rPr sz="2400" spc="5" dirty="0">
                <a:latin typeface="Carlito"/>
                <a:cs typeface="Carlito"/>
              </a:rPr>
              <a:t>tanımlamak </a:t>
            </a:r>
            <a:r>
              <a:rPr sz="2400" spc="10" dirty="0">
                <a:latin typeface="Carlito"/>
                <a:cs typeface="Carlito"/>
              </a:rPr>
              <a:t>için </a:t>
            </a:r>
            <a:r>
              <a:rPr sz="2400" spc="5" dirty="0">
                <a:latin typeface="Carlito"/>
                <a:cs typeface="Carlito"/>
              </a:rPr>
              <a:t>kullanılanlara vektör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5" dirty="0">
                <a:latin typeface="Carlito"/>
                <a:cs typeface="Carlito"/>
              </a:rPr>
              <a:t>diyoruz.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Carlito"/>
                <a:cs typeface="Carlito"/>
              </a:rPr>
              <a:t>Vektörel </a:t>
            </a:r>
            <a:r>
              <a:rPr sz="2400" spc="5" dirty="0">
                <a:latin typeface="Carlito"/>
                <a:cs typeface="Carlito"/>
              </a:rPr>
              <a:t>ifadeleri skalerden </a:t>
            </a:r>
            <a:r>
              <a:rPr sz="2400" spc="10" dirty="0">
                <a:latin typeface="Carlito"/>
                <a:cs typeface="Carlito"/>
              </a:rPr>
              <a:t>ayırmak için </a:t>
            </a:r>
            <a:r>
              <a:rPr sz="2400" spc="5" dirty="0">
                <a:latin typeface="Carlito"/>
                <a:cs typeface="Carlito"/>
              </a:rPr>
              <a:t>ya üzerinde bir </a:t>
            </a:r>
            <a:r>
              <a:rPr sz="2400" spc="15" dirty="0">
                <a:latin typeface="Carlito"/>
                <a:cs typeface="Carlito"/>
              </a:rPr>
              <a:t>ok </a:t>
            </a:r>
            <a:r>
              <a:rPr sz="2400" spc="10" dirty="0">
                <a:latin typeface="Carlito"/>
                <a:cs typeface="Carlito"/>
              </a:rPr>
              <a:t>( </a:t>
            </a:r>
            <a:r>
              <a:rPr sz="2400" spc="-80" dirty="0">
                <a:latin typeface="Georgia"/>
                <a:cs typeface="Georgia"/>
              </a:rPr>
              <a:t>F </a:t>
            </a:r>
            <a:r>
              <a:rPr sz="2400" spc="10" dirty="0">
                <a:latin typeface="Carlito"/>
                <a:cs typeface="Carlito"/>
              </a:rPr>
              <a:t>) </a:t>
            </a:r>
            <a:r>
              <a:rPr sz="2400" spc="5" dirty="0">
                <a:latin typeface="Carlito"/>
                <a:cs typeface="Carlito"/>
              </a:rPr>
              <a:t>veya </a:t>
            </a:r>
            <a:r>
              <a:rPr sz="2400" dirty="0">
                <a:latin typeface="Carlito"/>
                <a:cs typeface="Carlito"/>
              </a:rPr>
              <a:t>koyu </a:t>
            </a:r>
            <a:r>
              <a:rPr sz="2400" spc="5" dirty="0">
                <a:latin typeface="Carlito"/>
                <a:cs typeface="Carlito"/>
              </a:rPr>
              <a:t>olarak </a:t>
            </a:r>
            <a:r>
              <a:rPr sz="2400" spc="10" dirty="0">
                <a:latin typeface="Carlito"/>
                <a:cs typeface="Carlito"/>
              </a:rPr>
              <a:t>(</a:t>
            </a:r>
            <a:r>
              <a:rPr sz="2400" b="1" spc="10" dirty="0">
                <a:latin typeface="Carlito"/>
                <a:cs typeface="Carlito"/>
              </a:rPr>
              <a:t>F</a:t>
            </a:r>
            <a:r>
              <a:rPr sz="2400" spc="10" dirty="0">
                <a:latin typeface="Carlito"/>
                <a:cs typeface="Carlito"/>
              </a:rPr>
              <a:t>)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gösterilir.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00" dirty="0">
              <a:latin typeface="Carlito"/>
              <a:cs typeface="Carlito"/>
            </a:endParaRPr>
          </a:p>
          <a:p>
            <a:pPr marL="12700" marR="470534">
              <a:lnSpc>
                <a:spcPct val="101899"/>
              </a:lnSpc>
            </a:pPr>
            <a:r>
              <a:rPr sz="2400" spc="5" dirty="0">
                <a:latin typeface="Carlito"/>
                <a:cs typeface="Carlito"/>
              </a:rPr>
              <a:t>Skaler </a:t>
            </a:r>
            <a:r>
              <a:rPr sz="2400" spc="10" dirty="0">
                <a:latin typeface="Carlito"/>
                <a:cs typeface="Carlito"/>
              </a:rPr>
              <a:t>büyüklükler için </a:t>
            </a:r>
            <a:r>
              <a:rPr sz="2400" spc="5" dirty="0">
                <a:latin typeface="Carlito"/>
                <a:cs typeface="Carlito"/>
              </a:rPr>
              <a:t>geçerli </a:t>
            </a:r>
            <a:r>
              <a:rPr sz="2400" spc="10" dirty="0">
                <a:latin typeface="Carlito"/>
                <a:cs typeface="Carlito"/>
              </a:rPr>
              <a:t>olan </a:t>
            </a:r>
            <a:r>
              <a:rPr sz="2400" spc="15" dirty="0">
                <a:latin typeface="Carlito"/>
                <a:cs typeface="Carlito"/>
              </a:rPr>
              <a:t>dört </a:t>
            </a:r>
            <a:r>
              <a:rPr sz="2400" spc="10" dirty="0">
                <a:latin typeface="Carlito"/>
                <a:cs typeface="Carlito"/>
              </a:rPr>
              <a:t>işlem </a:t>
            </a:r>
            <a:r>
              <a:rPr sz="2400" spc="5" dirty="0">
                <a:latin typeface="Carlito"/>
                <a:cs typeface="Carlito"/>
              </a:rPr>
              <a:t>(toplama, çıkarma, </a:t>
            </a:r>
            <a:r>
              <a:rPr sz="2400" spc="10" dirty="0">
                <a:latin typeface="Carlito"/>
                <a:cs typeface="Carlito"/>
              </a:rPr>
              <a:t>çarpma bölme) ve </a:t>
            </a:r>
            <a:r>
              <a:rPr sz="2400" spc="5" dirty="0">
                <a:latin typeface="Carlito"/>
                <a:cs typeface="Carlito"/>
              </a:rPr>
              <a:t>diğer  matematiksel </a:t>
            </a:r>
            <a:r>
              <a:rPr sz="2400" spc="-15" dirty="0">
                <a:latin typeface="Carlito"/>
                <a:cs typeface="Carlito"/>
              </a:rPr>
              <a:t>(türev, </a:t>
            </a:r>
            <a:r>
              <a:rPr sz="2400" dirty="0">
                <a:latin typeface="Carlito"/>
                <a:cs typeface="Carlito"/>
              </a:rPr>
              <a:t>integral) </a:t>
            </a:r>
            <a:r>
              <a:rPr sz="2400" spc="10" dirty="0">
                <a:latin typeface="Carlito"/>
                <a:cs typeface="Carlito"/>
              </a:rPr>
              <a:t>işlemler </a:t>
            </a:r>
            <a:r>
              <a:rPr sz="2400" spc="5" dirty="0">
                <a:latin typeface="Carlito"/>
                <a:cs typeface="Carlito"/>
              </a:rPr>
              <a:t>vektörler içinde vektörlere </a:t>
            </a:r>
            <a:r>
              <a:rPr sz="2400" dirty="0">
                <a:latin typeface="Carlito"/>
                <a:cs typeface="Carlito"/>
              </a:rPr>
              <a:t>özel </a:t>
            </a:r>
            <a:r>
              <a:rPr sz="2400" spc="5" dirty="0">
                <a:latin typeface="Carlito"/>
                <a:cs typeface="Carlito"/>
              </a:rPr>
              <a:t>yöntemlerle  </a:t>
            </a:r>
            <a:r>
              <a:rPr sz="2400" spc="-5" dirty="0">
                <a:latin typeface="Carlito"/>
                <a:cs typeface="Carlito"/>
              </a:rPr>
              <a:t>yapılabilmektedir.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98850" y="1185170"/>
            <a:ext cx="2743200" cy="267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b="1" spc="5" dirty="0">
                <a:latin typeface="Arial"/>
                <a:cs typeface="Arial"/>
              </a:rPr>
              <a:t>İki </a:t>
            </a:r>
            <a:r>
              <a:rPr sz="1550" b="1" spc="10" dirty="0">
                <a:latin typeface="Arial"/>
                <a:cs typeface="Arial"/>
              </a:rPr>
              <a:t>vektörün </a:t>
            </a:r>
            <a:r>
              <a:rPr sz="1550" b="1" spc="5" dirty="0">
                <a:latin typeface="Arial"/>
                <a:cs typeface="Arial"/>
              </a:rPr>
              <a:t>vektörel</a:t>
            </a:r>
            <a:r>
              <a:rPr sz="1550" b="1" spc="10" dirty="0">
                <a:latin typeface="Arial"/>
                <a:cs typeface="Arial"/>
              </a:rPr>
              <a:t> çarpımı</a:t>
            </a:r>
            <a:endParaRPr sz="15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98850" y="4306313"/>
            <a:ext cx="2566035" cy="267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spc="10" dirty="0">
                <a:latin typeface="Arial"/>
                <a:cs typeface="Arial"/>
              </a:rPr>
              <a:t>Soru: Determinantı</a:t>
            </a:r>
            <a:r>
              <a:rPr sz="1550" spc="-25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çözünüz.</a:t>
            </a:r>
            <a:endParaRPr sz="15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66320" y="1932188"/>
            <a:ext cx="6616410" cy="13362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333729" y="5289257"/>
            <a:ext cx="367030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latin typeface="Times New Roman"/>
                <a:cs typeface="Times New Roman"/>
              </a:rPr>
              <a:t>D</a:t>
            </a:r>
            <a:r>
              <a:rPr sz="1750" spc="-8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=</a:t>
            </a:r>
            <a:endParaRPr sz="175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521452" y="5131308"/>
            <a:ext cx="161925" cy="666115"/>
            <a:chOff x="5521452" y="5131308"/>
            <a:chExt cx="161925" cy="666115"/>
          </a:xfrm>
        </p:grpSpPr>
        <p:sp>
          <p:nvSpPr>
            <p:cNvPr id="7" name="object 7"/>
            <p:cNvSpPr/>
            <p:nvPr/>
          </p:nvSpPr>
          <p:spPr>
            <a:xfrm>
              <a:off x="5663184" y="5131308"/>
              <a:ext cx="20320" cy="660400"/>
            </a:xfrm>
            <a:custGeom>
              <a:avLst/>
              <a:gdLst/>
              <a:ahLst/>
              <a:cxnLst/>
              <a:rect l="l" t="t" r="r" b="b"/>
              <a:pathLst>
                <a:path w="20320" h="660400">
                  <a:moveTo>
                    <a:pt x="19812" y="659892"/>
                  </a:moveTo>
                  <a:lnTo>
                    <a:pt x="0" y="659892"/>
                  </a:lnTo>
                  <a:lnTo>
                    <a:pt x="0" y="0"/>
                  </a:lnTo>
                  <a:lnTo>
                    <a:pt x="19812" y="0"/>
                  </a:lnTo>
                  <a:lnTo>
                    <a:pt x="19812" y="6598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524608" y="5385816"/>
              <a:ext cx="97427" cy="15087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21452" y="5646420"/>
              <a:ext cx="97464" cy="15087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4771644" y="5131308"/>
            <a:ext cx="161925" cy="666115"/>
            <a:chOff x="4771644" y="5131308"/>
            <a:chExt cx="161925" cy="666115"/>
          </a:xfrm>
        </p:grpSpPr>
        <p:sp>
          <p:nvSpPr>
            <p:cNvPr id="11" name="object 11"/>
            <p:cNvSpPr/>
            <p:nvPr/>
          </p:nvSpPr>
          <p:spPr>
            <a:xfrm>
              <a:off x="4771644" y="5131308"/>
              <a:ext cx="20320" cy="660400"/>
            </a:xfrm>
            <a:custGeom>
              <a:avLst/>
              <a:gdLst/>
              <a:ahLst/>
              <a:cxnLst/>
              <a:rect l="l" t="t" r="r" b="b"/>
              <a:pathLst>
                <a:path w="20320" h="660400">
                  <a:moveTo>
                    <a:pt x="19812" y="659892"/>
                  </a:moveTo>
                  <a:lnTo>
                    <a:pt x="0" y="659892"/>
                  </a:lnTo>
                  <a:lnTo>
                    <a:pt x="0" y="0"/>
                  </a:lnTo>
                  <a:lnTo>
                    <a:pt x="19812" y="0"/>
                  </a:lnTo>
                  <a:lnTo>
                    <a:pt x="19812" y="6598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26508" y="5387340"/>
              <a:ext cx="106680" cy="14782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835652" y="5647944"/>
              <a:ext cx="94487" cy="14935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4838700" y="5125211"/>
            <a:ext cx="86867" cy="1493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178552" y="5125211"/>
            <a:ext cx="91440" cy="1493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526023" y="5125211"/>
            <a:ext cx="89915" cy="15087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81600" y="5379720"/>
            <a:ext cx="89916" cy="15697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77028" y="5646420"/>
            <a:ext cx="99060" cy="15087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752625" y="5289257"/>
            <a:ext cx="304800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latin typeface="Times New Roman"/>
                <a:cs typeface="Times New Roman"/>
              </a:rPr>
              <a:t>=</a:t>
            </a:r>
            <a:r>
              <a:rPr sz="1750" spc="-9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?</a:t>
            </a:r>
            <a:endParaRPr sz="1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575246"/>
            <a:ext cx="4918710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-290" dirty="0">
                <a:solidFill>
                  <a:srgbClr val="FF0000"/>
                </a:solidFill>
                <a:latin typeface="Arial"/>
                <a:cs typeface="Arial"/>
              </a:rPr>
              <a:t>Vektörlerde önemli</a:t>
            </a:r>
            <a:r>
              <a:rPr sz="3500" spc="-229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500" spc="-285" dirty="0">
                <a:solidFill>
                  <a:srgbClr val="FF0000"/>
                </a:solidFill>
                <a:latin typeface="Arial"/>
                <a:cs typeface="Arial"/>
              </a:rPr>
              <a:t>noktalar</a:t>
            </a:r>
            <a:endParaRPr sz="3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8364" y="2317491"/>
            <a:ext cx="10036810" cy="18973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12420" indent="-300355">
              <a:lnSpc>
                <a:spcPct val="100000"/>
              </a:lnSpc>
              <a:spcBef>
                <a:spcPts val="110"/>
              </a:spcBef>
              <a:buFont typeface="Arial"/>
              <a:buChar char="•"/>
              <a:tabLst>
                <a:tab pos="312420" algn="l"/>
                <a:tab pos="313055" algn="l"/>
              </a:tabLst>
            </a:pPr>
            <a:r>
              <a:rPr sz="2450" spc="5" dirty="0">
                <a:latin typeface="Carlito"/>
                <a:cs typeface="Carlito"/>
              </a:rPr>
              <a:t>Bir </a:t>
            </a:r>
            <a:r>
              <a:rPr sz="2450" spc="-10" dirty="0">
                <a:latin typeface="Carlito"/>
                <a:cs typeface="Carlito"/>
              </a:rPr>
              <a:t>skaler </a:t>
            </a:r>
            <a:r>
              <a:rPr sz="2450" spc="-5" dirty="0">
                <a:latin typeface="Carlito"/>
                <a:cs typeface="Carlito"/>
              </a:rPr>
              <a:t>pozitif </a:t>
            </a:r>
            <a:r>
              <a:rPr sz="2450" spc="-10" dirty="0">
                <a:latin typeface="Carlito"/>
                <a:cs typeface="Carlito"/>
              </a:rPr>
              <a:t>yada negatif </a:t>
            </a:r>
            <a:r>
              <a:rPr sz="2450" spc="5" dirty="0">
                <a:latin typeface="Carlito"/>
                <a:cs typeface="Carlito"/>
              </a:rPr>
              <a:t>olan </a:t>
            </a:r>
            <a:r>
              <a:rPr sz="2450" spc="-10" dirty="0">
                <a:latin typeface="Carlito"/>
                <a:cs typeface="Carlito"/>
              </a:rPr>
              <a:t>sayısal </a:t>
            </a:r>
            <a:r>
              <a:rPr sz="2450" spc="-5" dirty="0">
                <a:latin typeface="Carlito"/>
                <a:cs typeface="Carlito"/>
              </a:rPr>
              <a:t>bir</a:t>
            </a:r>
            <a:r>
              <a:rPr sz="2450" spc="-105" dirty="0">
                <a:latin typeface="Carlito"/>
                <a:cs typeface="Carlito"/>
              </a:rPr>
              <a:t> </a:t>
            </a:r>
            <a:r>
              <a:rPr sz="2450" spc="-35" dirty="0">
                <a:latin typeface="Carlito"/>
                <a:cs typeface="Carlito"/>
              </a:rPr>
              <a:t>değerdir.</a:t>
            </a:r>
            <a:endParaRPr sz="2450">
              <a:latin typeface="Carlito"/>
              <a:cs typeface="Carlito"/>
            </a:endParaRPr>
          </a:p>
          <a:p>
            <a:pPr marL="312420" indent="-300355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312420" algn="l"/>
                <a:tab pos="313055" algn="l"/>
              </a:tabLst>
            </a:pPr>
            <a:r>
              <a:rPr sz="2450" spc="5" dirty="0">
                <a:latin typeface="Carlito"/>
                <a:cs typeface="Carlito"/>
              </a:rPr>
              <a:t>Bir </a:t>
            </a:r>
            <a:r>
              <a:rPr sz="2450" spc="-10" dirty="0">
                <a:latin typeface="Carlito"/>
                <a:cs typeface="Carlito"/>
              </a:rPr>
              <a:t>vektör yönü </a:t>
            </a:r>
            <a:r>
              <a:rPr sz="2450" spc="-15" dirty="0">
                <a:latin typeface="Carlito"/>
                <a:cs typeface="Carlito"/>
              </a:rPr>
              <a:t>ve </a:t>
            </a:r>
            <a:r>
              <a:rPr sz="2450" dirty="0">
                <a:latin typeface="Carlito"/>
                <a:cs typeface="Carlito"/>
              </a:rPr>
              <a:t>büyüklüğü </a:t>
            </a:r>
            <a:r>
              <a:rPr sz="2450" spc="5" dirty="0">
                <a:latin typeface="Carlito"/>
                <a:cs typeface="Carlito"/>
              </a:rPr>
              <a:t>olan </a:t>
            </a:r>
            <a:r>
              <a:rPr sz="2450" spc="-5" dirty="0">
                <a:latin typeface="Carlito"/>
                <a:cs typeface="Carlito"/>
              </a:rPr>
              <a:t>bir</a:t>
            </a:r>
            <a:r>
              <a:rPr sz="2450" spc="-55" dirty="0">
                <a:latin typeface="Carlito"/>
                <a:cs typeface="Carlito"/>
              </a:rPr>
              <a:t> </a:t>
            </a:r>
            <a:r>
              <a:rPr sz="2450" spc="-25" dirty="0">
                <a:latin typeface="Carlito"/>
                <a:cs typeface="Carlito"/>
              </a:rPr>
              <a:t>niceliktir.</a:t>
            </a:r>
            <a:endParaRPr sz="2450">
              <a:latin typeface="Carlito"/>
              <a:cs typeface="Carlito"/>
            </a:endParaRPr>
          </a:p>
          <a:p>
            <a:pPr marL="312420" indent="-300355">
              <a:lnSpc>
                <a:spcPct val="100000"/>
              </a:lnSpc>
              <a:buFont typeface="Arial"/>
              <a:buChar char="•"/>
              <a:tabLst>
                <a:tab pos="312420" algn="l"/>
                <a:tab pos="313055" algn="l"/>
              </a:tabLst>
            </a:pPr>
            <a:r>
              <a:rPr sz="2450" spc="5" dirty="0">
                <a:latin typeface="Carlito"/>
                <a:cs typeface="Carlito"/>
              </a:rPr>
              <a:t>Bir </a:t>
            </a:r>
            <a:r>
              <a:rPr sz="2450" spc="-10" dirty="0">
                <a:latin typeface="Carlito"/>
                <a:cs typeface="Carlito"/>
              </a:rPr>
              <a:t>skalerle </a:t>
            </a:r>
            <a:r>
              <a:rPr sz="2450" spc="-5" dirty="0">
                <a:latin typeface="Carlito"/>
                <a:cs typeface="Carlito"/>
              </a:rPr>
              <a:t>çarpılan </a:t>
            </a:r>
            <a:r>
              <a:rPr sz="2450" spc="-10" dirty="0">
                <a:latin typeface="Carlito"/>
                <a:cs typeface="Carlito"/>
              </a:rPr>
              <a:t>yada </a:t>
            </a:r>
            <a:r>
              <a:rPr sz="2450" dirty="0">
                <a:latin typeface="Carlito"/>
                <a:cs typeface="Carlito"/>
              </a:rPr>
              <a:t>bölünen </a:t>
            </a:r>
            <a:r>
              <a:rPr sz="2450" spc="5" dirty="0">
                <a:latin typeface="Carlito"/>
                <a:cs typeface="Carlito"/>
              </a:rPr>
              <a:t>bir </a:t>
            </a:r>
            <a:r>
              <a:rPr sz="2450" spc="-10" dirty="0">
                <a:latin typeface="Carlito"/>
                <a:cs typeface="Carlito"/>
              </a:rPr>
              <a:t>vektör </a:t>
            </a:r>
            <a:r>
              <a:rPr sz="2450" spc="-5" dirty="0">
                <a:latin typeface="Carlito"/>
                <a:cs typeface="Carlito"/>
              </a:rPr>
              <a:t>vektörün </a:t>
            </a:r>
            <a:r>
              <a:rPr sz="2450" spc="5" dirty="0">
                <a:latin typeface="Carlito"/>
                <a:cs typeface="Carlito"/>
              </a:rPr>
              <a:t>büyüklüğünü</a:t>
            </a:r>
            <a:r>
              <a:rPr sz="2450" spc="-100" dirty="0">
                <a:latin typeface="Carlito"/>
                <a:cs typeface="Carlito"/>
              </a:rPr>
              <a:t> </a:t>
            </a:r>
            <a:r>
              <a:rPr sz="2450" spc="-25" dirty="0">
                <a:latin typeface="Carlito"/>
                <a:cs typeface="Carlito"/>
              </a:rPr>
              <a:t>değiştirir.</a:t>
            </a:r>
            <a:endParaRPr sz="2450">
              <a:latin typeface="Carlito"/>
              <a:cs typeface="Carlito"/>
            </a:endParaRPr>
          </a:p>
          <a:p>
            <a:pPr marL="312420" indent="-300355">
              <a:lnSpc>
                <a:spcPct val="100000"/>
              </a:lnSpc>
              <a:spcBef>
                <a:spcPts val="15"/>
              </a:spcBef>
              <a:buFont typeface="Arial"/>
              <a:buChar char="•"/>
              <a:tabLst>
                <a:tab pos="312420" algn="l"/>
                <a:tab pos="313055" algn="l"/>
              </a:tabLst>
            </a:pPr>
            <a:r>
              <a:rPr sz="2450" spc="-5" dirty="0">
                <a:latin typeface="Carlito"/>
                <a:cs typeface="Carlito"/>
              </a:rPr>
              <a:t>Eğer </a:t>
            </a:r>
            <a:r>
              <a:rPr sz="2450" spc="-10" dirty="0">
                <a:latin typeface="Carlito"/>
                <a:cs typeface="Carlito"/>
              </a:rPr>
              <a:t>skaler negatifse, vektör </a:t>
            </a:r>
            <a:r>
              <a:rPr sz="2450" spc="-5" dirty="0">
                <a:latin typeface="Carlito"/>
                <a:cs typeface="Carlito"/>
              </a:rPr>
              <a:t>yön</a:t>
            </a:r>
            <a:r>
              <a:rPr sz="2450" spc="-95" dirty="0">
                <a:latin typeface="Carlito"/>
                <a:cs typeface="Carlito"/>
              </a:rPr>
              <a:t> </a:t>
            </a:r>
            <a:r>
              <a:rPr sz="2450" spc="-25" dirty="0">
                <a:latin typeface="Carlito"/>
                <a:cs typeface="Carlito"/>
              </a:rPr>
              <a:t>değiştirir.</a:t>
            </a:r>
            <a:endParaRPr sz="2450">
              <a:latin typeface="Carlito"/>
              <a:cs typeface="Carlito"/>
            </a:endParaRPr>
          </a:p>
          <a:p>
            <a:pPr marL="312420" indent="-300355">
              <a:lnSpc>
                <a:spcPct val="100000"/>
              </a:lnSpc>
              <a:buFont typeface="Arial"/>
              <a:buChar char="•"/>
              <a:tabLst>
                <a:tab pos="312420" algn="l"/>
                <a:tab pos="313055" algn="l"/>
              </a:tabLst>
            </a:pPr>
            <a:r>
              <a:rPr sz="2450" spc="-5" dirty="0">
                <a:latin typeface="Carlito"/>
                <a:cs typeface="Carlito"/>
              </a:rPr>
              <a:t>Eğer vektörler </a:t>
            </a:r>
            <a:r>
              <a:rPr sz="2450" spc="-10" dirty="0">
                <a:latin typeface="Carlito"/>
                <a:cs typeface="Carlito"/>
              </a:rPr>
              <a:t>aynı </a:t>
            </a:r>
            <a:r>
              <a:rPr sz="2450" dirty="0">
                <a:latin typeface="Carlito"/>
                <a:cs typeface="Carlito"/>
              </a:rPr>
              <a:t>yönde </a:t>
            </a:r>
            <a:r>
              <a:rPr sz="2450" spc="-5" dirty="0">
                <a:latin typeface="Carlito"/>
                <a:cs typeface="Carlito"/>
              </a:rPr>
              <a:t>ise, </a:t>
            </a:r>
            <a:r>
              <a:rPr sz="2450" dirty="0">
                <a:latin typeface="Carlito"/>
                <a:cs typeface="Carlito"/>
              </a:rPr>
              <a:t>sonuç </a:t>
            </a:r>
            <a:r>
              <a:rPr sz="2450" spc="-10" dirty="0">
                <a:latin typeface="Carlito"/>
                <a:cs typeface="Carlito"/>
              </a:rPr>
              <a:t>skaler </a:t>
            </a:r>
            <a:r>
              <a:rPr sz="2450" spc="-5" dirty="0">
                <a:latin typeface="Carlito"/>
                <a:cs typeface="Carlito"/>
              </a:rPr>
              <a:t>toplam </a:t>
            </a:r>
            <a:r>
              <a:rPr sz="2450" spc="-10" dirty="0">
                <a:latin typeface="Carlito"/>
                <a:cs typeface="Carlito"/>
              </a:rPr>
              <a:t>olarak</a:t>
            </a:r>
            <a:r>
              <a:rPr sz="2450" spc="-75" dirty="0">
                <a:latin typeface="Carlito"/>
                <a:cs typeface="Carlito"/>
              </a:rPr>
              <a:t> </a:t>
            </a:r>
            <a:r>
              <a:rPr sz="2450" spc="-25" dirty="0">
                <a:latin typeface="Carlito"/>
                <a:cs typeface="Carlito"/>
              </a:rPr>
              <a:t>hesaplanır.</a:t>
            </a:r>
            <a:endParaRPr sz="245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5113" y="428625"/>
            <a:ext cx="3284220" cy="6146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3850" spc="-335" dirty="0">
                <a:solidFill>
                  <a:srgbClr val="FF0000"/>
                </a:solidFill>
                <a:latin typeface="Arial"/>
                <a:cs typeface="Arial"/>
              </a:rPr>
              <a:t>Vektör</a:t>
            </a:r>
            <a:r>
              <a:rPr sz="3850" spc="-3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850" spc="-350" dirty="0">
                <a:solidFill>
                  <a:srgbClr val="FF0000"/>
                </a:solidFill>
                <a:latin typeface="Arial"/>
                <a:cs typeface="Arial"/>
              </a:rPr>
              <a:t>Gösterimi</a:t>
            </a:r>
            <a:endParaRPr sz="385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81076" y="1535502"/>
            <a:ext cx="3607631" cy="24809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5113" y="1720070"/>
            <a:ext cx="9171305" cy="473646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480059" marR="4164329" indent="-467995">
              <a:lnSpc>
                <a:spcPct val="80300"/>
              </a:lnSpc>
              <a:spcBef>
                <a:spcPts val="515"/>
              </a:spcBef>
            </a:pPr>
            <a:r>
              <a:rPr sz="1750" dirty="0">
                <a:latin typeface="Carlito"/>
                <a:cs typeface="Carlito"/>
              </a:rPr>
              <a:t>Mühendislik </a:t>
            </a:r>
            <a:r>
              <a:rPr sz="1750" spc="-5" dirty="0">
                <a:latin typeface="Carlito"/>
                <a:cs typeface="Carlito"/>
              </a:rPr>
              <a:t>mekaniğinde </a:t>
            </a:r>
            <a:r>
              <a:rPr sz="1750" spc="-15" dirty="0">
                <a:latin typeface="Carlito"/>
                <a:cs typeface="Carlito"/>
              </a:rPr>
              <a:t>statik </a:t>
            </a:r>
            <a:r>
              <a:rPr sz="1750" spc="-10" dirty="0">
                <a:latin typeface="Carlito"/>
                <a:cs typeface="Carlito"/>
              </a:rPr>
              <a:t>konusunun </a:t>
            </a:r>
            <a:r>
              <a:rPr sz="1750" dirty="0">
                <a:latin typeface="Carlito"/>
                <a:cs typeface="Carlito"/>
              </a:rPr>
              <a:t>en önemli  </a:t>
            </a:r>
            <a:r>
              <a:rPr sz="1750" spc="-15" dirty="0">
                <a:latin typeface="Carlito"/>
                <a:cs typeface="Carlito"/>
              </a:rPr>
              <a:t>kavramı </a:t>
            </a:r>
            <a:r>
              <a:rPr sz="1750" spc="-20" dirty="0">
                <a:latin typeface="Carlito"/>
                <a:cs typeface="Carlito"/>
              </a:rPr>
              <a:t>vektörlerdir. </a:t>
            </a:r>
            <a:r>
              <a:rPr sz="1750" spc="-15" dirty="0">
                <a:latin typeface="Carlito"/>
                <a:cs typeface="Carlito"/>
              </a:rPr>
              <a:t>Vektörler </a:t>
            </a:r>
            <a:r>
              <a:rPr sz="1750" spc="-5" dirty="0">
                <a:latin typeface="Carlito"/>
                <a:cs typeface="Carlito"/>
              </a:rPr>
              <a:t>şekildeki </a:t>
            </a:r>
            <a:r>
              <a:rPr sz="1750" dirty="0">
                <a:latin typeface="Carlito"/>
                <a:cs typeface="Carlito"/>
              </a:rPr>
              <a:t>gibi bir ok  </a:t>
            </a:r>
            <a:r>
              <a:rPr sz="1750" spc="5" dirty="0">
                <a:latin typeface="Carlito"/>
                <a:cs typeface="Carlito"/>
              </a:rPr>
              <a:t>ile </a:t>
            </a:r>
            <a:r>
              <a:rPr sz="1750" dirty="0">
                <a:latin typeface="Carlito"/>
                <a:cs typeface="Carlito"/>
              </a:rPr>
              <a:t>belirtilir </a:t>
            </a:r>
            <a:r>
              <a:rPr sz="1750" spc="-15" dirty="0">
                <a:latin typeface="Carlito"/>
                <a:cs typeface="Carlito"/>
              </a:rPr>
              <a:t>ve </a:t>
            </a:r>
            <a:r>
              <a:rPr sz="1750" spc="-5" dirty="0">
                <a:latin typeface="Carlito"/>
                <a:cs typeface="Carlito"/>
              </a:rPr>
              <a:t>üzerine </a:t>
            </a:r>
            <a:r>
              <a:rPr sz="1750" dirty="0">
                <a:latin typeface="Carlito"/>
                <a:cs typeface="Carlito"/>
              </a:rPr>
              <a:t>büyüklüğü</a:t>
            </a:r>
            <a:r>
              <a:rPr sz="1750" spc="-70" dirty="0">
                <a:latin typeface="Carlito"/>
                <a:cs typeface="Carlito"/>
              </a:rPr>
              <a:t> </a:t>
            </a:r>
            <a:r>
              <a:rPr sz="1750" spc="-25" dirty="0">
                <a:latin typeface="Carlito"/>
                <a:cs typeface="Carlito"/>
              </a:rPr>
              <a:t>yazılır.</a:t>
            </a:r>
            <a:endParaRPr sz="175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700" dirty="0">
              <a:latin typeface="Carlito"/>
              <a:cs typeface="Carlito"/>
            </a:endParaRPr>
          </a:p>
          <a:p>
            <a:pPr marL="480059" marR="4257675" indent="-467995">
              <a:lnSpc>
                <a:spcPct val="80200"/>
              </a:lnSpc>
              <a:spcBef>
                <a:spcPts val="1350"/>
              </a:spcBef>
            </a:pPr>
            <a:r>
              <a:rPr sz="1750" spc="-5" dirty="0">
                <a:latin typeface="Carlito"/>
                <a:cs typeface="Carlito"/>
              </a:rPr>
              <a:t>Biz derslerimizde </a:t>
            </a:r>
            <a:r>
              <a:rPr sz="1750" spc="-10" dirty="0">
                <a:latin typeface="Carlito"/>
                <a:cs typeface="Carlito"/>
              </a:rPr>
              <a:t>vektör </a:t>
            </a:r>
            <a:r>
              <a:rPr sz="1750" spc="-5" dirty="0">
                <a:latin typeface="Carlito"/>
                <a:cs typeface="Carlito"/>
              </a:rPr>
              <a:t>üzerinde </a:t>
            </a:r>
            <a:r>
              <a:rPr sz="1750" dirty="0">
                <a:latin typeface="Carlito"/>
                <a:cs typeface="Carlito"/>
              </a:rPr>
              <a:t>ok </a:t>
            </a:r>
            <a:r>
              <a:rPr sz="1750" spc="-5" dirty="0">
                <a:latin typeface="Carlito"/>
                <a:cs typeface="Carlito"/>
              </a:rPr>
              <a:t>işaretinin  </a:t>
            </a:r>
            <a:r>
              <a:rPr sz="1750" dirty="0">
                <a:latin typeface="Carlito"/>
                <a:cs typeface="Carlito"/>
              </a:rPr>
              <a:t>bulunduğu </a:t>
            </a:r>
            <a:r>
              <a:rPr sz="1750" spc="-15" dirty="0">
                <a:latin typeface="Carlito"/>
                <a:cs typeface="Carlito"/>
              </a:rPr>
              <a:t>yere </a:t>
            </a:r>
            <a:r>
              <a:rPr sz="1750" spc="-5" dirty="0">
                <a:latin typeface="Carlito"/>
                <a:cs typeface="Carlito"/>
              </a:rPr>
              <a:t>vektörün </a:t>
            </a:r>
            <a:r>
              <a:rPr sz="1750" dirty="0">
                <a:latin typeface="Carlito"/>
                <a:cs typeface="Carlito"/>
              </a:rPr>
              <a:t>başı, </a:t>
            </a:r>
            <a:r>
              <a:rPr sz="1750" spc="-10" dirty="0">
                <a:latin typeface="Carlito"/>
                <a:cs typeface="Carlito"/>
              </a:rPr>
              <a:t>noktanın  </a:t>
            </a:r>
            <a:r>
              <a:rPr sz="1750" dirty="0">
                <a:latin typeface="Carlito"/>
                <a:cs typeface="Carlito"/>
              </a:rPr>
              <a:t>bulunduğu başlangıç </a:t>
            </a:r>
            <a:r>
              <a:rPr sz="1750" spc="-5" dirty="0">
                <a:latin typeface="Carlito"/>
                <a:cs typeface="Carlito"/>
              </a:rPr>
              <a:t>yerine </a:t>
            </a:r>
            <a:r>
              <a:rPr sz="1750" dirty="0">
                <a:latin typeface="Carlito"/>
                <a:cs typeface="Carlito"/>
              </a:rPr>
              <a:t>ise </a:t>
            </a:r>
            <a:r>
              <a:rPr sz="1750" spc="-10" dirty="0">
                <a:latin typeface="Carlito"/>
                <a:cs typeface="Carlito"/>
              </a:rPr>
              <a:t>vektörün </a:t>
            </a:r>
            <a:r>
              <a:rPr sz="1750" spc="-5" dirty="0">
                <a:latin typeface="Carlito"/>
                <a:cs typeface="Carlito"/>
              </a:rPr>
              <a:t>kuyruğu  diyeceğiz</a:t>
            </a:r>
            <a:endParaRPr sz="175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7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50" dirty="0">
              <a:latin typeface="Carlito"/>
              <a:cs typeface="Carlito"/>
            </a:endParaRPr>
          </a:p>
          <a:p>
            <a:pPr marL="12700" marR="52705">
              <a:lnSpc>
                <a:spcPct val="100000"/>
              </a:lnSpc>
            </a:pPr>
            <a:r>
              <a:rPr sz="1750" b="1" spc="-160" dirty="0">
                <a:latin typeface="Arial"/>
                <a:cs typeface="Arial"/>
              </a:rPr>
              <a:t>Vektörün </a:t>
            </a:r>
            <a:r>
              <a:rPr sz="1750" b="1" spc="-185" dirty="0">
                <a:latin typeface="Arial"/>
                <a:cs typeface="Arial"/>
              </a:rPr>
              <a:t>başlangıç </a:t>
            </a:r>
            <a:r>
              <a:rPr sz="1750" b="1" spc="-150" dirty="0">
                <a:latin typeface="Arial"/>
                <a:cs typeface="Arial"/>
              </a:rPr>
              <a:t>noktası</a:t>
            </a:r>
            <a:r>
              <a:rPr sz="1750" spc="-150" dirty="0">
                <a:latin typeface="Arial"/>
                <a:cs typeface="Arial"/>
              </a:rPr>
              <a:t>: </a:t>
            </a:r>
            <a:r>
              <a:rPr sz="1750" spc="-80" dirty="0">
                <a:latin typeface="Arial"/>
                <a:cs typeface="Arial"/>
              </a:rPr>
              <a:t>Vektörel büyüklüğün </a:t>
            </a:r>
            <a:r>
              <a:rPr sz="1750" spc="-100" dirty="0">
                <a:latin typeface="Arial"/>
                <a:cs typeface="Arial"/>
              </a:rPr>
              <a:t>uygulandığı </a:t>
            </a:r>
            <a:r>
              <a:rPr sz="1750" spc="-95" dirty="0">
                <a:latin typeface="Arial"/>
                <a:cs typeface="Arial"/>
              </a:rPr>
              <a:t>noktaya </a:t>
            </a:r>
            <a:r>
              <a:rPr sz="1750" spc="-105" dirty="0">
                <a:latin typeface="Arial"/>
                <a:cs typeface="Arial"/>
              </a:rPr>
              <a:t>uygulama </a:t>
            </a:r>
            <a:r>
              <a:rPr sz="1750" spc="-150" dirty="0">
                <a:latin typeface="Arial"/>
                <a:cs typeface="Arial"/>
              </a:rPr>
              <a:t>ya </a:t>
            </a:r>
            <a:r>
              <a:rPr sz="1750" spc="-110" dirty="0">
                <a:latin typeface="Arial"/>
                <a:cs typeface="Arial"/>
              </a:rPr>
              <a:t>da </a:t>
            </a:r>
            <a:r>
              <a:rPr sz="1750" spc="-114" dirty="0">
                <a:latin typeface="Arial"/>
                <a:cs typeface="Arial"/>
              </a:rPr>
              <a:t>başlangıç </a:t>
            </a:r>
            <a:r>
              <a:rPr sz="1750" spc="-95" dirty="0">
                <a:latin typeface="Arial"/>
                <a:cs typeface="Arial"/>
              </a:rPr>
              <a:t>noktası  </a:t>
            </a:r>
            <a:r>
              <a:rPr sz="1750" spc="-80" dirty="0">
                <a:latin typeface="Arial"/>
                <a:cs typeface="Arial"/>
              </a:rPr>
              <a:t>denir. </a:t>
            </a:r>
            <a:r>
              <a:rPr sz="1750" spc="-120" dirty="0">
                <a:latin typeface="Arial"/>
                <a:cs typeface="Arial"/>
              </a:rPr>
              <a:t>Yukarıdaki </a:t>
            </a:r>
            <a:r>
              <a:rPr sz="1750" spc="-60" dirty="0">
                <a:latin typeface="Arial"/>
                <a:cs typeface="Arial"/>
              </a:rPr>
              <a:t>vektörün </a:t>
            </a:r>
            <a:r>
              <a:rPr sz="1750" spc="-105" dirty="0">
                <a:latin typeface="Arial"/>
                <a:cs typeface="Arial"/>
              </a:rPr>
              <a:t>uygulama </a:t>
            </a:r>
            <a:r>
              <a:rPr sz="1750" spc="-95" dirty="0">
                <a:latin typeface="Arial"/>
                <a:cs typeface="Arial"/>
              </a:rPr>
              <a:t>noktası </a:t>
            </a:r>
            <a:r>
              <a:rPr sz="1750" spc="-180" dirty="0">
                <a:latin typeface="Arial"/>
                <a:cs typeface="Arial"/>
              </a:rPr>
              <a:t>A</a:t>
            </a:r>
            <a:r>
              <a:rPr sz="1750" spc="-70" dirty="0">
                <a:latin typeface="Arial"/>
                <a:cs typeface="Arial"/>
              </a:rPr>
              <a:t> </a:t>
            </a:r>
            <a:r>
              <a:rPr sz="1750" spc="-95" dirty="0">
                <a:latin typeface="Arial"/>
                <a:cs typeface="Arial"/>
              </a:rPr>
              <a:t>noktasıdır.</a:t>
            </a:r>
            <a:endParaRPr sz="17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 dirty="0">
              <a:latin typeface="Arial"/>
              <a:cs typeface="Arial"/>
            </a:endParaRPr>
          </a:p>
          <a:p>
            <a:pPr marL="12700" marR="43180">
              <a:lnSpc>
                <a:spcPct val="100000"/>
              </a:lnSpc>
            </a:pPr>
            <a:r>
              <a:rPr sz="1750" b="1" spc="-160" dirty="0">
                <a:latin typeface="Arial"/>
                <a:cs typeface="Arial"/>
              </a:rPr>
              <a:t>Vektörün </a:t>
            </a:r>
            <a:r>
              <a:rPr sz="1750" b="1" spc="-170" dirty="0">
                <a:latin typeface="Arial"/>
                <a:cs typeface="Arial"/>
              </a:rPr>
              <a:t>büyüklüğü</a:t>
            </a:r>
            <a:r>
              <a:rPr sz="1750" spc="-170" dirty="0">
                <a:latin typeface="Arial"/>
                <a:cs typeface="Arial"/>
              </a:rPr>
              <a:t>: </a:t>
            </a:r>
            <a:r>
              <a:rPr sz="1750" spc="-80" dirty="0">
                <a:latin typeface="Arial"/>
                <a:cs typeface="Arial"/>
              </a:rPr>
              <a:t>Vektörün </a:t>
            </a:r>
            <a:r>
              <a:rPr sz="1750" spc="-140" dirty="0">
                <a:latin typeface="Arial"/>
                <a:cs typeface="Arial"/>
              </a:rPr>
              <a:t>sayısal </a:t>
            </a:r>
            <a:r>
              <a:rPr sz="1750" spc="-80" dirty="0">
                <a:latin typeface="Arial"/>
                <a:cs typeface="Arial"/>
              </a:rPr>
              <a:t>değerine </a:t>
            </a:r>
            <a:r>
              <a:rPr sz="1750" spc="-60" dirty="0">
                <a:latin typeface="Arial"/>
                <a:cs typeface="Arial"/>
              </a:rPr>
              <a:t>o vektörün </a:t>
            </a:r>
            <a:r>
              <a:rPr sz="1750" spc="-80" dirty="0">
                <a:latin typeface="Arial"/>
                <a:cs typeface="Arial"/>
              </a:rPr>
              <a:t>büyüklüğü denir. </a:t>
            </a:r>
            <a:r>
              <a:rPr sz="1750" spc="-114" dirty="0">
                <a:latin typeface="Arial"/>
                <a:cs typeface="Arial"/>
              </a:rPr>
              <a:t>Şekilde </a:t>
            </a:r>
            <a:r>
              <a:rPr sz="1750" spc="-60" dirty="0">
                <a:latin typeface="Arial"/>
                <a:cs typeface="Arial"/>
              </a:rPr>
              <a:t>verilen vektörünün  </a:t>
            </a:r>
            <a:r>
              <a:rPr sz="1750" spc="-80" dirty="0">
                <a:latin typeface="Arial"/>
                <a:cs typeface="Arial"/>
              </a:rPr>
              <a:t>büyüklüğü </a:t>
            </a:r>
            <a:r>
              <a:rPr sz="1750" spc="-150" dirty="0">
                <a:latin typeface="Arial"/>
                <a:cs typeface="Arial"/>
              </a:rPr>
              <a:t>a = </a:t>
            </a:r>
            <a:r>
              <a:rPr sz="1750" spc="-210" dirty="0">
                <a:latin typeface="Arial"/>
                <a:cs typeface="Arial"/>
              </a:rPr>
              <a:t>AB </a:t>
            </a:r>
            <a:r>
              <a:rPr sz="1750" spc="-85" dirty="0">
                <a:latin typeface="Arial"/>
                <a:cs typeface="Arial"/>
              </a:rPr>
              <a:t>olarak</a:t>
            </a:r>
            <a:r>
              <a:rPr sz="1750" spc="-75" dirty="0">
                <a:latin typeface="Arial"/>
                <a:cs typeface="Arial"/>
              </a:rPr>
              <a:t> </a:t>
            </a:r>
            <a:r>
              <a:rPr sz="1750" spc="-120" dirty="0">
                <a:latin typeface="Arial"/>
                <a:cs typeface="Arial"/>
              </a:rPr>
              <a:t>yazılır.</a:t>
            </a:r>
            <a:endParaRPr sz="17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750" b="1" spc="-160" dirty="0">
                <a:latin typeface="Arial"/>
                <a:cs typeface="Arial"/>
              </a:rPr>
              <a:t>Vektörün </a:t>
            </a:r>
            <a:r>
              <a:rPr sz="1750" b="1" spc="-150" dirty="0">
                <a:latin typeface="Arial"/>
                <a:cs typeface="Arial"/>
              </a:rPr>
              <a:t>yönü</a:t>
            </a:r>
            <a:r>
              <a:rPr sz="1750" spc="-150" dirty="0">
                <a:latin typeface="Arial"/>
                <a:cs typeface="Arial"/>
              </a:rPr>
              <a:t>: </a:t>
            </a:r>
            <a:r>
              <a:rPr sz="1750" spc="-95" dirty="0">
                <a:latin typeface="Arial"/>
                <a:cs typeface="Arial"/>
              </a:rPr>
              <a:t>Doğru </a:t>
            </a:r>
            <a:r>
              <a:rPr sz="1750" spc="-110" dirty="0">
                <a:latin typeface="Arial"/>
                <a:cs typeface="Arial"/>
              </a:rPr>
              <a:t>parçasının </a:t>
            </a:r>
            <a:r>
              <a:rPr sz="1750" spc="-95" dirty="0">
                <a:latin typeface="Arial"/>
                <a:cs typeface="Arial"/>
              </a:rPr>
              <a:t>ucuna </a:t>
            </a:r>
            <a:r>
              <a:rPr sz="1750" spc="-85" dirty="0">
                <a:latin typeface="Arial"/>
                <a:cs typeface="Arial"/>
              </a:rPr>
              <a:t>konulan </a:t>
            </a:r>
            <a:r>
              <a:rPr sz="1750" spc="-80" dirty="0">
                <a:latin typeface="Arial"/>
                <a:cs typeface="Arial"/>
              </a:rPr>
              <a:t>okun yönündedir. </a:t>
            </a:r>
            <a:r>
              <a:rPr sz="1750" spc="-105" dirty="0">
                <a:latin typeface="Arial"/>
                <a:cs typeface="Arial"/>
              </a:rPr>
              <a:t>Şekildeki </a:t>
            </a:r>
            <a:r>
              <a:rPr sz="1750" spc="-55" dirty="0">
                <a:latin typeface="Arial"/>
                <a:cs typeface="Arial"/>
              </a:rPr>
              <a:t>vektörün </a:t>
            </a:r>
            <a:r>
              <a:rPr sz="1750" spc="-85" dirty="0">
                <a:latin typeface="Arial"/>
                <a:cs typeface="Arial"/>
              </a:rPr>
              <a:t>yönü </a:t>
            </a:r>
            <a:r>
              <a:rPr sz="1750" spc="-75" dirty="0">
                <a:latin typeface="Arial"/>
                <a:cs typeface="Arial"/>
              </a:rPr>
              <a:t>A' </a:t>
            </a:r>
            <a:r>
              <a:rPr sz="1750" spc="-95" dirty="0">
                <a:latin typeface="Arial"/>
                <a:cs typeface="Arial"/>
              </a:rPr>
              <a:t>dan B' </a:t>
            </a:r>
            <a:r>
              <a:rPr sz="1750" spc="-125" dirty="0">
                <a:latin typeface="Arial"/>
                <a:cs typeface="Arial"/>
              </a:rPr>
              <a:t>ye  </a:t>
            </a:r>
            <a:r>
              <a:rPr sz="1750" spc="-65" dirty="0">
                <a:latin typeface="Arial"/>
                <a:cs typeface="Arial"/>
              </a:rPr>
              <a:t>yöneliktir.</a:t>
            </a:r>
            <a:endParaRPr sz="17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7100" y="715571"/>
            <a:ext cx="8534400" cy="1095172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>
              <a:lnSpc>
                <a:spcPts val="2650"/>
              </a:lnSpc>
              <a:spcBef>
                <a:spcPts val="440"/>
              </a:spcBef>
            </a:pPr>
            <a:r>
              <a:rPr sz="2450" b="0" i="1" spc="5" dirty="0">
                <a:latin typeface="Carlito"/>
                <a:cs typeface="Carlito"/>
              </a:rPr>
              <a:t>A </a:t>
            </a:r>
            <a:r>
              <a:rPr sz="2450" b="0" dirty="0">
                <a:latin typeface="Carlito"/>
                <a:cs typeface="Carlito"/>
              </a:rPr>
              <a:t>noktasından </a:t>
            </a:r>
            <a:r>
              <a:rPr sz="2450" b="0" i="1" spc="5" dirty="0">
                <a:latin typeface="Carlito"/>
                <a:cs typeface="Carlito"/>
              </a:rPr>
              <a:t>B </a:t>
            </a:r>
            <a:r>
              <a:rPr sz="2450" b="0" spc="-5" dirty="0">
                <a:latin typeface="Carlito"/>
                <a:cs typeface="Carlito"/>
              </a:rPr>
              <a:t>noktasına </a:t>
            </a:r>
            <a:r>
              <a:rPr sz="2450" b="0" spc="-20" dirty="0">
                <a:latin typeface="Carlito"/>
                <a:cs typeface="Carlito"/>
              </a:rPr>
              <a:t>hareket </a:t>
            </a:r>
            <a:r>
              <a:rPr sz="2450" b="0" spc="10" dirty="0">
                <a:latin typeface="Carlito"/>
                <a:cs typeface="Carlito"/>
              </a:rPr>
              <a:t>eden </a:t>
            </a:r>
            <a:r>
              <a:rPr sz="2450" b="0" spc="5" dirty="0">
                <a:latin typeface="Carlito"/>
                <a:cs typeface="Carlito"/>
              </a:rPr>
              <a:t>bir </a:t>
            </a:r>
            <a:r>
              <a:rPr sz="2450" b="0" dirty="0">
                <a:latin typeface="Carlito"/>
                <a:cs typeface="Carlito"/>
              </a:rPr>
              <a:t>cismin</a:t>
            </a:r>
            <a:r>
              <a:rPr sz="2450" b="0" spc="-135" dirty="0">
                <a:latin typeface="Carlito"/>
                <a:cs typeface="Carlito"/>
              </a:rPr>
              <a:t> </a:t>
            </a:r>
            <a:r>
              <a:rPr sz="2450" b="0" spc="-5" dirty="0">
                <a:latin typeface="Carlito"/>
                <a:cs typeface="Carlito"/>
              </a:rPr>
              <a:t>yer-  değiştirme </a:t>
            </a:r>
            <a:r>
              <a:rPr sz="2450" b="0" spc="-10" dirty="0">
                <a:latin typeface="Carlito"/>
                <a:cs typeface="Carlito"/>
              </a:rPr>
              <a:t>vektörü </a:t>
            </a:r>
            <a:r>
              <a:rPr sz="2450" b="0" i="1" spc="5" dirty="0">
                <a:latin typeface="Carlito"/>
                <a:cs typeface="Carlito"/>
              </a:rPr>
              <a:t>A </a:t>
            </a:r>
            <a:r>
              <a:rPr sz="2450" b="0" dirty="0">
                <a:latin typeface="Carlito"/>
                <a:cs typeface="Carlito"/>
              </a:rPr>
              <a:t>noktasından </a:t>
            </a:r>
            <a:r>
              <a:rPr sz="2450" b="0" i="1" spc="5" dirty="0">
                <a:latin typeface="Carlito"/>
                <a:cs typeface="Carlito"/>
              </a:rPr>
              <a:t>B </a:t>
            </a:r>
            <a:r>
              <a:rPr sz="2450" b="0" spc="-5" dirty="0">
                <a:latin typeface="Carlito"/>
                <a:cs typeface="Carlito"/>
              </a:rPr>
              <a:t>noktasına </a:t>
            </a:r>
            <a:r>
              <a:rPr sz="2450" b="0" dirty="0">
                <a:latin typeface="Carlito"/>
                <a:cs typeface="Carlito"/>
              </a:rPr>
              <a:t>çizilen  </a:t>
            </a:r>
            <a:r>
              <a:rPr sz="2450" b="0" spc="5" dirty="0">
                <a:latin typeface="Carlito"/>
                <a:cs typeface="Carlito"/>
              </a:rPr>
              <a:t>bir </a:t>
            </a:r>
            <a:r>
              <a:rPr sz="2450" b="0" dirty="0">
                <a:latin typeface="Carlito"/>
                <a:cs typeface="Carlito"/>
              </a:rPr>
              <a:t>okla</a:t>
            </a:r>
            <a:r>
              <a:rPr sz="2450" b="0" spc="-35" dirty="0">
                <a:latin typeface="Carlito"/>
                <a:cs typeface="Carlito"/>
              </a:rPr>
              <a:t> </a:t>
            </a:r>
            <a:r>
              <a:rPr sz="2450" b="0" spc="-30" dirty="0">
                <a:latin typeface="Carlito"/>
                <a:cs typeface="Carlito"/>
              </a:rPr>
              <a:t>gösterilir.</a:t>
            </a:r>
            <a:endParaRPr sz="245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74700" y="2337107"/>
            <a:ext cx="3497403" cy="42832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696468" y="2480579"/>
            <a:ext cx="5374632" cy="1231106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1850"/>
              </a:lnSpc>
              <a:spcBef>
                <a:spcPts val="200"/>
              </a:spcBef>
            </a:pPr>
            <a:r>
              <a:rPr sz="1550" spc="10" dirty="0">
                <a:latin typeface="Arial"/>
                <a:cs typeface="Arial"/>
              </a:rPr>
              <a:t>Şekilde </a:t>
            </a:r>
            <a:r>
              <a:rPr sz="1550" i="1" spc="20" dirty="0">
                <a:latin typeface="Arial"/>
                <a:cs typeface="Arial"/>
              </a:rPr>
              <a:t>A </a:t>
            </a:r>
            <a:r>
              <a:rPr sz="1550" spc="15" dirty="0">
                <a:latin typeface="Arial"/>
                <a:cs typeface="Arial"/>
              </a:rPr>
              <a:t>dan </a:t>
            </a:r>
            <a:r>
              <a:rPr sz="1550" i="1" spc="20" dirty="0">
                <a:latin typeface="Arial"/>
                <a:cs typeface="Arial"/>
              </a:rPr>
              <a:t>B </a:t>
            </a:r>
            <a:r>
              <a:rPr sz="1550" dirty="0">
                <a:latin typeface="Arial"/>
                <a:cs typeface="Arial"/>
              </a:rPr>
              <a:t>ye, </a:t>
            </a:r>
            <a:r>
              <a:rPr sz="1550" i="1" spc="10" dirty="0">
                <a:latin typeface="Arial"/>
                <a:cs typeface="Arial"/>
              </a:rPr>
              <a:t>A' d</a:t>
            </a:r>
            <a:r>
              <a:rPr sz="1550" spc="10" dirty="0">
                <a:latin typeface="Arial"/>
                <a:cs typeface="Arial"/>
              </a:rPr>
              <a:t>en </a:t>
            </a:r>
            <a:r>
              <a:rPr sz="1550" i="1" spc="10" dirty="0">
                <a:latin typeface="Arial"/>
                <a:cs typeface="Arial"/>
              </a:rPr>
              <a:t>B' n</a:t>
            </a:r>
            <a:r>
              <a:rPr sz="1550" spc="10" dirty="0">
                <a:latin typeface="Arial"/>
                <a:cs typeface="Arial"/>
              </a:rPr>
              <a:t>e </a:t>
            </a:r>
            <a:r>
              <a:rPr sz="1550" spc="25" dirty="0">
                <a:latin typeface="Arial"/>
                <a:cs typeface="Arial"/>
              </a:rPr>
              <a:t>ve </a:t>
            </a:r>
            <a:r>
              <a:rPr sz="1550" i="1" spc="10" dirty="0">
                <a:latin typeface="Arial"/>
                <a:cs typeface="Arial"/>
              </a:rPr>
              <a:t>A'' </a:t>
            </a:r>
            <a:r>
              <a:rPr sz="1550" spc="15" dirty="0">
                <a:latin typeface="Arial"/>
                <a:cs typeface="Arial"/>
              </a:rPr>
              <a:t>nden </a:t>
            </a:r>
            <a:r>
              <a:rPr sz="1550" i="1" spc="10" dirty="0">
                <a:latin typeface="Arial"/>
                <a:cs typeface="Arial"/>
              </a:rPr>
              <a:t>B''</a:t>
            </a:r>
            <a:r>
              <a:rPr sz="1550" i="1" spc="-254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ne  </a:t>
            </a:r>
            <a:r>
              <a:rPr sz="1550" spc="5" dirty="0">
                <a:latin typeface="Arial"/>
                <a:cs typeface="Arial"/>
              </a:rPr>
              <a:t>çizilen </a:t>
            </a:r>
            <a:r>
              <a:rPr sz="1550" spc="10" dirty="0">
                <a:latin typeface="Arial"/>
                <a:cs typeface="Arial"/>
              </a:rPr>
              <a:t>vektörlerin </a:t>
            </a:r>
            <a:r>
              <a:rPr sz="1550" spc="5" dirty="0">
                <a:latin typeface="Arial"/>
                <a:cs typeface="Arial"/>
              </a:rPr>
              <a:t>büyüklükleri </a:t>
            </a:r>
            <a:r>
              <a:rPr sz="1550" spc="15" dirty="0">
                <a:latin typeface="Arial"/>
                <a:cs typeface="Arial"/>
              </a:rPr>
              <a:t>ve </a:t>
            </a:r>
            <a:r>
              <a:rPr sz="1550" spc="5" dirty="0">
                <a:latin typeface="Arial"/>
                <a:cs typeface="Arial"/>
              </a:rPr>
              <a:t>yönleri</a:t>
            </a:r>
            <a:r>
              <a:rPr sz="1550" spc="35" dirty="0">
                <a:latin typeface="Arial"/>
                <a:cs typeface="Arial"/>
              </a:rPr>
              <a:t> </a:t>
            </a:r>
            <a:r>
              <a:rPr sz="1550" spc="-5" dirty="0">
                <a:latin typeface="Arial"/>
                <a:cs typeface="Arial"/>
              </a:rPr>
              <a:t>aynıdır.</a:t>
            </a:r>
            <a:endParaRPr sz="155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 dirty="0">
              <a:latin typeface="Arial"/>
              <a:cs typeface="Arial"/>
            </a:endParaRPr>
          </a:p>
          <a:p>
            <a:pPr marL="18415" marR="679450">
              <a:lnSpc>
                <a:spcPts val="1850"/>
              </a:lnSpc>
            </a:pPr>
            <a:r>
              <a:rPr sz="1550" spc="-5" dirty="0">
                <a:latin typeface="Arial"/>
                <a:cs typeface="Arial"/>
              </a:rPr>
              <a:t>Vektörler, </a:t>
            </a:r>
            <a:r>
              <a:rPr sz="1550" spc="5" dirty="0">
                <a:latin typeface="Arial"/>
                <a:cs typeface="Arial"/>
              </a:rPr>
              <a:t>büyüklükleri </a:t>
            </a:r>
            <a:r>
              <a:rPr sz="1550" spc="25" dirty="0">
                <a:latin typeface="Arial"/>
                <a:cs typeface="Arial"/>
              </a:rPr>
              <a:t>ve </a:t>
            </a:r>
            <a:r>
              <a:rPr sz="1550" spc="10" dirty="0">
                <a:latin typeface="Arial"/>
                <a:cs typeface="Arial"/>
              </a:rPr>
              <a:t>doğrultuları  değiştirilmeden </a:t>
            </a:r>
            <a:r>
              <a:rPr sz="1550" spc="5" dirty="0">
                <a:latin typeface="Arial"/>
                <a:cs typeface="Arial"/>
              </a:rPr>
              <a:t>istenildiği gibi</a:t>
            </a:r>
            <a:r>
              <a:rPr sz="1550" spc="-15" dirty="0">
                <a:latin typeface="Arial"/>
                <a:cs typeface="Arial"/>
              </a:rPr>
              <a:t> </a:t>
            </a:r>
            <a:r>
              <a:rPr sz="1550" dirty="0">
                <a:latin typeface="Arial"/>
                <a:cs typeface="Arial"/>
              </a:rPr>
              <a:t>kaydırılabilir.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7569707" y="4954523"/>
            <a:ext cx="98425" cy="210820"/>
            <a:chOff x="7569707" y="4954523"/>
            <a:chExt cx="98425" cy="210820"/>
          </a:xfrm>
        </p:grpSpPr>
        <p:sp>
          <p:nvSpPr>
            <p:cNvPr id="6" name="object 6"/>
            <p:cNvSpPr/>
            <p:nvPr/>
          </p:nvSpPr>
          <p:spPr>
            <a:xfrm>
              <a:off x="7570564" y="5038343"/>
              <a:ext cx="93630" cy="12649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9707" y="4954523"/>
              <a:ext cx="98107" cy="6400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8859011" y="5827776"/>
            <a:ext cx="15240" cy="182880"/>
          </a:xfrm>
          <a:custGeom>
            <a:avLst/>
            <a:gdLst/>
            <a:ahLst/>
            <a:cxnLst/>
            <a:rect l="l" t="t" r="r" b="b"/>
            <a:pathLst>
              <a:path w="15240" h="182879">
                <a:moveTo>
                  <a:pt x="15240" y="182880"/>
                </a:moveTo>
                <a:lnTo>
                  <a:pt x="0" y="182880"/>
                </a:lnTo>
                <a:lnTo>
                  <a:pt x="0" y="0"/>
                </a:lnTo>
                <a:lnTo>
                  <a:pt x="15240" y="0"/>
                </a:lnTo>
                <a:lnTo>
                  <a:pt x="15240" y="1828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94419" y="5827776"/>
            <a:ext cx="15240" cy="182880"/>
          </a:xfrm>
          <a:custGeom>
            <a:avLst/>
            <a:gdLst/>
            <a:ahLst/>
            <a:cxnLst/>
            <a:rect l="l" t="t" r="r" b="b"/>
            <a:pathLst>
              <a:path w="15240" h="182879">
                <a:moveTo>
                  <a:pt x="15240" y="182880"/>
                </a:moveTo>
                <a:lnTo>
                  <a:pt x="0" y="182880"/>
                </a:lnTo>
                <a:lnTo>
                  <a:pt x="0" y="0"/>
                </a:lnTo>
                <a:lnTo>
                  <a:pt x="15240" y="0"/>
                </a:lnTo>
                <a:lnTo>
                  <a:pt x="15240" y="1828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702558" y="4405325"/>
            <a:ext cx="5368542" cy="1381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0955">
              <a:lnSpc>
                <a:spcPct val="102000"/>
              </a:lnSpc>
              <a:spcBef>
                <a:spcPts val="95"/>
              </a:spcBef>
            </a:pPr>
            <a:r>
              <a:rPr sz="1550" spc="10" dirty="0">
                <a:latin typeface="Arial"/>
                <a:cs typeface="Arial"/>
              </a:rPr>
              <a:t>Kitaplarda vektörler sembolik olarak </a:t>
            </a:r>
            <a:r>
              <a:rPr sz="1550" spc="5" dirty="0">
                <a:latin typeface="Arial"/>
                <a:cs typeface="Arial"/>
              </a:rPr>
              <a:t>iki </a:t>
            </a:r>
            <a:r>
              <a:rPr sz="1550" spc="10" dirty="0">
                <a:latin typeface="Arial"/>
                <a:cs typeface="Arial"/>
              </a:rPr>
              <a:t>şekilde  gösterilir:</a:t>
            </a:r>
            <a:endParaRPr sz="1550" dirty="0">
              <a:latin typeface="Arial"/>
              <a:cs typeface="Arial"/>
            </a:endParaRPr>
          </a:p>
          <a:p>
            <a:pPr marL="261620" indent="-249554">
              <a:lnSpc>
                <a:spcPct val="100000"/>
              </a:lnSpc>
              <a:spcBef>
                <a:spcPts val="540"/>
              </a:spcBef>
              <a:buChar char="•"/>
              <a:tabLst>
                <a:tab pos="261620" algn="l"/>
                <a:tab pos="262255" algn="l"/>
              </a:tabLst>
            </a:pPr>
            <a:r>
              <a:rPr sz="1550" spc="5" dirty="0">
                <a:latin typeface="Arial"/>
                <a:cs typeface="Arial"/>
              </a:rPr>
              <a:t>niceliğin </a:t>
            </a:r>
            <a:r>
              <a:rPr sz="1550" spc="10" dirty="0">
                <a:latin typeface="Arial"/>
                <a:cs typeface="Arial"/>
              </a:rPr>
              <a:t>üzerine </a:t>
            </a:r>
            <a:r>
              <a:rPr sz="1550" spc="5" dirty="0">
                <a:latin typeface="Arial"/>
                <a:cs typeface="Arial"/>
              </a:rPr>
              <a:t>bir </a:t>
            </a:r>
            <a:r>
              <a:rPr sz="1550" spc="10" dirty="0">
                <a:latin typeface="Arial"/>
                <a:cs typeface="Arial"/>
              </a:rPr>
              <a:t>ok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5" dirty="0">
                <a:latin typeface="Arial"/>
                <a:cs typeface="Arial"/>
              </a:rPr>
              <a:t>çizilir:</a:t>
            </a:r>
            <a:endParaRPr sz="1550" dirty="0">
              <a:latin typeface="Arial"/>
              <a:cs typeface="Arial"/>
            </a:endParaRPr>
          </a:p>
          <a:p>
            <a:pPr marL="261620" indent="-249554">
              <a:lnSpc>
                <a:spcPct val="100000"/>
              </a:lnSpc>
              <a:spcBef>
                <a:spcPts val="40"/>
              </a:spcBef>
              <a:buChar char="•"/>
              <a:tabLst>
                <a:tab pos="261620" algn="l"/>
                <a:tab pos="262255" algn="l"/>
              </a:tabLst>
            </a:pPr>
            <a:r>
              <a:rPr sz="1550" spc="10" dirty="0">
                <a:latin typeface="Arial"/>
                <a:cs typeface="Arial"/>
              </a:rPr>
              <a:t>nicelik </a:t>
            </a:r>
            <a:r>
              <a:rPr sz="1550" spc="5" dirty="0">
                <a:latin typeface="Arial"/>
                <a:cs typeface="Arial"/>
              </a:rPr>
              <a:t>koyu </a:t>
            </a:r>
            <a:r>
              <a:rPr sz="1550" dirty="0">
                <a:latin typeface="Arial"/>
                <a:cs typeface="Arial"/>
              </a:rPr>
              <a:t>yazılır:</a:t>
            </a:r>
            <a:r>
              <a:rPr sz="1550" spc="65" dirty="0">
                <a:latin typeface="Arial"/>
                <a:cs typeface="Arial"/>
              </a:rPr>
              <a:t> </a:t>
            </a:r>
            <a:r>
              <a:rPr sz="2100" b="1" spc="-95" dirty="0">
                <a:latin typeface="Arial"/>
                <a:cs typeface="Arial"/>
              </a:rPr>
              <a:t>r</a:t>
            </a:r>
            <a:endParaRPr sz="2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550" dirty="0">
                <a:latin typeface="Arial"/>
                <a:cs typeface="Arial"/>
              </a:rPr>
              <a:t>Vektörün </a:t>
            </a:r>
            <a:r>
              <a:rPr sz="1550" spc="10" dirty="0">
                <a:latin typeface="Arial"/>
                <a:cs typeface="Arial"/>
              </a:rPr>
              <a:t>büyüklüğü aşağıdaki gibi </a:t>
            </a:r>
            <a:r>
              <a:rPr sz="1550" spc="5" dirty="0">
                <a:latin typeface="Arial"/>
                <a:cs typeface="Arial"/>
              </a:rPr>
              <a:t>gösterilir:</a:t>
            </a:r>
            <a:r>
              <a:rPr sz="1550" spc="415" dirty="0">
                <a:latin typeface="Arial"/>
                <a:cs typeface="Arial"/>
              </a:rPr>
              <a:t> </a:t>
            </a:r>
            <a:r>
              <a:rPr sz="1550" spc="-330" dirty="0">
                <a:latin typeface="Georgia"/>
                <a:cs typeface="Georgia"/>
              </a:rPr>
              <a:t>r˙</a:t>
            </a:r>
            <a:endParaRPr sz="155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2300" y="504825"/>
            <a:ext cx="3018790" cy="6146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3850" spc="-335" dirty="0">
                <a:solidFill>
                  <a:srgbClr val="FF0000"/>
                </a:solidFill>
                <a:latin typeface="Arial"/>
                <a:cs typeface="Arial"/>
              </a:rPr>
              <a:t>Vektör</a:t>
            </a:r>
            <a:r>
              <a:rPr sz="3850" spc="-3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850" spc="-295" dirty="0">
                <a:solidFill>
                  <a:srgbClr val="FF0000"/>
                </a:solidFill>
                <a:latin typeface="Arial"/>
                <a:cs typeface="Arial"/>
              </a:rPr>
              <a:t>İşlemleri</a:t>
            </a:r>
            <a:endParaRPr sz="38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55700" y="2123965"/>
            <a:ext cx="8534400" cy="353955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13360" indent="-201295">
              <a:lnSpc>
                <a:spcPts val="1914"/>
              </a:lnSpc>
              <a:spcBef>
                <a:spcPts val="114"/>
              </a:spcBef>
              <a:buFont typeface="Arial"/>
              <a:buChar char="•"/>
              <a:tabLst>
                <a:tab pos="213995" algn="l"/>
              </a:tabLst>
            </a:pPr>
            <a:r>
              <a:rPr sz="1650" spc="-10" dirty="0">
                <a:latin typeface="Carlito"/>
                <a:cs typeface="Carlito"/>
              </a:rPr>
              <a:t>Vektörlerin</a:t>
            </a:r>
            <a:r>
              <a:rPr sz="1650" spc="10" dirty="0">
                <a:latin typeface="Carlito"/>
                <a:cs typeface="Carlito"/>
              </a:rPr>
              <a:t> </a:t>
            </a:r>
            <a:r>
              <a:rPr sz="1650" dirty="0">
                <a:latin typeface="Carlito"/>
                <a:cs typeface="Carlito"/>
              </a:rPr>
              <a:t>Eşitliği</a:t>
            </a:r>
          </a:p>
          <a:p>
            <a:pPr marL="260985" indent="-248920">
              <a:lnSpc>
                <a:spcPts val="1839"/>
              </a:lnSpc>
              <a:buFont typeface="Arial"/>
              <a:buChar char="•"/>
              <a:tabLst>
                <a:tab pos="260985" algn="l"/>
                <a:tab pos="261620" algn="l"/>
              </a:tabLst>
            </a:pPr>
            <a:r>
              <a:rPr sz="1650" spc="10" dirty="0">
                <a:latin typeface="Carlito"/>
                <a:cs typeface="Carlito"/>
              </a:rPr>
              <a:t>Bir </a:t>
            </a:r>
            <a:r>
              <a:rPr sz="1650" spc="-10" dirty="0">
                <a:latin typeface="Carlito"/>
                <a:cs typeface="Carlito"/>
              </a:rPr>
              <a:t>Vektörün</a:t>
            </a:r>
            <a:r>
              <a:rPr sz="1650" spc="-20" dirty="0">
                <a:latin typeface="Carlito"/>
                <a:cs typeface="Carlito"/>
              </a:rPr>
              <a:t> </a:t>
            </a:r>
            <a:r>
              <a:rPr sz="1650" dirty="0">
                <a:latin typeface="Carlito"/>
                <a:cs typeface="Carlito"/>
              </a:rPr>
              <a:t>Negatifi</a:t>
            </a:r>
          </a:p>
          <a:p>
            <a:pPr marL="260985" indent="-248920">
              <a:lnSpc>
                <a:spcPts val="1835"/>
              </a:lnSpc>
              <a:buFont typeface="Arial"/>
              <a:buChar char="•"/>
              <a:tabLst>
                <a:tab pos="260985" algn="l"/>
                <a:tab pos="261620" algn="l"/>
              </a:tabLst>
            </a:pPr>
            <a:r>
              <a:rPr sz="1650" spc="-10" dirty="0">
                <a:latin typeface="Carlito"/>
                <a:cs typeface="Carlito"/>
              </a:rPr>
              <a:t>Vektörün</a:t>
            </a:r>
            <a:r>
              <a:rPr sz="1650" spc="-5" dirty="0">
                <a:latin typeface="Carlito"/>
                <a:cs typeface="Carlito"/>
              </a:rPr>
              <a:t> </a:t>
            </a:r>
            <a:r>
              <a:rPr sz="1650" spc="-10" dirty="0">
                <a:latin typeface="Carlito"/>
                <a:cs typeface="Carlito"/>
              </a:rPr>
              <a:t>Taşınması</a:t>
            </a:r>
            <a:endParaRPr sz="1650" dirty="0">
              <a:latin typeface="Carlito"/>
              <a:cs typeface="Carlito"/>
            </a:endParaRPr>
          </a:p>
          <a:p>
            <a:pPr marL="260985" indent="-248920">
              <a:lnSpc>
                <a:spcPts val="1835"/>
              </a:lnSpc>
              <a:buFont typeface="Arial"/>
              <a:buChar char="•"/>
              <a:tabLst>
                <a:tab pos="260985" algn="l"/>
                <a:tab pos="261620" algn="l"/>
              </a:tabLst>
            </a:pPr>
            <a:r>
              <a:rPr sz="1650" spc="-10" dirty="0">
                <a:latin typeface="Carlito"/>
                <a:cs typeface="Carlito"/>
              </a:rPr>
              <a:t>Vektörlerin</a:t>
            </a:r>
            <a:r>
              <a:rPr sz="1650" spc="10" dirty="0">
                <a:latin typeface="Carlito"/>
                <a:cs typeface="Carlito"/>
              </a:rPr>
              <a:t> </a:t>
            </a:r>
            <a:r>
              <a:rPr sz="1650" spc="-10" dirty="0">
                <a:latin typeface="Carlito"/>
                <a:cs typeface="Carlito"/>
              </a:rPr>
              <a:t>Toplanması</a:t>
            </a:r>
            <a:endParaRPr sz="1650" dirty="0">
              <a:latin typeface="Carlito"/>
              <a:cs typeface="Carlito"/>
            </a:endParaRPr>
          </a:p>
          <a:p>
            <a:pPr marL="260985" indent="-248920">
              <a:lnSpc>
                <a:spcPts val="1835"/>
              </a:lnSpc>
              <a:buFont typeface="Arial"/>
              <a:buChar char="•"/>
              <a:tabLst>
                <a:tab pos="260985" algn="l"/>
                <a:tab pos="261620" algn="l"/>
              </a:tabLst>
            </a:pPr>
            <a:r>
              <a:rPr sz="1650" spc="-10" dirty="0">
                <a:latin typeface="Carlito"/>
                <a:cs typeface="Carlito"/>
              </a:rPr>
              <a:t>Vektörlerin</a:t>
            </a:r>
            <a:r>
              <a:rPr sz="1650" spc="10" dirty="0">
                <a:latin typeface="Carlito"/>
                <a:cs typeface="Carlito"/>
              </a:rPr>
              <a:t> </a:t>
            </a:r>
            <a:r>
              <a:rPr sz="1650" dirty="0">
                <a:latin typeface="Carlito"/>
                <a:cs typeface="Carlito"/>
              </a:rPr>
              <a:t>Çıkarılması</a:t>
            </a:r>
          </a:p>
          <a:p>
            <a:pPr marL="260985" indent="-248920">
              <a:lnSpc>
                <a:spcPts val="1835"/>
              </a:lnSpc>
              <a:buFont typeface="Arial"/>
              <a:buChar char="•"/>
              <a:tabLst>
                <a:tab pos="260985" algn="l"/>
                <a:tab pos="261620" algn="l"/>
              </a:tabLst>
            </a:pPr>
            <a:r>
              <a:rPr sz="1650" spc="-10" dirty="0">
                <a:latin typeface="Carlito"/>
                <a:cs typeface="Carlito"/>
              </a:rPr>
              <a:t>Vektörün </a:t>
            </a:r>
            <a:r>
              <a:rPr sz="1650" dirty="0">
                <a:latin typeface="Carlito"/>
                <a:cs typeface="Carlito"/>
              </a:rPr>
              <a:t>Bileşenlerine</a:t>
            </a:r>
            <a:r>
              <a:rPr sz="1650" spc="15" dirty="0">
                <a:latin typeface="Carlito"/>
                <a:cs typeface="Carlito"/>
              </a:rPr>
              <a:t> </a:t>
            </a:r>
            <a:r>
              <a:rPr sz="1650" dirty="0">
                <a:latin typeface="Carlito"/>
                <a:cs typeface="Carlito"/>
              </a:rPr>
              <a:t>Ayrılması</a:t>
            </a:r>
          </a:p>
          <a:p>
            <a:pPr marL="260985" indent="-248920">
              <a:lnSpc>
                <a:spcPts val="1835"/>
              </a:lnSpc>
              <a:buFont typeface="Arial"/>
              <a:buChar char="•"/>
              <a:tabLst>
                <a:tab pos="260985" algn="l"/>
                <a:tab pos="261620" algn="l"/>
              </a:tabLst>
            </a:pPr>
            <a:r>
              <a:rPr sz="1650" spc="-10" dirty="0">
                <a:latin typeface="Carlito"/>
                <a:cs typeface="Carlito"/>
              </a:rPr>
              <a:t>Vektörün </a:t>
            </a:r>
            <a:r>
              <a:rPr sz="1650" spc="5" dirty="0">
                <a:latin typeface="Carlito"/>
                <a:cs typeface="Carlito"/>
              </a:rPr>
              <a:t>Büyüklüğünün Bulunması</a:t>
            </a:r>
            <a:endParaRPr sz="1650" dirty="0">
              <a:latin typeface="Carlito"/>
              <a:cs typeface="Carlito"/>
            </a:endParaRPr>
          </a:p>
          <a:p>
            <a:pPr marL="260985" indent="-248920">
              <a:lnSpc>
                <a:spcPts val="1835"/>
              </a:lnSpc>
              <a:buFont typeface="Arial"/>
              <a:buChar char="•"/>
              <a:tabLst>
                <a:tab pos="260985" algn="l"/>
                <a:tab pos="261620" algn="l"/>
              </a:tabLst>
            </a:pPr>
            <a:r>
              <a:rPr sz="1650" spc="-10" dirty="0">
                <a:latin typeface="Carlito"/>
                <a:cs typeface="Carlito"/>
              </a:rPr>
              <a:t>Vektörün </a:t>
            </a:r>
            <a:r>
              <a:rPr sz="1650" dirty="0">
                <a:latin typeface="Carlito"/>
                <a:cs typeface="Carlito"/>
              </a:rPr>
              <a:t>bir eksenle </a:t>
            </a:r>
            <a:r>
              <a:rPr sz="1650" spc="-5" dirty="0">
                <a:latin typeface="Carlito"/>
                <a:cs typeface="Carlito"/>
              </a:rPr>
              <a:t>yaptığı </a:t>
            </a:r>
            <a:r>
              <a:rPr sz="1650" spc="5" dirty="0">
                <a:latin typeface="Carlito"/>
                <a:cs typeface="Carlito"/>
              </a:rPr>
              <a:t>açının</a:t>
            </a:r>
            <a:r>
              <a:rPr sz="1650" spc="15" dirty="0">
                <a:latin typeface="Carlito"/>
                <a:cs typeface="Carlito"/>
              </a:rPr>
              <a:t> </a:t>
            </a:r>
            <a:r>
              <a:rPr sz="1650" spc="5" dirty="0">
                <a:latin typeface="Carlito"/>
                <a:cs typeface="Carlito"/>
              </a:rPr>
              <a:t>bulunması</a:t>
            </a:r>
            <a:endParaRPr sz="1650" dirty="0">
              <a:latin typeface="Carlito"/>
              <a:cs typeface="Carlito"/>
            </a:endParaRPr>
          </a:p>
          <a:p>
            <a:pPr marL="213360" indent="-201295">
              <a:lnSpc>
                <a:spcPts val="1839"/>
              </a:lnSpc>
              <a:buFont typeface="Arial"/>
              <a:buChar char="•"/>
              <a:tabLst>
                <a:tab pos="213995" algn="l"/>
              </a:tabLst>
            </a:pPr>
            <a:r>
              <a:rPr sz="1650" spc="-10" dirty="0">
                <a:latin typeface="Carlito"/>
                <a:cs typeface="Carlito"/>
              </a:rPr>
              <a:t>Vektörlerin </a:t>
            </a:r>
            <a:r>
              <a:rPr sz="1650" dirty="0">
                <a:latin typeface="Carlito"/>
                <a:cs typeface="Carlito"/>
              </a:rPr>
              <a:t>bileşenleri </a:t>
            </a:r>
            <a:r>
              <a:rPr sz="1650" spc="5" dirty="0">
                <a:latin typeface="Carlito"/>
                <a:cs typeface="Carlito"/>
              </a:rPr>
              <a:t>cinsinden</a:t>
            </a:r>
            <a:r>
              <a:rPr sz="1650" spc="35" dirty="0">
                <a:latin typeface="Carlito"/>
                <a:cs typeface="Carlito"/>
              </a:rPr>
              <a:t> </a:t>
            </a:r>
            <a:r>
              <a:rPr sz="1650" spc="5" dirty="0">
                <a:latin typeface="Carlito"/>
                <a:cs typeface="Carlito"/>
              </a:rPr>
              <a:t>toplanması</a:t>
            </a:r>
            <a:endParaRPr sz="1650" dirty="0">
              <a:latin typeface="Carlito"/>
              <a:cs typeface="Carlito"/>
            </a:endParaRPr>
          </a:p>
          <a:p>
            <a:pPr marL="260985" indent="-248920">
              <a:lnSpc>
                <a:spcPts val="1620"/>
              </a:lnSpc>
              <a:buFont typeface="Arial"/>
              <a:buChar char="•"/>
              <a:tabLst>
                <a:tab pos="260985" algn="l"/>
                <a:tab pos="261620" algn="l"/>
              </a:tabLst>
            </a:pPr>
            <a:r>
              <a:rPr sz="1650" spc="-10" dirty="0">
                <a:latin typeface="Carlito"/>
                <a:cs typeface="Carlito"/>
              </a:rPr>
              <a:t>Vektörlerin</a:t>
            </a:r>
            <a:r>
              <a:rPr sz="1650" spc="10" dirty="0">
                <a:latin typeface="Carlito"/>
                <a:cs typeface="Carlito"/>
              </a:rPr>
              <a:t> </a:t>
            </a:r>
            <a:r>
              <a:rPr sz="1650" spc="5" dirty="0">
                <a:latin typeface="Carlito"/>
                <a:cs typeface="Carlito"/>
              </a:rPr>
              <a:t>Çarpılması</a:t>
            </a:r>
            <a:endParaRPr sz="1650" dirty="0">
              <a:latin typeface="Carlito"/>
              <a:cs typeface="Carlito"/>
            </a:endParaRPr>
          </a:p>
          <a:p>
            <a:pPr marL="657225" lvl="1" indent="-208279">
              <a:lnSpc>
                <a:spcPts val="1400"/>
              </a:lnSpc>
              <a:buAutoNum type="arabicPeriod"/>
              <a:tabLst>
                <a:tab pos="657860" algn="l"/>
              </a:tabLst>
            </a:pPr>
            <a:r>
              <a:rPr sz="1650" spc="10" dirty="0">
                <a:latin typeface="Carlito"/>
                <a:cs typeface="Carlito"/>
              </a:rPr>
              <a:t>Bir </a:t>
            </a:r>
            <a:r>
              <a:rPr sz="1650" spc="-10" dirty="0">
                <a:latin typeface="Carlito"/>
                <a:cs typeface="Carlito"/>
              </a:rPr>
              <a:t>Vektörün </a:t>
            </a:r>
            <a:r>
              <a:rPr sz="1650" dirty="0">
                <a:latin typeface="Carlito"/>
                <a:cs typeface="Carlito"/>
              </a:rPr>
              <a:t>Bir Skaler </a:t>
            </a:r>
            <a:r>
              <a:rPr sz="1650" spc="5" dirty="0">
                <a:latin typeface="Carlito"/>
                <a:cs typeface="Carlito"/>
              </a:rPr>
              <a:t>ile</a:t>
            </a:r>
            <a:r>
              <a:rPr sz="1650" spc="-35" dirty="0">
                <a:latin typeface="Carlito"/>
                <a:cs typeface="Carlito"/>
              </a:rPr>
              <a:t> </a:t>
            </a:r>
            <a:r>
              <a:rPr sz="1650" spc="5" dirty="0">
                <a:latin typeface="Carlito"/>
                <a:cs typeface="Carlito"/>
              </a:rPr>
              <a:t>Çarpılması</a:t>
            </a:r>
            <a:endParaRPr sz="1650" dirty="0">
              <a:latin typeface="Carlito"/>
              <a:cs typeface="Carlito"/>
            </a:endParaRPr>
          </a:p>
          <a:p>
            <a:pPr marL="213360" marR="5080" lvl="1" indent="236220">
              <a:lnSpc>
                <a:spcPct val="70300"/>
              </a:lnSpc>
              <a:spcBef>
                <a:spcPts val="300"/>
              </a:spcBef>
              <a:buAutoNum type="arabicPeriod"/>
              <a:tabLst>
                <a:tab pos="657860" algn="l"/>
              </a:tabLst>
            </a:pPr>
            <a:r>
              <a:rPr sz="1650" dirty="0">
                <a:latin typeface="Carlito"/>
                <a:cs typeface="Carlito"/>
              </a:rPr>
              <a:t>İki </a:t>
            </a:r>
            <a:r>
              <a:rPr sz="1650" spc="-10" dirty="0">
                <a:latin typeface="Carlito"/>
                <a:cs typeface="Carlito"/>
              </a:rPr>
              <a:t>Vektörün </a:t>
            </a:r>
            <a:r>
              <a:rPr sz="1650" dirty="0">
                <a:latin typeface="Carlito"/>
                <a:cs typeface="Carlito"/>
              </a:rPr>
              <a:t>Skaler (dot </a:t>
            </a:r>
            <a:r>
              <a:rPr sz="1650" spc="-5" dirty="0">
                <a:latin typeface="Carlito"/>
                <a:cs typeface="Carlito"/>
              </a:rPr>
              <a:t>veya nokta </a:t>
            </a:r>
            <a:r>
              <a:rPr sz="1650" dirty="0">
                <a:latin typeface="Carlito"/>
                <a:cs typeface="Carlito"/>
              </a:rPr>
              <a:t>çarpım)  </a:t>
            </a:r>
            <a:r>
              <a:rPr sz="1650" spc="5" dirty="0">
                <a:latin typeface="Carlito"/>
                <a:cs typeface="Carlito"/>
              </a:rPr>
              <a:t>Çarpılması</a:t>
            </a:r>
            <a:endParaRPr sz="1650" dirty="0">
              <a:latin typeface="Carlito"/>
              <a:cs typeface="Carlito"/>
            </a:endParaRPr>
          </a:p>
          <a:p>
            <a:pPr marL="657225" lvl="1" indent="-208279">
              <a:lnSpc>
                <a:spcPts val="1405"/>
              </a:lnSpc>
              <a:buAutoNum type="arabicPeriod"/>
              <a:tabLst>
                <a:tab pos="657860" algn="l"/>
              </a:tabLst>
            </a:pPr>
            <a:r>
              <a:rPr sz="1650" dirty="0">
                <a:latin typeface="Carlito"/>
                <a:cs typeface="Carlito"/>
              </a:rPr>
              <a:t>İki </a:t>
            </a:r>
            <a:r>
              <a:rPr sz="1650" spc="-10" dirty="0">
                <a:latin typeface="Carlito"/>
                <a:cs typeface="Carlito"/>
              </a:rPr>
              <a:t>Vektörün </a:t>
            </a:r>
            <a:r>
              <a:rPr sz="1650" spc="-15" dirty="0">
                <a:latin typeface="Carlito"/>
                <a:cs typeface="Carlito"/>
              </a:rPr>
              <a:t>Vektörel</a:t>
            </a:r>
            <a:r>
              <a:rPr sz="1650" spc="20" dirty="0">
                <a:latin typeface="Carlito"/>
                <a:cs typeface="Carlito"/>
              </a:rPr>
              <a:t> </a:t>
            </a:r>
            <a:r>
              <a:rPr sz="1650" spc="5" dirty="0">
                <a:latin typeface="Carlito"/>
                <a:cs typeface="Carlito"/>
              </a:rPr>
              <a:t>Çarpılması</a:t>
            </a:r>
            <a:endParaRPr sz="1650" dirty="0">
              <a:latin typeface="Carlito"/>
              <a:cs typeface="Carlito"/>
            </a:endParaRPr>
          </a:p>
          <a:p>
            <a:pPr marL="213360" indent="-201295">
              <a:lnSpc>
                <a:spcPts val="1910"/>
              </a:lnSpc>
              <a:spcBef>
                <a:spcPts val="1260"/>
              </a:spcBef>
              <a:buFont typeface="Arial"/>
              <a:buChar char="•"/>
              <a:tabLst>
                <a:tab pos="213995" algn="l"/>
              </a:tabLst>
            </a:pPr>
            <a:r>
              <a:rPr sz="1650" spc="-10" dirty="0">
                <a:latin typeface="Carlito"/>
                <a:cs typeface="Carlito"/>
              </a:rPr>
              <a:t>Vektörlerin </a:t>
            </a:r>
            <a:r>
              <a:rPr sz="1650" dirty="0">
                <a:latin typeface="Carlito"/>
                <a:cs typeface="Carlito"/>
              </a:rPr>
              <a:t>Skalerle</a:t>
            </a:r>
            <a:r>
              <a:rPr sz="1650" spc="15" dirty="0">
                <a:latin typeface="Carlito"/>
                <a:cs typeface="Carlito"/>
              </a:rPr>
              <a:t> </a:t>
            </a:r>
            <a:r>
              <a:rPr sz="1650" spc="5" dirty="0">
                <a:latin typeface="Carlito"/>
                <a:cs typeface="Carlito"/>
              </a:rPr>
              <a:t>Bölünmesi</a:t>
            </a:r>
            <a:endParaRPr sz="1650" dirty="0">
              <a:latin typeface="Carlito"/>
              <a:cs typeface="Carlito"/>
            </a:endParaRPr>
          </a:p>
          <a:p>
            <a:pPr marL="260985" indent="-248920">
              <a:lnSpc>
                <a:spcPts val="1910"/>
              </a:lnSpc>
              <a:buFont typeface="Arial"/>
              <a:buChar char="•"/>
              <a:tabLst>
                <a:tab pos="260985" algn="l"/>
                <a:tab pos="261620" algn="l"/>
              </a:tabLst>
            </a:pPr>
            <a:r>
              <a:rPr sz="1650" b="1" dirty="0">
                <a:latin typeface="Carlito"/>
                <a:cs typeface="Carlito"/>
              </a:rPr>
              <a:t>VEKTÖR VEKTÖRE BÖLÜNMEZ</a:t>
            </a:r>
            <a:r>
              <a:rPr sz="1650" b="1" spc="-55" dirty="0">
                <a:latin typeface="Carlito"/>
                <a:cs typeface="Carlito"/>
              </a:rPr>
              <a:t> </a:t>
            </a:r>
            <a:r>
              <a:rPr sz="1650" b="1" dirty="0">
                <a:latin typeface="Carlito"/>
                <a:cs typeface="Carlito"/>
              </a:rPr>
              <a:t>!!!</a:t>
            </a:r>
            <a:endParaRPr sz="165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5655"/>
            <a:ext cx="3029585" cy="6146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3850" spc="-335" dirty="0">
                <a:solidFill>
                  <a:srgbClr val="FF0000"/>
                </a:solidFill>
                <a:latin typeface="Arial"/>
                <a:cs typeface="Arial"/>
              </a:rPr>
              <a:t>Vektör</a:t>
            </a:r>
            <a:r>
              <a:rPr sz="3850" spc="-3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850" spc="-310" dirty="0">
                <a:solidFill>
                  <a:srgbClr val="FF0000"/>
                </a:solidFill>
                <a:latin typeface="Arial"/>
                <a:cs typeface="Arial"/>
              </a:rPr>
              <a:t>işlemleri</a:t>
            </a:r>
            <a:endParaRPr sz="38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05464" y="2162035"/>
            <a:ext cx="3254375" cy="1717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-10" dirty="0">
                <a:latin typeface="Carlito"/>
                <a:cs typeface="Carlito"/>
              </a:rPr>
              <a:t>VEKTÖR </a:t>
            </a:r>
            <a:r>
              <a:rPr sz="1750" spc="-5" dirty="0">
                <a:latin typeface="Carlito"/>
                <a:cs typeface="Carlito"/>
              </a:rPr>
              <a:t>ÇARPMA </a:t>
            </a:r>
            <a:r>
              <a:rPr sz="1750" dirty="0">
                <a:latin typeface="Carlito"/>
                <a:cs typeface="Carlito"/>
              </a:rPr>
              <a:t>VE </a:t>
            </a:r>
            <a:r>
              <a:rPr sz="1750" spc="-5" dirty="0">
                <a:latin typeface="Carlito"/>
                <a:cs typeface="Carlito"/>
              </a:rPr>
              <a:t>BÖLME</a:t>
            </a:r>
            <a:r>
              <a:rPr sz="1750" spc="-10" dirty="0">
                <a:latin typeface="Carlito"/>
                <a:cs typeface="Carlito"/>
              </a:rPr>
              <a:t> </a:t>
            </a:r>
            <a:r>
              <a:rPr sz="1750" spc="-5" dirty="0">
                <a:latin typeface="Carlito"/>
                <a:cs typeface="Carlito"/>
              </a:rPr>
              <a:t>İŞLEMİ</a:t>
            </a:r>
            <a:endParaRPr sz="175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Carlito"/>
              <a:cs typeface="Carlito"/>
            </a:endParaRPr>
          </a:p>
          <a:p>
            <a:pPr marL="213360" marR="327660" indent="-201295">
              <a:lnSpc>
                <a:spcPct val="90100"/>
              </a:lnSpc>
            </a:pPr>
            <a:r>
              <a:rPr sz="1750" spc="-20" dirty="0">
                <a:latin typeface="Carlito"/>
                <a:cs typeface="Carlito"/>
              </a:rPr>
              <a:t>Vektör </a:t>
            </a:r>
            <a:r>
              <a:rPr sz="1750" spc="-5" dirty="0">
                <a:latin typeface="Carlito"/>
                <a:cs typeface="Carlito"/>
              </a:rPr>
              <a:t>çapma </a:t>
            </a:r>
            <a:r>
              <a:rPr sz="1750" spc="-15" dirty="0">
                <a:latin typeface="Carlito"/>
                <a:cs typeface="Carlito"/>
              </a:rPr>
              <a:t>ve </a:t>
            </a:r>
            <a:r>
              <a:rPr sz="1750" dirty="0">
                <a:latin typeface="Carlito"/>
                <a:cs typeface="Carlito"/>
              </a:rPr>
              <a:t>bölme işlemi  </a:t>
            </a:r>
            <a:r>
              <a:rPr sz="1750" spc="-10" dirty="0">
                <a:latin typeface="Carlito"/>
                <a:cs typeface="Carlito"/>
              </a:rPr>
              <a:t>vektörün </a:t>
            </a:r>
            <a:r>
              <a:rPr sz="1750" dirty="0">
                <a:latin typeface="Carlito"/>
                <a:cs typeface="Carlito"/>
              </a:rPr>
              <a:t>doğrultusu </a:t>
            </a:r>
            <a:r>
              <a:rPr sz="1750" spc="-15" dirty="0">
                <a:latin typeface="Carlito"/>
                <a:cs typeface="Carlito"/>
              </a:rPr>
              <a:t>ve  </a:t>
            </a:r>
            <a:r>
              <a:rPr sz="1750" dirty="0">
                <a:latin typeface="Carlito"/>
                <a:cs typeface="Carlito"/>
              </a:rPr>
              <a:t>büyüklüğünün çarpma,</a:t>
            </a:r>
            <a:r>
              <a:rPr sz="1750" spc="-105" dirty="0">
                <a:latin typeface="Carlito"/>
                <a:cs typeface="Carlito"/>
              </a:rPr>
              <a:t> </a:t>
            </a:r>
            <a:r>
              <a:rPr sz="1750" dirty="0">
                <a:latin typeface="Carlito"/>
                <a:cs typeface="Carlito"/>
              </a:rPr>
              <a:t>bölme  </a:t>
            </a:r>
            <a:r>
              <a:rPr sz="1750" spc="-5" dirty="0">
                <a:latin typeface="Carlito"/>
                <a:cs typeface="Carlito"/>
              </a:rPr>
              <a:t>oranında değişmesi </a:t>
            </a:r>
            <a:r>
              <a:rPr sz="1750" spc="-25" dirty="0">
                <a:latin typeface="Carlito"/>
                <a:cs typeface="Carlito"/>
              </a:rPr>
              <a:t>demektir.</a:t>
            </a:r>
            <a:endParaRPr sz="175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05464" y="4643148"/>
            <a:ext cx="3531870" cy="77406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13360" marR="5080" indent="-201295">
              <a:lnSpc>
                <a:spcPts val="1900"/>
              </a:lnSpc>
              <a:spcBef>
                <a:spcPts val="330"/>
              </a:spcBef>
            </a:pPr>
            <a:r>
              <a:rPr sz="1750" spc="-5" dirty="0">
                <a:latin typeface="Carlito"/>
                <a:cs typeface="Carlito"/>
              </a:rPr>
              <a:t>Eğer çarpan </a:t>
            </a:r>
            <a:r>
              <a:rPr sz="1750" spc="-15" dirty="0">
                <a:latin typeface="Carlito"/>
                <a:cs typeface="Carlito"/>
              </a:rPr>
              <a:t>veya </a:t>
            </a:r>
            <a:r>
              <a:rPr sz="1750" dirty="0">
                <a:latin typeface="Carlito"/>
                <a:cs typeface="Carlito"/>
              </a:rPr>
              <a:t>bölen </a:t>
            </a:r>
            <a:r>
              <a:rPr sz="1750" spc="-10" dirty="0">
                <a:latin typeface="Carlito"/>
                <a:cs typeface="Carlito"/>
              </a:rPr>
              <a:t>negatif  </a:t>
            </a:r>
            <a:r>
              <a:rPr sz="1750" spc="-5" dirty="0">
                <a:latin typeface="Carlito"/>
                <a:cs typeface="Carlito"/>
              </a:rPr>
              <a:t>değerde ise </a:t>
            </a:r>
            <a:r>
              <a:rPr sz="1750" dirty="0">
                <a:latin typeface="Carlito"/>
                <a:cs typeface="Carlito"/>
              </a:rPr>
              <a:t>doğrultu </a:t>
            </a:r>
            <a:r>
              <a:rPr sz="1750" spc="-10" dirty="0">
                <a:latin typeface="Carlito"/>
                <a:cs typeface="Carlito"/>
              </a:rPr>
              <a:t>aynı </a:t>
            </a:r>
            <a:r>
              <a:rPr sz="1750" spc="-5" dirty="0">
                <a:latin typeface="Carlito"/>
                <a:cs typeface="Carlito"/>
              </a:rPr>
              <a:t>kalır </a:t>
            </a:r>
            <a:r>
              <a:rPr sz="1750" dirty="0">
                <a:latin typeface="Carlito"/>
                <a:cs typeface="Carlito"/>
              </a:rPr>
              <a:t>ancak  </a:t>
            </a:r>
            <a:r>
              <a:rPr sz="1750" spc="-10" dirty="0">
                <a:latin typeface="Carlito"/>
                <a:cs typeface="Carlito"/>
              </a:rPr>
              <a:t>yön tersine</a:t>
            </a:r>
            <a:r>
              <a:rPr sz="1750" spc="-5" dirty="0">
                <a:latin typeface="Carlito"/>
                <a:cs typeface="Carlito"/>
              </a:rPr>
              <a:t> </a:t>
            </a:r>
            <a:r>
              <a:rPr sz="1750" spc="-30" dirty="0">
                <a:latin typeface="Carlito"/>
                <a:cs typeface="Carlito"/>
              </a:rPr>
              <a:t>döner.</a:t>
            </a:r>
            <a:endParaRPr sz="175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297432" y="2098221"/>
            <a:ext cx="2212079" cy="40728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1430" y="1145594"/>
            <a:ext cx="2911475" cy="6146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3850" spc="-335" dirty="0">
                <a:solidFill>
                  <a:srgbClr val="FF0000"/>
                </a:solidFill>
                <a:latin typeface="Arial"/>
                <a:cs typeface="Arial"/>
              </a:rPr>
              <a:t>Vektör </a:t>
            </a:r>
            <a:r>
              <a:rPr sz="3850" spc="-380" dirty="0">
                <a:solidFill>
                  <a:srgbClr val="FF0000"/>
                </a:solidFill>
                <a:latin typeface="Arial"/>
                <a:cs typeface="Arial"/>
              </a:rPr>
              <a:t>çıkarma</a:t>
            </a:r>
            <a:endParaRPr sz="38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1467" y="4128348"/>
            <a:ext cx="9450070" cy="156337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1750" spc="-20" dirty="0">
                <a:latin typeface="Carlito"/>
                <a:cs typeface="Carlito"/>
              </a:rPr>
              <a:t>Vektör </a:t>
            </a:r>
            <a:r>
              <a:rPr sz="1750" spc="-5" dirty="0">
                <a:latin typeface="Carlito"/>
                <a:cs typeface="Carlito"/>
              </a:rPr>
              <a:t>çıkarma </a:t>
            </a:r>
            <a:r>
              <a:rPr sz="1750" dirty="0">
                <a:latin typeface="Carlito"/>
                <a:cs typeface="Carlito"/>
              </a:rPr>
              <a:t>işlemi sadece </a:t>
            </a:r>
            <a:r>
              <a:rPr sz="1750" spc="-10" dirty="0">
                <a:latin typeface="Carlito"/>
                <a:cs typeface="Carlito"/>
              </a:rPr>
              <a:t>aynı </a:t>
            </a:r>
            <a:r>
              <a:rPr sz="1750" spc="-5" dirty="0">
                <a:latin typeface="Carlito"/>
                <a:cs typeface="Carlito"/>
              </a:rPr>
              <a:t>doğrultuda </a:t>
            </a:r>
            <a:r>
              <a:rPr sz="1750" spc="-20" dirty="0">
                <a:latin typeface="Carlito"/>
                <a:cs typeface="Carlito"/>
              </a:rPr>
              <a:t>fakat </a:t>
            </a:r>
            <a:r>
              <a:rPr sz="1750" spc="-15" dirty="0">
                <a:latin typeface="Carlito"/>
                <a:cs typeface="Carlito"/>
              </a:rPr>
              <a:t>ters </a:t>
            </a:r>
            <a:r>
              <a:rPr sz="1750" spc="-5" dirty="0">
                <a:latin typeface="Carlito"/>
                <a:cs typeface="Carlito"/>
              </a:rPr>
              <a:t>yönde </a:t>
            </a:r>
            <a:r>
              <a:rPr sz="1750" dirty="0">
                <a:latin typeface="Carlito"/>
                <a:cs typeface="Carlito"/>
              </a:rPr>
              <a:t>olan </a:t>
            </a:r>
            <a:r>
              <a:rPr sz="1750" spc="-5" dirty="0">
                <a:latin typeface="Carlito"/>
                <a:cs typeface="Carlito"/>
              </a:rPr>
              <a:t>vektörler </a:t>
            </a:r>
            <a:r>
              <a:rPr sz="1750" dirty="0">
                <a:latin typeface="Carlito"/>
                <a:cs typeface="Carlito"/>
              </a:rPr>
              <a:t>için</a:t>
            </a:r>
            <a:r>
              <a:rPr sz="1750" spc="140" dirty="0">
                <a:latin typeface="Carlito"/>
                <a:cs typeface="Carlito"/>
              </a:rPr>
              <a:t> </a:t>
            </a:r>
            <a:r>
              <a:rPr sz="1750" spc="-20" dirty="0">
                <a:latin typeface="Carlito"/>
                <a:cs typeface="Carlito"/>
              </a:rPr>
              <a:t>geçerlidir.</a:t>
            </a:r>
            <a:endParaRPr sz="1750">
              <a:latin typeface="Carlito"/>
              <a:cs typeface="Carlito"/>
            </a:endParaRPr>
          </a:p>
          <a:p>
            <a:pPr marL="213360" marR="5080" indent="-201295">
              <a:lnSpc>
                <a:spcPts val="1900"/>
              </a:lnSpc>
              <a:spcBef>
                <a:spcPts val="900"/>
              </a:spcBef>
            </a:pPr>
            <a:r>
              <a:rPr sz="1750" dirty="0">
                <a:latin typeface="Carlito"/>
                <a:cs typeface="Carlito"/>
              </a:rPr>
              <a:t>Sonuç </a:t>
            </a:r>
            <a:r>
              <a:rPr sz="1750" spc="-10" dirty="0">
                <a:latin typeface="Carlito"/>
                <a:cs typeface="Carlito"/>
              </a:rPr>
              <a:t>vektörün </a:t>
            </a:r>
            <a:r>
              <a:rPr sz="1750" dirty="0">
                <a:latin typeface="Carlito"/>
                <a:cs typeface="Carlito"/>
              </a:rPr>
              <a:t>doğrultusu </a:t>
            </a:r>
            <a:r>
              <a:rPr sz="1750" spc="-10" dirty="0">
                <a:latin typeface="Carlito"/>
                <a:cs typeface="Carlito"/>
              </a:rPr>
              <a:t>aynı kalır </a:t>
            </a:r>
            <a:r>
              <a:rPr sz="1750" dirty="0">
                <a:latin typeface="Carlito"/>
                <a:cs typeface="Carlito"/>
              </a:rPr>
              <a:t>ancak </a:t>
            </a:r>
            <a:r>
              <a:rPr sz="1750" spc="-10" dirty="0">
                <a:latin typeface="Carlito"/>
                <a:cs typeface="Carlito"/>
              </a:rPr>
              <a:t>yönü </a:t>
            </a:r>
            <a:r>
              <a:rPr sz="1750" spc="-5" dirty="0">
                <a:latin typeface="Carlito"/>
                <a:cs typeface="Carlito"/>
              </a:rPr>
              <a:t>çıkarılan </a:t>
            </a:r>
            <a:r>
              <a:rPr sz="1750" spc="-10" dirty="0">
                <a:latin typeface="Carlito"/>
                <a:cs typeface="Carlito"/>
              </a:rPr>
              <a:t>vektörlerden </a:t>
            </a:r>
            <a:r>
              <a:rPr sz="1750" dirty="0">
                <a:latin typeface="Carlito"/>
                <a:cs typeface="Carlito"/>
              </a:rPr>
              <a:t>büyük olanın </a:t>
            </a:r>
            <a:r>
              <a:rPr sz="1750" spc="-10" dirty="0">
                <a:latin typeface="Carlito"/>
                <a:cs typeface="Carlito"/>
              </a:rPr>
              <a:t>yönü </a:t>
            </a:r>
            <a:r>
              <a:rPr sz="1750" spc="-30" dirty="0">
                <a:latin typeface="Carlito"/>
                <a:cs typeface="Carlito"/>
              </a:rPr>
              <a:t>olur, </a:t>
            </a:r>
            <a:r>
              <a:rPr sz="1750" spc="-5" dirty="0">
                <a:latin typeface="Carlito"/>
                <a:cs typeface="Carlito"/>
              </a:rPr>
              <a:t>büyüklük  ise iki vektörün </a:t>
            </a:r>
            <a:r>
              <a:rPr sz="1750" spc="-10" dirty="0">
                <a:latin typeface="Carlito"/>
                <a:cs typeface="Carlito"/>
              </a:rPr>
              <a:t>farkı kadar</a:t>
            </a:r>
            <a:r>
              <a:rPr sz="1750" spc="40" dirty="0">
                <a:latin typeface="Carlito"/>
                <a:cs typeface="Carlito"/>
              </a:rPr>
              <a:t> </a:t>
            </a:r>
            <a:r>
              <a:rPr sz="1750" spc="-35" dirty="0">
                <a:latin typeface="Carlito"/>
                <a:cs typeface="Carlito"/>
              </a:rPr>
              <a:t>olur.</a:t>
            </a:r>
            <a:endParaRPr sz="1750">
              <a:latin typeface="Carlito"/>
              <a:cs typeface="Carlito"/>
            </a:endParaRPr>
          </a:p>
          <a:p>
            <a:pPr marL="213360" marR="4005579" indent="-201295">
              <a:lnSpc>
                <a:spcPts val="1900"/>
              </a:lnSpc>
              <a:spcBef>
                <a:spcPts val="869"/>
              </a:spcBef>
            </a:pPr>
            <a:r>
              <a:rPr sz="1750" dirty="0">
                <a:latin typeface="Carlito"/>
                <a:cs typeface="Carlito"/>
              </a:rPr>
              <a:t>Doğrultu </a:t>
            </a:r>
            <a:r>
              <a:rPr sz="1750" spc="-10" dirty="0">
                <a:latin typeface="Carlito"/>
                <a:cs typeface="Carlito"/>
              </a:rPr>
              <a:t>farklı </a:t>
            </a:r>
            <a:r>
              <a:rPr sz="1750" spc="-5" dirty="0">
                <a:latin typeface="Carlito"/>
                <a:cs typeface="Carlito"/>
              </a:rPr>
              <a:t>ise </a:t>
            </a:r>
            <a:r>
              <a:rPr sz="1750" spc="-10" dirty="0">
                <a:latin typeface="Carlito"/>
                <a:cs typeface="Carlito"/>
              </a:rPr>
              <a:t>yönü </a:t>
            </a:r>
            <a:r>
              <a:rPr sz="1750" dirty="0">
                <a:latin typeface="Carlito"/>
                <a:cs typeface="Carlito"/>
              </a:rPr>
              <a:t>ne </a:t>
            </a:r>
            <a:r>
              <a:rPr sz="1750" spc="-5" dirty="0">
                <a:latin typeface="Carlito"/>
                <a:cs typeface="Carlito"/>
              </a:rPr>
              <a:t>olursa </a:t>
            </a:r>
            <a:r>
              <a:rPr sz="1750" dirty="0">
                <a:latin typeface="Carlito"/>
                <a:cs typeface="Carlito"/>
              </a:rPr>
              <a:t>olsun </a:t>
            </a:r>
            <a:r>
              <a:rPr sz="1750" spc="-5" dirty="0">
                <a:latin typeface="Carlito"/>
                <a:cs typeface="Carlito"/>
              </a:rPr>
              <a:t>vektörler </a:t>
            </a:r>
            <a:r>
              <a:rPr sz="1750" spc="-15" dirty="0">
                <a:latin typeface="Carlito"/>
                <a:cs typeface="Carlito"/>
              </a:rPr>
              <a:t>toplanırlar.  </a:t>
            </a:r>
            <a:r>
              <a:rPr sz="1750" spc="-10" dirty="0">
                <a:latin typeface="Carlito"/>
                <a:cs typeface="Carlito"/>
              </a:rPr>
              <a:t>(Eğer vektör negatif </a:t>
            </a:r>
            <a:r>
              <a:rPr sz="1750" spc="-5" dirty="0">
                <a:latin typeface="Carlito"/>
                <a:cs typeface="Carlito"/>
              </a:rPr>
              <a:t>ise yönü </a:t>
            </a:r>
            <a:r>
              <a:rPr sz="1750" spc="-15" dirty="0">
                <a:latin typeface="Carlito"/>
                <a:cs typeface="Carlito"/>
              </a:rPr>
              <a:t>ters </a:t>
            </a:r>
            <a:r>
              <a:rPr sz="1750" spc="-5" dirty="0">
                <a:latin typeface="Carlito"/>
                <a:cs typeface="Carlito"/>
              </a:rPr>
              <a:t>çevrilerek</a:t>
            </a:r>
            <a:r>
              <a:rPr sz="1750" spc="50" dirty="0">
                <a:latin typeface="Carlito"/>
                <a:cs typeface="Carlito"/>
              </a:rPr>
              <a:t> </a:t>
            </a:r>
            <a:r>
              <a:rPr sz="1750" dirty="0">
                <a:latin typeface="Carlito"/>
                <a:cs typeface="Carlito"/>
              </a:rPr>
              <a:t>toplanır)</a:t>
            </a:r>
            <a:endParaRPr sz="175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85872" y="2618310"/>
            <a:ext cx="4139183" cy="14090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1430" y="1145594"/>
            <a:ext cx="4398645" cy="6146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3850" spc="-305" dirty="0">
                <a:solidFill>
                  <a:srgbClr val="FF0000"/>
                </a:solidFill>
                <a:latin typeface="Arial"/>
                <a:cs typeface="Arial"/>
              </a:rPr>
              <a:t>Vektörlerin</a:t>
            </a:r>
            <a:r>
              <a:rPr sz="3850" spc="-3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850" spc="-355" dirty="0">
                <a:solidFill>
                  <a:srgbClr val="FF0000"/>
                </a:solidFill>
                <a:latin typeface="Arial"/>
                <a:cs typeface="Arial"/>
              </a:rPr>
              <a:t>toplanması</a:t>
            </a:r>
            <a:endParaRPr sz="38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1463" y="2145263"/>
            <a:ext cx="9079230" cy="73723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213360" marR="5080" indent="-201295">
              <a:lnSpc>
                <a:spcPts val="2650"/>
              </a:lnSpc>
              <a:spcBef>
                <a:spcPts val="440"/>
              </a:spcBef>
              <a:buFont typeface="Arial"/>
              <a:buChar char="•"/>
              <a:tabLst>
                <a:tab pos="213995" algn="l"/>
              </a:tabLst>
            </a:pPr>
            <a:r>
              <a:rPr sz="2450" spc="-10" dirty="0">
                <a:latin typeface="Carlito"/>
                <a:cs typeface="Carlito"/>
              </a:rPr>
              <a:t>Aynı </a:t>
            </a:r>
            <a:r>
              <a:rPr sz="2450" spc="5" dirty="0">
                <a:latin typeface="Carlito"/>
                <a:cs typeface="Carlito"/>
              </a:rPr>
              <a:t>doğrultu </a:t>
            </a:r>
            <a:r>
              <a:rPr sz="2450" spc="-15" dirty="0">
                <a:latin typeface="Carlito"/>
                <a:cs typeface="Carlito"/>
              </a:rPr>
              <a:t>ve </a:t>
            </a:r>
            <a:r>
              <a:rPr sz="2450" spc="-5" dirty="0">
                <a:latin typeface="Carlito"/>
                <a:cs typeface="Carlito"/>
              </a:rPr>
              <a:t>yöndeki vektörlerin </a:t>
            </a:r>
            <a:r>
              <a:rPr sz="2450" dirty="0">
                <a:latin typeface="Carlito"/>
                <a:cs typeface="Carlito"/>
              </a:rPr>
              <a:t>toplamasında ise doğrultu ve</a:t>
            </a:r>
            <a:r>
              <a:rPr sz="2450" spc="-195" dirty="0">
                <a:latin typeface="Carlito"/>
                <a:cs typeface="Carlito"/>
              </a:rPr>
              <a:t> </a:t>
            </a:r>
            <a:r>
              <a:rPr sz="2450" spc="-5" dirty="0">
                <a:latin typeface="Carlito"/>
                <a:cs typeface="Carlito"/>
              </a:rPr>
              <a:t>yön  </a:t>
            </a:r>
            <a:r>
              <a:rPr sz="2450" spc="-10" dirty="0">
                <a:latin typeface="Carlito"/>
                <a:cs typeface="Carlito"/>
              </a:rPr>
              <a:t>aynı kalır </a:t>
            </a:r>
            <a:r>
              <a:rPr sz="2450" dirty="0">
                <a:latin typeface="Carlito"/>
                <a:cs typeface="Carlito"/>
              </a:rPr>
              <a:t>büyüklük </a:t>
            </a:r>
            <a:r>
              <a:rPr sz="2450" spc="-5" dirty="0">
                <a:latin typeface="Carlito"/>
                <a:cs typeface="Carlito"/>
              </a:rPr>
              <a:t>toplam değerin </a:t>
            </a:r>
            <a:r>
              <a:rPr sz="2450" spc="5" dirty="0">
                <a:latin typeface="Carlito"/>
                <a:cs typeface="Carlito"/>
              </a:rPr>
              <a:t>büyüklüğü </a:t>
            </a:r>
            <a:r>
              <a:rPr sz="2450" spc="-10" dirty="0">
                <a:latin typeface="Carlito"/>
                <a:cs typeface="Carlito"/>
              </a:rPr>
              <a:t>kadar</a:t>
            </a:r>
            <a:r>
              <a:rPr sz="2450" spc="-80" dirty="0">
                <a:latin typeface="Carlito"/>
                <a:cs typeface="Carlito"/>
              </a:rPr>
              <a:t> </a:t>
            </a:r>
            <a:r>
              <a:rPr sz="2450" dirty="0">
                <a:latin typeface="Carlito"/>
                <a:cs typeface="Carlito"/>
              </a:rPr>
              <a:t>olur</a:t>
            </a:r>
            <a:endParaRPr sz="245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999772" y="4575879"/>
            <a:ext cx="4698233" cy="14013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1776</Words>
  <Application>Microsoft Office PowerPoint</Application>
  <PresentationFormat>Özel</PresentationFormat>
  <Paragraphs>247</Paragraphs>
  <Slides>31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9" baseType="lpstr">
      <vt:lpstr>Arial</vt:lpstr>
      <vt:lpstr>Avdira</vt:lpstr>
      <vt:lpstr>Calibri</vt:lpstr>
      <vt:lpstr>Carlito</vt:lpstr>
      <vt:lpstr>Georgia</vt:lpstr>
      <vt:lpstr>Symbol</vt:lpstr>
      <vt:lpstr>Times New Roman</vt:lpstr>
      <vt:lpstr>Office Theme</vt:lpstr>
      <vt:lpstr>VEKTÖRLER</vt:lpstr>
      <vt:lpstr>Kapsam</vt:lpstr>
      <vt:lpstr>Vektörler</vt:lpstr>
      <vt:lpstr>Vektör Gösterimi</vt:lpstr>
      <vt:lpstr>A noktasından B noktasına hareket eden bir cismin yer-  değiştirme vektörü A noktasından B noktasına çizilen  bir okla gösterilir.</vt:lpstr>
      <vt:lpstr>Vektör İşlemleri</vt:lpstr>
      <vt:lpstr>Vektör işlemleri</vt:lpstr>
      <vt:lpstr>Vektör çıkarma</vt:lpstr>
      <vt:lpstr>Vektörlerin toplanması</vt:lpstr>
      <vt:lpstr>Vektörlerin toplanması (Paralel kenar yöntemi)</vt:lpstr>
      <vt:lpstr>Vektörlerin toplanması (poligon yöntemi)</vt:lpstr>
      <vt:lpstr>Vektörlerin trigonometrik analizi</vt:lpstr>
      <vt:lpstr>PowerPoint Sunusu</vt:lpstr>
      <vt:lpstr>PowerPoint Sunusu</vt:lpstr>
      <vt:lpstr>PowerPoint Sunusu</vt:lpstr>
      <vt:lpstr>DİK ÜÇGEN FORMÜLLERİ</vt:lpstr>
      <vt:lpstr>PowerPoint Sunusu</vt:lpstr>
      <vt:lpstr>PowerPoint Sunusu</vt:lpstr>
      <vt:lpstr>Bazı skaler ve vektörel büyüklükler</vt:lpstr>
      <vt:lpstr>Sağ el kuralı:</vt:lpstr>
      <vt:lpstr>Yön cosinüsleri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Vektörlerde önemli noktalar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TAMAMLAYICI BÄ°LGÄ°_VEKTÃŒRLER</dc:title>
  <dc:creator>MEHMET ALi DAYIOGLU</dc:creator>
  <cp:lastModifiedBy>Fırat</cp:lastModifiedBy>
  <cp:revision>4</cp:revision>
  <dcterms:created xsi:type="dcterms:W3CDTF">2020-02-10T11:49:08Z</dcterms:created>
  <dcterms:modified xsi:type="dcterms:W3CDTF">2020-02-20T13:22:24Z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2017-04-25T00:00:00Z</vt:filetime>
  </property>
  <property fmtid="{D5CDD505-2E9C-101B-9397-08002B2CF9AE}" pid="3" name="LastSaved">
    <vt:filetime>2020-02-10T00:00:00Z</vt:filetime>
  </property>
</Properties>
</file>