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52CC0-2A1F-4CCE-9757-BD643785BF9F}" type="datetimeFigureOut">
              <a:rPr lang="tr-TR" smtClean="0"/>
              <a:t>24.03.2020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FB25D6-7931-495C-9D53-A5B196BADF16}" type="slidenum">
              <a:rPr lang="tr-TR" smtClean="0"/>
              <a:t>‹#›</a:t>
            </a:fld>
            <a:endParaRPr lang="tr-TR"/>
          </a:p>
        </p:txBody>
      </p:sp>
    </p:spTree>
    <p:extLst>
      <p:ext uri="{BB962C8B-B14F-4D97-AF65-F5344CB8AC3E}">
        <p14:creationId xmlns:p14="http://schemas.microsoft.com/office/powerpoint/2010/main" val="1144002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96A3DBEE-C77F-479E-A177-73BE0015BB66}" type="datetimeFigureOut">
              <a:rPr lang="tr-TR" smtClean="0"/>
              <a:t>24.03.2020</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87203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40752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298006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D571DD6C-951E-4070-AE86-A8CD18967796}" type="slidenum">
              <a:rPr lang="tr-TR" smtClean="0"/>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18689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300164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96A3DBEE-C77F-479E-A177-73BE0015BB66}" type="datetimeFigureOut">
              <a:rPr lang="tr-TR" smtClean="0"/>
              <a:t>24.03.2020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441982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96A3DBEE-C77F-479E-A177-73BE0015BB66}" type="datetimeFigureOut">
              <a:rPr lang="tr-TR" smtClean="0"/>
              <a:t>24.03.2020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235665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6A3DBEE-C77F-479E-A177-73BE0015BB66}" type="datetimeFigureOut">
              <a:rPr lang="tr-TR" smtClean="0"/>
              <a:t>24.03.2020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561162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6A3DBEE-C77F-479E-A177-73BE0015BB66}" type="datetimeFigureOut">
              <a:rPr lang="tr-TR" smtClean="0"/>
              <a:t>24.03.2020</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464509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6A3DBEE-C77F-479E-A177-73BE0015BB66}" type="datetimeFigureOut">
              <a:rPr lang="tr-TR" smtClean="0"/>
              <a:t>24.03.2020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52277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6A3DBEE-C77F-479E-A177-73BE0015BB66}" type="datetimeFigureOut">
              <a:rPr lang="tr-TR" smtClean="0"/>
              <a:t>24.03.2020</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4788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33826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6A3DBEE-C77F-479E-A177-73BE0015BB66}" type="datetimeFigureOut">
              <a:rPr lang="tr-TR" smtClean="0"/>
              <a:t>24.03.2020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23001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96A3DBEE-C77F-479E-A177-73BE0015BB66}" type="datetimeFigureOut">
              <a:rPr lang="tr-TR" smtClean="0"/>
              <a:t>24.03.2020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2434012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3DBEE-C77F-479E-A177-73BE0015BB66}" type="datetimeFigureOut">
              <a:rPr lang="tr-TR" smtClean="0"/>
              <a:t>24.03.2020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127148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81290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96A3DBEE-C77F-479E-A177-73BE0015BB66}" type="datetimeFigureOut">
              <a:rPr lang="tr-TR" smtClean="0"/>
              <a:t>24.03.2020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71DD6C-951E-4070-AE86-A8CD18967796}" type="slidenum">
              <a:rPr lang="tr-TR" smtClean="0"/>
              <a:t>‹#›</a:t>
            </a:fld>
            <a:endParaRPr lang="tr-TR"/>
          </a:p>
        </p:txBody>
      </p:sp>
    </p:spTree>
    <p:extLst>
      <p:ext uri="{BB962C8B-B14F-4D97-AF65-F5344CB8AC3E}">
        <p14:creationId xmlns:p14="http://schemas.microsoft.com/office/powerpoint/2010/main" val="332814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A3DBEE-C77F-479E-A177-73BE0015BB66}" type="datetimeFigureOut">
              <a:rPr lang="tr-TR" smtClean="0"/>
              <a:t>24.03.2020</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1DD6C-951E-4070-AE86-A8CD18967796}" type="slidenum">
              <a:rPr lang="tr-TR" smtClean="0"/>
              <a:t>‹#›</a:t>
            </a:fld>
            <a:endParaRPr lang="tr-TR"/>
          </a:p>
        </p:txBody>
      </p:sp>
    </p:spTree>
    <p:extLst>
      <p:ext uri="{BB962C8B-B14F-4D97-AF65-F5344CB8AC3E}">
        <p14:creationId xmlns:p14="http://schemas.microsoft.com/office/powerpoint/2010/main" val="306257736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EKONOMİSTLER İÇİN MATEMATİK</a:t>
            </a:r>
          </a:p>
        </p:txBody>
      </p:sp>
      <p:sp>
        <p:nvSpPr>
          <p:cNvPr id="5" name="Alt Başlık 4">
            <a:extLst>
              <a:ext uri="{FF2B5EF4-FFF2-40B4-BE49-F238E27FC236}">
                <a16:creationId xmlns:a16="http://schemas.microsoft.com/office/drawing/2014/main" id="{481B7A88-E1E1-46F3-93A1-B4AFFAAC00EF}"/>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92895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t>Dağılma Özelliği: </a:t>
            </a:r>
          </a:p>
          <a:p>
            <a:pPr marL="0" indent="0">
              <a:buNone/>
            </a:pPr>
            <a:r>
              <a:rPr lang="tr-TR" dirty="0"/>
              <a:t>Boyut uyumu olduğu takdirde matrislerde dağılma özelliği vardır.</a:t>
            </a:r>
          </a:p>
          <a:p>
            <a:pPr marL="0" indent="0">
              <a:buNone/>
            </a:pPr>
            <a:endParaRPr lang="tr-TR" dirty="0"/>
          </a:p>
          <a:p>
            <a:pPr>
              <a:buFont typeface="Wingdings" panose="05000000000000000000" pitchFamily="2" charset="2"/>
              <a:buChar char="Ø"/>
            </a:pPr>
            <a:r>
              <a:rPr lang="tr-TR" dirty="0"/>
              <a:t>A(B+C) = AB + AC</a:t>
            </a:r>
          </a:p>
          <a:p>
            <a:pPr marL="0" indent="0">
              <a:buNone/>
            </a:pPr>
            <a:endParaRPr lang="tr-TR" dirty="0"/>
          </a:p>
          <a:p>
            <a:pPr>
              <a:buFont typeface="Wingdings" panose="05000000000000000000" pitchFamily="2" charset="2"/>
              <a:buChar char="Ø"/>
            </a:pPr>
            <a:r>
              <a:rPr lang="tr-TR" dirty="0"/>
              <a:t>k(A+B) = </a:t>
            </a:r>
            <a:r>
              <a:rPr lang="tr-TR" dirty="0" err="1"/>
              <a:t>kA</a:t>
            </a:r>
            <a:r>
              <a:rPr lang="tr-TR" dirty="0"/>
              <a:t> + </a:t>
            </a:r>
            <a:r>
              <a:rPr lang="tr-TR" dirty="0" err="1"/>
              <a:t>kB</a:t>
            </a:r>
            <a:endParaRPr lang="tr-TR" dirty="0"/>
          </a:p>
        </p:txBody>
      </p:sp>
    </p:spTree>
    <p:extLst>
      <p:ext uri="{BB962C8B-B14F-4D97-AF65-F5344CB8AC3E}">
        <p14:creationId xmlns:p14="http://schemas.microsoft.com/office/powerpoint/2010/main" val="16744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matrisler</a:t>
            </a: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pPr algn="just"/>
                <a:r>
                  <a:rPr lang="tr-TR" b="1" dirty="0"/>
                  <a:t>Matris: </a:t>
                </a:r>
                <a:r>
                  <a:rPr lang="tr-TR" dirty="0"/>
                  <a:t>Sayıların, parametrelerin ve değişkenlerin dörtgen dizilişidir. Matrisler [ ], │ │, ( ), ║ ║işaretleriyle gösterilirler. Matrisin sağ alt köşesine matrisin boyutu yazılır. </a:t>
                </a:r>
              </a:p>
              <a:p>
                <a:pPr algn="just"/>
                <a:endParaRPr lang="tr-TR" dirty="0"/>
              </a:p>
              <a:p>
                <a:pPr algn="just"/>
                <a:r>
                  <a:rPr lang="tr-TR" dirty="0"/>
                  <a:t>3x3 şeklinde bir matris gösterimi</a:t>
                </a:r>
              </a:p>
              <a:p>
                <a:pPr marL="0" indent="0" algn="just">
                  <a:buNone/>
                </a:pPr>
                <a:r>
                  <a:rPr lang="tr-TR" dirty="0"/>
                  <a:t>A= </a:t>
                </a:r>
                <a14:m>
                  <m:oMath xmlns:m="http://schemas.openxmlformats.org/officeDocument/2006/math">
                    <m:d>
                      <m:dPr>
                        <m:begChr m:val="|"/>
                        <m:endChr m:val="|"/>
                        <m:ctrlPr>
                          <a:rPr lang="tr-TR" i="1" smtClean="0">
                            <a:latin typeface="Cambria Math" panose="02040503050406030204" pitchFamily="18" charset="0"/>
                          </a:rPr>
                        </m:ctrlPr>
                      </m:dPr>
                      <m:e>
                        <m:m>
                          <m:mPr>
                            <m:mcs>
                              <m:mc>
                                <m:mcPr>
                                  <m:count m:val="3"/>
                                  <m:mcJc m:val="center"/>
                                </m:mcPr>
                              </m:mc>
                            </m:mcs>
                            <m:ctrlPr>
                              <a:rPr lang="tr-TR" b="0" i="1" smtClean="0">
                                <a:latin typeface="Cambria Math" panose="02040503050406030204" pitchFamily="18" charset="0"/>
                              </a:rPr>
                            </m:ctrlPr>
                          </m:mPr>
                          <m:mr>
                            <m:e>
                              <m:r>
                                <m:rPr>
                                  <m:brk m:alnAt="7"/>
                                </m:rPr>
                                <a:rPr lang="tr-TR" b="0" i="1" smtClean="0">
                                  <a:latin typeface="Cambria Math" panose="02040503050406030204" pitchFamily="18" charset="0"/>
                                </a:rPr>
                                <m:t>𝑎</m:t>
                              </m:r>
                              <m:r>
                                <a:rPr lang="tr-TR" b="0" i="1" baseline="-25000" smtClean="0">
                                  <a:latin typeface="Cambria Math" panose="02040503050406030204" pitchFamily="18" charset="0"/>
                                </a:rPr>
                                <m:t>11</m:t>
                              </m:r>
                            </m:e>
                            <m:e>
                              <m:r>
                                <m:rPr>
                                  <m:brk m:alnAt="7"/>
                                </m:rPr>
                                <a:rPr lang="tr-TR" i="1">
                                  <a:latin typeface="Cambria Math" panose="02040503050406030204" pitchFamily="18" charset="0"/>
                                </a:rPr>
                                <m:t>𝑎</m:t>
                              </m:r>
                              <m:r>
                                <a:rPr lang="tr-TR" i="1" baseline="-25000">
                                  <a:latin typeface="Cambria Math" panose="02040503050406030204" pitchFamily="18" charset="0"/>
                                </a:rPr>
                                <m:t>1</m:t>
                              </m:r>
                              <m:r>
                                <a:rPr lang="tr-TR" b="0" i="1" baseline="-25000" smtClean="0">
                                  <a:latin typeface="Cambria Math" panose="02040503050406030204" pitchFamily="18" charset="0"/>
                                </a:rPr>
                                <m:t>2</m:t>
                              </m:r>
                            </m:e>
                            <m:e>
                              <m:r>
                                <m:rPr>
                                  <m:brk m:alnAt="7"/>
                                </m:rPr>
                                <a:rPr lang="tr-TR" i="1">
                                  <a:latin typeface="Cambria Math" panose="02040503050406030204" pitchFamily="18" charset="0"/>
                                </a:rPr>
                                <m:t>𝑎</m:t>
                              </m:r>
                              <m:r>
                                <a:rPr lang="tr-TR" i="1" baseline="-25000">
                                  <a:latin typeface="Cambria Math" panose="02040503050406030204" pitchFamily="18" charset="0"/>
                                </a:rPr>
                                <m:t>1</m:t>
                              </m:r>
                              <m:r>
                                <a:rPr lang="tr-TR" b="0" i="1" baseline="-25000" smtClean="0">
                                  <a:latin typeface="Cambria Math" panose="02040503050406030204" pitchFamily="18" charset="0"/>
                                </a:rPr>
                                <m:t>3</m:t>
                              </m:r>
                            </m:e>
                          </m:mr>
                          <m:mr>
                            <m:e>
                              <m:r>
                                <m:rPr>
                                  <m:brk m:alnAt="7"/>
                                </m:rPr>
                                <a:rPr lang="tr-TR" i="1">
                                  <a:latin typeface="Cambria Math" panose="02040503050406030204" pitchFamily="18" charset="0"/>
                                </a:rPr>
                                <m:t>𝑎</m:t>
                              </m:r>
                              <m:r>
                                <a:rPr lang="tr-TR" b="0" i="1" baseline="-25000" smtClean="0">
                                  <a:latin typeface="Cambria Math" panose="02040503050406030204" pitchFamily="18" charset="0"/>
                                </a:rPr>
                                <m:t>2</m:t>
                              </m:r>
                              <m:r>
                                <a:rPr lang="tr-TR" i="1" baseline="-25000">
                                  <a:latin typeface="Cambria Math" panose="02040503050406030204" pitchFamily="18" charset="0"/>
                                </a:rPr>
                                <m:t>1</m:t>
                              </m:r>
                            </m:e>
                            <m:e>
                              <m:r>
                                <m:rPr>
                                  <m:brk m:alnAt="7"/>
                                </m:rPr>
                                <a:rPr lang="tr-TR" i="1">
                                  <a:latin typeface="Cambria Math" panose="02040503050406030204" pitchFamily="18" charset="0"/>
                                </a:rPr>
                                <m:t>𝑎</m:t>
                              </m:r>
                              <m:r>
                                <a:rPr lang="tr-TR" b="0" i="1" baseline="-25000" smtClean="0">
                                  <a:latin typeface="Cambria Math" panose="02040503050406030204" pitchFamily="18" charset="0"/>
                                </a:rPr>
                                <m:t>22</m:t>
                              </m:r>
                            </m:e>
                            <m:e>
                              <m:r>
                                <m:rPr>
                                  <m:brk m:alnAt="7"/>
                                </m:rPr>
                                <a:rPr lang="tr-TR" i="1">
                                  <a:latin typeface="Cambria Math" panose="02040503050406030204" pitchFamily="18" charset="0"/>
                                </a:rPr>
                                <m:t>𝑎</m:t>
                              </m:r>
                              <m:r>
                                <a:rPr lang="tr-TR" b="0" i="1" baseline="-25000" smtClean="0">
                                  <a:latin typeface="Cambria Math" panose="02040503050406030204" pitchFamily="18" charset="0"/>
                                </a:rPr>
                                <m:t>23</m:t>
                              </m:r>
                            </m:e>
                          </m:mr>
                          <m:mr>
                            <m:e>
                              <m:r>
                                <m:rPr>
                                  <m:brk m:alnAt="7"/>
                                </m:rPr>
                                <a:rPr lang="tr-TR" i="1">
                                  <a:latin typeface="Cambria Math" panose="02040503050406030204" pitchFamily="18" charset="0"/>
                                </a:rPr>
                                <m:t>𝑎</m:t>
                              </m:r>
                              <m:r>
                                <a:rPr lang="tr-TR" b="0" i="1" baseline="-25000" smtClean="0">
                                  <a:latin typeface="Cambria Math" panose="02040503050406030204" pitchFamily="18" charset="0"/>
                                </a:rPr>
                                <m:t>3</m:t>
                              </m:r>
                              <m:r>
                                <a:rPr lang="tr-TR" i="1" baseline="-25000">
                                  <a:latin typeface="Cambria Math" panose="02040503050406030204" pitchFamily="18" charset="0"/>
                                </a:rPr>
                                <m:t>1</m:t>
                              </m:r>
                            </m:e>
                            <m:e>
                              <m:r>
                                <m:rPr>
                                  <m:brk m:alnAt="7"/>
                                </m:rPr>
                                <a:rPr lang="tr-TR" i="1">
                                  <a:latin typeface="Cambria Math" panose="02040503050406030204" pitchFamily="18" charset="0"/>
                                </a:rPr>
                                <m:t>𝑎</m:t>
                              </m:r>
                              <m:r>
                                <a:rPr lang="tr-TR" b="0" i="1" baseline="-25000" smtClean="0">
                                  <a:latin typeface="Cambria Math" panose="02040503050406030204" pitchFamily="18" charset="0"/>
                                </a:rPr>
                                <m:t>32</m:t>
                              </m:r>
                            </m:e>
                            <m:e>
                              <m:r>
                                <m:rPr>
                                  <m:brk m:alnAt="7"/>
                                </m:rPr>
                                <a:rPr lang="tr-TR" i="1">
                                  <a:latin typeface="Cambria Math" panose="02040503050406030204" pitchFamily="18" charset="0"/>
                                </a:rPr>
                                <m:t>𝑎</m:t>
                              </m:r>
                              <m:r>
                                <a:rPr lang="tr-TR" b="0" i="1" baseline="-25000" smtClean="0">
                                  <a:latin typeface="Cambria Math" panose="02040503050406030204" pitchFamily="18" charset="0"/>
                                </a:rPr>
                                <m:t>33</m:t>
                              </m:r>
                            </m:e>
                          </m:mr>
                        </m:m>
                      </m:e>
                    </m:d>
                  </m:oMath>
                </a14:m>
                <a:endParaRPr lang="tr-TR" dirty="0"/>
              </a:p>
              <a:p>
                <a:pPr algn="just"/>
                <a:endParaRPr lang="tr-TR" dirty="0"/>
              </a:p>
              <a:p>
                <a:pPr marL="0" indent="0" algn="just">
                  <a:buNone/>
                </a:pPr>
                <a:r>
                  <a:rPr lang="tr-TR" dirty="0"/>
                  <a:t>A= </a:t>
                </a:r>
                <a14:m>
                  <m:oMath xmlns:m="http://schemas.openxmlformats.org/officeDocument/2006/math">
                    <m:d>
                      <m:dPr>
                        <m:begChr m:val="["/>
                        <m:endChr m:val="]"/>
                        <m:ctrlPr>
                          <a:rPr lang="tr-TR" i="1" smtClean="0">
                            <a:latin typeface="Cambria Math" panose="02040503050406030204" pitchFamily="18" charset="0"/>
                          </a:rPr>
                        </m:ctrlPr>
                      </m:dPr>
                      <m:e>
                        <m:r>
                          <a:rPr lang="tr-TR" b="0" i="1" smtClean="0">
                            <a:latin typeface="Cambria Math" panose="02040503050406030204" pitchFamily="18" charset="0"/>
                          </a:rPr>
                          <m:t>𝑎</m:t>
                        </m:r>
                        <m:r>
                          <a:rPr lang="tr-TR" b="0" i="1" baseline="-25000" smtClean="0">
                            <a:latin typeface="Cambria Math" panose="02040503050406030204" pitchFamily="18" charset="0"/>
                          </a:rPr>
                          <m:t>𝑖𝑗</m:t>
                        </m:r>
                      </m:e>
                    </m:d>
                  </m:oMath>
                </a14:m>
                <a:r>
                  <a:rPr lang="tr-TR" baseline="-25000" dirty="0"/>
                  <a:t>3x3</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732" t="-1970" r="-676"/>
                </a:stretch>
              </a:blipFill>
            </p:spPr>
            <p:txBody>
              <a:bodyPr/>
              <a:lstStyle/>
              <a:p>
                <a:r>
                  <a:rPr lang="tr-TR">
                    <a:noFill/>
                  </a:rPr>
                  <a:t> </a:t>
                </a:r>
              </a:p>
            </p:txBody>
          </p:sp>
        </mc:Fallback>
      </mc:AlternateContent>
      <p:sp>
        <p:nvSpPr>
          <p:cNvPr id="4" name="Metin kutusu 3">
            <a:extLst>
              <a:ext uri="{FF2B5EF4-FFF2-40B4-BE49-F238E27FC236}">
                <a16:creationId xmlns:a16="http://schemas.microsoft.com/office/drawing/2014/main" id="{EC67963B-3DC7-429A-8B43-9B98CC0C627C}"/>
              </a:ext>
            </a:extLst>
          </p:cNvPr>
          <p:cNvSpPr txBox="1"/>
          <p:nvPr/>
        </p:nvSpPr>
        <p:spPr>
          <a:xfrm>
            <a:off x="2290916" y="5447296"/>
            <a:ext cx="1209367" cy="646331"/>
          </a:xfrm>
          <a:prstGeom prst="rect">
            <a:avLst/>
          </a:prstGeom>
          <a:noFill/>
        </p:spPr>
        <p:txBody>
          <a:bodyPr wrap="square" rtlCol="0">
            <a:spAutoFit/>
          </a:bodyPr>
          <a:lstStyle/>
          <a:p>
            <a:r>
              <a:rPr lang="tr-TR" dirty="0"/>
              <a:t>İ satır</a:t>
            </a:r>
          </a:p>
          <a:p>
            <a:r>
              <a:rPr lang="tr-TR" dirty="0"/>
              <a:t>J sütun</a:t>
            </a:r>
          </a:p>
        </p:txBody>
      </p:sp>
      <p:sp>
        <p:nvSpPr>
          <p:cNvPr id="5" name="Metin kutusu 4">
            <a:extLst>
              <a:ext uri="{FF2B5EF4-FFF2-40B4-BE49-F238E27FC236}">
                <a16:creationId xmlns:a16="http://schemas.microsoft.com/office/drawing/2014/main" id="{E98D09FB-E0D2-4B35-B05C-590D20E02637}"/>
              </a:ext>
            </a:extLst>
          </p:cNvPr>
          <p:cNvSpPr txBox="1"/>
          <p:nvPr/>
        </p:nvSpPr>
        <p:spPr>
          <a:xfrm>
            <a:off x="4247535" y="4021527"/>
            <a:ext cx="2507226" cy="369332"/>
          </a:xfrm>
          <a:prstGeom prst="rect">
            <a:avLst/>
          </a:prstGeom>
          <a:noFill/>
        </p:spPr>
        <p:txBody>
          <a:bodyPr wrap="square" rtlCol="0">
            <a:spAutoFit/>
          </a:bodyPr>
          <a:lstStyle/>
          <a:p>
            <a:r>
              <a:rPr lang="tr-TR" baseline="-25000" dirty="0"/>
              <a:t>a11</a:t>
            </a:r>
            <a:r>
              <a:rPr lang="tr-TR" dirty="0"/>
              <a:t> 1.satır 1.sütun   </a:t>
            </a:r>
          </a:p>
        </p:txBody>
      </p:sp>
    </p:spTree>
    <p:extLst>
      <p:ext uri="{BB962C8B-B14F-4D97-AF65-F5344CB8AC3E}">
        <p14:creationId xmlns:p14="http://schemas.microsoft.com/office/powerpoint/2010/main" val="139823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normAutofit fontScale="85000" lnSpcReduction="20000"/>
              </a:bodyPr>
              <a:lstStyle/>
              <a:p>
                <a:r>
                  <a:rPr lang="tr-TR" b="1" dirty="0">
                    <a:solidFill>
                      <a:srgbClr val="FF0000"/>
                    </a:solidFill>
                  </a:rPr>
                  <a:t>Örnek</a:t>
                </a:r>
              </a:p>
              <a:p>
                <a:pPr marL="0" indent="0">
                  <a:buNone/>
                </a:pPr>
                <a:r>
                  <a:rPr lang="tr-TR" dirty="0"/>
                  <a:t>1994-1996 yılları arasında Türkiye’de üç tarımsal ürünün ortalama verimleri aşağıda tabloda sunulmuştur.</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r>
                  <a:rPr lang="tr-TR" dirty="0"/>
                  <a:t>Tablo matris sunumuna çevrildiğinde;</a:t>
                </a:r>
              </a:p>
              <a:p>
                <a:pPr marL="0" indent="0">
                  <a:buNone/>
                </a:pPr>
                <a:r>
                  <a:rPr lang="tr-TR" dirty="0"/>
                  <a:t>V= </a:t>
                </a:r>
                <a14:m>
                  <m:oMath xmlns:m="http://schemas.openxmlformats.org/officeDocument/2006/math">
                    <m:d>
                      <m:dPr>
                        <m:begChr m:val="|"/>
                        <m:endChr m:val="|"/>
                        <m:ctrlPr>
                          <a:rPr lang="tr-TR" i="1">
                            <a:latin typeface="Cambria Math" panose="02040503050406030204" pitchFamily="18" charset="0"/>
                          </a:rPr>
                        </m:ctrlPr>
                      </m:dPr>
                      <m:e>
                        <m:m>
                          <m:mPr>
                            <m:mcs>
                              <m:mc>
                                <m:mcPr>
                                  <m:count m:val="3"/>
                                  <m:mcJc m:val="center"/>
                                </m:mcPr>
                              </m:mc>
                            </m:mcs>
                            <m:ctrlPr>
                              <a:rPr lang="tr-TR" i="1">
                                <a:latin typeface="Cambria Math" panose="02040503050406030204" pitchFamily="18" charset="0"/>
                              </a:rPr>
                            </m:ctrlPr>
                          </m:mPr>
                          <m:mr>
                            <m:e>
                              <m:r>
                                <m:rPr>
                                  <m:brk m:alnAt="7"/>
                                </m:rPr>
                                <a:rPr lang="tr-TR" i="1">
                                  <a:latin typeface="Cambria Math" panose="02040503050406030204" pitchFamily="18" charset="0"/>
                                </a:rPr>
                                <m:t>1</m:t>
                              </m:r>
                              <m:r>
                                <a:rPr lang="tr-TR" i="1">
                                  <a:latin typeface="Cambria Math" panose="02040503050406030204" pitchFamily="18" charset="0"/>
                                </a:rPr>
                                <m:t>80</m:t>
                              </m:r>
                            </m:e>
                            <m:e>
                              <m:r>
                                <a:rPr lang="tr-TR" i="1">
                                  <a:latin typeface="Cambria Math" panose="02040503050406030204" pitchFamily="18" charset="0"/>
                                </a:rPr>
                                <m:t>250</m:t>
                              </m:r>
                            </m:e>
                            <m:e>
                              <m:r>
                                <a:rPr lang="tr-TR" i="1">
                                  <a:latin typeface="Cambria Math" panose="02040503050406030204" pitchFamily="18" charset="0"/>
                                </a:rPr>
                                <m:t>75</m:t>
                              </m:r>
                            </m:e>
                          </m:mr>
                          <m:mr>
                            <m:e>
                              <m:r>
                                <a:rPr lang="tr-TR" i="1">
                                  <a:latin typeface="Cambria Math" panose="02040503050406030204" pitchFamily="18" charset="0"/>
                                </a:rPr>
                                <m:t>195</m:t>
                              </m:r>
                            </m:e>
                            <m:e>
                              <m:r>
                                <a:rPr lang="tr-TR" i="1">
                                  <a:latin typeface="Cambria Math" panose="02040503050406030204" pitchFamily="18" charset="0"/>
                                </a:rPr>
                                <m:t>245</m:t>
                              </m:r>
                            </m:e>
                            <m:e>
                              <m:r>
                                <a:rPr lang="tr-TR" i="1">
                                  <a:latin typeface="Cambria Math" panose="02040503050406030204" pitchFamily="18" charset="0"/>
                                </a:rPr>
                                <m:t>83</m:t>
                              </m:r>
                            </m:e>
                          </m:mr>
                          <m:mr>
                            <m:e>
                              <m:r>
                                <a:rPr lang="tr-TR" i="1">
                                  <a:latin typeface="Cambria Math" panose="02040503050406030204" pitchFamily="18" charset="0"/>
                                </a:rPr>
                                <m:t>203</m:t>
                              </m:r>
                            </m:e>
                            <m:e>
                              <m:r>
                                <a:rPr lang="tr-TR" i="1">
                                  <a:latin typeface="Cambria Math" panose="02040503050406030204" pitchFamily="18" charset="0"/>
                                </a:rPr>
                                <m:t>265</m:t>
                              </m:r>
                            </m:e>
                            <m:e>
                              <m:r>
                                <a:rPr lang="tr-TR" i="1">
                                  <a:latin typeface="Cambria Math" panose="02040503050406030204" pitchFamily="18" charset="0"/>
                                </a:rPr>
                                <m:t>102</m:t>
                              </m:r>
                            </m:e>
                          </m:mr>
                        </m:m>
                      </m:e>
                    </m:d>
                  </m:oMath>
                </a14:m>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563" t="-2879" r="-282"/>
                </a:stretch>
              </a:blipFill>
            </p:spPr>
            <p:txBody>
              <a:bodyPr/>
              <a:lstStyle/>
              <a:p>
                <a:r>
                  <a:rPr lang="tr-TR">
                    <a:noFill/>
                  </a:rPr>
                  <a:t> </a:t>
                </a:r>
              </a:p>
            </p:txBody>
          </p:sp>
        </mc:Fallback>
      </mc:AlternateContent>
      <p:graphicFrame>
        <p:nvGraphicFramePr>
          <p:cNvPr id="4" name="Tablo 3"/>
          <p:cNvGraphicFramePr>
            <a:graphicFrameLocks noGrp="1"/>
          </p:cNvGraphicFramePr>
          <p:nvPr>
            <p:extLst>
              <p:ext uri="{D42A27DB-BD31-4B8C-83A1-F6EECF244321}">
                <p14:modId xmlns:p14="http://schemas.microsoft.com/office/powerpoint/2010/main" val="652069685"/>
              </p:ext>
            </p:extLst>
          </p:nvPr>
        </p:nvGraphicFramePr>
        <p:xfrm>
          <a:off x="685800" y="3014346"/>
          <a:ext cx="4617720" cy="1828800"/>
        </p:xfrm>
        <a:graphic>
          <a:graphicData uri="http://schemas.openxmlformats.org/drawingml/2006/table">
            <a:tbl>
              <a:tblPr firstRow="1" bandRow="1">
                <a:tableStyleId>{5C22544A-7EE6-4342-B048-85BDC9FD1C3A}</a:tableStyleId>
              </a:tblPr>
              <a:tblGrid>
                <a:gridCol w="1154430">
                  <a:extLst>
                    <a:ext uri="{9D8B030D-6E8A-4147-A177-3AD203B41FA5}">
                      <a16:colId xmlns:a16="http://schemas.microsoft.com/office/drawing/2014/main" val="3956821291"/>
                    </a:ext>
                  </a:extLst>
                </a:gridCol>
                <a:gridCol w="1154430">
                  <a:extLst>
                    <a:ext uri="{9D8B030D-6E8A-4147-A177-3AD203B41FA5}">
                      <a16:colId xmlns:a16="http://schemas.microsoft.com/office/drawing/2014/main" val="691712646"/>
                    </a:ext>
                  </a:extLst>
                </a:gridCol>
                <a:gridCol w="1154430">
                  <a:extLst>
                    <a:ext uri="{9D8B030D-6E8A-4147-A177-3AD203B41FA5}">
                      <a16:colId xmlns:a16="http://schemas.microsoft.com/office/drawing/2014/main" val="194273264"/>
                    </a:ext>
                  </a:extLst>
                </a:gridCol>
                <a:gridCol w="1154430">
                  <a:extLst>
                    <a:ext uri="{9D8B030D-6E8A-4147-A177-3AD203B41FA5}">
                      <a16:colId xmlns:a16="http://schemas.microsoft.com/office/drawing/2014/main" val="606790649"/>
                    </a:ext>
                  </a:extLst>
                </a:gridCol>
              </a:tblGrid>
              <a:tr h="344449">
                <a:tc gridSpan="4">
                  <a:txBody>
                    <a:bodyPr/>
                    <a:lstStyle/>
                    <a:p>
                      <a:pPr algn="ctr"/>
                      <a:r>
                        <a:rPr lang="tr-TR" dirty="0">
                          <a:solidFill>
                            <a:schemeClr val="tx1"/>
                          </a:solidFill>
                        </a:rPr>
                        <a:t>Ürün</a:t>
                      </a:r>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986643283"/>
                  </a:ext>
                </a:extLst>
              </a:tr>
              <a:tr h="344449">
                <a:tc>
                  <a:txBody>
                    <a:bodyPr/>
                    <a:lstStyle/>
                    <a:p>
                      <a:r>
                        <a:rPr lang="tr-TR" b="1" dirty="0"/>
                        <a:t>Yıllar</a:t>
                      </a:r>
                    </a:p>
                  </a:txBody>
                  <a:tcPr/>
                </a:tc>
                <a:tc>
                  <a:txBody>
                    <a:bodyPr/>
                    <a:lstStyle/>
                    <a:p>
                      <a:pPr algn="ctr"/>
                      <a:r>
                        <a:rPr lang="tr-TR" b="1" dirty="0"/>
                        <a:t>Pamuk</a:t>
                      </a:r>
                    </a:p>
                  </a:txBody>
                  <a:tcPr/>
                </a:tc>
                <a:tc>
                  <a:txBody>
                    <a:bodyPr/>
                    <a:lstStyle/>
                    <a:p>
                      <a:pPr algn="ctr"/>
                      <a:r>
                        <a:rPr lang="tr-TR" b="1" dirty="0"/>
                        <a:t>Buğday</a:t>
                      </a:r>
                    </a:p>
                  </a:txBody>
                  <a:tcPr/>
                </a:tc>
                <a:tc>
                  <a:txBody>
                    <a:bodyPr/>
                    <a:lstStyle/>
                    <a:p>
                      <a:pPr algn="ctr"/>
                      <a:r>
                        <a:rPr lang="tr-TR" b="1" dirty="0"/>
                        <a:t>Tütün</a:t>
                      </a:r>
                    </a:p>
                  </a:txBody>
                  <a:tcPr/>
                </a:tc>
                <a:extLst>
                  <a:ext uri="{0D108BD9-81ED-4DB2-BD59-A6C34878D82A}">
                    <a16:rowId xmlns:a16="http://schemas.microsoft.com/office/drawing/2014/main" val="316513046"/>
                  </a:ext>
                </a:extLst>
              </a:tr>
              <a:tr h="344449">
                <a:tc>
                  <a:txBody>
                    <a:bodyPr/>
                    <a:lstStyle/>
                    <a:p>
                      <a:r>
                        <a:rPr lang="tr-TR" dirty="0"/>
                        <a:t>1994</a:t>
                      </a:r>
                    </a:p>
                  </a:txBody>
                  <a:tcPr/>
                </a:tc>
                <a:tc>
                  <a:txBody>
                    <a:bodyPr/>
                    <a:lstStyle/>
                    <a:p>
                      <a:pPr algn="r"/>
                      <a:r>
                        <a:rPr lang="tr-TR" dirty="0"/>
                        <a:t>180</a:t>
                      </a:r>
                    </a:p>
                  </a:txBody>
                  <a:tcPr/>
                </a:tc>
                <a:tc>
                  <a:txBody>
                    <a:bodyPr/>
                    <a:lstStyle/>
                    <a:p>
                      <a:pPr algn="r"/>
                      <a:r>
                        <a:rPr lang="tr-TR" dirty="0"/>
                        <a:t>250</a:t>
                      </a:r>
                    </a:p>
                  </a:txBody>
                  <a:tcPr/>
                </a:tc>
                <a:tc>
                  <a:txBody>
                    <a:bodyPr/>
                    <a:lstStyle/>
                    <a:p>
                      <a:pPr algn="r"/>
                      <a:r>
                        <a:rPr lang="tr-TR" dirty="0"/>
                        <a:t>75</a:t>
                      </a:r>
                    </a:p>
                  </a:txBody>
                  <a:tcPr/>
                </a:tc>
                <a:extLst>
                  <a:ext uri="{0D108BD9-81ED-4DB2-BD59-A6C34878D82A}">
                    <a16:rowId xmlns:a16="http://schemas.microsoft.com/office/drawing/2014/main" val="643087215"/>
                  </a:ext>
                </a:extLst>
              </a:tr>
              <a:tr h="344449">
                <a:tc>
                  <a:txBody>
                    <a:bodyPr/>
                    <a:lstStyle/>
                    <a:p>
                      <a:r>
                        <a:rPr lang="tr-TR" dirty="0"/>
                        <a:t>1995</a:t>
                      </a:r>
                    </a:p>
                  </a:txBody>
                  <a:tcPr/>
                </a:tc>
                <a:tc>
                  <a:txBody>
                    <a:bodyPr/>
                    <a:lstStyle/>
                    <a:p>
                      <a:pPr algn="r"/>
                      <a:r>
                        <a:rPr lang="tr-TR" dirty="0"/>
                        <a:t>195</a:t>
                      </a:r>
                    </a:p>
                  </a:txBody>
                  <a:tcPr/>
                </a:tc>
                <a:tc>
                  <a:txBody>
                    <a:bodyPr/>
                    <a:lstStyle/>
                    <a:p>
                      <a:pPr algn="r"/>
                      <a:r>
                        <a:rPr lang="tr-TR" dirty="0"/>
                        <a:t>245</a:t>
                      </a:r>
                    </a:p>
                  </a:txBody>
                  <a:tcPr/>
                </a:tc>
                <a:tc>
                  <a:txBody>
                    <a:bodyPr/>
                    <a:lstStyle/>
                    <a:p>
                      <a:pPr algn="r"/>
                      <a:r>
                        <a:rPr lang="tr-TR" dirty="0"/>
                        <a:t>83</a:t>
                      </a:r>
                    </a:p>
                  </a:txBody>
                  <a:tcPr/>
                </a:tc>
                <a:extLst>
                  <a:ext uri="{0D108BD9-81ED-4DB2-BD59-A6C34878D82A}">
                    <a16:rowId xmlns:a16="http://schemas.microsoft.com/office/drawing/2014/main" val="40044905"/>
                  </a:ext>
                </a:extLst>
              </a:tr>
              <a:tr h="344449">
                <a:tc>
                  <a:txBody>
                    <a:bodyPr/>
                    <a:lstStyle/>
                    <a:p>
                      <a:r>
                        <a:rPr lang="tr-TR" dirty="0"/>
                        <a:t>1996</a:t>
                      </a:r>
                    </a:p>
                  </a:txBody>
                  <a:tcPr/>
                </a:tc>
                <a:tc>
                  <a:txBody>
                    <a:bodyPr/>
                    <a:lstStyle/>
                    <a:p>
                      <a:pPr algn="r"/>
                      <a:r>
                        <a:rPr lang="tr-TR" dirty="0"/>
                        <a:t>203</a:t>
                      </a:r>
                    </a:p>
                  </a:txBody>
                  <a:tcPr/>
                </a:tc>
                <a:tc>
                  <a:txBody>
                    <a:bodyPr/>
                    <a:lstStyle/>
                    <a:p>
                      <a:pPr algn="r"/>
                      <a:r>
                        <a:rPr lang="tr-TR" dirty="0"/>
                        <a:t>265</a:t>
                      </a:r>
                    </a:p>
                  </a:txBody>
                  <a:tcPr/>
                </a:tc>
                <a:tc>
                  <a:txBody>
                    <a:bodyPr/>
                    <a:lstStyle/>
                    <a:p>
                      <a:pPr algn="r"/>
                      <a:r>
                        <a:rPr lang="tr-TR" dirty="0"/>
                        <a:t>102</a:t>
                      </a:r>
                    </a:p>
                  </a:txBody>
                  <a:tcPr/>
                </a:tc>
                <a:extLst>
                  <a:ext uri="{0D108BD9-81ED-4DB2-BD59-A6C34878D82A}">
                    <a16:rowId xmlns:a16="http://schemas.microsoft.com/office/drawing/2014/main" val="3187770262"/>
                  </a:ext>
                </a:extLst>
              </a:tr>
            </a:tbl>
          </a:graphicData>
        </a:graphic>
      </p:graphicFrame>
    </p:spTree>
    <p:extLst>
      <p:ext uri="{BB962C8B-B14F-4D97-AF65-F5344CB8AC3E}">
        <p14:creationId xmlns:p14="http://schemas.microsoft.com/office/powerpoint/2010/main" val="171571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b="1" dirty="0"/>
                  <a:t>Toplama: </a:t>
                </a:r>
                <a:r>
                  <a:rPr lang="tr-TR" dirty="0"/>
                  <a:t>İki matrisin toplanabilmesi için satır ve sütun sayılarının birbirine eşit olması gerekir. Toplama işlemi aynı satırdaki elemanların birbirine eklenmesi ile gerçekleşir.</a:t>
                </a:r>
              </a:p>
              <a:p>
                <a:pPr marL="0" indent="0">
                  <a:buNone/>
                </a:pPr>
                <a:r>
                  <a:rPr lang="tr-TR" b="1" dirty="0">
                    <a:solidFill>
                      <a:srgbClr val="FF0000"/>
                    </a:solidFill>
                  </a:rPr>
                  <a:t>Örnek</a:t>
                </a:r>
              </a:p>
              <a:p>
                <a:pPr marL="0" indent="0">
                  <a:buNone/>
                </a:pPr>
                <a:r>
                  <a:rPr lang="tr-TR" dirty="0"/>
                  <a:t>A=</a:t>
                </a:r>
                <a14:m>
                  <m:oMath xmlns:m="http://schemas.openxmlformats.org/officeDocument/2006/math">
                    <m:d>
                      <m:dPr>
                        <m:begChr m:val="|"/>
                        <m:endChr m:val="|"/>
                        <m:ctrlPr>
                          <a:rPr lang="tr-TR" i="1" smtClean="0">
                            <a:latin typeface="Cambria Math" panose="02040503050406030204" pitchFamily="18" charset="0"/>
                          </a:rPr>
                        </m:ctrlPr>
                      </m:dPr>
                      <m:e>
                        <m:m>
                          <m:mPr>
                            <m:mcs>
                              <m:mc>
                                <m:mcPr>
                                  <m:count m:val="2"/>
                                  <m:mcJc m:val="center"/>
                                </m:mcPr>
                              </m:mc>
                            </m:mcs>
                            <m:ctrlPr>
                              <a:rPr lang="tr-TR" i="1" smtClean="0">
                                <a:latin typeface="Cambria Math" panose="02040503050406030204" pitchFamily="18" charset="0"/>
                              </a:rPr>
                            </m:ctrlPr>
                          </m:mPr>
                          <m:mr>
                            <m:e>
                              <m:r>
                                <m:rPr>
                                  <m:brk m:alnAt="7"/>
                                </m:rPr>
                                <a:rPr lang="tr-TR" b="0" i="1" smtClean="0">
                                  <a:latin typeface="Cambria Math" panose="02040503050406030204" pitchFamily="18" charset="0"/>
                                </a:rPr>
                                <m:t>2</m:t>
                              </m:r>
                            </m:e>
                            <m:e>
                              <m:r>
                                <a:rPr lang="tr-TR" b="0" i="1" smtClean="0">
                                  <a:latin typeface="Cambria Math" panose="02040503050406030204" pitchFamily="18" charset="0"/>
                                </a:rPr>
                                <m:t>1</m:t>
                              </m:r>
                            </m:e>
                          </m:mr>
                          <m:mr>
                            <m:e>
                              <m:r>
                                <a:rPr lang="tr-TR" b="0" i="1" smtClean="0">
                                  <a:latin typeface="Cambria Math" panose="02040503050406030204" pitchFamily="18" charset="0"/>
                                </a:rPr>
                                <m:t>4</m:t>
                              </m:r>
                            </m:e>
                            <m:e>
                              <m:r>
                                <a:rPr lang="tr-TR" b="0" i="1" smtClean="0">
                                  <a:latin typeface="Cambria Math" panose="02040503050406030204" pitchFamily="18" charset="0"/>
                                </a:rPr>
                                <m:t>7</m:t>
                              </m:r>
                            </m:e>
                          </m:mr>
                        </m:m>
                      </m:e>
                    </m:d>
                  </m:oMath>
                </a14:m>
                <a:r>
                  <a:rPr lang="tr-TR" dirty="0"/>
                  <a:t>	B=</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3</m:t>
                              </m:r>
                            </m:e>
                            <m:e>
                              <m:r>
                                <a:rPr lang="tr-TR" b="0" i="1" smtClean="0">
                                  <a:latin typeface="Cambria Math" panose="02040503050406030204" pitchFamily="18" charset="0"/>
                                </a:rPr>
                                <m:t>0</m:t>
                              </m:r>
                            </m:e>
                          </m:mr>
                          <m:mr>
                            <m:e>
                              <m:r>
                                <a:rPr lang="tr-TR" b="0" i="1" smtClean="0">
                                  <a:latin typeface="Cambria Math" panose="02040503050406030204" pitchFamily="18" charset="0"/>
                                </a:rPr>
                                <m:t>1</m:t>
                              </m:r>
                            </m:e>
                            <m:e>
                              <m:r>
                                <a:rPr lang="tr-TR" b="0" i="1" smtClean="0">
                                  <a:latin typeface="Cambria Math" panose="02040503050406030204" pitchFamily="18" charset="0"/>
                                </a:rPr>
                                <m:t>2</m:t>
                              </m:r>
                            </m:e>
                          </m:mr>
                        </m:m>
                      </m:e>
                    </m:d>
                  </m:oMath>
                </a14:m>
                <a:endParaRPr lang="tr-TR" dirty="0"/>
              </a:p>
              <a:p>
                <a:pPr marL="0" indent="0">
                  <a:buNone/>
                </a:pPr>
                <a:endParaRPr lang="tr-TR" dirty="0"/>
              </a:p>
              <a:p>
                <a:pPr marL="0" indent="0">
                  <a:buNone/>
                </a:pPr>
                <a:r>
                  <a:rPr lang="tr-TR" dirty="0"/>
                  <a:t>A+B=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i="1">
                                  <a:latin typeface="Cambria Math" panose="02040503050406030204" pitchFamily="18" charset="0"/>
                                </a:rPr>
                                <m:t>2</m:t>
                              </m:r>
                              <m:r>
                                <a:rPr lang="tr-TR" b="0" i="1" smtClean="0">
                                  <a:latin typeface="Cambria Math" panose="02040503050406030204" pitchFamily="18" charset="0"/>
                                </a:rPr>
                                <m:t>+3</m:t>
                              </m:r>
                            </m:e>
                            <m:e>
                              <m:r>
                                <a:rPr lang="tr-TR" i="1">
                                  <a:latin typeface="Cambria Math" panose="02040503050406030204" pitchFamily="18" charset="0"/>
                                </a:rPr>
                                <m:t>1</m:t>
                              </m:r>
                              <m:r>
                                <a:rPr lang="tr-TR" b="0" i="1" smtClean="0">
                                  <a:latin typeface="Cambria Math" panose="02040503050406030204" pitchFamily="18" charset="0"/>
                                </a:rPr>
                                <m:t>+0</m:t>
                              </m:r>
                            </m:e>
                          </m:mr>
                          <m:mr>
                            <m:e>
                              <m:r>
                                <a:rPr lang="tr-TR" i="1">
                                  <a:latin typeface="Cambria Math" panose="02040503050406030204" pitchFamily="18" charset="0"/>
                                </a:rPr>
                                <m:t>4</m:t>
                              </m:r>
                              <m:r>
                                <a:rPr lang="tr-TR" b="0" i="1" smtClean="0">
                                  <a:latin typeface="Cambria Math" panose="02040503050406030204" pitchFamily="18" charset="0"/>
                                </a:rPr>
                                <m:t>+1</m:t>
                              </m:r>
                            </m:e>
                            <m:e>
                              <m:r>
                                <a:rPr lang="tr-TR" i="1">
                                  <a:latin typeface="Cambria Math" panose="02040503050406030204" pitchFamily="18" charset="0"/>
                                </a:rPr>
                                <m:t>7</m:t>
                              </m:r>
                              <m:r>
                                <a:rPr lang="tr-TR" b="0" i="1" smtClean="0">
                                  <a:latin typeface="Cambria Math" panose="02040503050406030204" pitchFamily="18" charset="0"/>
                                </a:rPr>
                                <m:t>+2</m:t>
                              </m:r>
                            </m:e>
                          </m:mr>
                        </m:m>
                      </m:e>
                    </m:d>
                  </m:oMath>
                </a14:m>
                <a:r>
                  <a:rPr lang="tr-TR" dirty="0"/>
                  <a:t>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5</m:t>
                              </m:r>
                            </m:e>
                            <m:e>
                              <m:r>
                                <a:rPr lang="tr-TR" b="0" i="1" smtClean="0">
                                  <a:latin typeface="Cambria Math" panose="02040503050406030204" pitchFamily="18" charset="0"/>
                                </a:rPr>
                                <m:t>1</m:t>
                              </m:r>
                            </m:e>
                          </m:mr>
                          <m:mr>
                            <m:e>
                              <m:r>
                                <a:rPr lang="tr-TR" b="0" i="1" smtClean="0">
                                  <a:latin typeface="Cambria Math" panose="02040503050406030204" pitchFamily="18" charset="0"/>
                                </a:rPr>
                                <m:t>5</m:t>
                              </m:r>
                            </m:e>
                            <m:e>
                              <m:r>
                                <a:rPr lang="tr-TR" b="0" i="1" smtClean="0">
                                  <a:latin typeface="Cambria Math" panose="02040503050406030204" pitchFamily="18" charset="0"/>
                                </a:rPr>
                                <m:t>9</m:t>
                              </m:r>
                            </m:e>
                          </m:mr>
                        </m:m>
                      </m:e>
                    </m:d>
                  </m:oMath>
                </a14:m>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732" t="-1970"/>
                </a:stretch>
              </a:blipFill>
            </p:spPr>
            <p:txBody>
              <a:bodyPr/>
              <a:lstStyle/>
              <a:p>
                <a:r>
                  <a:rPr lang="tr-TR">
                    <a:noFill/>
                  </a:rPr>
                  <a:t> </a:t>
                </a:r>
              </a:p>
            </p:txBody>
          </p:sp>
        </mc:Fallback>
      </mc:AlternateContent>
      <p:sp>
        <p:nvSpPr>
          <p:cNvPr id="4" name="Metin kutusu 3"/>
          <p:cNvSpPr txBox="1"/>
          <p:nvPr/>
        </p:nvSpPr>
        <p:spPr>
          <a:xfrm>
            <a:off x="9464040" y="1673352"/>
            <a:ext cx="2231136" cy="369332"/>
          </a:xfrm>
          <a:prstGeom prst="rect">
            <a:avLst/>
          </a:prstGeom>
          <a:noFill/>
        </p:spPr>
        <p:txBody>
          <a:bodyPr wrap="square" rtlCol="0">
            <a:spAutoFit/>
          </a:bodyPr>
          <a:lstStyle/>
          <a:p>
            <a:r>
              <a:rPr lang="tr-TR" b="1" dirty="0"/>
              <a:t>Matris İşlemleri</a:t>
            </a:r>
          </a:p>
        </p:txBody>
      </p:sp>
    </p:spTree>
    <p:extLst>
      <p:ext uri="{BB962C8B-B14F-4D97-AF65-F5344CB8AC3E}">
        <p14:creationId xmlns:p14="http://schemas.microsoft.com/office/powerpoint/2010/main" val="130748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b="1" dirty="0"/>
                  <a:t>Çıkarma: </a:t>
                </a:r>
                <a:r>
                  <a:rPr lang="tr-TR" dirty="0"/>
                  <a:t>Farkı alınacak matrislerin satır ve sütun sayılarının birbirine eşit olması gerekir. Sonuç matrisinin elemanları, A ve B matrisinin aynı adresli elemanlarının farkıdır.</a:t>
                </a:r>
              </a:p>
              <a:p>
                <a:pPr marL="0" indent="0">
                  <a:buNone/>
                </a:pPr>
                <a:r>
                  <a:rPr lang="tr-TR" b="1" dirty="0">
                    <a:solidFill>
                      <a:srgbClr val="FF0000"/>
                    </a:solidFill>
                  </a:rPr>
                  <a:t>Örnek</a:t>
                </a:r>
              </a:p>
              <a:p>
                <a:pPr marL="0" indent="0">
                  <a:buNone/>
                </a:pPr>
                <a:r>
                  <a:rPr lang="tr-TR" dirty="0"/>
                  <a:t>A=</a:t>
                </a:r>
                <a14:m>
                  <m:oMath xmlns:m="http://schemas.openxmlformats.org/officeDocument/2006/math">
                    <m:d>
                      <m:dPr>
                        <m:begChr m:val="|"/>
                        <m:endChr m:val="|"/>
                        <m:ctrlPr>
                          <a:rPr lang="tr-TR" i="1" smtClean="0">
                            <a:latin typeface="Cambria Math" panose="02040503050406030204" pitchFamily="18" charset="0"/>
                          </a:rPr>
                        </m:ctrlPr>
                      </m:dPr>
                      <m:e>
                        <m:m>
                          <m:mPr>
                            <m:mcs>
                              <m:mc>
                                <m:mcPr>
                                  <m:count m:val="2"/>
                                  <m:mcJc m:val="center"/>
                                </m:mcPr>
                              </m:mc>
                            </m:mcs>
                            <m:ctrlPr>
                              <a:rPr lang="tr-TR" i="1" smtClean="0">
                                <a:latin typeface="Cambria Math" panose="02040503050406030204" pitchFamily="18" charset="0"/>
                              </a:rPr>
                            </m:ctrlPr>
                          </m:mPr>
                          <m:mr>
                            <m:e>
                              <m:r>
                                <m:rPr>
                                  <m:brk m:alnAt="7"/>
                                </m:rPr>
                                <a:rPr lang="tr-TR" b="0" i="1" smtClean="0">
                                  <a:latin typeface="Cambria Math" panose="02040503050406030204" pitchFamily="18" charset="0"/>
                                </a:rPr>
                                <m:t>5</m:t>
                              </m:r>
                            </m:e>
                            <m:e>
                              <m:r>
                                <a:rPr lang="tr-TR" b="0" i="1" smtClean="0">
                                  <a:latin typeface="Cambria Math" panose="02040503050406030204" pitchFamily="18" charset="0"/>
                                </a:rPr>
                                <m:t>2</m:t>
                              </m:r>
                            </m:e>
                          </m:mr>
                          <m:mr>
                            <m:e>
                              <m:r>
                                <a:rPr lang="tr-TR" b="0" i="1" smtClean="0">
                                  <a:latin typeface="Cambria Math" panose="02040503050406030204" pitchFamily="18" charset="0"/>
                                </a:rPr>
                                <m:t>1</m:t>
                              </m:r>
                            </m:e>
                            <m:e>
                              <m:r>
                                <a:rPr lang="tr-TR" b="0" i="1" smtClean="0">
                                  <a:latin typeface="Cambria Math" panose="02040503050406030204" pitchFamily="18" charset="0"/>
                                </a:rPr>
                                <m:t>4</m:t>
                              </m:r>
                            </m:e>
                          </m:mr>
                        </m:m>
                      </m:e>
                    </m:d>
                  </m:oMath>
                </a14:m>
                <a:r>
                  <a:rPr lang="tr-TR" dirty="0"/>
                  <a:t>	B=</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2</m:t>
                              </m:r>
                            </m:e>
                            <m:e>
                              <m:r>
                                <a:rPr lang="tr-TR" b="0" i="1" smtClean="0">
                                  <a:latin typeface="Cambria Math" panose="02040503050406030204" pitchFamily="18" charset="0"/>
                                </a:rPr>
                                <m:t>0</m:t>
                              </m:r>
                            </m:e>
                          </m:mr>
                          <m:mr>
                            <m:e>
                              <m:r>
                                <a:rPr lang="tr-TR" b="0" i="1" smtClean="0">
                                  <a:latin typeface="Cambria Math" panose="02040503050406030204" pitchFamily="18" charset="0"/>
                                </a:rPr>
                                <m:t>0</m:t>
                              </m:r>
                            </m:e>
                            <m:e>
                              <m:r>
                                <a:rPr lang="tr-TR" b="0" i="1" smtClean="0">
                                  <a:latin typeface="Cambria Math" panose="02040503050406030204" pitchFamily="18" charset="0"/>
                                </a:rPr>
                                <m:t>3</m:t>
                              </m:r>
                            </m:e>
                          </m:mr>
                        </m:m>
                      </m:e>
                    </m:d>
                  </m:oMath>
                </a14:m>
                <a:endParaRPr lang="tr-TR" dirty="0"/>
              </a:p>
              <a:p>
                <a:pPr marL="0" indent="0">
                  <a:buNone/>
                </a:pPr>
                <a:endParaRPr lang="tr-TR" dirty="0"/>
              </a:p>
              <a:p>
                <a:pPr marL="0" indent="0">
                  <a:buNone/>
                </a:pPr>
                <a:r>
                  <a:rPr lang="tr-TR" dirty="0"/>
                  <a:t>A-B=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5</m:t>
                              </m:r>
                              <m:r>
                                <a:rPr lang="tr-TR" b="0" i="1" smtClean="0">
                                  <a:latin typeface="Cambria Math" panose="02040503050406030204" pitchFamily="18" charset="0"/>
                                </a:rPr>
                                <m:t>−2</m:t>
                              </m:r>
                            </m:e>
                            <m:e>
                              <m:r>
                                <a:rPr lang="tr-TR" i="1" smtClean="0">
                                  <a:latin typeface="Cambria Math" panose="02040503050406030204" pitchFamily="18" charset="0"/>
                                </a:rPr>
                                <m:t>2</m:t>
                              </m:r>
                              <m:r>
                                <a:rPr lang="tr-TR" b="0" i="1" smtClean="0">
                                  <a:latin typeface="Cambria Math" panose="02040503050406030204" pitchFamily="18" charset="0"/>
                                </a:rPr>
                                <m:t>−0</m:t>
                              </m:r>
                            </m:e>
                          </m:mr>
                          <m:mr>
                            <m:e>
                              <m:r>
                                <a:rPr lang="tr-TR" b="0" i="1" smtClean="0">
                                  <a:latin typeface="Cambria Math" panose="02040503050406030204" pitchFamily="18" charset="0"/>
                                </a:rPr>
                                <m:t>1−0</m:t>
                              </m:r>
                            </m:e>
                            <m:e>
                              <m:r>
                                <a:rPr lang="tr-TR" i="1" smtClean="0">
                                  <a:latin typeface="Cambria Math" panose="02040503050406030204" pitchFamily="18" charset="0"/>
                                </a:rPr>
                                <m:t>4</m:t>
                              </m:r>
                              <m:r>
                                <a:rPr lang="tr-TR" b="0" i="1" smtClean="0">
                                  <a:latin typeface="Cambria Math" panose="02040503050406030204" pitchFamily="18" charset="0"/>
                                </a:rPr>
                                <m:t>−3</m:t>
                              </m:r>
                            </m:e>
                          </m:mr>
                        </m:m>
                      </m:e>
                    </m:d>
                  </m:oMath>
                </a14:m>
                <a:r>
                  <a:rPr lang="tr-TR" dirty="0"/>
                  <a:t>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3</m:t>
                              </m:r>
                            </m:e>
                            <m:e>
                              <m:r>
                                <a:rPr lang="tr-TR" b="0" i="1" smtClean="0">
                                  <a:latin typeface="Cambria Math" panose="02040503050406030204" pitchFamily="18" charset="0"/>
                                </a:rPr>
                                <m:t>2</m:t>
                              </m:r>
                            </m:e>
                          </m:mr>
                          <m:mr>
                            <m:e>
                              <m:r>
                                <a:rPr lang="tr-TR" b="0" i="1" smtClean="0">
                                  <a:latin typeface="Cambria Math" panose="02040503050406030204" pitchFamily="18" charset="0"/>
                                </a:rPr>
                                <m:t>1</m:t>
                              </m:r>
                            </m:e>
                            <m:e>
                              <m:r>
                                <a:rPr lang="tr-TR" b="0" i="1" smtClean="0">
                                  <a:latin typeface="Cambria Math" panose="02040503050406030204" pitchFamily="18" charset="0"/>
                                </a:rPr>
                                <m:t>1</m:t>
                              </m:r>
                            </m:e>
                          </m:mr>
                        </m:m>
                      </m:e>
                    </m:d>
                  </m:oMath>
                </a14:m>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732" t="-1970" r="-1070"/>
                </a:stretch>
              </a:blipFill>
            </p:spPr>
            <p:txBody>
              <a:bodyPr/>
              <a:lstStyle/>
              <a:p>
                <a:r>
                  <a:rPr lang="tr-TR">
                    <a:noFill/>
                  </a:rPr>
                  <a:t> </a:t>
                </a:r>
              </a:p>
            </p:txBody>
          </p:sp>
        </mc:Fallback>
      </mc:AlternateContent>
    </p:spTree>
    <p:extLst>
      <p:ext uri="{BB962C8B-B14F-4D97-AF65-F5344CB8AC3E}">
        <p14:creationId xmlns:p14="http://schemas.microsoft.com/office/powerpoint/2010/main" val="3794727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b="1" dirty="0"/>
                  <a:t>Bir </a:t>
                </a:r>
                <a:r>
                  <a:rPr lang="tr-TR" b="1" dirty="0" err="1"/>
                  <a:t>Skalerle</a:t>
                </a:r>
                <a:r>
                  <a:rPr lang="tr-TR" b="1" dirty="0"/>
                  <a:t> </a:t>
                </a:r>
                <a:r>
                  <a:rPr lang="tr-TR" b="1" dirty="0" err="1"/>
                  <a:t>Çarpım:</a:t>
                </a:r>
                <a:r>
                  <a:rPr lang="tr-TR" dirty="0" err="1"/>
                  <a:t>Bir</a:t>
                </a:r>
                <a:r>
                  <a:rPr lang="tr-TR" dirty="0"/>
                  <a:t> matrisin bir </a:t>
                </a:r>
                <a:r>
                  <a:rPr lang="tr-TR" dirty="0" err="1"/>
                  <a:t>skalerle</a:t>
                </a:r>
                <a:r>
                  <a:rPr lang="tr-TR" dirty="0"/>
                  <a:t> çarpımında, matrisin tüm elemanları o </a:t>
                </a:r>
                <a:r>
                  <a:rPr lang="tr-TR" dirty="0" err="1"/>
                  <a:t>skalerle</a:t>
                </a:r>
                <a:r>
                  <a:rPr lang="tr-TR" dirty="0"/>
                  <a:t> çarpılır ve aynı adrese yazılır.</a:t>
                </a:r>
              </a:p>
              <a:p>
                <a:pPr marL="0" indent="0">
                  <a:buNone/>
                </a:pPr>
                <a:r>
                  <a:rPr lang="tr-TR" b="1" dirty="0">
                    <a:solidFill>
                      <a:srgbClr val="FF0000"/>
                    </a:solidFill>
                  </a:rPr>
                  <a:t>Örnek</a:t>
                </a:r>
              </a:p>
              <a:p>
                <a:pPr marL="0" indent="0">
                  <a:buNone/>
                </a:pPr>
                <a:r>
                  <a:rPr lang="tr-TR" dirty="0"/>
                  <a:t>A=</a:t>
                </a:r>
                <a14:m>
                  <m:oMath xmlns:m="http://schemas.openxmlformats.org/officeDocument/2006/math">
                    <m:d>
                      <m:dPr>
                        <m:begChr m:val="|"/>
                        <m:endChr m:val="|"/>
                        <m:ctrlPr>
                          <a:rPr lang="tr-TR" i="1" smtClean="0">
                            <a:latin typeface="Cambria Math" panose="02040503050406030204" pitchFamily="18" charset="0"/>
                          </a:rPr>
                        </m:ctrlPr>
                      </m:dPr>
                      <m:e>
                        <m:m>
                          <m:mPr>
                            <m:mcs>
                              <m:mc>
                                <m:mcPr>
                                  <m:count m:val="2"/>
                                  <m:mcJc m:val="center"/>
                                </m:mcPr>
                              </m:mc>
                            </m:mcs>
                            <m:ctrlPr>
                              <a:rPr lang="tr-TR" i="1" smtClean="0">
                                <a:latin typeface="Cambria Math" panose="02040503050406030204" pitchFamily="18" charset="0"/>
                              </a:rPr>
                            </m:ctrlPr>
                          </m:mPr>
                          <m:mr>
                            <m:e>
                              <m:r>
                                <m:rPr>
                                  <m:brk m:alnAt="7"/>
                                </m:rPr>
                                <a:rPr lang="tr-TR" b="0" i="1" smtClean="0">
                                  <a:latin typeface="Cambria Math" panose="02040503050406030204" pitchFamily="18" charset="0"/>
                                </a:rPr>
                                <m:t>1</m:t>
                              </m:r>
                            </m:e>
                            <m:e>
                              <m:r>
                                <a:rPr lang="tr-TR" b="0" i="1" smtClean="0">
                                  <a:latin typeface="Cambria Math" panose="02040503050406030204" pitchFamily="18" charset="0"/>
                                </a:rPr>
                                <m:t>4</m:t>
                              </m:r>
                            </m:e>
                          </m:mr>
                          <m:mr>
                            <m:e>
                              <m:r>
                                <a:rPr lang="tr-TR" b="0" i="1" smtClean="0">
                                  <a:latin typeface="Cambria Math" panose="02040503050406030204" pitchFamily="18" charset="0"/>
                                </a:rPr>
                                <m:t>3</m:t>
                              </m:r>
                            </m:e>
                            <m:e>
                              <m:r>
                                <a:rPr lang="tr-TR" b="0" i="1" smtClean="0">
                                  <a:latin typeface="Cambria Math" panose="02040503050406030204" pitchFamily="18" charset="0"/>
                                </a:rPr>
                                <m:t>2</m:t>
                              </m:r>
                            </m:e>
                          </m:mr>
                        </m:m>
                      </m:e>
                    </m:d>
                  </m:oMath>
                </a14:m>
                <a:r>
                  <a:rPr lang="tr-TR" dirty="0"/>
                  <a:t>	k= 3  C=</a:t>
                </a:r>
                <a:r>
                  <a:rPr lang="tr-TR" dirty="0" err="1"/>
                  <a:t>kA</a:t>
                </a:r>
                <a:endParaRPr lang="tr-TR" dirty="0"/>
              </a:p>
              <a:p>
                <a:pPr marL="0" indent="0">
                  <a:buNone/>
                </a:pPr>
                <a:endParaRPr lang="tr-TR" dirty="0"/>
              </a:p>
              <a:p>
                <a:pPr marL="0" indent="0">
                  <a:buNone/>
                </a:pPr>
                <a:r>
                  <a:rPr lang="tr-TR" dirty="0"/>
                  <a:t>C= 3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1</m:t>
                              </m:r>
                            </m:e>
                            <m:e>
                              <m:r>
                                <a:rPr lang="tr-TR" b="0" i="1" smtClean="0">
                                  <a:latin typeface="Cambria Math" panose="02040503050406030204" pitchFamily="18" charset="0"/>
                                </a:rPr>
                                <m:t>4</m:t>
                              </m:r>
                            </m:e>
                          </m:mr>
                          <m:mr>
                            <m:e>
                              <m:r>
                                <a:rPr lang="tr-TR" b="0" i="1" smtClean="0">
                                  <a:latin typeface="Cambria Math" panose="02040503050406030204" pitchFamily="18" charset="0"/>
                                </a:rPr>
                                <m:t>3</m:t>
                              </m:r>
                            </m:e>
                            <m:e>
                              <m:r>
                                <a:rPr lang="tr-TR" b="0" i="1" smtClean="0">
                                  <a:latin typeface="Cambria Math" panose="02040503050406030204" pitchFamily="18" charset="0"/>
                                </a:rPr>
                                <m:t>2</m:t>
                              </m:r>
                            </m:e>
                          </m:mr>
                        </m:m>
                      </m:e>
                    </m:d>
                  </m:oMath>
                </a14:m>
                <a:r>
                  <a:rPr lang="tr-TR" dirty="0"/>
                  <a:t> =</a:t>
                </a:r>
                <a14:m>
                  <m:oMath xmlns:m="http://schemas.openxmlformats.org/officeDocument/2006/math">
                    <m:d>
                      <m:dPr>
                        <m:begChr m:val="|"/>
                        <m:endChr m:val="|"/>
                        <m:ctrlPr>
                          <a:rPr lang="tr-TR" i="1">
                            <a:latin typeface="Cambria Math" panose="02040503050406030204" pitchFamily="18" charset="0"/>
                          </a:rPr>
                        </m:ctrlPr>
                      </m:dPr>
                      <m:e>
                        <m:m>
                          <m:mPr>
                            <m:mcs>
                              <m:mc>
                                <m:mcPr>
                                  <m:count m:val="2"/>
                                  <m:mcJc m:val="center"/>
                                </m:mcPr>
                              </m:mc>
                            </m:mcs>
                            <m:ctrlPr>
                              <a:rPr lang="tr-TR" i="1">
                                <a:latin typeface="Cambria Math" panose="02040503050406030204" pitchFamily="18" charset="0"/>
                              </a:rPr>
                            </m:ctrlPr>
                          </m:mPr>
                          <m:mr>
                            <m:e>
                              <m:r>
                                <m:rPr>
                                  <m:brk m:alnAt="7"/>
                                </m:rPr>
                                <a:rPr lang="tr-TR" b="0" i="1" smtClean="0">
                                  <a:latin typeface="Cambria Math" panose="02040503050406030204" pitchFamily="18" charset="0"/>
                                </a:rPr>
                                <m:t>3</m:t>
                              </m:r>
                            </m:e>
                            <m:e>
                              <m:r>
                                <a:rPr lang="tr-TR" b="0" i="1" smtClean="0">
                                  <a:latin typeface="Cambria Math" panose="02040503050406030204" pitchFamily="18" charset="0"/>
                                </a:rPr>
                                <m:t>12</m:t>
                              </m:r>
                            </m:e>
                          </m:mr>
                          <m:mr>
                            <m:e>
                              <m:r>
                                <a:rPr lang="tr-TR" b="0" i="1" smtClean="0">
                                  <a:latin typeface="Cambria Math" panose="02040503050406030204" pitchFamily="18" charset="0"/>
                                </a:rPr>
                                <m:t>9</m:t>
                              </m:r>
                            </m:e>
                            <m:e>
                              <m:r>
                                <a:rPr lang="tr-TR" b="0" i="1" smtClean="0">
                                  <a:latin typeface="Cambria Math" panose="02040503050406030204" pitchFamily="18" charset="0"/>
                                </a:rPr>
                                <m:t>6</m:t>
                              </m:r>
                            </m:e>
                          </m:mr>
                        </m:m>
                      </m:e>
                    </m:d>
                  </m:oMath>
                </a14:m>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732" t="-1970"/>
                </a:stretch>
              </a:blipFill>
            </p:spPr>
            <p:txBody>
              <a:bodyPr/>
              <a:lstStyle/>
              <a:p>
                <a:r>
                  <a:rPr lang="tr-TR">
                    <a:noFill/>
                  </a:rPr>
                  <a:t> </a:t>
                </a:r>
              </a:p>
            </p:txBody>
          </p:sp>
        </mc:Fallback>
      </mc:AlternateContent>
    </p:spTree>
    <p:extLst>
      <p:ext uri="{BB962C8B-B14F-4D97-AF65-F5344CB8AC3E}">
        <p14:creationId xmlns:p14="http://schemas.microsoft.com/office/powerpoint/2010/main" val="29361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b="1" dirty="0"/>
                  <a:t>Matrislerin Çarpımı: </a:t>
                </a:r>
                <a:r>
                  <a:rPr lang="tr-TR" dirty="0"/>
                  <a:t>İki matrisin çarpılabilmesi için, ilk matrisin sütun sayısıyla, ikinci matrisin satır sayısının birbirine eşit olması gerekir. Matrislerin sırası önemlidir. Sonuç matrisinin satır sayısı, birinci matrisin satır sayısına, sütun sayısı ise ikinci matrisin sütun sayısına eşittir.</a:t>
                </a:r>
              </a:p>
              <a:p>
                <a:r>
                  <a:rPr lang="tr-TR" b="1" dirty="0">
                    <a:solidFill>
                      <a:srgbClr val="FF0000"/>
                    </a:solidFill>
                  </a:rPr>
                  <a:t>Örnek</a:t>
                </a:r>
              </a:p>
              <a:p>
                <a:pPr marL="0" indent="0">
                  <a:buNone/>
                </a:pPr>
                <a:r>
                  <a:rPr lang="tr-TR" dirty="0"/>
                  <a:t>A=</a:t>
                </a:r>
                <a14:m>
                  <m:oMath xmlns:m="http://schemas.openxmlformats.org/officeDocument/2006/math">
                    <m:d>
                      <m:dPr>
                        <m:begChr m:val="|"/>
                        <m:endChr m:val="|"/>
                        <m:ctrlPr>
                          <a:rPr lang="tr-TR" i="1" smtClean="0">
                            <a:latin typeface="Cambria Math" panose="02040503050406030204" pitchFamily="18" charset="0"/>
                          </a:rPr>
                        </m:ctrlPr>
                      </m:dPr>
                      <m:e>
                        <m:m>
                          <m:mPr>
                            <m:mcs>
                              <m:mc>
                                <m:mcPr>
                                  <m:count m:val="2"/>
                                  <m:mcJc m:val="center"/>
                                </m:mcPr>
                              </m:mc>
                            </m:mcs>
                            <m:ctrlPr>
                              <a:rPr lang="tr-TR" i="1" smtClean="0">
                                <a:latin typeface="Cambria Math" panose="02040503050406030204" pitchFamily="18" charset="0"/>
                              </a:rPr>
                            </m:ctrlPr>
                          </m:mPr>
                          <m:mr>
                            <m:e>
                              <m:r>
                                <m:rPr>
                                  <m:brk m:alnAt="7"/>
                                </m:rPr>
                                <a:rPr lang="tr-TR" b="0" i="1" smtClean="0">
                                  <a:latin typeface="Cambria Math" panose="02040503050406030204" pitchFamily="18" charset="0"/>
                                </a:rPr>
                                <m:t>2</m:t>
                              </m:r>
                            </m:e>
                            <m:e>
                              <m:r>
                                <a:rPr lang="tr-TR" b="0" i="1" smtClean="0">
                                  <a:latin typeface="Cambria Math" panose="02040503050406030204" pitchFamily="18" charset="0"/>
                                </a:rPr>
                                <m:t>1</m:t>
                              </m:r>
                            </m:e>
                          </m:mr>
                          <m:mr>
                            <m:e>
                              <m:r>
                                <a:rPr lang="tr-TR" b="0" i="1" smtClean="0">
                                  <a:latin typeface="Cambria Math" panose="02040503050406030204" pitchFamily="18" charset="0"/>
                                </a:rPr>
                                <m:t>4</m:t>
                              </m:r>
                            </m:e>
                            <m:e>
                              <m:r>
                                <a:rPr lang="tr-TR" b="0" i="1" smtClean="0">
                                  <a:latin typeface="Cambria Math" panose="02040503050406030204" pitchFamily="18" charset="0"/>
                                </a:rPr>
                                <m:t>0</m:t>
                              </m:r>
                            </m:e>
                          </m:mr>
                        </m:m>
                      </m:e>
                    </m:d>
                  </m:oMath>
                </a14:m>
                <a:r>
                  <a:rPr lang="tr-TR" dirty="0"/>
                  <a:t>	B=</a:t>
                </a:r>
                <a14:m>
                  <m:oMath xmlns:m="http://schemas.openxmlformats.org/officeDocument/2006/math">
                    <m:d>
                      <m:dPr>
                        <m:begChr m:val="|"/>
                        <m:endChr m:val="|"/>
                        <m:ctrlPr>
                          <a:rPr lang="tr-TR" i="1">
                            <a:latin typeface="Cambria Math" panose="02040503050406030204" pitchFamily="18" charset="0"/>
                          </a:rPr>
                        </m:ctrlPr>
                      </m:dPr>
                      <m:e>
                        <m:m>
                          <m:mPr>
                            <m:mcs>
                              <m:mc>
                                <m:mcPr>
                                  <m:count m:val="3"/>
                                  <m:mcJc m:val="center"/>
                                </m:mcPr>
                              </m:mc>
                            </m:mcs>
                            <m:ctrlPr>
                              <a:rPr lang="tr-TR" b="0" i="1" smtClean="0">
                                <a:latin typeface="Cambria Math" panose="02040503050406030204" pitchFamily="18" charset="0"/>
                              </a:rPr>
                            </m:ctrlPr>
                          </m:mPr>
                          <m:mr>
                            <m:e>
                              <m:r>
                                <m:rPr>
                                  <m:brk m:alnAt="7"/>
                                </m:rPr>
                                <a:rPr lang="tr-TR" b="0" i="1" smtClean="0">
                                  <a:latin typeface="Cambria Math" panose="02040503050406030204" pitchFamily="18" charset="0"/>
                                </a:rPr>
                                <m:t>1</m:t>
                              </m:r>
                            </m:e>
                            <m:e>
                              <m:r>
                                <a:rPr lang="tr-TR" b="0" i="1" smtClean="0">
                                  <a:latin typeface="Cambria Math" panose="02040503050406030204" pitchFamily="18" charset="0"/>
                                </a:rPr>
                                <m:t>3</m:t>
                              </m:r>
                            </m:e>
                            <m:e>
                              <m:r>
                                <a:rPr lang="tr-TR" b="0" i="1" smtClean="0">
                                  <a:latin typeface="Cambria Math" panose="02040503050406030204" pitchFamily="18" charset="0"/>
                                </a:rPr>
                                <m:t>1</m:t>
                              </m:r>
                            </m:e>
                          </m:mr>
                          <m:mr>
                            <m:e>
                              <m:r>
                                <a:rPr lang="tr-TR" b="0" i="1" smtClean="0">
                                  <a:latin typeface="Cambria Math" panose="02040503050406030204" pitchFamily="18" charset="0"/>
                                </a:rPr>
                                <m:t>2</m:t>
                              </m:r>
                            </m:e>
                            <m:e>
                              <m:r>
                                <a:rPr lang="tr-TR" b="0" i="1" smtClean="0">
                                  <a:latin typeface="Cambria Math" panose="02040503050406030204" pitchFamily="18" charset="0"/>
                                </a:rPr>
                                <m:t>2</m:t>
                              </m:r>
                            </m:e>
                            <m:e>
                              <m:r>
                                <a:rPr lang="tr-TR" b="0" i="1" smtClean="0">
                                  <a:latin typeface="Cambria Math" panose="02040503050406030204" pitchFamily="18" charset="0"/>
                                </a:rPr>
                                <m:t>1</m:t>
                              </m:r>
                            </m:e>
                          </m:mr>
                        </m:m>
                      </m:e>
                    </m:d>
                  </m:oMath>
                </a14:m>
                <a:r>
                  <a:rPr lang="tr-TR" dirty="0"/>
                  <a:t> C=AB</a:t>
                </a:r>
              </a:p>
              <a:p>
                <a:pPr marL="0" indent="0">
                  <a:buNone/>
                </a:pPr>
                <a:endParaRPr lang="tr-TR" dirty="0"/>
              </a:p>
              <a:p>
                <a:pPr marL="0" indent="0">
                  <a:buNone/>
                </a:pPr>
                <a:r>
                  <a:rPr lang="tr-TR" dirty="0"/>
                  <a:t>C= </a:t>
                </a:r>
                <a14:m>
                  <m:oMath xmlns:m="http://schemas.openxmlformats.org/officeDocument/2006/math">
                    <m:d>
                      <m:dPr>
                        <m:begChr m:val="|"/>
                        <m:endChr m:val="|"/>
                        <m:ctrlPr>
                          <a:rPr lang="tr-TR" i="1">
                            <a:latin typeface="Cambria Math" panose="02040503050406030204" pitchFamily="18" charset="0"/>
                          </a:rPr>
                        </m:ctrlPr>
                      </m:dPr>
                      <m:e>
                        <m:m>
                          <m:mPr>
                            <m:mcs>
                              <m:mc>
                                <m:mcPr>
                                  <m:count m:val="3"/>
                                  <m:mcJc m:val="center"/>
                                </m:mcPr>
                              </m:mc>
                            </m:mcs>
                            <m:ctrlPr>
                              <a:rPr lang="tr-TR" b="0" i="1" smtClean="0">
                                <a:latin typeface="Cambria Math" panose="02040503050406030204" pitchFamily="18" charset="0"/>
                              </a:rPr>
                            </m:ctrlPr>
                          </m:mPr>
                          <m:mr>
                            <m:e>
                              <m:r>
                                <m:rPr>
                                  <m:brk m:alnAt="7"/>
                                </m:rP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1+1</m:t>
                              </m:r>
                              <m:r>
                                <a:rPr lang="tr-TR" b="0" i="1" smtClean="0">
                                  <a:latin typeface="Cambria Math" panose="02040503050406030204" pitchFamily="18" charset="0"/>
                                </a:rPr>
                                <m:t>𝑥</m:t>
                              </m:r>
                              <m:r>
                                <a:rPr lang="tr-TR" b="0" i="1" smtClean="0">
                                  <a:latin typeface="Cambria Math" panose="02040503050406030204" pitchFamily="18" charset="0"/>
                                </a:rPr>
                                <m:t>2</m:t>
                              </m:r>
                            </m:e>
                            <m:e>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3+1</m:t>
                              </m:r>
                              <m:r>
                                <a:rPr lang="tr-TR" b="0" i="1" smtClean="0">
                                  <a:latin typeface="Cambria Math" panose="02040503050406030204" pitchFamily="18" charset="0"/>
                                </a:rPr>
                                <m:t>𝑥</m:t>
                              </m:r>
                              <m:r>
                                <a:rPr lang="tr-TR" b="0" i="1" smtClean="0">
                                  <a:latin typeface="Cambria Math" panose="02040503050406030204" pitchFamily="18" charset="0"/>
                                </a:rPr>
                                <m:t>2</m:t>
                              </m:r>
                            </m:e>
                            <m:e>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1+1</m:t>
                              </m:r>
                              <m:r>
                                <a:rPr lang="tr-TR" b="0" i="1" smtClean="0">
                                  <a:latin typeface="Cambria Math" panose="02040503050406030204" pitchFamily="18" charset="0"/>
                                </a:rPr>
                                <m:t>𝑥</m:t>
                              </m:r>
                              <m:r>
                                <a:rPr lang="tr-TR" b="0" i="1" smtClean="0">
                                  <a:latin typeface="Cambria Math" panose="02040503050406030204" pitchFamily="18" charset="0"/>
                                </a:rPr>
                                <m:t>1</m:t>
                              </m:r>
                            </m:e>
                          </m:mr>
                          <m:mr>
                            <m:e>
                              <m:r>
                                <a:rPr lang="tr-TR" i="1">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1+0</m:t>
                              </m:r>
                              <m:r>
                                <a:rPr lang="tr-TR" b="0" i="1" smtClean="0">
                                  <a:latin typeface="Cambria Math" panose="02040503050406030204" pitchFamily="18" charset="0"/>
                                </a:rPr>
                                <m:t>𝑥</m:t>
                              </m:r>
                              <m:r>
                                <a:rPr lang="tr-TR" b="0" i="1" smtClean="0">
                                  <a:latin typeface="Cambria Math" panose="02040503050406030204" pitchFamily="18" charset="0"/>
                                </a:rPr>
                                <m:t>2</m:t>
                              </m:r>
                            </m:e>
                            <m:e>
                              <m:r>
                                <a:rPr lang="tr-TR" b="0" i="1" smtClean="0">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3+0</m:t>
                              </m:r>
                              <m:r>
                                <a:rPr lang="tr-TR" b="0" i="1" smtClean="0">
                                  <a:latin typeface="Cambria Math" panose="02040503050406030204" pitchFamily="18" charset="0"/>
                                </a:rPr>
                                <m:t>𝑥</m:t>
                              </m:r>
                              <m:r>
                                <a:rPr lang="tr-TR" b="0" i="1" smtClean="0">
                                  <a:latin typeface="Cambria Math" panose="02040503050406030204" pitchFamily="18" charset="0"/>
                                </a:rPr>
                                <m:t>2</m:t>
                              </m:r>
                            </m:e>
                            <m:e>
                              <m:r>
                                <a:rPr lang="tr-TR" b="0" i="1" smtClean="0">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1+0</m:t>
                              </m:r>
                              <m:r>
                                <a:rPr lang="tr-TR" b="0" i="1" smtClean="0">
                                  <a:latin typeface="Cambria Math" panose="02040503050406030204" pitchFamily="18" charset="0"/>
                                </a:rPr>
                                <m:t>𝑥</m:t>
                              </m:r>
                              <m:r>
                                <a:rPr lang="tr-TR" b="0" i="1" smtClean="0">
                                  <a:latin typeface="Cambria Math" panose="02040503050406030204" pitchFamily="18" charset="0"/>
                                </a:rPr>
                                <m:t>1</m:t>
                              </m:r>
                            </m:e>
                          </m:mr>
                        </m:m>
                      </m:e>
                    </m:d>
                  </m:oMath>
                </a14:m>
                <a:r>
                  <a:rPr lang="tr-TR" dirty="0"/>
                  <a:t> =</a:t>
                </a:r>
                <a14:m>
                  <m:oMath xmlns:m="http://schemas.openxmlformats.org/officeDocument/2006/math">
                    <m:d>
                      <m:dPr>
                        <m:begChr m:val="|"/>
                        <m:endChr m:val="|"/>
                        <m:ctrlPr>
                          <a:rPr lang="tr-TR" i="1">
                            <a:latin typeface="Cambria Math" panose="02040503050406030204" pitchFamily="18" charset="0"/>
                          </a:rPr>
                        </m:ctrlPr>
                      </m:dPr>
                      <m:e>
                        <m:m>
                          <m:mPr>
                            <m:mcs>
                              <m:mc>
                                <m:mcPr>
                                  <m:count m:val="3"/>
                                  <m:mcJc m:val="center"/>
                                </m:mcPr>
                              </m:mc>
                            </m:mcs>
                            <m:ctrlPr>
                              <a:rPr lang="tr-TR" b="0" i="1">
                                <a:latin typeface="Cambria Math" panose="02040503050406030204" pitchFamily="18" charset="0"/>
                              </a:rPr>
                            </m:ctrlPr>
                          </m:mPr>
                          <m:mr>
                            <m:e>
                              <m:r>
                                <m:rPr>
                                  <m:brk m:alnAt="7"/>
                                </m:rPr>
                                <a:rPr lang="tr-TR" b="0" i="1" smtClean="0">
                                  <a:latin typeface="Cambria Math" panose="02040503050406030204" pitchFamily="18" charset="0"/>
                                </a:rPr>
                                <m:t>4</m:t>
                              </m:r>
                            </m:e>
                            <m:e>
                              <m:r>
                                <a:rPr lang="tr-TR" b="0" i="1" smtClean="0">
                                  <a:latin typeface="Cambria Math" panose="02040503050406030204" pitchFamily="18" charset="0"/>
                                </a:rPr>
                                <m:t>8</m:t>
                              </m:r>
                            </m:e>
                            <m:e>
                              <m:r>
                                <a:rPr lang="tr-TR" b="0" i="1" smtClean="0">
                                  <a:latin typeface="Cambria Math" panose="02040503050406030204" pitchFamily="18" charset="0"/>
                                </a:rPr>
                                <m:t>3</m:t>
                              </m:r>
                            </m:e>
                          </m:mr>
                          <m:mr>
                            <m:e>
                              <m:r>
                                <a:rPr lang="tr-TR" b="0" i="1" smtClean="0">
                                  <a:latin typeface="Cambria Math" panose="02040503050406030204" pitchFamily="18" charset="0"/>
                                </a:rPr>
                                <m:t>4</m:t>
                              </m:r>
                            </m:e>
                            <m:e>
                              <m:r>
                                <a:rPr lang="tr-TR" b="0" i="1" smtClean="0">
                                  <a:latin typeface="Cambria Math" panose="02040503050406030204" pitchFamily="18" charset="0"/>
                                </a:rPr>
                                <m:t>12</m:t>
                              </m:r>
                            </m:e>
                            <m:e>
                              <m:r>
                                <a:rPr lang="tr-TR" b="0" i="1" smtClean="0">
                                  <a:latin typeface="Cambria Math" panose="02040503050406030204" pitchFamily="18" charset="0"/>
                                </a:rPr>
                                <m:t>4</m:t>
                              </m:r>
                            </m:e>
                          </m:mr>
                        </m:m>
                      </m:e>
                    </m:d>
                  </m:oMath>
                </a14:m>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732" t="-1970" r="-338"/>
                </a:stretch>
              </a:blipFill>
            </p:spPr>
            <p:txBody>
              <a:bodyPr/>
              <a:lstStyle/>
              <a:p>
                <a:r>
                  <a:rPr lang="tr-TR">
                    <a:noFill/>
                  </a:rPr>
                  <a:t> </a:t>
                </a:r>
              </a:p>
            </p:txBody>
          </p:sp>
        </mc:Fallback>
      </mc:AlternateContent>
    </p:spTree>
    <p:extLst>
      <p:ext uri="{BB962C8B-B14F-4D97-AF65-F5344CB8AC3E}">
        <p14:creationId xmlns:p14="http://schemas.microsoft.com/office/powerpoint/2010/main" val="2354697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t>Değişme Özelliği: </a:t>
            </a:r>
          </a:p>
          <a:p>
            <a:endParaRPr lang="tr-TR" b="1" dirty="0"/>
          </a:p>
          <a:p>
            <a:pPr>
              <a:buFont typeface="Wingdings" panose="05000000000000000000" pitchFamily="2" charset="2"/>
              <a:buChar char="Ø"/>
            </a:pPr>
            <a:r>
              <a:rPr lang="tr-TR" b="1" dirty="0">
                <a:solidFill>
                  <a:srgbClr val="FF0000"/>
                </a:solidFill>
              </a:rPr>
              <a:t>Toplamada</a:t>
            </a:r>
          </a:p>
          <a:p>
            <a:pPr marL="0" indent="0">
              <a:buNone/>
            </a:pPr>
            <a:r>
              <a:rPr lang="tr-TR" dirty="0"/>
              <a:t>A+B = B+A</a:t>
            </a:r>
          </a:p>
          <a:p>
            <a:pPr marL="0" indent="0">
              <a:buNone/>
            </a:pPr>
            <a:endParaRPr lang="tr-TR" dirty="0"/>
          </a:p>
          <a:p>
            <a:pPr>
              <a:buFont typeface="Wingdings" panose="05000000000000000000" pitchFamily="2" charset="2"/>
              <a:buChar char="Ø"/>
            </a:pPr>
            <a:r>
              <a:rPr lang="tr-TR" b="1" dirty="0">
                <a:solidFill>
                  <a:srgbClr val="FF0000"/>
                </a:solidFill>
              </a:rPr>
              <a:t>Çarpmada</a:t>
            </a:r>
          </a:p>
          <a:p>
            <a:pPr marL="0" indent="0">
              <a:buNone/>
            </a:pPr>
            <a:r>
              <a:rPr lang="tr-TR" dirty="0"/>
              <a:t>AB ≠ BA (Nadir durumlar hariç)</a:t>
            </a:r>
          </a:p>
          <a:p>
            <a:endParaRPr lang="tr-TR" dirty="0"/>
          </a:p>
        </p:txBody>
      </p:sp>
      <p:sp>
        <p:nvSpPr>
          <p:cNvPr id="4" name="Metin kutusu 3"/>
          <p:cNvSpPr txBox="1"/>
          <p:nvPr/>
        </p:nvSpPr>
        <p:spPr>
          <a:xfrm>
            <a:off x="4910328" y="1673352"/>
            <a:ext cx="6784848" cy="369332"/>
          </a:xfrm>
          <a:prstGeom prst="rect">
            <a:avLst/>
          </a:prstGeom>
          <a:noFill/>
        </p:spPr>
        <p:txBody>
          <a:bodyPr wrap="square" rtlCol="0">
            <a:spAutoFit/>
          </a:bodyPr>
          <a:lstStyle/>
          <a:p>
            <a:r>
              <a:rPr lang="tr-TR" b="1" dirty="0"/>
              <a:t>Matrislerde Değişme, Birleşme ve Dağılma Özellikleri</a:t>
            </a:r>
          </a:p>
        </p:txBody>
      </p:sp>
    </p:spTree>
    <p:extLst>
      <p:ext uri="{BB962C8B-B14F-4D97-AF65-F5344CB8AC3E}">
        <p14:creationId xmlns:p14="http://schemas.microsoft.com/office/powerpoint/2010/main" val="3743212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t>Birleşme Özelliği: </a:t>
            </a:r>
          </a:p>
          <a:p>
            <a:endParaRPr lang="tr-TR" b="1" dirty="0"/>
          </a:p>
          <a:p>
            <a:pPr>
              <a:buFont typeface="Wingdings" panose="05000000000000000000" pitchFamily="2" charset="2"/>
              <a:buChar char="Ø"/>
            </a:pPr>
            <a:r>
              <a:rPr lang="tr-TR" b="1" dirty="0">
                <a:solidFill>
                  <a:srgbClr val="FF0000"/>
                </a:solidFill>
              </a:rPr>
              <a:t>Toplamada</a:t>
            </a:r>
          </a:p>
          <a:p>
            <a:pPr marL="0" indent="0">
              <a:buNone/>
            </a:pPr>
            <a:r>
              <a:rPr lang="tr-TR" dirty="0"/>
              <a:t>A+ (B+C) = (A+B)+ C</a:t>
            </a:r>
          </a:p>
          <a:p>
            <a:pPr marL="0" indent="0">
              <a:buNone/>
            </a:pPr>
            <a:endParaRPr lang="tr-TR" dirty="0"/>
          </a:p>
          <a:p>
            <a:pPr>
              <a:buFont typeface="Wingdings" panose="05000000000000000000" pitchFamily="2" charset="2"/>
              <a:buChar char="Ø"/>
            </a:pPr>
            <a:r>
              <a:rPr lang="tr-TR" b="1" dirty="0">
                <a:solidFill>
                  <a:srgbClr val="FF0000"/>
                </a:solidFill>
              </a:rPr>
              <a:t>Çarpmada</a:t>
            </a:r>
          </a:p>
          <a:p>
            <a:pPr marL="0" indent="0">
              <a:buNone/>
            </a:pPr>
            <a:r>
              <a:rPr lang="tr-TR" dirty="0"/>
              <a:t>A(BC) = (AB)C(Boyut uyumu olması gerekir.)</a:t>
            </a:r>
          </a:p>
          <a:p>
            <a:endParaRPr lang="tr-TR" dirty="0"/>
          </a:p>
        </p:txBody>
      </p:sp>
    </p:spTree>
    <p:extLst>
      <p:ext uri="{BB962C8B-B14F-4D97-AF65-F5344CB8AC3E}">
        <p14:creationId xmlns:p14="http://schemas.microsoft.com/office/powerpoint/2010/main" val="825241584"/>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Uçak İzi">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TM04033937[[fn=Uçak İzi]]</Template>
  <TotalTime>571</TotalTime>
  <Words>371</Words>
  <Application>Microsoft Office PowerPoint</Application>
  <PresentationFormat>Geniş ekran</PresentationFormat>
  <Paragraphs>80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Cambria Math</vt:lpstr>
      <vt:lpstr>Century Gothic</vt:lpstr>
      <vt:lpstr>Wingdings</vt:lpstr>
      <vt:lpstr>Uçak İzi</vt:lpstr>
      <vt:lpstr>EKONOMİSTLER İÇİN MATEMATİK</vt:lpstr>
      <vt:lpstr>matrisler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EKONOMİSTLER İÇİN MATEMATİK</dc:title>
  <dc:creator>Görkem ÖZTÜRK</dc:creator>
  <cp:lastModifiedBy>AYTEKİN</cp:lastModifiedBy>
  <cp:revision>138</cp:revision>
  <dcterms:created xsi:type="dcterms:W3CDTF">2018-01-05T12:01:46Z</dcterms:created>
  <dcterms:modified xsi:type="dcterms:W3CDTF">2020-03-24T20:22:18Z</dcterms:modified>
</cp:coreProperties>
</file>