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58" r:id="rId6"/>
    <p:sldId id="264" r:id="rId7"/>
    <p:sldId id="265" r:id="rId8"/>
    <p:sldId id="259" r:id="rId9"/>
    <p:sldId id="266" r:id="rId10"/>
    <p:sldId id="260" r:id="rId11"/>
    <p:sldId id="261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EF1F6E-C84B-4561-B476-067B1E4704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9E36A56-A390-41B7-AB5F-E1A97E0F64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F748283-4561-4E35-A208-8126E95D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9C61A10-3A07-491B-8F9B-02C5E92A6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77557E-9FF0-4756-8A45-9F174FCF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328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0A376A3-C5D5-49F9-BF54-1BB45A623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07273EC-A6CA-4AC5-96B9-34F8056D0F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C64EFE9-C678-4988-AA80-528E4C6C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F90CDB4-5177-4D36-8653-88D1652A8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115730-959B-4E5E-B179-02702EC2A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62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B1B6495-4AB8-420A-A6FB-B78231FE4E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9D1A2F0-4C4A-4B65-86FA-7D1F8CB70C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678F65F-4A0D-4063-BB0B-ADF29FA42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4AB096F-7D05-43CE-A8A9-A386A0C1E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766FA11-C958-4BE5-BEA8-61B3232F4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47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9F3603F-FAE6-4EB4-ABF5-F62B19428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C0C372-49CA-477B-ACA8-11C71EFD7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7BBAE3-F9A3-450E-B9B7-2E7B98EDD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0D41E6-BAD0-4251-B448-E7D9DDF5B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24CDC7-EFF0-4DA1-8996-BFF8A1E7C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02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FE1D7C5-1BAA-42FF-9E1A-349C0C1A5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4AC611-E883-40AB-9A72-362BB836E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597F9CA-1D42-4334-934B-BEBBB263C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DAD8643-FFAE-4928-B8D6-E7CD8A95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D6CDF81-0981-4634-B407-8688C96B3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41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3F1B094-575B-4EA4-A1BB-C0A018BCF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548C773-520F-488C-BA44-1F86D1FEAE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7E11349-3ABA-4917-BB37-253276C7B5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87475C8-331B-42A4-9D28-E46387AF3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36E4F2E-C6EC-4847-9A82-065A10C6E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B4D0E6D-9E41-4B6C-B63B-5C551DC16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70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25BE17-F011-43F9-A47C-67FE5A30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E523F9-1C97-466B-9011-46CEFBB0B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7091358-4F89-4885-936D-59C3A5ADC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F5E63E0-36D7-4F0E-9F83-136D5987F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B33AE92-2378-4947-A394-9F2E8BFE33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986CCD47-73C6-4257-8179-036CD7DB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39F4C723-DFE3-44FD-B9A5-4CA661DC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D5B46A1-1AD4-4104-967E-948437325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23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48F429-D919-4D7A-B985-D963B302F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BA25E84-B194-4FE2-BB9B-5E99F1ECB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02F632C-F24B-4D04-BBC3-1777FBD34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EC26ADBE-9CE3-43A9-8D11-A9AA43F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A57397A-3539-456B-B12F-9D4959C3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8FDDB26-B4ED-4A31-86FC-6BBB34BE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15F83E93-F8D2-49EF-B599-4D5D278E2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39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8020EB5-003E-42E4-AD55-46408C499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D71771-B590-419B-A3A6-518396E9FC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F8A1225-0F98-4631-8E31-8D5B285C1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B9A0637-9898-47D0-9BED-A812F026C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263AF9C-13B6-4648-A65C-BAB663066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7E3B1F4-5D4B-4B13-8F68-0366B093D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43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2B2FFD9-AD96-43AE-8B19-40A035A68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9C8C8E38-A628-4DE4-A40D-D1802D3FEF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D8E09FD1-CF50-43E6-A044-6A45FFEFF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58BDDA8-BB4F-4D2A-AF83-B490A566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1FF89E-A6E1-42BE-B9B5-028300F1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9EFEF31-2E41-43EB-AA5D-6DE392AFA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668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78A19DCA-1CF0-4861-A4C7-D9BC1041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3DD87C4-4FC3-4DC2-98B7-3305062C5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CECF53-D390-460E-9196-86E0727A1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A85B6-96A9-428E-9EFC-77823AE82464}" type="datetimeFigureOut">
              <a:rPr lang="tr-TR" smtClean="0"/>
              <a:t>20.04.2020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617F18B-3C50-4189-8F9F-4FF9EEB0BD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E595A17-0C1A-4939-AAAE-24BD9E975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5A670-7C76-4AD9-800E-768A2DB29B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648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4054F88-7F6B-4EC7-80D2-8B79A9ACB2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Logaritmik Fonksiyonlar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4BEEA25-598C-4758-8CD2-64862FDD0A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3057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67348701-D2F2-447B-900D-59D0F159CC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79315" y="-530989"/>
            <a:ext cx="5943697" cy="7919977"/>
          </a:xfrm>
        </p:spPr>
      </p:pic>
    </p:spTree>
    <p:extLst>
      <p:ext uri="{BB962C8B-B14F-4D97-AF65-F5344CB8AC3E}">
        <p14:creationId xmlns:p14="http://schemas.microsoft.com/office/powerpoint/2010/main" val="754584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48E22752-4195-4CF6-A727-6603EE5FF9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27489" y="-1030392"/>
            <a:ext cx="6693270" cy="8918783"/>
          </a:xfrm>
        </p:spPr>
      </p:pic>
    </p:spTree>
    <p:extLst>
      <p:ext uri="{BB962C8B-B14F-4D97-AF65-F5344CB8AC3E}">
        <p14:creationId xmlns:p14="http://schemas.microsoft.com/office/powerpoint/2010/main" val="377486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E243EA8-85EC-48C5-9317-3DC31CA8C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6B19DD-78FA-4350-A147-E4297C15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Büyüme, gelişme, yatırım, bankacılık</a:t>
            </a:r>
          </a:p>
          <a:p>
            <a:r>
              <a:rPr lang="tr-TR" dirty="0"/>
              <a:t>Bağımsız değişken üs olarak görev yapar.</a:t>
            </a:r>
          </a:p>
          <a:p>
            <a:r>
              <a:rPr lang="tr-TR" dirty="0"/>
              <a:t>Faiz hesaplamaları konunun anlaşılmasını sağlayacaktır.</a:t>
            </a:r>
          </a:p>
          <a:p>
            <a:r>
              <a:rPr lang="tr-TR" dirty="0"/>
              <a:t>Belli bir faiz oranı (r) üzerinden, t dönem sonra elde edilecek toplam para miktarı S=P(1+r)</a:t>
            </a:r>
            <a:r>
              <a:rPr lang="tr-TR" baseline="30000" dirty="0"/>
              <a:t>t</a:t>
            </a:r>
            <a:r>
              <a:rPr lang="tr-TR" dirty="0"/>
              <a:t> bileşik faiz formülüyle hesaplanır.</a:t>
            </a:r>
          </a:p>
          <a:p>
            <a:endParaRPr lang="tr-TR" baseline="30000" dirty="0"/>
          </a:p>
          <a:p>
            <a:pPr marL="0" indent="0">
              <a:buNone/>
            </a:pPr>
            <a:r>
              <a:rPr lang="tr-TR" dirty="0"/>
              <a:t>S= t dönem sonra elde edilecek para</a:t>
            </a:r>
          </a:p>
          <a:p>
            <a:pPr marL="0" indent="0">
              <a:buNone/>
            </a:pPr>
            <a:r>
              <a:rPr lang="tr-TR" dirty="0"/>
              <a:t>P= anapara</a:t>
            </a:r>
          </a:p>
          <a:p>
            <a:pPr marL="0" indent="0">
              <a:buNone/>
            </a:pPr>
            <a:r>
              <a:rPr lang="tr-TR" dirty="0"/>
              <a:t>r= faiz</a:t>
            </a:r>
          </a:p>
          <a:p>
            <a:pPr marL="0" indent="0">
              <a:buNone/>
            </a:pPr>
            <a:r>
              <a:rPr lang="tr-TR" dirty="0"/>
              <a:t>t= dönem</a:t>
            </a:r>
          </a:p>
        </p:txBody>
      </p:sp>
    </p:spTree>
    <p:extLst>
      <p:ext uri="{BB962C8B-B14F-4D97-AF65-F5344CB8AC3E}">
        <p14:creationId xmlns:p14="http://schemas.microsoft.com/office/powerpoint/2010/main" val="900627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2A07EC-34FF-42D1-872A-4FA52FB7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BA7BE61-9DEA-4E2E-A149-905601BBD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%10 faizle 100TL’nin 3 yıl sonra alacağı değer: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4" name="Tablo 4">
            <a:extLst>
              <a:ext uri="{FF2B5EF4-FFF2-40B4-BE49-F238E27FC236}">
                <a16:creationId xmlns:a16="http://schemas.microsoft.com/office/drawing/2014/main" id="{6D6645CF-64A5-412E-9E96-EC408F3ABB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778044"/>
              </p:ext>
            </p:extLst>
          </p:nvPr>
        </p:nvGraphicFramePr>
        <p:xfrm>
          <a:off x="1075397" y="2956429"/>
          <a:ext cx="8127999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340714276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8340240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0695816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Yıl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Faiz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Bankadaki toplam para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037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479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43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1049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133.1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553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096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054F517-F19A-44F8-B473-19BA90F6E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ED66E87-76F5-4C96-A7BA-11B2BF158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S=P(1+r)</a:t>
            </a:r>
            <a:r>
              <a:rPr lang="tr-TR" baseline="30000" dirty="0"/>
              <a:t>t</a:t>
            </a:r>
          </a:p>
          <a:p>
            <a:pPr marL="0" indent="0">
              <a:buNone/>
            </a:pPr>
            <a:r>
              <a:rPr lang="tr-TR" dirty="0"/>
              <a:t>S=100(1+0.10)</a:t>
            </a:r>
            <a:r>
              <a:rPr lang="tr-TR" baseline="30000" dirty="0"/>
              <a:t>3</a:t>
            </a:r>
          </a:p>
          <a:p>
            <a:pPr marL="0" indent="0">
              <a:buNone/>
            </a:pPr>
            <a:endParaRPr lang="tr-TR" baseline="30000" dirty="0"/>
          </a:p>
          <a:p>
            <a:pPr marL="0" indent="0">
              <a:buNone/>
            </a:pPr>
            <a:r>
              <a:rPr lang="tr-TR" dirty="0"/>
              <a:t>S=100(1.331)</a:t>
            </a:r>
          </a:p>
          <a:p>
            <a:pPr marL="0" indent="0">
              <a:buNone/>
            </a:pPr>
            <a:r>
              <a:rPr lang="tr-TR" dirty="0"/>
              <a:t>S=133.1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lnS</a:t>
            </a:r>
            <a:r>
              <a:rPr lang="tr-TR" dirty="0"/>
              <a:t>=</a:t>
            </a:r>
            <a:r>
              <a:rPr lang="tr-TR" dirty="0" err="1"/>
              <a:t>lnP+tln</a:t>
            </a:r>
            <a:r>
              <a:rPr lang="tr-TR" dirty="0"/>
              <a:t>(1+r)</a:t>
            </a:r>
          </a:p>
          <a:p>
            <a:r>
              <a:rPr lang="tr-TR" dirty="0" err="1"/>
              <a:t>lnS</a:t>
            </a:r>
            <a:r>
              <a:rPr lang="tr-TR" dirty="0"/>
              <a:t>=ln100+3ln1.1</a:t>
            </a:r>
          </a:p>
          <a:p>
            <a:r>
              <a:rPr lang="tr-TR" dirty="0" err="1"/>
              <a:t>lnS</a:t>
            </a:r>
            <a:r>
              <a:rPr lang="tr-TR" dirty="0"/>
              <a:t>=4.891100725</a:t>
            </a:r>
          </a:p>
          <a:p>
            <a:r>
              <a:rPr lang="tr-TR" dirty="0"/>
              <a:t>S= antilog</a:t>
            </a:r>
            <a:r>
              <a:rPr lang="tr-TR" baseline="-25000" dirty="0"/>
              <a:t>e</a:t>
            </a:r>
            <a:r>
              <a:rPr lang="tr-TR" dirty="0"/>
              <a:t>(4.891100725)=133.1</a:t>
            </a:r>
          </a:p>
        </p:txBody>
      </p:sp>
    </p:spTree>
    <p:extLst>
      <p:ext uri="{BB962C8B-B14F-4D97-AF65-F5344CB8AC3E}">
        <p14:creationId xmlns:p14="http://schemas.microsoft.com/office/powerpoint/2010/main" val="3700417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E1DA19C-E418-48F9-9DEC-5498C1002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BC47F8BB-B4E4-4BAE-91D1-81139BCBB01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Eğer yıllık faiz değişmeden kalıyor, dönem 6’şar aylık iki dönem halinde ele alınıyorsa;</a:t>
                </a:r>
              </a:p>
              <a:p>
                <a:pPr marL="0" indent="0">
                  <a:buNone/>
                </a:pPr>
                <a:r>
                  <a:rPr lang="tr-TR" dirty="0"/>
                  <a:t>Bileşik faiz formülü:</a:t>
                </a:r>
              </a:p>
              <a:p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𝑃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1+</m:t>
                            </m:r>
                            <m:f>
                              <m:fPr>
                                <m:ctrlP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tr-TR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𝑚𝑡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m =dönem sayısı</a:t>
                </a:r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BC47F8BB-B4E4-4BAE-91D1-81139BCBB01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25251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793E60-7EDC-4530-8FC1-E466C902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81441B5-8A94-47FC-A915-AC857587465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6 aylık dönem için m=2</a:t>
                </a:r>
              </a:p>
              <a:p>
                <a:pPr marL="0" indent="0">
                  <a:buNone/>
                </a:pPr>
                <a:r>
                  <a:rPr lang="tr-TR" dirty="0"/>
                  <a:t>S=100(1+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0.10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dirty="0"/>
                  <a:t>)</a:t>
                </a:r>
                <a:r>
                  <a:rPr lang="tr-TR" baseline="30000" dirty="0"/>
                  <a:t>2(3)</a:t>
                </a:r>
              </a:p>
              <a:p>
                <a:pPr marL="0" indent="0">
                  <a:buNone/>
                </a:pPr>
                <a:endParaRPr lang="tr-TR" baseline="30000" dirty="0"/>
              </a:p>
              <a:p>
                <a:pPr marL="0" indent="0">
                  <a:buNone/>
                </a:pPr>
                <a:r>
                  <a:rPr lang="tr-TR" dirty="0"/>
                  <a:t>S=134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581441B5-8A94-47FC-A915-AC857587465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550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A99CD39-ED67-4BF9-85C8-89BA6F2F7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081F839-94CA-43FE-AFC0-E63A6DAD916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3’er aylık dönem içim m=4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S=100(1+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</a:rPr>
                          <m:t>0.10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tr-TR" dirty="0"/>
                  <a:t>)</a:t>
                </a:r>
                <a:r>
                  <a:rPr lang="tr-TR" baseline="30000" dirty="0"/>
                  <a:t>4(3)</a:t>
                </a:r>
              </a:p>
              <a:p>
                <a:pPr marL="0" indent="0">
                  <a:buNone/>
                </a:pPr>
                <a:r>
                  <a:rPr lang="tr-TR" dirty="0"/>
                  <a:t>S=134.5</a:t>
                </a:r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081F839-94CA-43FE-AFC0-E63A6DAD916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23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6851A6-1643-4022-9518-A4DEA123A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6B15EF9-FDAA-4A51-ABB4-3063764EFFE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Faiz problemlerinde anaparanın artışı kesiklidir.</a:t>
                </a:r>
              </a:p>
              <a:p>
                <a:r>
                  <a:rPr lang="tr-TR" dirty="0"/>
                  <a:t>Nüfus, büyüme gibi değişkenler sürekli bir değişim içindedir.</a:t>
                </a:r>
              </a:p>
              <a:p>
                <a:r>
                  <a:rPr lang="tr-TR" dirty="0"/>
                  <a:t>Bu durumda, bileşik faiz formülünde m sonsuza gitmelidir.</a:t>
                </a:r>
              </a:p>
              <a:p>
                <a:r>
                  <a:rPr lang="tr-TR" dirty="0"/>
                  <a:t>m sonsuza  giderken S’nin limiti, büyüme, nüfus artış veya azalışını verecektir.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pt-BR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pt-BR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  <m:r>
                              <a:rPr lang="pt-BR" i="1" smtClean="0">
                                <a:latin typeface="Cambria Math" panose="02040503050406030204" pitchFamily="18" charset="0"/>
                              </a:rPr>
                              <m:t>→∞</m:t>
                            </m:r>
                          </m:lim>
                        </m:limLow>
                      </m:fName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func>
                    <m:r>
                      <a:rPr lang="tr-TR" b="0" i="1" smtClean="0">
                        <a:latin typeface="Cambria Math" panose="02040503050406030204" pitchFamily="18" charset="0"/>
                      </a:rPr>
                      <m:t>= 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tr-T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tr-T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den>
                        </m:f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𝑚𝑡</m:t>
                        </m:r>
                      </m:sup>
                    </m:sSup>
                  </m:oMath>
                </a14:m>
                <a:r>
                  <a:rPr lang="tr-TR" dirty="0"/>
                  <a:t>..</a:t>
                </a:r>
                <a:r>
                  <a:rPr lang="tr-TR" b="0" dirty="0"/>
                  <a:t>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𝑃𝑒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𝑟𝑡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</a:p>
              <a:p>
                <a:r>
                  <a:rPr lang="tr-TR" dirty="0"/>
                  <a:t>Eğer problemin değişkeni sürekli bir değişken ise </a:t>
                </a:r>
                <a14:m>
                  <m:oMath xmlns:m="http://schemas.openxmlformats.org/officeDocument/2006/math">
                    <m:r>
                      <a:rPr lang="tr-TR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tr-T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tr-T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𝑃𝑒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𝑟𝑡</m:t>
                        </m:r>
                      </m:sup>
                    </m:sSup>
                  </m:oMath>
                </a14:m>
                <a:r>
                  <a:rPr lang="tr-TR" dirty="0"/>
                  <a:t> </a:t>
                </a:r>
                <a:r>
                  <a:rPr lang="tr-TR"/>
                  <a:t>formülü kullanılır.</a:t>
                </a:r>
                <a:endParaRPr lang="tr-TR" dirty="0"/>
              </a:p>
            </p:txBody>
          </p:sp>
        </mc:Choice>
        <mc:Fallback xmlns="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76B15EF9-FDAA-4A51-ABB4-3063764EFFE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7718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24FE77D-8045-499A-829D-4442CDE8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091B178-E25C-40FA-BF7D-BEB250C28DD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64810" y="1690688"/>
                <a:ext cx="10515600" cy="4351338"/>
              </a:xfrm>
            </p:spPr>
            <p:txBody>
              <a:bodyPr/>
              <a:lstStyle/>
              <a:p>
                <a:r>
                  <a:rPr lang="tr-TR" dirty="0"/>
                  <a:t>Nüfusu 15 milyon olan bir ülkenin nüfus artış hızı %2,5 ise 10 yıl sonraki nüfusu:</a:t>
                </a:r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S=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(0.025)(10)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lnS</a:t>
                </a:r>
                <a:r>
                  <a:rPr lang="tr-TR" dirty="0"/>
                  <a:t>=ln15+(0.025)(10)</a:t>
                </a:r>
                <a:r>
                  <a:rPr lang="tr-TR" dirty="0" err="1"/>
                  <a:t>lne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err="1"/>
                  <a:t>lnS</a:t>
                </a:r>
                <a:r>
                  <a:rPr lang="tr-TR" dirty="0"/>
                  <a:t>=2.9580502</a:t>
                </a:r>
              </a:p>
              <a:p>
                <a:pPr marL="0" indent="0">
                  <a:buNone/>
                </a:pPr>
                <a:r>
                  <a:rPr lang="tr-TR" dirty="0"/>
                  <a:t>S= </a:t>
                </a:r>
                <a:r>
                  <a:rPr lang="tr-TR"/>
                  <a:t>antilog</a:t>
                </a:r>
                <a:r>
                  <a:rPr lang="tr-TR" baseline="-25000"/>
                  <a:t>e</a:t>
                </a:r>
                <a:r>
                  <a:rPr lang="tr-TR"/>
                  <a:t>(2.9580502)=19.26</a:t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>
                <a:extLst>
                  <a:ext uri="{FF2B5EF4-FFF2-40B4-BE49-F238E27FC236}">
                    <a16:creationId xmlns:a16="http://schemas.microsoft.com/office/drawing/2014/main" id="{3091B178-E25C-40FA-BF7D-BEB250C28DD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64810" y="1690688"/>
                <a:ext cx="10515600" cy="4351338"/>
              </a:xfrm>
              <a:blipFill>
                <a:blip r:embed="rId2"/>
                <a:stretch>
                  <a:fillRect l="-1159" t="-224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6631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301</Words>
  <Application>Microsoft Office PowerPoint</Application>
  <PresentationFormat>Geniş ekran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Office Teması</vt:lpstr>
      <vt:lpstr>Logaritmik Fonksiyonlar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Logaritmik Fonksiyonlar</dc:title>
  <dc:creator>OVB</dc:creator>
  <cp:lastModifiedBy>AYTEKİN</cp:lastModifiedBy>
  <cp:revision>13</cp:revision>
  <dcterms:created xsi:type="dcterms:W3CDTF">2019-04-16T08:18:13Z</dcterms:created>
  <dcterms:modified xsi:type="dcterms:W3CDTF">2020-04-20T10:42:38Z</dcterms:modified>
</cp:coreProperties>
</file>