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0"/>
  </p:notesMasterIdLst>
  <p:sldIdLst>
    <p:sldId id="256" r:id="rId2"/>
    <p:sldId id="257" r:id="rId3"/>
    <p:sldId id="273" r:id="rId4"/>
    <p:sldId id="270" r:id="rId5"/>
    <p:sldId id="258" r:id="rId6"/>
    <p:sldId id="259" r:id="rId7"/>
    <p:sldId id="271" r:id="rId8"/>
    <p:sldId id="27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52CC0-2A1F-4CCE-9757-BD643785BF9F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B25D6-7931-495C-9D53-A5B196BADF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002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0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52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006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689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164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982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665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16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50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7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8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26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01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01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48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90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14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DBEE-C77F-479E-A177-73BE0015BB66}" type="datetimeFigureOut">
              <a:rPr lang="tr-TR" smtClean="0"/>
              <a:t>3.03.2020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1DD6C-951E-4070-AE86-A8CD18967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5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EKONOMİSTLER İÇİN MATEMATİK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89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tr-TR" b="1" dirty="0"/>
                  <a:t>Sıfır Matris: </a:t>
                </a:r>
                <a:r>
                  <a:rPr lang="tr-TR" dirty="0"/>
                  <a:t>Tüm elemanları sıfır olan matristir. Herhangi bir boyutta olabilir. Etkisiz eleman özelliği vardır.</a:t>
                </a:r>
              </a:p>
              <a:p>
                <a:pPr marL="0" indent="0" algn="just">
                  <a:buNone/>
                </a:pPr>
                <a:r>
                  <a:rPr lang="tr-TR" dirty="0"/>
                  <a:t>A+Z = A</a:t>
                </a:r>
              </a:p>
              <a:p>
                <a:pPr marL="0" indent="0" algn="just">
                  <a:buNone/>
                </a:pPr>
                <a:r>
                  <a:rPr lang="tr-TR" dirty="0"/>
                  <a:t>Z=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tr-TR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 algn="just"/>
                <a:r>
                  <a:rPr lang="tr-TR" b="1" dirty="0"/>
                  <a:t>Birim Matris: </a:t>
                </a:r>
                <a:r>
                  <a:rPr lang="tr-TR" dirty="0"/>
                  <a:t>Satır ve sütun sayısı birbirine eşittir. Birim matrisin ana köşegenindeki elemanlar 1, diğer elemanlar ise 0’dır. I harfi ile gösterilir. Herhangi bir matris birim matrisle çarpılırsa sonuç matrisi kendisidir.</a:t>
                </a:r>
              </a:p>
              <a:p>
                <a:pPr marL="0" indent="0" algn="just">
                  <a:buNone/>
                </a:pPr>
                <a:r>
                  <a:rPr lang="tr-TR" dirty="0"/>
                  <a:t>AI =A</a:t>
                </a:r>
              </a:p>
              <a:p>
                <a:pPr marL="0" indent="0" algn="just">
                  <a:buNone/>
                </a:pPr>
                <a:r>
                  <a:rPr lang="tr-TR" dirty="0"/>
                  <a:t>I</a:t>
                </a:r>
                <a:r>
                  <a:rPr lang="tr-TR" baseline="-25000" dirty="0"/>
                  <a:t>2x2 </a:t>
                </a:r>
                <a:r>
                  <a:rPr lang="tr-TR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32" t="-1970" r="-6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etin kutusu 4"/>
          <p:cNvSpPr txBox="1"/>
          <p:nvPr/>
        </p:nvSpPr>
        <p:spPr>
          <a:xfrm>
            <a:off x="9464040" y="1673352"/>
            <a:ext cx="2231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Özel Matrisler</a:t>
            </a:r>
          </a:p>
        </p:txBody>
      </p:sp>
    </p:spTree>
    <p:extLst>
      <p:ext uri="{BB962C8B-B14F-4D97-AF65-F5344CB8AC3E}">
        <p14:creationId xmlns:p14="http://schemas.microsoft.com/office/powerpoint/2010/main" val="139823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E907F5-572D-4C81-A39F-C1B26727E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Kare matris: Satır ve sütun sayısı eşit olan matrisler</a:t>
            </a:r>
          </a:p>
          <a:p>
            <a:pPr marL="0" indent="0">
              <a:buNone/>
            </a:pPr>
            <a:r>
              <a:rPr lang="tr-TR" dirty="0"/>
              <a:t>n*n tipindeki matriste kare matrisin a11, a22,….,</a:t>
            </a:r>
            <a:r>
              <a:rPr lang="tr-TR" dirty="0" err="1"/>
              <a:t>ann</a:t>
            </a:r>
            <a:r>
              <a:rPr lang="tr-TR" dirty="0"/>
              <a:t> elemanlarına matrisin köşegeni denir.</a:t>
            </a:r>
          </a:p>
          <a:p>
            <a:r>
              <a:rPr lang="tr-TR" dirty="0"/>
              <a:t>Köşegen matris: A bir kare matris olmak üzere, köşegen elemanı olmayan bileşenleri 0 olan matris.</a:t>
            </a:r>
          </a:p>
        </p:txBody>
      </p:sp>
    </p:spTree>
    <p:extLst>
      <p:ext uri="{BB962C8B-B14F-4D97-AF65-F5344CB8AC3E}">
        <p14:creationId xmlns:p14="http://schemas.microsoft.com/office/powerpoint/2010/main" val="309698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tr-TR" b="1" dirty="0"/>
                  <a:t>Devrik Matris: </a:t>
                </a:r>
                <a:r>
                  <a:rPr lang="tr-TR" dirty="0"/>
                  <a:t>A’nın devriği A' ile gösterilir. Bir matrisin devriğini alabilmek için satırlar sütun, sütunlar satır yapılır. Buna göre A matrisi </a:t>
                </a:r>
                <a:r>
                  <a:rPr lang="tr-TR" dirty="0" err="1"/>
                  <a:t>nxm</a:t>
                </a:r>
                <a:r>
                  <a:rPr lang="tr-TR" dirty="0"/>
                  <a:t> boyutunda ise A'  </a:t>
                </a:r>
                <a:r>
                  <a:rPr lang="tr-TR" dirty="0" err="1"/>
                  <a:t>nxm</a:t>
                </a:r>
                <a:r>
                  <a:rPr lang="tr-TR" dirty="0"/>
                  <a:t> boyutunda olur.</a:t>
                </a:r>
              </a:p>
              <a:p>
                <a:pPr marL="0" indent="0" algn="just">
                  <a:buNone/>
                </a:pPr>
                <a:r>
                  <a:rPr lang="tr-TR" dirty="0"/>
                  <a:t>A=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      A'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 marL="0" indent="0" algn="just">
                  <a:buNone/>
                </a:pPr>
                <a:endParaRPr lang="tr-TR" dirty="0"/>
              </a:p>
              <a:p>
                <a:pPr marL="0" indent="0" algn="just">
                  <a:buNone/>
                </a:pPr>
                <a:r>
                  <a:rPr lang="tr-TR" dirty="0"/>
                  <a:t>(A') ' = A</a:t>
                </a:r>
              </a:p>
              <a:p>
                <a:pPr algn="just"/>
                <a:r>
                  <a:rPr lang="tr-TR" b="1" dirty="0"/>
                  <a:t>Simetrik Matris: </a:t>
                </a:r>
                <a:r>
                  <a:rPr lang="tr-TR" dirty="0"/>
                  <a:t>Eğer bir matrisin devriği ile kendisi aynı ise bu matrise simetrik matris denir.</a:t>
                </a:r>
              </a:p>
              <a:p>
                <a:pPr marL="0" indent="0" algn="just">
                  <a:buNone/>
                </a:pPr>
                <a:r>
                  <a:rPr lang="tr-TR" dirty="0"/>
                  <a:t>A=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      A'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  A simetrik matristir.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32" t="-1970" r="-6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83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tr-TR" sz="1800" dirty="0"/>
                  <a:t>Doğrusal denklemlerin matrisle ifadesi</a:t>
                </a:r>
              </a:p>
              <a:p>
                <a:pPr marL="0" indent="0">
                  <a:buNone/>
                </a:pPr>
                <a:r>
                  <a:rPr lang="tr-TR" sz="1800" dirty="0"/>
                  <a:t>5x+2y =16			</a:t>
                </a:r>
              </a:p>
              <a:p>
                <a:pPr marL="0" indent="0">
                  <a:buNone/>
                </a:pPr>
                <a:r>
                  <a:rPr lang="tr-TR" sz="1800" dirty="0"/>
                  <a:t>8x+4y =28</a:t>
                </a:r>
              </a:p>
              <a:p>
                <a:pPr marL="0" indent="0">
                  <a:buNone/>
                </a:pPr>
                <a:endParaRPr lang="tr-TR" sz="1800" dirty="0"/>
              </a:p>
              <a:p>
                <a:r>
                  <a:rPr lang="tr-TR" sz="1800" dirty="0">
                    <a:latin typeface="Cambria Math" panose="02040503050406030204" pitchFamily="18" charset="0"/>
                  </a:rPr>
                  <a:t>Matrisle ifade edilen denklem sisteminin doğrusal denklem sistemine çevrimi</a:t>
                </a:r>
              </a:p>
              <a:p>
                <a:pPr marL="0" indent="0">
                  <a:buNone/>
                </a:pPr>
                <a:endParaRPr lang="tr-TR" sz="18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tr-TR" sz="1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tr-TR" sz="18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sz="1800" dirty="0"/>
                  <a:t>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tr-TR" sz="1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sz="1800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sz="18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</m:mr>
                          <m:mr>
                            <m:e>
                              <m:r>
                                <a:rPr lang="tr-TR" sz="18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sz="1800" dirty="0"/>
                  <a:t>						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:endParaRPr lang="tr-TR" sz="1800" dirty="0"/>
              </a:p>
              <a:p>
                <a:pPr marL="0" indent="0">
                  <a:buNone/>
                </a:pPr>
                <a:r>
                  <a:rPr lang="tr-TR" sz="1800" dirty="0"/>
                  <a:t>					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07" t="-15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etin kutusu 4"/>
          <p:cNvSpPr txBox="1"/>
          <p:nvPr/>
        </p:nvSpPr>
        <p:spPr>
          <a:xfrm>
            <a:off x="4645152" y="1673352"/>
            <a:ext cx="707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Doğrusal Denklem Sisteminin Gauss Yöntemiyle Çözümü</a:t>
            </a:r>
          </a:p>
        </p:txBody>
      </p:sp>
      <p:sp>
        <p:nvSpPr>
          <p:cNvPr id="2" name="Sağ Ok 1"/>
          <p:cNvSpPr/>
          <p:nvPr/>
        </p:nvSpPr>
        <p:spPr>
          <a:xfrm>
            <a:off x="2532888" y="2618731"/>
            <a:ext cx="1216152" cy="301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5020056" y="4407790"/>
            <a:ext cx="1920240" cy="1057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4x+5y+7z =42</a:t>
            </a:r>
          </a:p>
          <a:p>
            <a:pPr>
              <a:lnSpc>
                <a:spcPct val="120000"/>
              </a:lnSpc>
            </a:pPr>
            <a:r>
              <a:rPr lang="tr-TR" dirty="0"/>
              <a:t>2x+3y+8z =40</a:t>
            </a:r>
          </a:p>
          <a:p>
            <a:pPr>
              <a:lnSpc>
                <a:spcPct val="120000"/>
              </a:lnSpc>
            </a:pPr>
            <a:r>
              <a:rPr lang="tr-TR" dirty="0"/>
              <a:t>6x+4y+z =18</a:t>
            </a:r>
          </a:p>
        </p:txBody>
      </p:sp>
      <p:sp>
        <p:nvSpPr>
          <p:cNvPr id="8" name="Sağ Ok 7"/>
          <p:cNvSpPr/>
          <p:nvPr/>
        </p:nvSpPr>
        <p:spPr>
          <a:xfrm>
            <a:off x="3343656" y="4705306"/>
            <a:ext cx="1216152" cy="301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/>
              <p:cNvSpPr txBox="1"/>
              <p:nvPr/>
            </p:nvSpPr>
            <p:spPr>
              <a:xfrm>
                <a:off x="4443984" y="2489691"/>
                <a:ext cx="2331720" cy="559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	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84" y="2489691"/>
                <a:ext cx="2331720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71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6928" y="1865376"/>
            <a:ext cx="10820400" cy="402412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Bir doğrusal denklem sisteminin Gauss yöntemiyle çözülebilmesi için: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Denklem sistemi matris gösterime çevrilir.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Katsayılar matrisine sağ taraf değerleri matrisi eklenerek genişletilmiş matris elde edilir.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Satır işlemleriyle, katsayılar matrisi birim matrise çevrilir.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Genişletilmiş matrisin sağ taraf değerlerinin bulunduğu yerde, bilinmeyenlerin değerleri elde edilir.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3. satırdaki birim matris oluşturma işlemlerinde, sütunlar sırayla ele alınır. Önce 1. sütundaki a</a:t>
            </a:r>
            <a:r>
              <a:rPr lang="tr-TR" baseline="-25000" dirty="0"/>
              <a:t>11 </a:t>
            </a:r>
            <a:r>
              <a:rPr lang="tr-TR" dirty="0"/>
              <a:t>elemanına 1’leme işlemi uygulanır. Dana sonra 1. sütunun diğer elemanları sıfırlanır. Sonra 2. sütuna geçilir. Aynı işlemler tekrar edilir. Bu şekilde devam eder.</a:t>
            </a:r>
            <a:endParaRPr lang="tr-TR" baseline="-25000" dirty="0"/>
          </a:p>
        </p:txBody>
      </p:sp>
    </p:spTree>
    <p:extLst>
      <p:ext uri="{BB962C8B-B14F-4D97-AF65-F5344CB8AC3E}">
        <p14:creationId xmlns:p14="http://schemas.microsoft.com/office/powerpoint/2010/main" val="130748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tr-TR" dirty="0">
                    <a:solidFill>
                      <a:srgbClr val="FF0000"/>
                    </a:solidFill>
                  </a:rPr>
                  <a:t>Örnek</a:t>
                </a:r>
              </a:p>
              <a:p>
                <a:pPr marL="0" indent="0">
                  <a:buNone/>
                </a:pPr>
                <a:r>
                  <a:rPr lang="tr-TR"/>
                  <a:t>2y+12z </a:t>
                </a:r>
                <a:r>
                  <a:rPr lang="tr-TR" dirty="0"/>
                  <a:t>=40</a:t>
                </a:r>
              </a:p>
              <a:p>
                <a:pPr marL="0" indent="0">
                  <a:buNone/>
                </a:pPr>
                <a:r>
                  <a:rPr lang="tr-TR" dirty="0"/>
                  <a:t>8y+4z =28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tr-TR" dirty="0"/>
                  <a:t> Matris gösterimi</a:t>
                </a:r>
              </a:p>
              <a:p>
                <a:pPr marL="0" indent="0">
                  <a:buNone/>
                </a:pPr>
                <a:r>
                  <a:rPr lang="tr-TR" dirty="0"/>
                  <a:t>A=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	X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 B=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tr-TR" dirty="0"/>
                  <a:t> Genişletilmiş matris</a:t>
                </a:r>
              </a:p>
              <a:p>
                <a:pPr marL="0" indent="0">
                  <a:buNone/>
                </a:pPr>
                <a:r>
                  <a:rPr lang="tr-TR" dirty="0"/>
                  <a:t>A|B=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tr-T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mr>
                    </m:m>
                  </m:oMath>
                </a14:m>
                <a:endParaRPr lang="tr-TR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tr-TR" dirty="0"/>
                  <a:t>Katsayılar matrisinin bulunduğu yerde birim matris oluşturulur. Bunun için satır işlemleri yapılır. </a:t>
                </a:r>
              </a:p>
              <a:p>
                <a:pPr marL="0" indent="0">
                  <a:buNone/>
                </a:pPr>
                <a:r>
                  <a:rPr lang="tr-TR" dirty="0"/>
                  <a:t>A|B=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tr-TR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28</m:t>
                          </m:r>
                        </m:e>
                      </m:mr>
                    </m:m>
                  </m:oMath>
                </a14:m>
                <a:r>
                  <a:rPr lang="tr-TR" dirty="0"/>
                  <a:t>	 1.satırı 2’ye böl. 1. satırı 8’le çarpıp, 2. satırdan çıkar.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A|B=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−132</m:t>
                          </m:r>
                        </m:e>
                      </m:mr>
                    </m:m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94" t="-227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Düz Bağlayıcı 8"/>
          <p:cNvCxnSpPr/>
          <p:nvPr/>
        </p:nvCxnSpPr>
        <p:spPr>
          <a:xfrm>
            <a:off x="2432304" y="4127206"/>
            <a:ext cx="0" cy="396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Düz Bağlayıcı 11"/>
          <p:cNvCxnSpPr/>
          <p:nvPr/>
        </p:nvCxnSpPr>
        <p:spPr>
          <a:xfrm>
            <a:off x="2432304" y="4892254"/>
            <a:ext cx="0" cy="396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Düz Bağlayıcı 4"/>
          <p:cNvCxnSpPr/>
          <p:nvPr/>
        </p:nvCxnSpPr>
        <p:spPr>
          <a:xfrm>
            <a:off x="2804160" y="5632918"/>
            <a:ext cx="0" cy="396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75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tr-TR" dirty="0"/>
                  <a:t>2. Sütuna geçilir. 2. satırı -44’e böl. Daha sonra 2. satırı 6 ile çarpıp 1. satırdan çıkar.</a:t>
                </a:r>
              </a:p>
              <a:p>
                <a:pPr marL="0" indent="0">
                  <a:buNone/>
                </a:pPr>
                <a:r>
                  <a:rPr lang="tr-TR" dirty="0"/>
                  <a:t>A|B=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</m:oMath>
                </a14:m>
                <a:r>
                  <a:rPr lang="tr-TR" dirty="0"/>
                  <a:t>		Görüldüğü gibi genişletilmiş A matrisinin katsayılar 				bölümünde birim matris oluşmuştur. Şimdi matrisleri eski 			haline getirirsek;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 	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tr-TR" dirty="0"/>
                  <a:t>Matrislerin açılımı;</a:t>
                </a:r>
              </a:p>
              <a:p>
                <a:pPr marL="0" indent="0">
                  <a:buNone/>
                </a:pPr>
                <a:r>
                  <a:rPr lang="tr-TR" dirty="0"/>
                  <a:t>1y+0z=2</a:t>
                </a:r>
              </a:p>
              <a:p>
                <a:pPr marL="0" indent="0">
                  <a:buNone/>
                </a:pPr>
                <a:r>
                  <a:rPr lang="tr-TR" dirty="0"/>
                  <a:t>0y+1z=3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32" t="-272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Düz Bağlayıcı 11"/>
          <p:cNvCxnSpPr/>
          <p:nvPr/>
        </p:nvCxnSpPr>
        <p:spPr>
          <a:xfrm>
            <a:off x="2532888" y="3036022"/>
            <a:ext cx="0" cy="396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Metin kutusu 1"/>
          <p:cNvSpPr txBox="1"/>
          <p:nvPr/>
        </p:nvSpPr>
        <p:spPr>
          <a:xfrm>
            <a:off x="3483864" y="5385817"/>
            <a:ext cx="74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y=2</a:t>
            </a:r>
          </a:p>
          <a:p>
            <a:r>
              <a:rPr lang="tr-TR" dirty="0"/>
              <a:t>z=3</a:t>
            </a:r>
          </a:p>
        </p:txBody>
      </p:sp>
      <p:sp>
        <p:nvSpPr>
          <p:cNvPr id="4" name="Sağ Ok 3"/>
          <p:cNvSpPr/>
          <p:nvPr/>
        </p:nvSpPr>
        <p:spPr>
          <a:xfrm>
            <a:off x="2249424" y="5486400"/>
            <a:ext cx="941832" cy="347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530593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598</TotalTime>
  <Words>530</Words>
  <Application>Microsoft Office PowerPoint</Application>
  <PresentationFormat>Geniş ekran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Century Gothic</vt:lpstr>
      <vt:lpstr>Wingdings</vt:lpstr>
      <vt:lpstr>Uçak İzi</vt:lpstr>
      <vt:lpstr>EKONOMİSTLER İÇİN MATEMATİK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EKONOMİSTLER İÇİN MATEMATİK</dc:title>
  <dc:creator>Görkem ÖZTÜRK</dc:creator>
  <cp:lastModifiedBy>AYTEKİN</cp:lastModifiedBy>
  <cp:revision>163</cp:revision>
  <dcterms:created xsi:type="dcterms:W3CDTF">2018-01-05T12:01:46Z</dcterms:created>
  <dcterms:modified xsi:type="dcterms:W3CDTF">2020-03-03T12:31:29Z</dcterms:modified>
</cp:coreProperties>
</file>