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4" r:id="rId7"/>
    <p:sldId id="275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52CC0-2A1F-4CCE-9757-BD643785BF9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B25D6-7931-495C-9D53-A5B196BAD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00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52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00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68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98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66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16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5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7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8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26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0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01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48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9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14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3DBEE-C77F-479E-A177-73BE0015BB66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DD6C-951E-4070-AE86-A8CD18967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57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EKONOMİSTLER İÇİN MATEMATİK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289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Örnek</a:t>
            </a:r>
          </a:p>
          <a:p>
            <a:pPr marL="0" indent="0" algn="just">
              <a:buNone/>
            </a:pPr>
            <a:r>
              <a:rPr lang="tr-TR" dirty="0"/>
              <a:t>Bir çiftçinin 3 üretim dalı vardır. Buğday, tütün ve pamuk. Bu üretim dallarına ait veriler aşağıdaki tabloda sunulmuştur. Sabit masrafların toplamı 500000 TL olduğuna göre, net karı matrisler yardımıyla hesaplayalım.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934720" y="3910922"/>
          <a:ext cx="6609080" cy="222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816">
                  <a:extLst>
                    <a:ext uri="{9D8B030D-6E8A-4147-A177-3AD203B41FA5}">
                      <a16:colId xmlns:a16="http://schemas.microsoft.com/office/drawing/2014/main" val="1037400723"/>
                    </a:ext>
                  </a:extLst>
                </a:gridCol>
                <a:gridCol w="1321816">
                  <a:extLst>
                    <a:ext uri="{9D8B030D-6E8A-4147-A177-3AD203B41FA5}">
                      <a16:colId xmlns:a16="http://schemas.microsoft.com/office/drawing/2014/main" val="2774367839"/>
                    </a:ext>
                  </a:extLst>
                </a:gridCol>
                <a:gridCol w="1321816">
                  <a:extLst>
                    <a:ext uri="{9D8B030D-6E8A-4147-A177-3AD203B41FA5}">
                      <a16:colId xmlns:a16="http://schemas.microsoft.com/office/drawing/2014/main" val="3425568015"/>
                    </a:ext>
                  </a:extLst>
                </a:gridCol>
                <a:gridCol w="1321816">
                  <a:extLst>
                    <a:ext uri="{9D8B030D-6E8A-4147-A177-3AD203B41FA5}">
                      <a16:colId xmlns:a16="http://schemas.microsoft.com/office/drawing/2014/main" val="3860208104"/>
                    </a:ext>
                  </a:extLst>
                </a:gridCol>
                <a:gridCol w="1321816">
                  <a:extLst>
                    <a:ext uri="{9D8B030D-6E8A-4147-A177-3AD203B41FA5}">
                      <a16:colId xmlns:a16="http://schemas.microsoft.com/office/drawing/2014/main" val="270847269"/>
                    </a:ext>
                  </a:extLst>
                </a:gridCol>
              </a:tblGrid>
              <a:tr h="1127863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Üretim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Verim</a:t>
                      </a:r>
                    </a:p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(kg/da)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Fiyat</a:t>
                      </a:r>
                    </a:p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(TL/kg)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Değişken masraf </a:t>
                      </a:r>
                    </a:p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(TL/da)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Alan</a:t>
                      </a:r>
                    </a:p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(da)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19703"/>
                  </a:ext>
                </a:extLst>
              </a:tr>
              <a:tr h="365613">
                <a:tc>
                  <a:txBody>
                    <a:bodyPr/>
                    <a:lstStyle/>
                    <a:p>
                      <a:r>
                        <a:rPr lang="tr-TR" dirty="0"/>
                        <a:t>Buğday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7581"/>
                  </a:ext>
                </a:extLst>
              </a:tr>
              <a:tr h="365613">
                <a:tc>
                  <a:txBody>
                    <a:bodyPr/>
                    <a:lstStyle/>
                    <a:p>
                      <a:r>
                        <a:rPr lang="tr-TR" dirty="0"/>
                        <a:t>Tütün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120000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448499"/>
                  </a:ext>
                </a:extLst>
              </a:tr>
              <a:tr h="365613">
                <a:tc>
                  <a:txBody>
                    <a:bodyPr/>
                    <a:lstStyle/>
                    <a:p>
                      <a:r>
                        <a:rPr lang="tr-TR" dirty="0"/>
                        <a:t>Pamuk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145000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6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94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Çözüm</a:t>
            </a:r>
          </a:p>
          <a:p>
            <a:r>
              <a:rPr lang="tr-TR" dirty="0"/>
              <a:t>Tek bir net kar değeri elde edeceğimiz için net kar, toplam gelir ve toplam değişken masraflardan oluşacak matrislerin 1x1’lik matris olması gerekmektedir.</a:t>
            </a:r>
          </a:p>
          <a:p>
            <a:pPr marL="0" indent="0">
              <a:buNone/>
            </a:pPr>
            <a:r>
              <a:rPr lang="tr-TR" dirty="0"/>
              <a:t>Net kar = Toplam gelir – Toplam değişken masraflar- sabit masraflar</a:t>
            </a:r>
          </a:p>
          <a:p>
            <a:pPr marL="0" indent="0">
              <a:buNone/>
            </a:pPr>
            <a:r>
              <a:rPr lang="tr-TR" dirty="0"/>
              <a:t>Toplam gelir = Dekara gelir x alan = verim x fiyat x alan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u="sng" dirty="0"/>
              <a:t>Dekara ürün gelirleri</a:t>
            </a:r>
          </a:p>
          <a:p>
            <a:pPr marL="0" indent="0">
              <a:buNone/>
            </a:pPr>
            <a:endParaRPr lang="tr-TR" u="sng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797560" y="4944194"/>
          <a:ext cx="812799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48559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971743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11571308"/>
                    </a:ext>
                  </a:extLst>
                </a:gridCol>
              </a:tblGrid>
              <a:tr h="359326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Verim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Fiyat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Dekara Gelir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07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1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213750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3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214500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0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7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tr-TR" dirty="0"/>
                  <a:t>Sonuç matrisinin 1x1 boyutlu olması için dekara ürün gelirlerinin 1x3’lük, alanların 3x1’lik matrisler olarak belirlenmesi gerekir.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7500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213750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214500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947500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  <a:p>
                <a:pPr marL="0" indent="0" algn="just">
                  <a:buNone/>
                </a:pPr>
                <a:endParaRPr lang="tr-TR" dirty="0"/>
              </a:p>
              <a:p>
                <a:pPr algn="just"/>
                <a:r>
                  <a:rPr lang="tr-TR" dirty="0"/>
                  <a:t>Toplam değişken masrafların hesaplanması için dekara değişken masraflarla alanları çarparız.</a:t>
                </a:r>
              </a:p>
              <a:p>
                <a:pPr algn="just"/>
                <a:endParaRPr lang="tr-TR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0000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120000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145000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5085000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6" t="-2727" r="-6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26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Net kar = Toplam Gelir- Toplam değişken masraflar- sabit masraflar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Net kar= 7947500- 5085000- 500000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Net kar = 2362500 TL</a:t>
            </a:r>
          </a:p>
        </p:txBody>
      </p:sp>
    </p:spTree>
    <p:extLst>
      <p:ext uri="{BB962C8B-B14F-4D97-AF65-F5344CB8AC3E}">
        <p14:creationId xmlns:p14="http://schemas.microsoft.com/office/powerpoint/2010/main" val="30015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19F59AD-B65F-4A4C-821C-C1D38D8A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45" t="27981" r="30608" b="23429"/>
          <a:stretch/>
        </p:blipFill>
        <p:spPr>
          <a:xfrm>
            <a:off x="1807655" y="1529861"/>
            <a:ext cx="8307015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0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409E71D-AE1F-4D15-9E31-FA6E46641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14" t="80067" r="33164" b="6999"/>
          <a:stretch/>
        </p:blipFill>
        <p:spPr>
          <a:xfrm>
            <a:off x="1767043" y="3056206"/>
            <a:ext cx="8657913" cy="11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456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598</TotalTime>
  <Words>203</Words>
  <Application>Microsoft Office PowerPoint</Application>
  <PresentationFormat>Geniş ekran</PresentationFormat>
  <Paragraphs>56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Century Gothic</vt:lpstr>
      <vt:lpstr>Uçak İzi</vt:lpstr>
      <vt:lpstr>EKONOMİSTLER İÇİN MATEMATİK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EKONOMİSTLER İÇİN MATEMATİK</dc:title>
  <dc:creator>Görkem ÖZTÜRK</dc:creator>
  <cp:lastModifiedBy>AYTEKİN</cp:lastModifiedBy>
  <cp:revision>164</cp:revision>
  <dcterms:created xsi:type="dcterms:W3CDTF">2018-01-05T12:01:46Z</dcterms:created>
  <dcterms:modified xsi:type="dcterms:W3CDTF">2020-03-24T20:14:20Z</dcterms:modified>
</cp:coreProperties>
</file>