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6" r:id="rId8"/>
    <p:sldId id="267" r:id="rId9"/>
    <p:sldId id="268" r:id="rId10"/>
    <p:sldId id="262" r:id="rId11"/>
    <p:sldId id="263" r:id="rId12"/>
    <p:sldId id="264" r:id="rId13"/>
    <p:sldId id="265" r:id="rId14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952CC0-2A1F-4CCE-9757-BD643785BF9F}" type="datetimeFigureOut">
              <a:rPr lang="tr-TR" smtClean="0"/>
              <a:t>28.03.2020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FB25D6-7931-495C-9D53-A5B196BADF1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44002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96A3DBEE-C77F-479E-A177-73BE0015BB66}" type="datetimeFigureOut">
              <a:rPr lang="tr-TR" smtClean="0"/>
              <a:t>28.03.2020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D571DD6C-951E-4070-AE86-A8CD1896779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7203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zılı Panorami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3DBEE-C77F-479E-A177-73BE0015BB66}" type="datetimeFigureOut">
              <a:rPr lang="tr-TR" smtClean="0"/>
              <a:t>28.03.2020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1DD6C-951E-4070-AE86-A8CD1896779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075225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96A3DBEE-C77F-479E-A177-73BE0015BB66}" type="datetimeFigureOut">
              <a:rPr lang="tr-TR" smtClean="0"/>
              <a:t>28.03.2020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571DD6C-951E-4070-AE86-A8CD1896779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980066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96A3DBEE-C77F-479E-A177-73BE0015BB66}" type="datetimeFigureOut">
              <a:rPr lang="tr-TR" smtClean="0"/>
              <a:t>28.03.2020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571DD6C-951E-4070-AE86-A8CD18967796}" type="slidenum">
              <a:rPr lang="tr-TR" smtClean="0"/>
              <a:t>‹#›</a:t>
            </a:fld>
            <a:endParaRPr lang="tr-TR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186892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96A3DBEE-C77F-479E-A177-73BE0015BB66}" type="datetimeFigureOut">
              <a:rPr lang="tr-TR" smtClean="0"/>
              <a:t>28.03.2020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571DD6C-951E-4070-AE86-A8CD1896779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001649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ütu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3DBEE-C77F-479E-A177-73BE0015BB66}" type="datetimeFigureOut">
              <a:rPr lang="tr-TR" smtClean="0"/>
              <a:t>28.03.2020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1DD6C-951E-4070-AE86-A8CD1896779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419827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Resim Sütu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simgeyi tıklatın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simgeyi tıklatın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simgeyi tıklatın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3DBEE-C77F-479E-A177-73BE0015BB66}" type="datetimeFigureOut">
              <a:rPr lang="tr-TR" smtClean="0"/>
              <a:t>28.03.2020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1DD6C-951E-4070-AE86-A8CD1896779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356657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3DBEE-C77F-479E-A177-73BE0015BB66}" type="datetimeFigureOut">
              <a:rPr lang="tr-TR" smtClean="0"/>
              <a:t>28.03.2020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1DD6C-951E-4070-AE86-A8CD1896779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611627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96A3DBEE-C77F-479E-A177-73BE0015BB66}" type="datetimeFigureOut">
              <a:rPr lang="tr-TR" smtClean="0"/>
              <a:t>28.03.2020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571DD6C-951E-4070-AE86-A8CD1896779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64509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3DBEE-C77F-479E-A177-73BE0015BB66}" type="datetimeFigureOut">
              <a:rPr lang="tr-TR" smtClean="0"/>
              <a:t>28.03.2020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1DD6C-951E-4070-AE86-A8CD1896779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22775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96A3DBEE-C77F-479E-A177-73BE0015BB66}" type="datetimeFigureOut">
              <a:rPr lang="tr-TR" smtClean="0"/>
              <a:t>28.03.2020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571DD6C-951E-4070-AE86-A8CD1896779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7886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3DBEE-C77F-479E-A177-73BE0015BB66}" type="datetimeFigureOut">
              <a:rPr lang="tr-TR" smtClean="0"/>
              <a:t>28.03.2020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1DD6C-951E-4070-AE86-A8CD1896779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38260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3DBEE-C77F-479E-A177-73BE0015BB66}" type="datetimeFigureOut">
              <a:rPr lang="tr-TR" smtClean="0"/>
              <a:t>28.03.2020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1DD6C-951E-4070-AE86-A8CD1896779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300116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3DBEE-C77F-479E-A177-73BE0015BB66}" type="datetimeFigureOut">
              <a:rPr lang="tr-TR" smtClean="0"/>
              <a:t>28.03.2020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1DD6C-951E-4070-AE86-A8CD1896779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34012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3DBEE-C77F-479E-A177-73BE0015BB66}" type="datetimeFigureOut">
              <a:rPr lang="tr-TR" smtClean="0"/>
              <a:t>28.03.2020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1DD6C-951E-4070-AE86-A8CD1896779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71484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3DBEE-C77F-479E-A177-73BE0015BB66}" type="datetimeFigureOut">
              <a:rPr lang="tr-TR" smtClean="0"/>
              <a:t>28.03.2020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1DD6C-951E-4070-AE86-A8CD1896779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12906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3DBEE-C77F-479E-A177-73BE0015BB66}" type="datetimeFigureOut">
              <a:rPr lang="tr-TR" smtClean="0"/>
              <a:t>28.03.2020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1DD6C-951E-4070-AE86-A8CD1896779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28147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A3DBEE-C77F-479E-A177-73BE0015BB66}" type="datetimeFigureOut">
              <a:rPr lang="tr-TR" smtClean="0"/>
              <a:t>28.03.2020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1DD6C-951E-4070-AE86-A8CD1896779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62577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dirty="0"/>
              <a:t>EKONOMİSTLER İÇİN MATEMATİK</a:t>
            </a:r>
          </a:p>
        </p:txBody>
      </p:sp>
      <p:sp>
        <p:nvSpPr>
          <p:cNvPr id="5" name="Alt Başlık 4">
            <a:extLst>
              <a:ext uri="{FF2B5EF4-FFF2-40B4-BE49-F238E27FC236}">
                <a16:creationId xmlns:a16="http://schemas.microsoft.com/office/drawing/2014/main" id="{3A09C378-B4A0-4E0C-B7A4-142DAE9FED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928958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B48B8658-FE8E-47FD-B27B-2C7E2DE48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İçerik Yer Tutucusu 2">
                <a:extLst>
                  <a:ext uri="{FF2B5EF4-FFF2-40B4-BE49-F238E27FC236}">
                    <a16:creationId xmlns:a16="http://schemas.microsoft.com/office/drawing/2014/main" id="{AA838729-3D24-4D57-B0A7-E18A683E884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tr-TR" dirty="0"/>
                  <a:t>5) Bir matrisin determinantı, devriğin determinantına eşittir.</a:t>
                </a:r>
              </a:p>
              <a:p>
                <a:pPr marL="0" indent="0">
                  <a:buNone/>
                </a:pPr>
                <a:r>
                  <a:rPr lang="tr-TR" dirty="0"/>
                  <a:t>A’=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tr-T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tr-TR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tr-TR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tr-TR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</m:mr>
                          <m:mr>
                            <m:e>
                              <m:r>
                                <a:rPr lang="tr-TR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e>
                              <m:r>
                                <a:rPr lang="tr-TR" b="0" i="1" smtClean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tr-TR" dirty="0"/>
              </a:p>
              <a:p>
                <a:endParaRPr lang="tr-TR" dirty="0"/>
              </a:p>
              <a:p>
                <a:r>
                  <a:rPr lang="tr-TR" dirty="0"/>
                  <a:t>6) Bir matrisin herhangi bir satırı veya sütunu tamamen sıfırlardan oluşuyorsa, o matrisin determinantı sıfırdır.</a:t>
                </a:r>
              </a:p>
              <a:p>
                <a:pPr marL="0" indent="0">
                  <a:buNone/>
                </a:pPr>
                <a:r>
                  <a:rPr lang="tr-TR" dirty="0"/>
                  <a:t>M=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tr-T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tr-TR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tr-TR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tr-TR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tr-TR" b="0" i="1" smtClean="0"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</m:e>
                            <m:e>
                              <m:r>
                                <a:rPr lang="tr-T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tr-TR" dirty="0"/>
              </a:p>
              <a:p>
                <a:r>
                  <a:rPr lang="tr-TR" dirty="0"/>
                  <a:t>7)Eğer bir matrisin herhangi iki satırı veya sütunu birbiriyle aynı ya da birbirinin katıysa, o matrisin determinantı sıfırdır.</a:t>
                </a:r>
              </a:p>
              <a:p>
                <a:r>
                  <a:rPr lang="tr-TR" dirty="0"/>
                  <a:t>L=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tr-T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tr-TR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tr-TR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e>
                              <m:r>
                                <a:rPr lang="tr-T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mr>
                          <m:mr>
                            <m:e>
                              <m:r>
                                <a:rPr lang="tr-TR" b="0" i="1" smtClean="0"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e>
                            <m:e>
                              <m:r>
                                <a:rPr lang="tr-TR" b="0" i="1" smtClean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tr-TR" dirty="0"/>
              </a:p>
            </p:txBody>
          </p:sp>
        </mc:Choice>
        <mc:Fallback>
          <p:sp>
            <p:nvSpPr>
              <p:cNvPr id="3" name="İçerik Yer Tutucusu 2">
                <a:extLst>
                  <a:ext uri="{FF2B5EF4-FFF2-40B4-BE49-F238E27FC236}">
                    <a16:creationId xmlns:a16="http://schemas.microsoft.com/office/drawing/2014/main" id="{AA838729-3D24-4D57-B0A7-E18A683E884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732" t="-2727" r="-1408"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594460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8265DD73-30CF-4FD7-BAEC-CB592C1798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839" r="370"/>
          <a:stretch/>
        </p:blipFill>
        <p:spPr>
          <a:xfrm rot="16200000">
            <a:off x="3617492" y="114060"/>
            <a:ext cx="5251838" cy="6965060"/>
          </a:xfrm>
        </p:spPr>
      </p:pic>
    </p:spTree>
    <p:extLst>
      <p:ext uri="{BB962C8B-B14F-4D97-AF65-F5344CB8AC3E}">
        <p14:creationId xmlns:p14="http://schemas.microsoft.com/office/powerpoint/2010/main" val="26471440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3A561A94-D377-41BF-8991-884B7D692D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65562" y="-33222"/>
            <a:ext cx="5472592" cy="7292230"/>
          </a:xfrm>
        </p:spPr>
      </p:pic>
    </p:spTree>
    <p:extLst>
      <p:ext uri="{BB962C8B-B14F-4D97-AF65-F5344CB8AC3E}">
        <p14:creationId xmlns:p14="http://schemas.microsoft.com/office/powerpoint/2010/main" val="31682922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F52DBDCB-F222-4072-826D-096AAE5F5F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12344" y="-230170"/>
            <a:ext cx="5472592" cy="7939346"/>
          </a:xfrm>
        </p:spPr>
      </p:pic>
    </p:spTree>
    <p:extLst>
      <p:ext uri="{BB962C8B-B14F-4D97-AF65-F5344CB8AC3E}">
        <p14:creationId xmlns:p14="http://schemas.microsoft.com/office/powerpoint/2010/main" val="39430075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İçerik Yer Tutucusu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algn="just"/>
                <a:r>
                  <a:rPr lang="tr-TR" b="1" dirty="0"/>
                  <a:t>Determinant: </a:t>
                </a:r>
                <a:r>
                  <a:rPr lang="tr-TR" dirty="0"/>
                  <a:t>Sabit bir sayı, bir </a:t>
                </a:r>
                <a:r>
                  <a:rPr lang="tr-TR" dirty="0" err="1"/>
                  <a:t>skalerdir</a:t>
                </a:r>
                <a:r>
                  <a:rPr lang="tr-TR" dirty="0"/>
                  <a:t>. </a:t>
                </a:r>
              </a:p>
              <a:p>
                <a:pPr algn="just"/>
                <a:r>
                  <a:rPr lang="tr-TR" dirty="0"/>
                  <a:t>Boyutları birbirine eşit olan her matris (kare matris) için determinant hesaplanabilir. Bunun dışındaki matrislerde determinant hesabı yapılmaz.</a:t>
                </a:r>
              </a:p>
              <a:p>
                <a:pPr algn="just"/>
                <a:r>
                  <a:rPr lang="tr-TR" dirty="0"/>
                  <a:t>A gibi bir matrisin determinantı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tr-TR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tr-TR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</m:oMath>
                </a14:m>
                <a:r>
                  <a:rPr lang="tr-TR" dirty="0"/>
                  <a:t> şeklinde gösterilir.</a:t>
                </a:r>
              </a:p>
              <a:p>
                <a:pPr algn="just"/>
                <a:r>
                  <a:rPr lang="tr-TR" dirty="0"/>
                  <a:t>Bir matrisin determinantı sıfır ise o matrisin satır ve sütunları arasında doğrusal bir ilişki olduğu düşünülür. Determinantı sıfır olan matrislere </a:t>
                </a:r>
                <a:r>
                  <a:rPr lang="tr-TR" b="1" dirty="0">
                    <a:solidFill>
                      <a:srgbClr val="FF0000"/>
                    </a:solidFill>
                  </a:rPr>
                  <a:t>tekil matris</a:t>
                </a:r>
                <a:r>
                  <a:rPr lang="tr-TR" dirty="0"/>
                  <a:t>, sıfırdan farklı olanlara ise </a:t>
                </a:r>
                <a:r>
                  <a:rPr lang="tr-TR" b="1" dirty="0">
                    <a:solidFill>
                      <a:srgbClr val="FF0000"/>
                    </a:solidFill>
                  </a:rPr>
                  <a:t>tekil olmayan matris </a:t>
                </a:r>
                <a:r>
                  <a:rPr lang="tr-TR" dirty="0"/>
                  <a:t>denir.</a:t>
                </a:r>
              </a:p>
              <a:p>
                <a:pPr algn="just"/>
                <a:r>
                  <a:rPr lang="tr-TR" dirty="0"/>
                  <a:t>Bir matrisin determinantı sıfıra yakın çıkabilir. Böyle matrislere </a:t>
                </a:r>
                <a:r>
                  <a:rPr lang="tr-TR" b="1" dirty="0">
                    <a:solidFill>
                      <a:srgbClr val="FF0000"/>
                    </a:solidFill>
                  </a:rPr>
                  <a:t>tekile yakın matris</a:t>
                </a:r>
                <a:r>
                  <a:rPr lang="tr-TR" dirty="0"/>
                  <a:t> denir. Herhangi bir matrisin determinantının sıfır veya sıfıra yakın çıkması </a:t>
                </a:r>
                <a:r>
                  <a:rPr lang="tr-TR"/>
                  <a:t>çözüm olmadığı anlamını taşır.</a:t>
                </a:r>
                <a:endParaRPr lang="tr-TR" dirty="0"/>
              </a:p>
            </p:txBody>
          </p:sp>
        </mc:Choice>
        <mc:Fallback xmlns="">
          <p:sp>
            <p:nvSpPr>
              <p:cNvPr id="3" name="İçerik Yer Tutucus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76" t="-1970" r="-676"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Metin kutusu 4"/>
          <p:cNvSpPr txBox="1"/>
          <p:nvPr/>
        </p:nvSpPr>
        <p:spPr>
          <a:xfrm>
            <a:off x="9464040" y="1673352"/>
            <a:ext cx="2231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/>
              <a:t>Determinantlar</a:t>
            </a:r>
          </a:p>
        </p:txBody>
      </p:sp>
    </p:spTree>
    <p:extLst>
      <p:ext uri="{BB962C8B-B14F-4D97-AF65-F5344CB8AC3E}">
        <p14:creationId xmlns:p14="http://schemas.microsoft.com/office/powerpoint/2010/main" val="13982378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F4D37DAC-7497-47FF-9F3E-FF6E85D86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FACBC50-B2B5-4686-AE04-0C868285EC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/>
              <a:t>2x2 ‘</a:t>
            </a:r>
            <a:r>
              <a:rPr lang="tr-TR" dirty="0" err="1"/>
              <a:t>lik</a:t>
            </a:r>
            <a:r>
              <a:rPr lang="tr-TR" dirty="0"/>
              <a:t> matrisin determinantı</a:t>
            </a:r>
          </a:p>
          <a:p>
            <a:pPr marL="0" indent="0">
              <a:buNone/>
            </a:pPr>
            <a:r>
              <a:rPr lang="tr-TR" dirty="0"/>
              <a:t>Köşegen üzerindeki elemanlarının çarpımları farkı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7361322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125BA7A4-37FD-4920-8EA8-9C7AC28C6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19666B7-373C-41E4-8D45-172C1D32CE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3x3’lük matrisin </a:t>
            </a:r>
            <a:r>
              <a:rPr lang="tr-TR" dirty="0" err="1"/>
              <a:t>determinatı</a:t>
            </a:r>
            <a:endParaRPr lang="tr-TR" dirty="0"/>
          </a:p>
          <a:p>
            <a:pPr marL="0" indent="0">
              <a:buNone/>
            </a:pPr>
            <a:r>
              <a:rPr lang="tr-TR" dirty="0" err="1"/>
              <a:t>Sarrus</a:t>
            </a:r>
            <a:r>
              <a:rPr lang="tr-TR" dirty="0"/>
              <a:t> kuralı</a:t>
            </a:r>
          </a:p>
          <a:p>
            <a:pPr marL="0" indent="0">
              <a:buNone/>
            </a:pPr>
            <a:r>
              <a:rPr lang="tr-TR" dirty="0"/>
              <a:t>-Matrisin ilk iki sütunu </a:t>
            </a:r>
            <a:r>
              <a:rPr lang="tr-TR" dirty="0" err="1"/>
              <a:t>matirisin</a:t>
            </a:r>
            <a:r>
              <a:rPr lang="tr-TR" dirty="0"/>
              <a:t> sonuna ya da matrisin ilk iki satırı matrisin altına eklenir</a:t>
            </a:r>
          </a:p>
          <a:p>
            <a:pPr marL="0" indent="0">
              <a:buNone/>
            </a:pPr>
            <a:r>
              <a:rPr lang="tr-TR" dirty="0"/>
              <a:t>-Soldan sağa paralel köşegenler çizilir ve üzerindeki elemanlar çarpılır ve bu çarpımların ön işaretleri + alınır.</a:t>
            </a:r>
          </a:p>
          <a:p>
            <a:pPr marL="0" indent="0">
              <a:buNone/>
            </a:pPr>
            <a:r>
              <a:rPr lang="tr-TR" dirty="0"/>
              <a:t>-Sağdan sola paralel köşegenler çizilir ve üzerindeki elemanlar çarpılır ve bu çarpımların ön işaretleri - alınır.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3185232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4413E615-63C5-461F-A714-0CC18FA4C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İçerik Yer Tutucusu 2">
                <a:extLst>
                  <a:ext uri="{FF2B5EF4-FFF2-40B4-BE49-F238E27FC236}">
                    <a16:creationId xmlns:a16="http://schemas.microsoft.com/office/drawing/2014/main" id="{4877C338-0409-44BF-9135-8C569D8B2B7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85000" lnSpcReduction="20000"/>
              </a:bodyPr>
              <a:lstStyle/>
              <a:p>
                <a:r>
                  <a:rPr lang="tr-TR" dirty="0"/>
                  <a:t>3x3’lük ve daha büyük matrisin determinantı</a:t>
                </a:r>
              </a:p>
              <a:p>
                <a:pPr marL="0" indent="0">
                  <a:buNone/>
                </a:pPr>
                <a:r>
                  <a:rPr lang="tr-TR" dirty="0" err="1"/>
                  <a:t>Laplace</a:t>
                </a:r>
                <a:r>
                  <a:rPr lang="tr-TR" dirty="0"/>
                  <a:t> yöntemi</a:t>
                </a:r>
              </a:p>
              <a:p>
                <a:pPr marL="0" indent="0">
                  <a:buNone/>
                </a:pPr>
                <a:r>
                  <a:rPr lang="tr-TR" dirty="0"/>
                  <a:t>-Minör ve </a:t>
                </a:r>
                <a:r>
                  <a:rPr lang="tr-TR" dirty="0" err="1"/>
                  <a:t>Kofaktör</a:t>
                </a:r>
                <a:r>
                  <a:rPr lang="tr-TR" dirty="0"/>
                  <a:t> belirlenir.</a:t>
                </a:r>
              </a:p>
              <a:p>
                <a:r>
                  <a:rPr lang="tr-TR" dirty="0"/>
                  <a:t>Minör </a:t>
                </a:r>
              </a:p>
              <a:p>
                <a:pPr marL="0" indent="0">
                  <a:buNone/>
                </a:pPr>
                <a:r>
                  <a:rPr lang="tr-TR" dirty="0"/>
                  <a:t>Matrisin herhangi elemanının bulunduğu satır ve sütun çıkartıldıktan sonra elde edilen matrisin determinantı, o elemanın minörüdür.</a:t>
                </a:r>
              </a:p>
              <a:p>
                <a:r>
                  <a:rPr lang="tr-TR" dirty="0" err="1"/>
                  <a:t>Kofaktör</a:t>
                </a:r>
                <a:endParaRPr lang="tr-TR" dirty="0"/>
              </a:p>
              <a:p>
                <a:pPr marL="0" indent="0">
                  <a:buNone/>
                </a:pPr>
                <a:r>
                  <a:rPr lang="tr-TR" dirty="0"/>
                  <a:t>Bir minörün indis toplamı, -1’in üssü olarak alınıp, minörle çarpımından elde edilen sonuçtur.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tr-TR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tr-TR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tr-TR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tr-TR" b="0" i="1" smtClean="0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</m:e>
                      </m:d>
                      <m:r>
                        <a:rPr lang="tr-TR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tr-T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tr-TR" b="0" i="1" smtClean="0">
                              <a:latin typeface="Cambria Math" panose="02040503050406030204" pitchFamily="18" charset="0"/>
                            </a:rPr>
                            <m:t>(−1)</m:t>
                          </m:r>
                        </m:e>
                        <m:sup>
                          <m:r>
                            <a:rPr lang="tr-TR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tr-T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tr-TR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p>
                      </m:sSup>
                      <m:d>
                        <m:dPr>
                          <m:begChr m:val="|"/>
                          <m:endChr m:val="|"/>
                          <m:ctrlPr>
                            <a:rPr lang="tr-T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tr-T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tr-TR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tr-TR" b="0" i="1" smtClean="0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tr-TR" dirty="0"/>
              </a:p>
              <a:p>
                <a:pPr marL="0" indent="0">
                  <a:buNone/>
                </a:pPr>
                <a:r>
                  <a:rPr lang="tr-TR" dirty="0"/>
                  <a:t>-Yöntemde seçilen herhangi bir satır veya sütuna göre determinant hesaplanır.</a:t>
                </a:r>
              </a:p>
              <a:p>
                <a:pPr marL="0" indent="0">
                  <a:buNone/>
                </a:pPr>
                <a:r>
                  <a:rPr lang="tr-TR" dirty="0"/>
                  <a:t>1.Satır için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tr-TR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tr-TR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tr-TR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tr-T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tr-TR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tr-TR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sub>
                    </m:sSub>
                    <m:d>
                      <m:dPr>
                        <m:begChr m:val="|"/>
                        <m:endChr m:val="|"/>
                        <m:ctrlPr>
                          <a:rPr lang="tr-T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tr-T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tr-TR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tr-TR" b="0" i="1" smtClean="0">
                                <a:latin typeface="Cambria Math" panose="02040503050406030204" pitchFamily="18" charset="0"/>
                              </a:rPr>
                              <m:t>11</m:t>
                            </m:r>
                          </m:sub>
                        </m:sSub>
                      </m:e>
                    </m:d>
                    <m:r>
                      <a:rPr lang="tr-TR" b="0" i="1" smtClean="0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tr-TR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tr-T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tr-TR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tr-TR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tr-T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begChr m:val="|"/>
                        <m:endChr m:val="|"/>
                        <m:ctrlPr>
                          <a:rPr lang="tr-T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tr-T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tr-TR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tr-TR" i="1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tr-TR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tr-TR" b="0" i="0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tr-T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tr-TR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tr-TR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tr-TR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d>
                      <m:dPr>
                        <m:begChr m:val="|"/>
                        <m:endChr m:val="|"/>
                        <m:ctrlPr>
                          <a:rPr lang="tr-T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tr-T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tr-TR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tr-TR" i="1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tr-TR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d>
                  </m:oMath>
                </a14:m>
                <a:endParaRPr lang="tr-TR" dirty="0"/>
              </a:p>
            </p:txBody>
          </p:sp>
        </mc:Choice>
        <mc:Fallback xmlns="">
          <p:sp>
            <p:nvSpPr>
              <p:cNvPr id="3" name="İçerik Yer Tutucusu 2">
                <a:extLst>
                  <a:ext uri="{FF2B5EF4-FFF2-40B4-BE49-F238E27FC236}">
                    <a16:creationId xmlns:a16="http://schemas.microsoft.com/office/drawing/2014/main" id="{4877C338-0409-44BF-9135-8C569D8B2B7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63" t="-2879"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750221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28C8312D-E7C2-4DC7-ABFA-71082B5A5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Determinantın özellikleri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AB1D1B2-3652-4181-9E96-8FCCB4190A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/>
              <a:t>1)Sıfırdan farklı bir sayıyla çarpılmış bir sütun veya satır, başka bir sütundan veya satırdan çıkartılır ya da toplanırsa, determinantın değeri değişmez.</a:t>
            </a:r>
          </a:p>
          <a:p>
            <a:endParaRPr lang="tr-TR" dirty="0"/>
          </a:p>
          <a:p>
            <a:endParaRPr lang="tr-TR" dirty="0"/>
          </a:p>
          <a:p>
            <a:endParaRPr lang="tr-TR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DFEF0017-8533-4EA4-B95C-F2D0B3ABFA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" t="36923" r="35048" b="44205"/>
          <a:stretch/>
        </p:blipFill>
        <p:spPr>
          <a:xfrm>
            <a:off x="858128" y="2912394"/>
            <a:ext cx="4909626" cy="1294228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81A5C15E-0BD0-4F34-AC3F-214EFC1DD9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08" b="5145"/>
          <a:stretch/>
        </p:blipFill>
        <p:spPr>
          <a:xfrm rot="16200000">
            <a:off x="4810182" y="-603562"/>
            <a:ext cx="2571635" cy="12192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4663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68983C8-9983-46D4-AFC8-5C2C0DCEF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47AA7D4-D036-4AFC-B52F-64164603A5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2) Bir matrisin herhangi iki satırı veya iki sütunu kendi aralarında yer değiştirirse determinantın mutlak değeri değişmez.</a:t>
            </a:r>
          </a:p>
          <a:p>
            <a:endParaRPr lang="tr-TR" dirty="0"/>
          </a:p>
          <a:p>
            <a:endParaRPr lang="tr-TR" dirty="0"/>
          </a:p>
          <a:p>
            <a:endParaRPr lang="tr-TR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B328BBAC-1FA5-4722-803E-526EB434F7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71" t="7179" r="29666" b="5744"/>
          <a:stretch/>
        </p:blipFill>
        <p:spPr>
          <a:xfrm rot="16200000">
            <a:off x="4592098" y="-1381220"/>
            <a:ext cx="300780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3805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A7C83A2-B196-4A79-A409-E79366DC2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5AC06FF-3AFB-4089-A432-9E01F4E61F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3)Bir matrisin herhangi bir satırı veya sütunu bir sabitler çarpılırsa, determinantın değeri de o sabitler çarpılır.</a:t>
            </a:r>
          </a:p>
          <a:p>
            <a:endParaRPr lang="tr-TR" dirty="0"/>
          </a:p>
          <a:p>
            <a:endParaRPr lang="tr-TR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7617E4F5-4F19-4D49-8E23-099C8F8885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3" t="1641" r="61726" b="-1641"/>
          <a:stretch/>
        </p:blipFill>
        <p:spPr>
          <a:xfrm rot="16200000">
            <a:off x="5069648" y="-1246752"/>
            <a:ext cx="2254347" cy="1160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3934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5F25FC2-3C68-4306-A386-80C3A0759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İçerik Yer Tutucusu 2">
                <a:extLst>
                  <a:ext uri="{FF2B5EF4-FFF2-40B4-BE49-F238E27FC236}">
                    <a16:creationId xmlns:a16="http://schemas.microsoft.com/office/drawing/2014/main" id="{D53C0079-0BAD-4E01-BC54-C1F0AAA2805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endParaRPr lang="tr-TR" dirty="0"/>
              </a:p>
              <a:p>
                <a:r>
                  <a:rPr lang="tr-TR" dirty="0"/>
                  <a:t>4)Bir matrisin ana köşegeni üzerindeki veya altındaki üçgende yer alan elemanlar sıfır ise o matrisin determinantı, ana köşegendeki elemanların çarpımına eşittir.</a:t>
                </a:r>
              </a:p>
              <a:p>
                <a:r>
                  <a:rPr lang="tr-TR" dirty="0"/>
                  <a:t>B=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tr-T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tr-TR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tr-TR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tr-TR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tr-TR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tr-TR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e>
                              <m:r>
                                <a:rPr lang="tr-TR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  <m:e>
                              <m:r>
                                <a:rPr lang="tr-TR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tr-TR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  <m:e>
                              <m:r>
                                <a:rPr lang="tr-TR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tr-TR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tr-TR" dirty="0"/>
              </a:p>
            </p:txBody>
          </p:sp>
        </mc:Choice>
        <mc:Fallback>
          <p:sp>
            <p:nvSpPr>
              <p:cNvPr id="3" name="İçerik Yer Tutucusu 2">
                <a:extLst>
                  <a:ext uri="{FF2B5EF4-FFF2-40B4-BE49-F238E27FC236}">
                    <a16:creationId xmlns:a16="http://schemas.microsoft.com/office/drawing/2014/main" id="{D53C0079-0BAD-4E01-BC54-C1F0AAA2805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76"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93696238"/>
      </p:ext>
    </p:extLst>
  </p:cSld>
  <p:clrMapOvr>
    <a:masterClrMapping/>
  </p:clrMapOvr>
</p:sld>
</file>

<file path=ppt/theme/theme1.xml><?xml version="1.0" encoding="utf-8"?>
<a:theme xmlns:a="http://schemas.openxmlformats.org/drawingml/2006/main" name="Uçak İzi">
  <a:themeElements>
    <a:clrScheme name="Uçak İzi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Uçak İzi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Uçak İzi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TM04033937[[fn=Uçak İzi]]</Template>
  <TotalTime>591</TotalTime>
  <Words>406</Words>
  <Application>Microsoft Office PowerPoint</Application>
  <PresentationFormat>Geniş ekran</PresentationFormat>
  <Paragraphs>41</Paragraphs>
  <Slides>13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13</vt:i4>
      </vt:variant>
    </vt:vector>
  </HeadingPairs>
  <TitlesOfParts>
    <vt:vector size="18" baseType="lpstr">
      <vt:lpstr>Arial</vt:lpstr>
      <vt:lpstr>Calibri</vt:lpstr>
      <vt:lpstr>Cambria Math</vt:lpstr>
      <vt:lpstr>Century Gothic</vt:lpstr>
      <vt:lpstr>Uçak İzi</vt:lpstr>
      <vt:lpstr>EKONOMİSTLER İÇİN MATEMATİK</vt:lpstr>
      <vt:lpstr>PowerPoint Sunusu</vt:lpstr>
      <vt:lpstr>PowerPoint Sunusu</vt:lpstr>
      <vt:lpstr>PowerPoint Sunusu</vt:lpstr>
      <vt:lpstr>PowerPoint Sunusu</vt:lpstr>
      <vt:lpstr>Determinantın özellikleri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EKONOMİSTLER İÇİN MATEMATİK</dc:title>
  <dc:creator>Görkem ÖZTÜRK</dc:creator>
  <cp:lastModifiedBy>AYTEKİN</cp:lastModifiedBy>
  <cp:revision>183</cp:revision>
  <dcterms:created xsi:type="dcterms:W3CDTF">2018-01-05T12:01:46Z</dcterms:created>
  <dcterms:modified xsi:type="dcterms:W3CDTF">2020-03-28T13:31:53Z</dcterms:modified>
</cp:coreProperties>
</file>