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60" r:id="rId19"/>
    <p:sldId id="277" r:id="rId20"/>
    <p:sldId id="278" r:id="rId21"/>
    <p:sldId id="261" r:id="rId22"/>
    <p:sldId id="262" r:id="rId23"/>
    <p:sldId id="263" r:id="rId2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Açık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82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C43550C-A3C2-4008-8209-675B782654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A30DEC4-4B1F-465D-A2EB-70A6BE126D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6647F95-9C56-4F9A-AE89-9B760D1F4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CC4F-8BF5-4528-A353-E3CE89033E54}" type="datetimeFigureOut">
              <a:rPr lang="tr-TR" smtClean="0"/>
              <a:t>5.12.2024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55359FE-3112-46E5-A0DB-7747E1B7D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370D982-8ED9-40C8-B3B1-8C546E213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FF61-DCE5-48FD-A3EE-0C18161343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143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792FA22-4845-4D9D-BBD6-658B3045F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595A861-22E5-42F8-9841-D893E7C880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16B26EC-92F8-4D21-AB1E-6974A7DA4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CC4F-8BF5-4528-A353-E3CE89033E54}" type="datetimeFigureOut">
              <a:rPr lang="tr-TR" smtClean="0"/>
              <a:t>5.12.2024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B3327D9-589B-40E1-BBF9-05987CE62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063B333-2E99-45C9-9154-18E18A848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FF61-DCE5-48FD-A3EE-0C18161343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9710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63F4EFFB-36A6-41EB-8AF7-DC1C6CF4FE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7D30E86-9204-4F81-ABFA-350264188C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DAFD2F9-4C52-4533-9D8D-84D81C6AD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CC4F-8BF5-4528-A353-E3CE89033E54}" type="datetimeFigureOut">
              <a:rPr lang="tr-TR" smtClean="0"/>
              <a:t>5.12.2024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1C29B10-56F5-4B0C-B011-C2F2BFEF3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589814C-E6E7-40C4-8FCA-5D180AA25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FF61-DCE5-48FD-A3EE-0C18161343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6594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5DAE785-FDEC-490A-B814-25C490712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B30D167-AFD9-44E1-9E93-1873138C8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DD7021E-BF74-42DA-87AC-966B70CDD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CC4F-8BF5-4528-A353-E3CE89033E54}" type="datetimeFigureOut">
              <a:rPr lang="tr-TR" smtClean="0"/>
              <a:t>5.12.2024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D7444D3-9892-4547-89DC-06494B1F3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10F7BD1-FA19-4AF5-BA09-1FFE37140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FF61-DCE5-48FD-A3EE-0C18161343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618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EDE6C50-506F-4028-9AD6-A20DB03DA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9C29706-2E63-4485-8B81-9F864D9F5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CF19A8F-5A07-4AEB-B6D6-B08240E55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CC4F-8BF5-4528-A353-E3CE89033E54}" type="datetimeFigureOut">
              <a:rPr lang="tr-TR" smtClean="0"/>
              <a:t>5.12.2024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AA3F63D-A533-4353-A227-8A38F7625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88707C3-0553-4013-B9EF-93A4ECF6A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FF61-DCE5-48FD-A3EE-0C18161343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813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D5889DD-47B3-4658-B716-56F7C0C42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0F47549-C0AC-407A-B8FC-0A8681148B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87EFC80-B487-4A4A-8AE7-CD0DD1F810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3F495D6-87C3-4890-9F60-5D6431960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CC4F-8BF5-4528-A353-E3CE89033E54}" type="datetimeFigureOut">
              <a:rPr lang="tr-TR" smtClean="0"/>
              <a:t>5.12.2024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95BB6ED-0C6A-4A7D-81F0-E4488BEBF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E281F8B-C563-4BD9-A663-8D23B5021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FF61-DCE5-48FD-A3EE-0C18161343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3539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895B075-8FF6-441A-8DBF-0F8622011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B10F318-42DD-4F90-9EBC-729DA2056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A16E66D1-F4EF-421B-9346-27CF84625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86DDEDB3-A0C2-48B5-998B-A96DA83592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DDF75F59-5ACF-4119-8F17-7E6AD36137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94E732A-E229-4359-B6F4-F6BA52C01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CC4F-8BF5-4528-A353-E3CE89033E54}" type="datetimeFigureOut">
              <a:rPr lang="tr-TR" smtClean="0"/>
              <a:t>5.12.2024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4C33C05-BFE1-4A57-BE63-04F5EE705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98E993E9-3B63-4EEC-8D9D-B1CFD03E2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FF61-DCE5-48FD-A3EE-0C18161343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4208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8B0DA7A-6513-464C-A1E6-70525E5E3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8462FD6-9568-4805-9124-C4AA54A06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CC4F-8BF5-4528-A353-E3CE89033E54}" type="datetimeFigureOut">
              <a:rPr lang="tr-TR" smtClean="0"/>
              <a:t>5.12.2024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35B4525-2FDE-4E1D-A923-E40F4104F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E670802-1FD5-407B-8CFB-A587AB27A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FF61-DCE5-48FD-A3EE-0C18161343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1419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0066D5A-47DC-4B02-8D29-258821B80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CC4F-8BF5-4528-A353-E3CE89033E54}" type="datetimeFigureOut">
              <a:rPr lang="tr-TR" smtClean="0"/>
              <a:t>5.12.2024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8FE1F3B-94C1-43F6-9910-20914280A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B633E17-37AB-4EA5-9C3E-0F708348B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FF61-DCE5-48FD-A3EE-0C18161343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762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47526BD-AED9-4F89-8B8D-E40445B78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556E94-79F7-4AFD-99D0-6F5826C1D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AD9BD46-3802-4979-B53A-71A2A8F34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D24F266-F2DF-4CC7-AD80-E900F048E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CC4F-8BF5-4528-A353-E3CE89033E54}" type="datetimeFigureOut">
              <a:rPr lang="tr-TR" smtClean="0"/>
              <a:t>5.12.2024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2F13C76-193A-4378-8A08-D38FD3E5F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5540870-5847-4621-99B9-48E545BD3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FF61-DCE5-48FD-A3EE-0C18161343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0844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0670DBC-C147-4A3B-AAD1-6C855F2DB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44F7AEF7-E034-449F-8ADC-78CD2BC2BC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25926C2-3A88-4761-96EA-1C7D93DFF8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C5D8A84-CADF-44DE-A3AE-8ABF4CF20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3CC4F-8BF5-4528-A353-E3CE89033E54}" type="datetimeFigureOut">
              <a:rPr lang="tr-TR" smtClean="0"/>
              <a:t>5.12.2024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180011A-2A31-4464-8F4E-CFC5AEF5F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A868568-92B6-46F5-A8CC-C542348F5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9FF61-DCE5-48FD-A3EE-0C18161343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525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577B256-47CB-44C5-A5F3-CF0D58917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9783E04-D015-4140-B83C-F56F8F14EB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B56490-235D-48B4-AF47-7C3A62E82E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3CC4F-8BF5-4528-A353-E3CE89033E54}" type="datetimeFigureOut">
              <a:rPr lang="tr-TR" smtClean="0"/>
              <a:t>5.12.2024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B72BCB3-7DBE-493E-B3D1-B93512DB92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9D58050-C023-4403-BDE6-93EBEF44A8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9FF61-DCE5-48FD-A3EE-0C18161343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2217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C3AD005-F2D3-41F6-993A-B6BD00A05A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Ekonomiye Uygulamalar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C13F924-E70C-413E-AC63-F2913E1653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1911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80B6E45-892C-4770-8DB5-D3DE645EC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07C773B-A678-494A-A730-271D2A46A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x’i</a:t>
            </a:r>
            <a:r>
              <a:rPr lang="tr-TR" dirty="0"/>
              <a:t> z cinsinden ifade etmek </a:t>
            </a:r>
            <a:r>
              <a:rPr lang="tr-TR" dirty="0" smtClean="0"/>
              <a:t>için 2.denklemi y için çözelim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-0.4x+0.5y-0.1z=0</a:t>
            </a:r>
          </a:p>
          <a:p>
            <a:pPr marL="0" indent="0">
              <a:buNone/>
            </a:pPr>
            <a:r>
              <a:rPr lang="tr-TR" dirty="0"/>
              <a:t>y=(4x+z)/</a:t>
            </a:r>
            <a:r>
              <a:rPr lang="tr-TR" dirty="0" smtClean="0"/>
              <a:t>5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1 </a:t>
            </a:r>
            <a:r>
              <a:rPr lang="tr-TR" dirty="0" err="1" smtClean="0"/>
              <a:t>nolu</a:t>
            </a:r>
            <a:r>
              <a:rPr lang="tr-TR" dirty="0" smtClean="0"/>
              <a:t> denklemde yerine koy</a:t>
            </a:r>
          </a:p>
          <a:p>
            <a:pPr marL="0" indent="0">
              <a:buNone/>
            </a:pPr>
            <a:r>
              <a:rPr lang="tr-TR" dirty="0" smtClean="0"/>
              <a:t>0.2x-0.1(4x+z/5</a:t>
            </a:r>
            <a:r>
              <a:rPr lang="tr-TR" dirty="0"/>
              <a:t>)-0.6z</a:t>
            </a:r>
          </a:p>
          <a:p>
            <a:pPr marL="0" indent="0">
              <a:buNone/>
            </a:pPr>
            <a:r>
              <a:rPr lang="tr-TR" dirty="0"/>
              <a:t>x=31/36z</a:t>
            </a:r>
          </a:p>
        </p:txBody>
      </p:sp>
    </p:spTree>
    <p:extLst>
      <p:ext uri="{BB962C8B-B14F-4D97-AF65-F5344CB8AC3E}">
        <p14:creationId xmlns:p14="http://schemas.microsoft.com/office/powerpoint/2010/main" val="1579209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BF5927-532E-4D46-82DE-4544D53CE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5C8DA1D-761D-495E-B8A7-FFE69CCA4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Şimdi y’yi z cinsinden ifade edelim</a:t>
            </a:r>
            <a:r>
              <a:rPr lang="tr-TR" dirty="0" smtClean="0"/>
              <a:t>:</a:t>
            </a:r>
          </a:p>
          <a:p>
            <a:r>
              <a:rPr lang="tr-TR" dirty="0" smtClean="0"/>
              <a:t>1 </a:t>
            </a:r>
            <a:r>
              <a:rPr lang="tr-TR" dirty="0" err="1" smtClean="0"/>
              <a:t>nolu</a:t>
            </a:r>
            <a:r>
              <a:rPr lang="tr-TR" dirty="0" smtClean="0"/>
              <a:t> denklemi x için çözelim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0.8x-0.1y-0.6z=0</a:t>
            </a:r>
          </a:p>
          <a:p>
            <a:pPr marL="0" indent="0">
              <a:buNone/>
            </a:pPr>
            <a:r>
              <a:rPr lang="tr-TR" dirty="0"/>
              <a:t>x=(y+6z)/8</a:t>
            </a:r>
          </a:p>
          <a:p>
            <a:r>
              <a:rPr lang="tr-TR" dirty="0" smtClean="0"/>
              <a:t>2 </a:t>
            </a:r>
            <a:r>
              <a:rPr lang="tr-TR" dirty="0" err="1" smtClean="0"/>
              <a:t>nolu</a:t>
            </a:r>
            <a:r>
              <a:rPr lang="tr-TR" dirty="0" smtClean="0"/>
              <a:t> denklemde </a:t>
            </a:r>
            <a:r>
              <a:rPr lang="tr-TR" dirty="0" err="1" smtClean="0"/>
              <a:t>x’i</a:t>
            </a:r>
            <a:r>
              <a:rPr lang="tr-TR" dirty="0" smtClean="0"/>
              <a:t> </a:t>
            </a:r>
            <a:r>
              <a:rPr lang="tr-TR" dirty="0"/>
              <a:t>yerine koyup y için çözelim:</a:t>
            </a:r>
          </a:p>
          <a:p>
            <a:pPr marL="0" indent="0">
              <a:buNone/>
            </a:pPr>
            <a:r>
              <a:rPr lang="tr-TR" dirty="0"/>
              <a:t>-0.4((y+6z)/8)+0.5y-0.1z=0</a:t>
            </a:r>
          </a:p>
          <a:p>
            <a:pPr marL="0" indent="0">
              <a:buNone/>
            </a:pPr>
            <a:r>
              <a:rPr lang="tr-TR" dirty="0"/>
              <a:t>y=8/9z</a:t>
            </a:r>
          </a:p>
        </p:txBody>
      </p:sp>
    </p:spTree>
    <p:extLst>
      <p:ext uri="{BB962C8B-B14F-4D97-AF65-F5344CB8AC3E}">
        <p14:creationId xmlns:p14="http://schemas.microsoft.com/office/powerpoint/2010/main" val="3514417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C88313-4B63-476F-A323-BA393CEC5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3A7D2A-3C22-476F-B8BB-37C50451A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z=3600 varsayalım</a:t>
            </a:r>
            <a:r>
              <a:rPr lang="tr-TR" dirty="0" smtClean="0"/>
              <a:t>. 3000e yakın bir rakam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x= 31/36z=31/36(3600)=3100</a:t>
            </a:r>
          </a:p>
          <a:p>
            <a:pPr marL="0" indent="0">
              <a:buNone/>
            </a:pPr>
            <a:r>
              <a:rPr lang="tr-TR" dirty="0"/>
              <a:t>y=8/9z=8/9(3600)=3200</a:t>
            </a:r>
          </a:p>
          <a:p>
            <a:pPr marL="0" indent="0">
              <a:buNone/>
            </a:pPr>
            <a:r>
              <a:rPr lang="tr-TR" dirty="0"/>
              <a:t>Buna göre Ahmet 3100, Ali 3200 ve Mustafa 3600 TL ücret elde edecektir.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6800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CBBF4DE-DF11-405A-8454-EBC7F2EDD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FA875F73-51B5-4104-AAC5-13E9C5E85C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56" b="60162"/>
          <a:stretch/>
        </p:blipFill>
        <p:spPr>
          <a:xfrm>
            <a:off x="1157320" y="1785645"/>
            <a:ext cx="7452108" cy="4068058"/>
          </a:xfrm>
        </p:spPr>
      </p:pic>
    </p:spTree>
    <p:extLst>
      <p:ext uri="{BB962C8B-B14F-4D97-AF65-F5344CB8AC3E}">
        <p14:creationId xmlns:p14="http://schemas.microsoft.com/office/powerpoint/2010/main" val="3570578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89B0716-D27B-437B-A2A2-13C3397F1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D9AC764B-EB7D-4C7D-957D-75B9C8BA5C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748" r="602"/>
          <a:stretch/>
        </p:blipFill>
        <p:spPr>
          <a:xfrm>
            <a:off x="1101051" y="1927273"/>
            <a:ext cx="6196844" cy="4756126"/>
          </a:xfrm>
        </p:spPr>
      </p:pic>
    </p:spTree>
    <p:extLst>
      <p:ext uri="{BB962C8B-B14F-4D97-AF65-F5344CB8AC3E}">
        <p14:creationId xmlns:p14="http://schemas.microsoft.com/office/powerpoint/2010/main" val="2752424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1BB98FE-1E78-4CCB-8A7D-55A537561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862D313A-2D63-447C-A3FD-0BEC07D9241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2" b="69537"/>
          <a:stretch/>
        </p:blipFill>
        <p:spPr>
          <a:xfrm>
            <a:off x="946305" y="2135114"/>
            <a:ext cx="7482804" cy="3055864"/>
          </a:xfrm>
        </p:spPr>
      </p:pic>
    </p:spTree>
    <p:extLst>
      <p:ext uri="{BB962C8B-B14F-4D97-AF65-F5344CB8AC3E}">
        <p14:creationId xmlns:p14="http://schemas.microsoft.com/office/powerpoint/2010/main" val="1233404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A431A27-5575-4DF8-9E17-92CCAAE06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672EB7D4-C337-49BC-910D-01E6D80536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10" r="20419" b="26539"/>
          <a:stretch/>
        </p:blipFill>
        <p:spPr>
          <a:xfrm>
            <a:off x="838200" y="1690688"/>
            <a:ext cx="6348096" cy="4501661"/>
          </a:xfrm>
        </p:spPr>
      </p:pic>
    </p:spTree>
    <p:extLst>
      <p:ext uri="{BB962C8B-B14F-4D97-AF65-F5344CB8AC3E}">
        <p14:creationId xmlns:p14="http://schemas.microsoft.com/office/powerpoint/2010/main" val="4406482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90E47AD-8D98-43BA-8F43-7222B3127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EDBEFC52-EFC0-4252-BF69-76F887A747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96" r="3298" b="40147"/>
          <a:stretch/>
        </p:blipFill>
        <p:spPr>
          <a:xfrm>
            <a:off x="482071" y="1887636"/>
            <a:ext cx="7564649" cy="2726567"/>
          </a:xfrm>
        </p:spPr>
      </p:pic>
    </p:spTree>
    <p:extLst>
      <p:ext uri="{BB962C8B-B14F-4D97-AF65-F5344CB8AC3E}">
        <p14:creationId xmlns:p14="http://schemas.microsoft.com/office/powerpoint/2010/main" val="2613528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FBD96C8-3161-46F6-96EE-DD38FB4AD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Açık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6041A4DC-CF46-47DF-8CAE-DCB9454B06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tr-TR" dirty="0"/>
                  <a:t>Herhangi bir i malının toplam üretimi (x), o ürünün ara mal talebi ve nihai mal talebinin toplamından oluşur.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tr-TR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tr-TR" dirty="0"/>
                  <a:t> matematiksel ifadesi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tr-TR" b="0" i="1" smtClean="0">
                        <a:latin typeface="Cambria Math" panose="02040503050406030204" pitchFamily="18" charset="0"/>
                      </a:rPr>
                      <m:t>𝑖𝑛𝑐𝑖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ü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ü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ü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𝑡𝑜𝑝𝑙𝑎𝑚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ü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𝑟𝑒𝑡𝑖𝑚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𝑚𝑖𝑘𝑡𝑎𝑟𝚤</m:t>
                    </m:r>
                  </m:oMath>
                </a14:m>
                <a:endParaRPr lang="tr-TR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  <m:r>
                      <a:rPr lang="tr-TR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tr-TR" b="0" i="0" smtClean="0">
                            <a:latin typeface="Cambria Math" panose="02040503050406030204" pitchFamily="18" charset="0"/>
                          </a:rPr>
                          <m:t>J</m:t>
                        </m:r>
                      </m:e>
                      <m:sup>
                        <m:r>
                          <a:rPr lang="tr-TR" b="0" i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a:rPr lang="tr-TR" b="0" i="0" smtClean="0">
                        <a:latin typeface="Cambria Math" panose="02040503050406030204" pitchFamily="18" charset="0"/>
                      </a:rPr>
                      <m:t>inci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 ü</m:t>
                    </m:r>
                    <m:r>
                      <m:rPr>
                        <m:sty m:val="p"/>
                      </m:rPr>
                      <a:rPr lang="tr-TR" b="0" i="0" smtClean="0">
                        <a:latin typeface="Cambria Math" panose="02040503050406030204" pitchFamily="18" charset="0"/>
                      </a:rPr>
                      <m:t>r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ü</m:t>
                    </m:r>
                    <m:r>
                      <m:rPr>
                        <m:sty m:val="p"/>
                      </m:rPr>
                      <a:rPr lang="tr-TR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ü </m:t>
                    </m:r>
                    <m:r>
                      <m:rPr>
                        <m:sty m:val="p"/>
                      </m:rPr>
                      <a:rPr lang="tr-TR" b="0" i="0" smtClean="0">
                        <a:latin typeface="Cambria Math" panose="02040503050406030204" pitchFamily="18" charset="0"/>
                      </a:rPr>
                      <m:t>bir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tr-TR" b="0" i="0" smtClean="0">
                        <a:latin typeface="Cambria Math" panose="02040503050406030204" pitchFamily="18" charset="0"/>
                      </a:rPr>
                      <m:t>birim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 ü</m:t>
                    </m:r>
                    <m:r>
                      <m:rPr>
                        <m:sty m:val="p"/>
                      </m:rPr>
                      <a:rPr lang="tr-TR" b="0" i="0" smtClean="0">
                        <a:latin typeface="Cambria Math" panose="02040503050406030204" pitchFamily="18" charset="0"/>
                      </a:rPr>
                      <m:t>retmek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tr-TR" b="0" i="0" smtClean="0">
                        <a:latin typeface="Cambria Math" panose="02040503050406030204" pitchFamily="18" charset="0"/>
                      </a:rPr>
                      <m:t>i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ç</m:t>
                    </m:r>
                    <m:r>
                      <m:rPr>
                        <m:sty m:val="p"/>
                      </m:rPr>
                      <a:rPr lang="tr-TR" b="0" i="0" smtClean="0">
                        <a:latin typeface="Cambria Math" panose="02040503050406030204" pitchFamily="18" charset="0"/>
                      </a:rPr>
                      <m:t>in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tr-TR" b="0" i="0" smtClean="0">
                        <a:latin typeface="Cambria Math" panose="02040503050406030204" pitchFamily="18" charset="0"/>
                      </a:rPr>
                      <m:t>kullan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𝚤</m:t>
                    </m:r>
                    <m:r>
                      <m:rPr>
                        <m:sty m:val="p"/>
                      </m:rPr>
                      <a:rPr lang="tr-TR" b="0" i="0" smtClean="0">
                        <a:latin typeface="Cambria Math" panose="02040503050406030204" pitchFamily="18" charset="0"/>
                      </a:rPr>
                      <m:t>lan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tr-TR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p>
                        <m:r>
                          <a:rPr lang="tr-TR" b="0" i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a:rPr lang="tr-TR" b="0" i="0" smtClean="0">
                        <a:latin typeface="Cambria Math" panose="02040503050406030204" pitchFamily="18" charset="0"/>
                      </a:rPr>
                      <m:t>inci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 ü</m:t>
                    </m:r>
                    <m:r>
                      <m:rPr>
                        <m:sty m:val="p"/>
                      </m:rPr>
                      <a:rPr lang="tr-TR" b="0" i="0" smtClean="0">
                        <a:latin typeface="Cambria Math" panose="02040503050406030204" pitchFamily="18" charset="0"/>
                      </a:rPr>
                      <m:t>r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ü</m:t>
                    </m:r>
                    <m:r>
                      <m:rPr>
                        <m:sty m:val="p"/>
                      </m:rPr>
                      <a:rPr lang="tr-TR" b="0" i="0" smtClean="0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endParaRPr lang="tr-TR" b="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tr-TR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tr-TR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p>
                        <m:r>
                          <a:rPr lang="tr-TR" b="0" i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m:rPr>
                        <m:sty m:val="p"/>
                      </m:rPr>
                      <a:rPr lang="tr-TR" b="0" i="0" smtClean="0">
                        <a:latin typeface="Cambria Math" panose="02040503050406030204" pitchFamily="18" charset="0"/>
                      </a:rPr>
                      <m:t>inci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 ü</m:t>
                    </m:r>
                    <m:r>
                      <m:rPr>
                        <m:sty m:val="p"/>
                      </m:rPr>
                      <a:rPr lang="tr-TR" b="0" i="0" smtClean="0">
                        <a:latin typeface="Cambria Math" panose="02040503050406030204" pitchFamily="18" charset="0"/>
                      </a:rPr>
                      <m:t>r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ü</m:t>
                    </m:r>
                    <m:r>
                      <m:rPr>
                        <m:sty m:val="p"/>
                      </m:rPr>
                      <a:rPr lang="tr-TR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ü</m:t>
                    </m:r>
                    <m:r>
                      <m:rPr>
                        <m:sty m:val="p"/>
                      </m:rPr>
                      <a:rPr lang="tr-TR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tr-TR" b="0" i="0" smtClean="0">
                        <a:latin typeface="Cambria Math" panose="02040503050406030204" pitchFamily="18" charset="0"/>
                      </a:rPr>
                      <m:t>nihai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tr-TR" b="0" i="0" smtClean="0">
                        <a:latin typeface="Cambria Math" panose="02040503050406030204" pitchFamily="18" charset="0"/>
                      </a:rPr>
                      <m:t>mal</m:t>
                    </m:r>
                    <m:r>
                      <a:rPr lang="tr-TR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tr-TR" b="0" i="0" smtClean="0">
                        <a:latin typeface="Cambria Math" panose="02040503050406030204" pitchFamily="18" charset="0"/>
                      </a:rPr>
                      <m:t>talebi</m:t>
                    </m:r>
                  </m:oMath>
                </a14:m>
                <a:endParaRPr lang="tr-TR" b="0" dirty="0"/>
              </a:p>
              <a:p>
                <a:pPr marL="0" indent="0">
                  <a:buNone/>
                </a:pPr>
                <a:r>
                  <a:rPr lang="tr-TR" dirty="0"/>
                  <a:t>X=AX+Y</a:t>
                </a:r>
              </a:p>
              <a:p>
                <a:pPr marL="0" indent="0">
                  <a:buNone/>
                </a:pPr>
                <a:r>
                  <a:rPr lang="tr-TR" dirty="0"/>
                  <a:t>Girdi çıktı katsayıları sabit kalma koşuluyla, nihai talepte meydana gelecek değişmelerin toplam üretimi nasıl etkileyeceğini bulabilmek için:</a:t>
                </a:r>
              </a:p>
              <a:p>
                <a:pPr marL="0" indent="0">
                  <a:buNone/>
                </a:pPr>
                <a:r>
                  <a:rPr lang="tr-TR" dirty="0"/>
                  <a:t>X=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tr-TR" b="0" i="1" smtClean="0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6041A4DC-CF46-47DF-8CAE-DCB9454B06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801" b="-350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88524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016ECBC-9B05-4E1D-8CBF-4B7965860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Tablo 4">
            <a:extLst>
              <a:ext uri="{FF2B5EF4-FFF2-40B4-BE49-F238E27FC236}">
                <a16:creationId xmlns:a16="http://schemas.microsoft.com/office/drawing/2014/main" id="{3CC6AD98-7B4E-4B73-A04F-FEE4913116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8233421"/>
              </p:ext>
            </p:extLst>
          </p:nvPr>
        </p:nvGraphicFramePr>
        <p:xfrm>
          <a:off x="838200" y="1825625"/>
          <a:ext cx="10515600" cy="15416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4130994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73694946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32808487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09197948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286030984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tr-TR" dirty="0"/>
                        <a:t>Üreten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r-TR" dirty="0"/>
                        <a:t>Tüketen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0535961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Tarım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Sanayi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Nihai Talep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Toplam Üretim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06978025"/>
                  </a:ext>
                </a:extLst>
              </a:tr>
              <a:tr h="429113">
                <a:tc>
                  <a:txBody>
                    <a:bodyPr/>
                    <a:lstStyle/>
                    <a:p>
                      <a:r>
                        <a:rPr lang="tr-TR" dirty="0"/>
                        <a:t>Tarım (bin ton)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60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130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6046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Sanayi (bin ton)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70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57402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2684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B5E4DA3-17D2-4765-93B3-1E0CA9466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Matrislerle Girdi Çıktı Analizi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A426E18-8E1F-447D-8CA4-6FD0FBB24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malın üretimi, ara mal olarak adlandırılan diğer malların girdi olarak kullanımıyla gerçekleşir.</a:t>
            </a:r>
          </a:p>
          <a:p>
            <a:r>
              <a:rPr lang="tr-TR" dirty="0" err="1"/>
              <a:t>Wassily</a:t>
            </a:r>
            <a:r>
              <a:rPr lang="tr-TR" dirty="0"/>
              <a:t> </a:t>
            </a:r>
            <a:r>
              <a:rPr lang="tr-TR" dirty="0" err="1"/>
              <a:t>Leontief</a:t>
            </a:r>
            <a:r>
              <a:rPr lang="tr-TR" dirty="0"/>
              <a:t> bir ekonomiyi, kullanılan girdilerin, elde edilen çıktılara eşit olduğu bir model olarak tanımlamıştır.</a:t>
            </a:r>
          </a:p>
          <a:p>
            <a:r>
              <a:rPr lang="tr-TR" dirty="0" err="1"/>
              <a:t>Leontief</a:t>
            </a:r>
            <a:r>
              <a:rPr lang="tr-TR" dirty="0"/>
              <a:t> modelleri kapalı ve açık ekonomi olmak üzere iki çeşittir.</a:t>
            </a:r>
          </a:p>
          <a:p>
            <a:r>
              <a:rPr lang="tr-TR" dirty="0"/>
              <a:t>Kapalı ekonomide, üretilen her şey, üretime katılanlar tarafından üretilmektedir.</a:t>
            </a:r>
          </a:p>
          <a:p>
            <a:r>
              <a:rPr lang="tr-TR" dirty="0"/>
              <a:t>Açık ekonomide ise üretilenlerin bir kısmı üretenler tarafından, geri kalanı dış unsurlarca tüketilmektedir.</a:t>
            </a:r>
          </a:p>
        </p:txBody>
      </p:sp>
    </p:spTree>
    <p:extLst>
      <p:ext uri="{BB962C8B-B14F-4D97-AF65-F5344CB8AC3E}">
        <p14:creationId xmlns:p14="http://schemas.microsoft.com/office/powerpoint/2010/main" val="40618881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2E3B1CF-9A46-45F7-9CC6-097AA5FE1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7D9BC133-F04D-4350-98C9-85F72FD86FD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tr-TR" dirty="0"/>
                  <a:t>Teknoloji Matrisi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tr-TR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0/130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40/70</m:t>
                              </m:r>
                            </m:e>
                          </m:mr>
                          <m:m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20/130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10/70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tr-TR" dirty="0"/>
                  <a:t>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tr-TR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.231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0.571</m:t>
                              </m:r>
                            </m:e>
                          </m:mr>
                          <m:m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0.154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0.143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X=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tr-TR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(I-A) matrisi=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tr-TR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tr-TR" dirty="0"/>
                  <a:t>-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tr-TR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tr-TR" b="0" i="1" dirty="0" smtClean="0">
                                  <a:latin typeface="Cambria Math" panose="02040503050406030204" pitchFamily="18" charset="0"/>
                                </a:rPr>
                                <m:t>.231</m:t>
                              </m:r>
                            </m:e>
                            <m:e>
                              <m:r>
                                <a:rPr lang="tr-TR" b="0" i="1" dirty="0" smtClean="0">
                                  <a:latin typeface="Cambria Math" panose="02040503050406030204" pitchFamily="18" charset="0"/>
                                </a:rPr>
                                <m:t>0.571</m:t>
                              </m:r>
                            </m:e>
                          </m:mr>
                          <m:mr>
                            <m:e>
                              <m:r>
                                <a:rPr lang="tr-TR" b="0" i="1" dirty="0" smtClean="0">
                                  <a:latin typeface="Cambria Math" panose="02040503050406030204" pitchFamily="18" charset="0"/>
                                </a:rPr>
                                <m:t>0.154</m:t>
                              </m:r>
                            </m:e>
                            <m:e>
                              <m:r>
                                <a:rPr lang="tr-TR" b="0" i="1" dirty="0" smtClean="0">
                                  <a:latin typeface="Cambria Math" panose="02040503050406030204" pitchFamily="18" charset="0"/>
                                </a:rPr>
                                <m:t>0.143</m:t>
                              </m:r>
                            </m:e>
                          </m:mr>
                        </m:m>
                      </m:e>
                    </m:d>
                    <m:r>
                      <a:rPr lang="tr-TR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tr-TR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tr-TR" b="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b="0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tr-TR" b="0" i="1" dirty="0" smtClean="0">
                                  <a:latin typeface="Cambria Math" panose="02040503050406030204" pitchFamily="18" charset="0"/>
                                </a:rPr>
                                <m:t>.769</m:t>
                              </m:r>
                            </m:e>
                            <m:e>
                              <m:r>
                                <a:rPr lang="tr-TR" b="0" i="1" dirty="0" smtClean="0">
                                  <a:latin typeface="Cambria Math" panose="02040503050406030204" pitchFamily="18" charset="0"/>
                                </a:rPr>
                                <m:t>−0.571</m:t>
                              </m:r>
                            </m:e>
                          </m:mr>
                          <m:mr>
                            <m:e>
                              <m:r>
                                <a:rPr lang="tr-TR" b="0" i="1" dirty="0" smtClean="0">
                                  <a:latin typeface="Cambria Math" panose="02040503050406030204" pitchFamily="18" charset="0"/>
                                </a:rPr>
                                <m:t>−0.154</m:t>
                              </m:r>
                            </m:e>
                            <m:e>
                              <m:r>
                                <a:rPr lang="tr-TR" b="0" i="1" dirty="0" smtClean="0">
                                  <a:latin typeface="Cambria Math" panose="02040503050406030204" pitchFamily="18" charset="0"/>
                                </a:rPr>
                                <m:t>0.857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tr-TR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tr-TR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tr-TR" b="0" i="1" dirty="0" smtClean="0">
                                  <a:latin typeface="Cambria Math" panose="02040503050406030204" pitchFamily="18" charset="0"/>
                                </a:rPr>
                                <m:t>.500615</m:t>
                              </m:r>
                            </m:e>
                            <m:e>
                              <m:r>
                                <a:rPr lang="tr-TR" b="0" i="1" dirty="0" smtClean="0">
                                  <a:latin typeface="Cambria Math" panose="02040503050406030204" pitchFamily="18" charset="0"/>
                                </a:rPr>
                                <m:t>0.999827</m:t>
                              </m:r>
                            </m:e>
                          </m:mr>
                          <m:mr>
                            <m:e>
                              <m:r>
                                <a:rPr lang="tr-TR" b="0" i="1" dirty="0" smtClean="0">
                                  <a:latin typeface="Cambria Math" panose="02040503050406030204" pitchFamily="18" charset="0"/>
                                </a:rPr>
                                <m:t>0.269656</m:t>
                              </m:r>
                            </m:e>
                            <m:e>
                              <m:r>
                                <a:rPr lang="tr-TR" b="0" i="1" dirty="0" smtClean="0">
                                  <a:latin typeface="Cambria Math" panose="02040503050406030204" pitchFamily="18" charset="0"/>
                                </a:rPr>
                                <m:t>1.346527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tr-TR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tr-TR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tr-TR" dirty="0"/>
                  <a:t>Y=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tr-TR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tr-TR" i="1" dirty="0">
                                  <a:latin typeface="Cambria Math" panose="02040503050406030204" pitchFamily="18" charset="0"/>
                                </a:rPr>
                                <m:t>.500615</m:t>
                              </m:r>
                            </m:e>
                            <m:e>
                              <m:r>
                                <a:rPr lang="tr-TR" i="1" dirty="0">
                                  <a:latin typeface="Cambria Math" panose="02040503050406030204" pitchFamily="18" charset="0"/>
                                </a:rPr>
                                <m:t>0.999827</m:t>
                              </m:r>
                            </m:e>
                          </m:mr>
                          <m:mr>
                            <m:e>
                              <m:r>
                                <a:rPr lang="tr-TR" i="1" dirty="0">
                                  <a:latin typeface="Cambria Math" panose="02040503050406030204" pitchFamily="18" charset="0"/>
                                </a:rPr>
                                <m:t>0.269656</m:t>
                              </m:r>
                            </m:e>
                            <m:e>
                              <m:r>
                                <a:rPr lang="tr-TR" i="1" dirty="0">
                                  <a:latin typeface="Cambria Math" panose="02040503050406030204" pitchFamily="18" charset="0"/>
                                </a:rPr>
                                <m:t>1.346527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tr-TR" dirty="0"/>
                  <a:t> .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00</m:t>
                              </m:r>
                            </m:e>
                          </m:mr>
                          <m:m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75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tr-TR" dirty="0"/>
                  <a:t> 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tr-TR" b="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tr-TR" b="0" i="1" dirty="0" smtClean="0">
                                  <a:latin typeface="Cambria Math" panose="02040503050406030204" pitchFamily="18" charset="0"/>
                                </a:rPr>
                                <m:t>25.0485</m:t>
                              </m:r>
                            </m:e>
                          </m:mr>
                          <m:mr>
                            <m:e>
                              <m:r>
                                <a:rPr lang="tr-TR" b="0" i="1" dirty="0" smtClean="0">
                                  <a:latin typeface="Cambria Math" panose="02040503050406030204" pitchFamily="18" charset="0"/>
                                </a:rPr>
                                <m:t>127.955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7D9BC133-F04D-4350-98C9-85F72FD86FD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08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67665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130FD10-7236-47B9-81BB-BFC7A1E11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En küçük kareler Yöntemi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F8E05104-CA86-4C4B-8A28-3218A1140CD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Gauss tarafından geliştirilmiştir.</a:t>
                </a:r>
              </a:p>
              <a:p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tr-TR" b="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tr-TR" b="0" i="1" smtClean="0">
                        <a:latin typeface="Cambria Math" panose="02040503050406030204" pitchFamily="18" charset="0"/>
                      </a:rPr>
                      <m:t>𝑣𝑒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tr-TR" b="0" dirty="0"/>
                  <a:t> katsayılarını hesaplamak üzere matrislerden yararlanacağız.</a:t>
                </a:r>
              </a:p>
              <a:p>
                <a:r>
                  <a:rPr lang="tr-TR" dirty="0"/>
                  <a:t>b= (X’X)</a:t>
                </a:r>
                <a:r>
                  <a:rPr lang="tr-TR" baseline="30000" dirty="0"/>
                  <a:t>-1</a:t>
                </a:r>
                <a:r>
                  <a:rPr lang="tr-TR" dirty="0"/>
                  <a:t>X’Y</a:t>
                </a:r>
              </a:p>
              <a:p>
                <a:r>
                  <a:rPr lang="tr-TR" b="0" dirty="0"/>
                  <a:t>b denkleminin katsayıları, X bağımsız değişken gözlemlerine ait matris, Y bağımlı değişken gözlemlerine ait vektördür. X matrisinin ilk sütunu, gözlem sayısı kadar 1’den oluşur.</a:t>
                </a:r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F8E05104-CA86-4C4B-8A28-3218A1140C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739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90875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9CC18625-718A-4049-B660-14D221BF3B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157934" y="-868498"/>
            <a:ext cx="6471665" cy="8623494"/>
          </a:xfrm>
        </p:spPr>
      </p:pic>
    </p:spTree>
    <p:extLst>
      <p:ext uri="{BB962C8B-B14F-4D97-AF65-F5344CB8AC3E}">
        <p14:creationId xmlns:p14="http://schemas.microsoft.com/office/powerpoint/2010/main" val="3553612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44C5BA32-4510-4CE9-B162-80C463E4A6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994398" y="-847512"/>
            <a:ext cx="6418778" cy="8553023"/>
          </a:xfrm>
        </p:spPr>
      </p:pic>
    </p:spTree>
    <p:extLst>
      <p:ext uri="{BB962C8B-B14F-4D97-AF65-F5344CB8AC3E}">
        <p14:creationId xmlns:p14="http://schemas.microsoft.com/office/powerpoint/2010/main" val="1113870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5E14054-4621-4A9D-B934-6768F7A99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Kapalı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E3743E59-338E-40BF-9CB0-B097F7A20EB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n sektörden oluşan bir ekonomi söz konusudur.</a:t>
                </a:r>
              </a:p>
              <a:p>
                <a:r>
                  <a:rPr lang="tr-TR" dirty="0"/>
                  <a:t>Her sektör, tamamı n sektör tarafından kullanılan mal ve hizmet üretir.</a:t>
                </a:r>
              </a:p>
              <a:p>
                <a:r>
                  <a:rPr lang="tr-TR" dirty="0"/>
                  <a:t>Ekonominin her bir sektöründen üretiminden aldığı paylar, girdi-çıktı matrisini oluşturur. Burada amaç, toplam geliri toplam harcamaya eşitleyecek </a:t>
                </a:r>
                <a:r>
                  <a:rPr lang="tr-TR" dirty="0" err="1"/>
                  <a:t>sektörel</a:t>
                </a:r>
                <a:r>
                  <a:rPr lang="tr-TR" dirty="0"/>
                  <a:t> fiyat düzeylerini bulmaktır.</a:t>
                </a:r>
              </a:p>
              <a:p>
                <a:r>
                  <a:rPr lang="tr-TR" dirty="0"/>
                  <a:t>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tr-T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</m:e>
                    </m:d>
                  </m:oMath>
                </a14:m>
                <a:r>
                  <a:rPr lang="tr-TR" dirty="0"/>
                  <a:t> </a:t>
                </a:r>
                <a:r>
                  <a:rPr lang="tr-TR" dirty="0" err="1"/>
                  <a:t>i,j</a:t>
                </a:r>
                <a:r>
                  <a:rPr lang="tr-TR" dirty="0"/>
                  <a:t>=1, 2, …., n   girdi-çıktı matrisi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tr-TR" dirty="0"/>
                  <a:t> </a:t>
                </a:r>
                <a:r>
                  <a:rPr lang="tr-TR" dirty="0" err="1"/>
                  <a:t>j’inci</a:t>
                </a:r>
                <a:r>
                  <a:rPr lang="tr-TR" dirty="0"/>
                  <a:t> sektörün ürettiği mal veya hizmetlerin, </a:t>
                </a:r>
                <a:r>
                  <a:rPr lang="tr-TR" dirty="0" err="1"/>
                  <a:t>i’inci</a:t>
                </a:r>
                <a:r>
                  <a:rPr lang="tr-TR" dirty="0"/>
                  <a:t> sektör tarafından tüketilen oransal miktarını temsil eder ve 0-1 arasında bir değer alır. Kapalı modellerde her sütunun toplamı 1’dir.</a:t>
                </a:r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E3743E59-338E-40BF-9CB0-B097F7A20EB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75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6845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A05B46C-F981-4322-AD2A-2070D7A1C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8B3340-99ED-4CE6-ABD8-E6A77D727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Girdi-çıktı analizini:</a:t>
            </a:r>
          </a:p>
          <a:p>
            <a:pPr marL="0" indent="0">
              <a:buNone/>
            </a:pPr>
            <a:r>
              <a:rPr lang="tr-TR" dirty="0"/>
              <a:t>X=AX şeklinde gösterebiliriz.</a:t>
            </a:r>
          </a:p>
          <a:p>
            <a:pPr marL="0" indent="0">
              <a:buNone/>
            </a:pPr>
            <a:r>
              <a:rPr lang="tr-TR" dirty="0"/>
              <a:t>Bu denklem, toplam gelirin toplam harcamaya eşit olma koşulunu temsil etmektedir.</a:t>
            </a:r>
          </a:p>
        </p:txBody>
      </p:sp>
    </p:spTree>
    <p:extLst>
      <p:ext uri="{BB962C8B-B14F-4D97-AF65-F5344CB8AC3E}">
        <p14:creationId xmlns:p14="http://schemas.microsoft.com/office/powerpoint/2010/main" val="853519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27BA4FF-883A-4304-A7CF-58F4307F7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Kapalı model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377413E-A78C-4C40-AB1B-82CEC3555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Ahmet, Ali ve Mustafa her biri ev sahibi olan üç arkadaştır. Üçünün de evleri tamir ve bakıma ihtiyaç duymaktadır. Bu üç arkadaş evlerinin tamir ve bakımını yaparken becerilerini birleştirebileceklerini düşünürler.</a:t>
            </a:r>
          </a:p>
          <a:p>
            <a:r>
              <a:rPr lang="tr-TR" dirty="0"/>
              <a:t> Ahmet zamanının %20’sini kendi evine, %40’ını da Ali ‘</a:t>
            </a:r>
            <a:r>
              <a:rPr lang="tr-TR" dirty="0" err="1"/>
              <a:t>nin</a:t>
            </a:r>
            <a:r>
              <a:rPr lang="tr-TR" dirty="0"/>
              <a:t> evine, %40’ını da Mustafa’nın evine ayırabilecek; </a:t>
            </a:r>
          </a:p>
          <a:p>
            <a:r>
              <a:rPr lang="tr-TR" dirty="0"/>
              <a:t>Ali zamanının %50’sini kendi evine, %10’unu da Ahmet ‘in evine, %40’ını da Mustafa’nın evine ayırabilecek; </a:t>
            </a:r>
          </a:p>
          <a:p>
            <a:r>
              <a:rPr lang="tr-TR" dirty="0"/>
              <a:t>Mustafa zamanının %30’unu kendi evine, %60’ını da Ahmet ‘in evine, %10’unu da , </a:t>
            </a:r>
            <a:r>
              <a:rPr lang="tr-TR" dirty="0" err="1"/>
              <a:t>Ali’in</a:t>
            </a:r>
            <a:r>
              <a:rPr lang="tr-TR" dirty="0"/>
              <a:t> evine ayırabilecek</a:t>
            </a:r>
          </a:p>
        </p:txBody>
      </p:sp>
    </p:spTree>
    <p:extLst>
      <p:ext uri="{BB962C8B-B14F-4D97-AF65-F5344CB8AC3E}">
        <p14:creationId xmlns:p14="http://schemas.microsoft.com/office/powerpoint/2010/main" val="604451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D1E9298-0DA7-4765-893C-48E0E213E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BA9BEB-AC42-433F-A66A-F352A90F8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Şimdi çalışmaları karşılığında ne kadar ücret alacaklarını hesaplamak </a:t>
            </a:r>
            <a:r>
              <a:rPr lang="tr-TR" dirty="0" err="1"/>
              <a:t>istemektediler</a:t>
            </a:r>
            <a:r>
              <a:rPr lang="tr-TR" dirty="0"/>
              <a:t>. Burada koşul, her birinin ödediği miktarın, her birinin alacağı miktara eşit olmasıdır. Başlangıç olarak her birine ödenecek miktarın 3000 TL olduğunu varsayarlar.</a:t>
            </a:r>
          </a:p>
        </p:txBody>
      </p:sp>
    </p:spTree>
    <p:extLst>
      <p:ext uri="{BB962C8B-B14F-4D97-AF65-F5344CB8AC3E}">
        <p14:creationId xmlns:p14="http://schemas.microsoft.com/office/powerpoint/2010/main" val="3462417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19CD85-BF17-41DF-ABC9-E989F1315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Tablo 4">
            <a:extLst>
              <a:ext uri="{FF2B5EF4-FFF2-40B4-BE49-F238E27FC236}">
                <a16:creationId xmlns:a16="http://schemas.microsoft.com/office/drawing/2014/main" id="{9836AD44-1E79-4A9D-A991-72FF71D2B7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4182685"/>
              </p:ext>
            </p:extLst>
          </p:nvPr>
        </p:nvGraphicFramePr>
        <p:xfrm>
          <a:off x="838200" y="1825625"/>
          <a:ext cx="10515600" cy="2661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8814005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87210154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8073448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4918734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tr-TR" dirty="0"/>
                        <a:t>İşi Yapan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9688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Ahmet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Ali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Mustafa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6528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Ahmet’in evine ayrılan zaman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0.6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54843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Ali’nin evine ayrılan zaman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060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Mustafa’nın evine ayrılan zaman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0.3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924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652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1ADD52-E909-4F4B-93F3-175D20157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6D42155-A7FA-4783-B9F6-F877D2258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Değişkenlerimiz:</a:t>
            </a:r>
          </a:p>
          <a:p>
            <a:pPr marL="0" indent="0">
              <a:buNone/>
            </a:pPr>
            <a:r>
              <a:rPr lang="tr-TR" dirty="0"/>
              <a:t>x: Ahmet’in ücreti</a:t>
            </a:r>
          </a:p>
          <a:p>
            <a:pPr marL="0" indent="0">
              <a:buNone/>
            </a:pPr>
            <a:r>
              <a:rPr lang="tr-TR" dirty="0"/>
              <a:t>y: Ali’nin ücreti</a:t>
            </a:r>
          </a:p>
          <a:p>
            <a:pPr marL="0" indent="0">
              <a:buNone/>
            </a:pPr>
            <a:r>
              <a:rPr lang="tr-TR" dirty="0"/>
              <a:t>z: Mustafa’nın ücreti</a:t>
            </a:r>
          </a:p>
          <a:p>
            <a:r>
              <a:rPr lang="tr-TR" dirty="0"/>
              <a:t>x= 0.2x+0.1y+0.6z</a:t>
            </a:r>
          </a:p>
          <a:p>
            <a:r>
              <a:rPr lang="tr-TR" dirty="0"/>
              <a:t>y= 0.4x+0.5y+0.1z</a:t>
            </a:r>
          </a:p>
          <a:p>
            <a:r>
              <a:rPr lang="tr-TR" dirty="0"/>
              <a:t>z= 0.4x+0.4y+0.3z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656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9A76F9A-3270-4D02-8904-A59BAF486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98AD21D-2F28-4DFB-B42D-E9BE626D3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Girdi çıktı matrisi</a:t>
            </a:r>
            <a:endParaRPr lang="tr-TR" dirty="0"/>
          </a:p>
          <a:p>
            <a:r>
              <a:rPr lang="tr-TR" dirty="0" smtClean="0"/>
              <a:t>0.8x-01y-0.6z=0		1</a:t>
            </a:r>
            <a:endParaRPr lang="tr-TR" dirty="0"/>
          </a:p>
          <a:p>
            <a:r>
              <a:rPr lang="tr-TR" dirty="0"/>
              <a:t>-</a:t>
            </a:r>
            <a:r>
              <a:rPr lang="tr-TR" dirty="0" smtClean="0"/>
              <a:t>0.4x+0.5y-0.1z=0	2</a:t>
            </a:r>
            <a:endParaRPr lang="tr-TR" dirty="0"/>
          </a:p>
          <a:p>
            <a:r>
              <a:rPr lang="tr-TR" dirty="0"/>
              <a:t>-</a:t>
            </a:r>
            <a:r>
              <a:rPr lang="tr-TR" dirty="0" smtClean="0"/>
              <a:t>0.4x-0.4y-0.7z=0		3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Metin kutusu 3">
                <a:extLst>
                  <a:ext uri="{FF2B5EF4-FFF2-40B4-BE49-F238E27FC236}">
                    <a16:creationId xmlns:a16="http://schemas.microsoft.com/office/drawing/2014/main" id="{8FC32A17-C281-4D15-9978-254EEB42B0E9}"/>
                  </a:ext>
                </a:extLst>
              </p:cNvPr>
              <p:cNvSpPr txBox="1"/>
              <p:nvPr/>
            </p:nvSpPr>
            <p:spPr>
              <a:xfrm>
                <a:off x="838200" y="1952234"/>
                <a:ext cx="3846342" cy="71840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tr-TR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tr-TR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tr-TR" b="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eqArr>
                                <m:eqArrPr>
                                  <m:ctrlPr>
                                    <a:rPr lang="tr-TR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m:rPr>
                                      <m:brk m:alnAt="7"/>
                                    </m:rPr>
                                    <a:rPr lang="tr-TR" b="0" i="1" dirty="0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  <m:r>
                                    <a:rPr lang="tr-TR" b="0" i="1" dirty="0" smtClean="0">
                                      <a:latin typeface="Cambria Math" panose="02040503050406030204" pitchFamily="18" charset="0"/>
                                    </a:rPr>
                                    <m:t>.2</m:t>
                                  </m:r>
                                </m:e>
                                <m:e>
                                  <m:r>
                                    <a:rPr lang="tr-TR" b="0" i="1" dirty="0" smtClean="0">
                                      <a:latin typeface="Cambria Math" panose="02040503050406030204" pitchFamily="18" charset="0"/>
                                    </a:rPr>
                                    <m:t>0.4</m:t>
                                  </m:r>
                                </m:e>
                              </m:eqArr>
                            </m:e>
                            <m:e>
                              <m:eqArr>
                                <m:eqArrPr>
                                  <m:ctrlPr>
                                    <a:rPr lang="tr-TR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tr-TR" b="0" i="1" dirty="0" smtClean="0">
                                      <a:latin typeface="Cambria Math" panose="02040503050406030204" pitchFamily="18" charset="0"/>
                                    </a:rPr>
                                    <m:t>0.1</m:t>
                                  </m:r>
                                </m:e>
                                <m:e>
                                  <m:r>
                                    <a:rPr lang="tr-TR" b="0" i="1" dirty="0" smtClean="0">
                                      <a:latin typeface="Cambria Math" panose="02040503050406030204" pitchFamily="18" charset="0"/>
                                    </a:rPr>
                                    <m:t>0.5</m:t>
                                  </m:r>
                                </m:e>
                              </m:eqArr>
                            </m:e>
                            <m:e>
                              <m:eqArr>
                                <m:eqArrPr>
                                  <m:ctrlPr>
                                    <a:rPr lang="tr-TR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tr-TR" b="0" i="1" dirty="0" smtClean="0">
                                      <a:latin typeface="Cambria Math" panose="02040503050406030204" pitchFamily="18" charset="0"/>
                                    </a:rPr>
                                    <m:t>0.6</m:t>
                                  </m:r>
                                </m:e>
                                <m:e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0.1</m:t>
                                  </m:r>
                                </m:e>
                              </m:eqArr>
                            </m:e>
                          </m:mr>
                          <m:mr>
                            <m:e>
                              <m:r>
                                <a:rPr lang="tr-TR" b="0" i="1" dirty="0" smtClean="0">
                                  <a:latin typeface="Cambria Math" panose="02040503050406030204" pitchFamily="18" charset="0"/>
                                </a:rPr>
                                <m:t>0.4</m:t>
                              </m:r>
                            </m:e>
                            <m:e>
                              <m:r>
                                <a:rPr lang="tr-TR" b="0" i="1" dirty="0" smtClean="0">
                                  <a:latin typeface="Cambria Math" panose="02040503050406030204" pitchFamily="18" charset="0"/>
                                </a:rPr>
                                <m:t>0.4</m:t>
                              </m:r>
                            </m:e>
                            <m:e>
                              <m:r>
                                <a:rPr lang="tr-TR" b="0" i="1" dirty="0" smtClean="0">
                                  <a:latin typeface="Cambria Math" panose="02040503050406030204" pitchFamily="18" charset="0"/>
                                </a:rPr>
                                <m:t>0.3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tr-TR" dirty="0"/>
                  <a:t> .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tr-T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eqArr>
                                <m:eqArrPr>
                                  <m:ctrlP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e>
                                  <m:r>
                                    <a:rPr lang="tr-TR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</m:eqArr>
                            </m:e>
                          </m:mr>
                        </m:m>
                      </m:e>
                    </m:d>
                  </m:oMath>
                </a14:m>
                <a:endParaRPr lang="tr-TR" dirty="0"/>
              </a:p>
            </p:txBody>
          </p:sp>
        </mc:Choice>
        <mc:Fallback xmlns="">
          <p:sp>
            <p:nvSpPr>
              <p:cNvPr id="4" name="Metin kutusu 3">
                <a:extLst>
                  <a:ext uri="{FF2B5EF4-FFF2-40B4-BE49-F238E27FC236}">
                    <a16:creationId xmlns:a16="http://schemas.microsoft.com/office/drawing/2014/main" id="{8FC32A17-C281-4D15-9978-254EEB42B0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952234"/>
                <a:ext cx="3846342" cy="71840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0901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943</Words>
  <Application>Microsoft Office PowerPoint</Application>
  <PresentationFormat>Geniş ekran</PresentationFormat>
  <Paragraphs>108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Office Teması</vt:lpstr>
      <vt:lpstr>Ekonomiye Uygulamalar</vt:lpstr>
      <vt:lpstr>Matrislerle Girdi Çıktı Analizi</vt:lpstr>
      <vt:lpstr>Kapalı model</vt:lpstr>
      <vt:lpstr>PowerPoint Sunusu</vt:lpstr>
      <vt:lpstr>Kapalı model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Açık model</vt:lpstr>
      <vt:lpstr>PowerPoint Sunusu</vt:lpstr>
      <vt:lpstr>PowerPoint Sunusu</vt:lpstr>
      <vt:lpstr>En küçük kareler Yöntemi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Ekonomiye Uygulamalar</dc:title>
  <dc:creator>OVB</dc:creator>
  <cp:lastModifiedBy>g.o.</cp:lastModifiedBy>
  <cp:revision>29</cp:revision>
  <dcterms:created xsi:type="dcterms:W3CDTF">2019-04-16T07:37:21Z</dcterms:created>
  <dcterms:modified xsi:type="dcterms:W3CDTF">2024-12-05T05:59:07Z</dcterms:modified>
</cp:coreProperties>
</file>