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62" r:id="rId4"/>
    <p:sldId id="263" r:id="rId5"/>
    <p:sldId id="264" r:id="rId6"/>
    <p:sldId id="265" r:id="rId7"/>
    <p:sldId id="267" r:id="rId8"/>
    <p:sldId id="266" r:id="rId9"/>
    <p:sldId id="269" r:id="rId10"/>
    <p:sldId id="268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906" autoAdjust="0"/>
    <p:restoredTop sz="94660"/>
  </p:normalViewPr>
  <p:slideViewPr>
    <p:cSldViewPr snapToGrid="0" snapToObjects="1">
      <p:cViewPr varScale="1">
        <p:scale>
          <a:sx n="79" d="100"/>
          <a:sy n="79" d="100"/>
        </p:scale>
        <p:origin x="547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C1D459-ACC5-4DF9-A943-88F8734E860B}" type="datetimeFigureOut">
              <a:rPr lang="tr-TR" smtClean="0"/>
              <a:t>14.09.2026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31455F-F85A-48DB-A23E-65351D86944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554175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31455F-F85A-48DB-A23E-65351D86944D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146507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31455F-F85A-48DB-A23E-65351D86944D}" type="slidenum">
              <a:rPr lang="tr-TR" smtClean="0"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486415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31455F-F85A-48DB-A23E-65351D86944D}" type="slidenum">
              <a:rPr lang="tr-TR" smtClean="0"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779875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31455F-F85A-48DB-A23E-65351D86944D}" type="slidenum">
              <a:rPr lang="tr-TR" smtClean="0"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0327194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31455F-F85A-48DB-A23E-65351D86944D}" type="slidenum">
              <a:rPr lang="tr-TR" smtClean="0"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3338480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31455F-F85A-48DB-A23E-65351D86944D}" type="slidenum">
              <a:rPr lang="tr-TR" smtClean="0"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6945975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31455F-F85A-48DB-A23E-65351D86944D}" type="slidenum">
              <a:rPr lang="tr-TR" smtClean="0"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9214892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31455F-F85A-48DB-A23E-65351D86944D}" type="slidenum">
              <a:rPr lang="tr-TR" smtClean="0"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013405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9/14/2026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siirt.edu.tr/dosya/personel/ogretim_uyesi_ogrenci_toplanti_ve_gorusme_tutanagipdf-siirt-2026225121453478.pdf" TargetMode="Externa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iirt.edu.tr/dosya/personel/siu_fr_1577_ders_tanimlama_formu_kontrol_listesi_siirt_2025128112126790docx-siirt-2026620211389.docx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iirt.edu.tr/dosya/personel/siu_fr_1578_ogrenme_ciktilarinin_kontrol_formu_siirt_202622494647556docx-siirt-2026620142249.docx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www.siirt.edu.tr/dosya/personel/gstf_2026_2027_ders_izlence_formudocx-siirt-2026914173751909.docx" TargetMode="Externa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43625" y="1945532"/>
            <a:ext cx="5223365" cy="71000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935480" y="2893665"/>
            <a:ext cx="8321040" cy="59427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4680"/>
              </a:lnSpc>
            </a:pPr>
            <a:r>
              <a:rPr sz="3900" b="1" i="0" u="none">
                <a:solidFill>
                  <a:srgbClr val="FFFFFF"/>
                </a:solidFill>
                <a:latin typeface="Poppins"/>
              </a:rPr>
              <a:t>Eğitim-Öğretim Kalite Süreçleri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" y="3678435"/>
            <a:ext cx="12192000" cy="53790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4500"/>
              </a:lnSpc>
            </a:pPr>
            <a:r>
              <a:rPr lang="tr-TR" sz="3600" b="0" i="0" u="none" dirty="0" smtClean="0">
                <a:solidFill>
                  <a:srgbClr val="94A3B8"/>
                </a:solidFill>
                <a:latin typeface="Lato"/>
              </a:rPr>
              <a:t>BOLOGNA Bilgi Paketleri / İzlenceler / İyileştirme Süreçleri</a:t>
            </a:r>
            <a:endParaRPr sz="3600" b="0" i="0" u="none" dirty="0">
              <a:solidFill>
                <a:srgbClr val="94A3B8"/>
              </a:solidFill>
              <a:latin typeface="Lat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0" y="2893665"/>
            <a:ext cx="12192000" cy="116865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4680"/>
              </a:lnSpc>
            </a:pPr>
            <a:r>
              <a:rPr lang="tr-TR" sz="2400" b="1" dirty="0" smtClean="0">
                <a:solidFill>
                  <a:srgbClr val="FFFFFF"/>
                </a:solidFill>
                <a:latin typeface="Poppins"/>
              </a:rPr>
              <a:t>Katılımınız ve Değerlendirmeleriniz İçin </a:t>
            </a:r>
          </a:p>
          <a:p>
            <a:pPr algn="ctr">
              <a:lnSpc>
                <a:spcPts val="4680"/>
              </a:lnSpc>
            </a:pPr>
            <a:r>
              <a:rPr lang="tr-TR" sz="2400" b="1" dirty="0" smtClean="0">
                <a:solidFill>
                  <a:srgbClr val="FFFFFF"/>
                </a:solidFill>
                <a:latin typeface="Poppins"/>
              </a:rPr>
              <a:t>Teşekkürler</a:t>
            </a:r>
            <a:endParaRPr sz="2400" b="1" i="0" u="none" dirty="0">
              <a:solidFill>
                <a:srgbClr val="FFFFFF"/>
              </a:solidFill>
              <a:latin typeface="Poppins"/>
            </a:endParaRPr>
          </a:p>
        </p:txBody>
      </p:sp>
    </p:spTree>
    <p:extLst>
      <p:ext uri="{BB962C8B-B14F-4D97-AF65-F5344CB8AC3E}">
        <p14:creationId xmlns:p14="http://schemas.microsoft.com/office/powerpoint/2010/main" val="2217357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TextBox 39"/>
          <p:cNvSpPr txBox="1"/>
          <p:nvPr/>
        </p:nvSpPr>
        <p:spPr>
          <a:xfrm>
            <a:off x="-1" y="43934"/>
            <a:ext cx="12172949" cy="369332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lang="tr-TR" sz="2400" b="1" i="0" u="none" dirty="0" smtClean="0">
                <a:solidFill>
                  <a:srgbClr val="1E3A8A"/>
                </a:solidFill>
                <a:latin typeface="Poppins"/>
              </a:rPr>
              <a:t>BOLOGNA BİLGİ PAKETLERİ</a:t>
            </a:r>
            <a:endParaRPr sz="2400" b="1" i="0" u="none" dirty="0">
              <a:solidFill>
                <a:srgbClr val="1E3A8A"/>
              </a:solidFill>
              <a:latin typeface="Poppins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-2" y="458262"/>
            <a:ext cx="12192001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GSTF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bölümlerinin, Güz / Bahar Yarıyılı derslerine ait Bologna sayfalarının revizyonlarının yapılması ile bu revizyonların kanıtlanabilirliğini sağlayan eski ve yeni web sayfası imajlarının dijital PDF çıktılarının iletilmesi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-İlgili dersin Bologna sayfası yeniden yazılırken dikkat edilmesi gereken hususlar:</a:t>
            </a:r>
          </a:p>
          <a:p>
            <a:pPr algn="just"/>
            <a:endParaRPr lang="tr-T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1) Dersin eski Bologna web sayfası imajı kesinlikle alınmalıdır / Oradaki hatalara bakılmalıdır.</a:t>
            </a: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Resim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" y="2811582"/>
            <a:ext cx="4591128" cy="4046418"/>
          </a:xfrm>
          <a:prstGeom prst="rect">
            <a:avLst/>
          </a:prstGeom>
        </p:spPr>
      </p:pic>
      <p:pic>
        <p:nvPicPr>
          <p:cNvPr id="16" name="Resim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28936" y="2766586"/>
            <a:ext cx="4863064" cy="4091414"/>
          </a:xfrm>
          <a:prstGeom prst="rect">
            <a:avLst/>
          </a:prstGeom>
        </p:spPr>
      </p:pic>
      <p:sp>
        <p:nvSpPr>
          <p:cNvPr id="17" name="Oval 16"/>
          <p:cNvSpPr/>
          <p:nvPr/>
        </p:nvSpPr>
        <p:spPr>
          <a:xfrm>
            <a:off x="865762" y="5087566"/>
            <a:ext cx="3618689" cy="1575881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9" name="Oval 28"/>
          <p:cNvSpPr/>
          <p:nvPr/>
        </p:nvSpPr>
        <p:spPr>
          <a:xfrm>
            <a:off x="8356060" y="5087566"/>
            <a:ext cx="3618689" cy="1575881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4" name="Oval 33"/>
          <p:cNvSpPr/>
          <p:nvPr/>
        </p:nvSpPr>
        <p:spPr>
          <a:xfrm>
            <a:off x="7623231" y="6398911"/>
            <a:ext cx="1277578" cy="55636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1" name="Metin kutusu 20"/>
          <p:cNvSpPr txBox="1"/>
          <p:nvPr/>
        </p:nvSpPr>
        <p:spPr>
          <a:xfrm>
            <a:off x="4893013" y="5551862"/>
            <a:ext cx="25486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Türkçe ve İngilizce sayfalar arasında tutarsız kaynaklar.</a:t>
            </a:r>
            <a:endParaRPr lang="tr-TR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Metin kutusu 36"/>
          <p:cNvSpPr txBox="1"/>
          <p:nvPr/>
        </p:nvSpPr>
        <p:spPr>
          <a:xfrm>
            <a:off x="5136204" y="6581001"/>
            <a:ext cx="238035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İngilizce sayfada Türkçe izlence.</a:t>
            </a:r>
            <a:endParaRPr lang="tr-TR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TextBox 39"/>
          <p:cNvSpPr txBox="1"/>
          <p:nvPr/>
        </p:nvSpPr>
        <p:spPr>
          <a:xfrm>
            <a:off x="-1" y="43934"/>
            <a:ext cx="12172949" cy="369332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lang="tr-TR" sz="2400" b="1" i="0" u="none" dirty="0" smtClean="0">
                <a:solidFill>
                  <a:srgbClr val="1E3A8A"/>
                </a:solidFill>
                <a:latin typeface="Poppins"/>
              </a:rPr>
              <a:t>BOLOGNA BİLGİ PAKETLERİ</a:t>
            </a:r>
            <a:endParaRPr sz="2400" b="1" i="0" u="none" dirty="0">
              <a:solidFill>
                <a:srgbClr val="1E3A8A"/>
              </a:solidFill>
              <a:latin typeface="Poppins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-2" y="458262"/>
            <a:ext cx="1219200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2) Dersin yeni Bologna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web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sayfası imajı eklenmelidir.</a:t>
            </a: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 rotWithShape="1">
          <a:blip r:embed="rId3"/>
          <a:srcRect l="3927" t="12515" r="2806"/>
          <a:stretch/>
        </p:blipFill>
        <p:spPr>
          <a:xfrm>
            <a:off x="1" y="1040860"/>
            <a:ext cx="5496128" cy="5291846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 rotWithShape="1">
          <a:blip r:embed="rId4"/>
          <a:srcRect l="4556" t="10883" r="3119"/>
          <a:stretch/>
        </p:blipFill>
        <p:spPr>
          <a:xfrm>
            <a:off x="5762017" y="1040859"/>
            <a:ext cx="6429983" cy="5291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5521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TextBox 39"/>
          <p:cNvSpPr txBox="1"/>
          <p:nvPr/>
        </p:nvSpPr>
        <p:spPr>
          <a:xfrm>
            <a:off x="-1" y="43934"/>
            <a:ext cx="12172949" cy="369332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lang="tr-TR" sz="2400" b="1" i="0" u="none" dirty="0" smtClean="0">
                <a:solidFill>
                  <a:srgbClr val="1E3A8A"/>
                </a:solidFill>
                <a:latin typeface="Poppins"/>
              </a:rPr>
              <a:t>BOLOGNA BİLGİ PAKETLERİ</a:t>
            </a:r>
            <a:endParaRPr sz="2400" b="1" i="0" u="none" dirty="0">
              <a:solidFill>
                <a:srgbClr val="1E3A8A"/>
              </a:solidFill>
              <a:latin typeface="Poppins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-2" y="458262"/>
            <a:ext cx="12192001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3) Dersin yeni Bologna 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web 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sayfası konusu oluşturulurken, "</a:t>
            </a:r>
            <a:r>
              <a:rPr lang="tr-TR" sz="22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Öğrenci Merkezli Bir Eğitim Yapıldığına Dair Kanıt Olarak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", "</a:t>
            </a:r>
            <a:r>
              <a:rPr lang="tr-TR" sz="22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Konu ya da Kapsam Toplantısı Tutanağı ile Fotoğrafı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" alınabilir.</a:t>
            </a:r>
            <a:endParaRPr lang="tr-TR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1227703"/>
            <a:ext cx="4259132" cy="3613481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59133" y="3216700"/>
            <a:ext cx="3785641" cy="3641300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44775" y="1227703"/>
            <a:ext cx="4147226" cy="3109102"/>
          </a:xfrm>
          <a:prstGeom prst="rect">
            <a:avLst/>
          </a:prstGeom>
        </p:spPr>
      </p:pic>
      <p:sp>
        <p:nvSpPr>
          <p:cNvPr id="9" name="Oval 8"/>
          <p:cNvSpPr/>
          <p:nvPr/>
        </p:nvSpPr>
        <p:spPr>
          <a:xfrm>
            <a:off x="3822971" y="2985805"/>
            <a:ext cx="4221804" cy="1702927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" name="Dikdörtgen 1"/>
          <p:cNvSpPr/>
          <p:nvPr/>
        </p:nvSpPr>
        <p:spPr>
          <a:xfrm>
            <a:off x="8044773" y="4457962"/>
            <a:ext cx="398509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https://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www.siirt.edu.tr/dosya/personel/ogretim_uyesi_ogrenci_toplanti_ve_gorusme_tutanagipdf-siirt-2026225121453478.pdf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666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TextBox 39"/>
          <p:cNvSpPr txBox="1"/>
          <p:nvPr/>
        </p:nvSpPr>
        <p:spPr>
          <a:xfrm>
            <a:off x="-1" y="43934"/>
            <a:ext cx="12172949" cy="369332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lang="tr-TR" sz="2400" b="1" i="0" u="none" dirty="0" smtClean="0">
                <a:solidFill>
                  <a:srgbClr val="1E3A8A"/>
                </a:solidFill>
                <a:latin typeface="Poppins"/>
              </a:rPr>
              <a:t>BOLOGNA BİLGİ PAKETLERİ</a:t>
            </a:r>
            <a:endParaRPr sz="2400" b="1" i="0" u="none" dirty="0">
              <a:solidFill>
                <a:srgbClr val="1E3A8A"/>
              </a:solidFill>
              <a:latin typeface="Poppins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-2" y="458262"/>
            <a:ext cx="12192001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4) Dersin yeni Bologna 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web 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sayfası ve Bilgi Paketi tamamlandıktan sonra, </a:t>
            </a:r>
            <a:r>
              <a:rPr lang="tr-TR" sz="22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"(SİU_FR_1577) Ders Tanımlama Formu Kontrol Listesi"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Formunun her ders için ayrı ayrı doldurulması gerekmektedir. Mümkünse el ile daha hızlı doldurulabileceği düşünülen bu formlar da, eski ve yeni Bologna Sayfaları çıktıları ile beraber gönderilmelidir.</a:t>
            </a:r>
          </a:p>
          <a:p>
            <a:pPr algn="just"/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www.siirt.edu.tr/dosya/personel/siu_fr_1577_ders_tanimlama_formu_kontrol_listesi_siirt_2025128112126790docx-siirt-2026620211389.docx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tr-TR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626916"/>
            <a:ext cx="12192000" cy="3480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1044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TextBox 39"/>
          <p:cNvSpPr txBox="1"/>
          <p:nvPr/>
        </p:nvSpPr>
        <p:spPr>
          <a:xfrm>
            <a:off x="-1" y="43934"/>
            <a:ext cx="12172949" cy="369332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lang="tr-TR" sz="2400" b="1" i="0" u="none" dirty="0" smtClean="0">
                <a:solidFill>
                  <a:srgbClr val="1E3A8A"/>
                </a:solidFill>
                <a:latin typeface="Poppins"/>
              </a:rPr>
              <a:t>BOLOGNA BİLGİ PAKETLERİ</a:t>
            </a:r>
            <a:endParaRPr sz="2400" b="1" i="0" u="none" dirty="0">
              <a:solidFill>
                <a:srgbClr val="1E3A8A"/>
              </a:solidFill>
              <a:latin typeface="Poppins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-2" y="458262"/>
            <a:ext cx="12192001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5) Dersin yeni Bologna web sayfası ve Bilgi Paketi tamamlandıktan sonra, yine, </a:t>
            </a:r>
            <a:r>
              <a:rPr lang="tr-TR" sz="22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"(SİU_FR_1578) Öğrenme Çıktıları Kontrol Formu"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formunun her ders için ayrı ayrı doldurulması gerekmektedir. Mümkünse el ile daha hızlı doldurulabileceği düşünülen bu formlar da, eski ve yeni Bologna Sayfaları çıktıları ile beraber gönderilmelidir.</a:t>
            </a:r>
          </a:p>
          <a:p>
            <a:pPr algn="just"/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www.siirt.edu.tr/dosya/personel/siu_fr_1578_ogrenme_ciktilarinin_kontrol_formu_siirt_202622494647556docx-siirt-2026620142249.docx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81731" y="2581920"/>
            <a:ext cx="9063134" cy="4170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5927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TextBox 39"/>
          <p:cNvSpPr txBox="1"/>
          <p:nvPr/>
        </p:nvSpPr>
        <p:spPr>
          <a:xfrm>
            <a:off x="-1" y="43934"/>
            <a:ext cx="12172949" cy="369332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lang="tr-TR" sz="2400" b="1" i="0" u="none" dirty="0" smtClean="0">
                <a:solidFill>
                  <a:srgbClr val="1E3A8A"/>
                </a:solidFill>
                <a:latin typeface="Poppins"/>
              </a:rPr>
              <a:t>DERS İZLENCELERİ</a:t>
            </a:r>
            <a:endParaRPr sz="2400" b="1" i="0" u="none" dirty="0">
              <a:solidFill>
                <a:srgbClr val="1E3A8A"/>
              </a:solidFill>
              <a:latin typeface="Poppins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-2" y="458262"/>
            <a:ext cx="12192001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6) Ders 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İzlenceleri: Bologna web sayfası ve Bilgi Paketi tamamlandıktan 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sonra, bu paketlerdeki konular ve haftalık ders akışı ile uyumlu içeriklerin işlenerek, hem öğrencilere dağıtılması, hem de Bölüm Başkanlıklarına gönderilmesi gerekmektedir. </a:t>
            </a: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" y="1566258"/>
            <a:ext cx="5697421" cy="3988755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97419" y="1365891"/>
            <a:ext cx="6494580" cy="5492109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-3" y="5080550"/>
            <a:ext cx="585605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https://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www.siirt.edu.tr/dosya/personel/gstf_2026_2027_ders_izlence_formudocx-siirt-2026914173751909.docx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4024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TextBox 39"/>
          <p:cNvSpPr txBox="1"/>
          <p:nvPr/>
        </p:nvSpPr>
        <p:spPr>
          <a:xfrm>
            <a:off x="-1" y="43934"/>
            <a:ext cx="12172949" cy="369332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lang="tr-TR" sz="2400" b="1" i="0" u="none" dirty="0" smtClean="0">
                <a:solidFill>
                  <a:srgbClr val="1E3A8A"/>
                </a:solidFill>
                <a:latin typeface="Poppins"/>
              </a:rPr>
              <a:t>İYİLEŞTİRMELER SÜRECİ</a:t>
            </a:r>
            <a:endParaRPr sz="2400" b="1" i="0" u="none" dirty="0">
              <a:solidFill>
                <a:srgbClr val="1E3A8A"/>
              </a:solidFill>
              <a:latin typeface="Poppins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-2" y="458262"/>
            <a:ext cx="12192001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 (Eski 16) Öğrenci Memnuniyeti Anketlerine Bağlı İyileştirmeler:</a:t>
            </a:r>
          </a:p>
          <a:p>
            <a:pPr algn="just"/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Öğrenci memnuniyet ve geri bildirim sonuçları bölüm düzeyinde değerlendirilecek; iyileştirilmesi gereken hususlar belirlenecektir. (Bu konuda </a:t>
            </a:r>
            <a:r>
              <a:rPr lang="tr-TR" sz="2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Öğrenci memnuniyeti anketlerine bağlı içerik iyileştirmelerinin, </a:t>
            </a:r>
            <a:r>
              <a:rPr lang="tr-TR" sz="2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BİLGİ NOTU OLARAK </a:t>
            </a:r>
            <a:r>
              <a:rPr lang="tr-TR" sz="2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YAZIŞMALARDA YER ALMASI GEREKTİĞİ DÜŞÜNÜLMEKTEDİR.</a:t>
            </a:r>
            <a:endParaRPr lang="tr-TR" sz="2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tr-TR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 (Eski 17) AKTS İş Yükü 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Belirleme 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Anketine Bağlı İyileştirmeler: </a:t>
            </a:r>
          </a:p>
          <a:p>
            <a:pPr algn="just"/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AKTS İş Yükü Belirleme Anketi Sonuçları Bölüm Başkanlıklarınca incelenerek, öğrencilerin gerçek iş yükü ile derslerin AKTS değerlerinin uyumu değerlendirilecektir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sz="2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AKTS İş Yükü Belirleme Anketine Bağlı </a:t>
            </a:r>
            <a:r>
              <a:rPr lang="tr-TR" sz="2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İyileştirmelerin, </a:t>
            </a:r>
            <a:r>
              <a:rPr lang="tr-TR" sz="2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BİLGİ NOTU OLARAK YAZIŞMALARDA YER ALMASI GEREKTİĞİ DÜŞÜNÜLMEKTEDİR</a:t>
            </a:r>
            <a:r>
              <a:rPr lang="tr-TR" sz="2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tr-TR" sz="2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tr-TR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 (Eski 20) Anketlere Dayalı İyileştirmeler: </a:t>
            </a:r>
          </a:p>
          <a:p>
            <a:pPr algn="just"/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Anket sonuçlarından hareketle, somut iyileştirme kararları, oluşturulacak ve uygulamaya geçirilecektir.</a:t>
            </a:r>
          </a:p>
          <a:p>
            <a:pPr algn="just"/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Burada uygulamaya geçirmenin kanıtı, </a:t>
            </a:r>
            <a:r>
              <a:rPr lang="tr-TR" sz="2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İYİLEŞTİRMELERİN, </a:t>
            </a:r>
            <a:r>
              <a:rPr lang="tr-TR" sz="2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BİLGİ NOTU OLARAK </a:t>
            </a:r>
            <a:r>
              <a:rPr lang="tr-TR" sz="2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YAZIŞMALARDA YER ALMASI ile BOLOGNA REVİZYON SAYFALARI OLARAK DEĞERLENDİRİLMEKTEDİR.</a:t>
            </a:r>
            <a:endParaRPr lang="tr-TR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7575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Dikdörtgen 10"/>
          <p:cNvSpPr/>
          <p:nvPr/>
        </p:nvSpPr>
        <p:spPr>
          <a:xfrm>
            <a:off x="111747" y="1441711"/>
            <a:ext cx="454281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Öğrenci Memnuniyeti Anketlerine Bağlı İyileştirmeler</a:t>
            </a:r>
          </a:p>
        </p:txBody>
      </p:sp>
      <p:sp>
        <p:nvSpPr>
          <p:cNvPr id="4" name="Dikdörtgen 3"/>
          <p:cNvSpPr/>
          <p:nvPr/>
        </p:nvSpPr>
        <p:spPr>
          <a:xfrm>
            <a:off x="6378498" y="1441710"/>
            <a:ext cx="579445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AKTS İş Yükü </a:t>
            </a:r>
            <a:r>
              <a:rPr lang="tr-TR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Belirleme </a:t>
            </a:r>
            <a:r>
              <a:rPr lang="tr-TR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Anketine </a:t>
            </a:r>
          </a:p>
          <a:p>
            <a:pPr algn="ctr"/>
            <a:r>
              <a:rPr lang="tr-TR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Bağlı İyileştirmeler</a:t>
            </a:r>
          </a:p>
        </p:txBody>
      </p:sp>
      <p:sp>
        <p:nvSpPr>
          <p:cNvPr id="5" name="Dikdörtgen 4"/>
          <p:cNvSpPr/>
          <p:nvPr/>
        </p:nvSpPr>
        <p:spPr>
          <a:xfrm>
            <a:off x="2965838" y="726343"/>
            <a:ext cx="5839596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ANKETLERE DAYALI İYİLEŞTİRMELER </a:t>
            </a:r>
          </a:p>
        </p:txBody>
      </p:sp>
      <p:sp>
        <p:nvSpPr>
          <p:cNvPr id="2" name="Aşağı Ok 1"/>
          <p:cNvSpPr/>
          <p:nvPr/>
        </p:nvSpPr>
        <p:spPr>
          <a:xfrm rot="18900000">
            <a:off x="2782186" y="2196218"/>
            <a:ext cx="763624" cy="1945532"/>
          </a:xfrm>
          <a:prstGeom prst="downArrow">
            <a:avLst/>
          </a:prstGeom>
          <a:gradFill>
            <a:gsLst>
              <a:gs pos="0">
                <a:srgbClr val="FF0000"/>
              </a:gs>
              <a:gs pos="100000">
                <a:srgbClr val="FFFF00"/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Aşağı Ok 7"/>
          <p:cNvSpPr/>
          <p:nvPr/>
        </p:nvSpPr>
        <p:spPr>
          <a:xfrm rot="2700000">
            <a:off x="7861408" y="2196216"/>
            <a:ext cx="763624" cy="1945532"/>
          </a:xfrm>
          <a:prstGeom prst="downArrow">
            <a:avLst/>
          </a:prstGeom>
          <a:gradFill>
            <a:gsLst>
              <a:gs pos="0">
                <a:srgbClr val="FF0000"/>
              </a:gs>
              <a:gs pos="100000">
                <a:srgbClr val="FFFF00"/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Dikdörtgen 9"/>
          <p:cNvSpPr/>
          <p:nvPr/>
        </p:nvSpPr>
        <p:spPr>
          <a:xfrm>
            <a:off x="2709434" y="4116773"/>
            <a:ext cx="6096000" cy="212365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tr-TR" sz="2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İYİLEŞTİRMELERİN, BİLGİ NOTU OLARAK YAZIŞMALARDA YER ALMASI </a:t>
            </a:r>
          </a:p>
          <a:p>
            <a:pPr algn="ctr"/>
            <a:endParaRPr lang="tr-TR" sz="22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tr-TR" sz="2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İLE </a:t>
            </a:r>
          </a:p>
          <a:p>
            <a:pPr algn="ctr"/>
            <a:endParaRPr lang="tr-TR" sz="22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tr-TR" sz="2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REVİZE EDİLEN BOLOGNA SAYFALARI</a:t>
            </a:r>
            <a:endParaRPr lang="tr-TR" sz="2200" dirty="0"/>
          </a:p>
        </p:txBody>
      </p:sp>
      <p:sp>
        <p:nvSpPr>
          <p:cNvPr id="12" name="TextBox 39"/>
          <p:cNvSpPr txBox="1"/>
          <p:nvPr/>
        </p:nvSpPr>
        <p:spPr>
          <a:xfrm>
            <a:off x="-1" y="43934"/>
            <a:ext cx="12172949" cy="369332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lang="tr-TR" sz="2400" b="1" i="0" u="none" dirty="0" smtClean="0">
                <a:solidFill>
                  <a:srgbClr val="1E3A8A"/>
                </a:solidFill>
                <a:latin typeface="Poppins"/>
              </a:rPr>
              <a:t>İYİLEŞTİRMELER SÜRECİ</a:t>
            </a:r>
            <a:endParaRPr sz="2400" b="1" i="0" u="none" dirty="0">
              <a:solidFill>
                <a:srgbClr val="1E3A8A"/>
              </a:solidFill>
              <a:latin typeface="Poppins"/>
            </a:endParaRPr>
          </a:p>
        </p:txBody>
      </p:sp>
    </p:spTree>
    <p:extLst>
      <p:ext uri="{BB962C8B-B14F-4D97-AF65-F5344CB8AC3E}">
        <p14:creationId xmlns:p14="http://schemas.microsoft.com/office/powerpoint/2010/main" val="1216918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276</TotalTime>
  <Words>476</Words>
  <Application>Microsoft Office PowerPoint</Application>
  <PresentationFormat>Geniş ekran</PresentationFormat>
  <Paragraphs>53</Paragraphs>
  <Slides>10</Slides>
  <Notes>8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6" baseType="lpstr">
      <vt:lpstr>Arial</vt:lpstr>
      <vt:lpstr>Calibri</vt:lpstr>
      <vt:lpstr>Lato</vt:lpstr>
      <vt:lpstr>Poppins</vt:lpstr>
      <vt:lpstr>Times New Roman</vt:lpstr>
      <vt:lpstr>Office Theme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subject/>
  <dc:creator/>
  <cp:keywords/>
  <dc:description>generated using python-pptx</dc:description>
  <cp:lastModifiedBy>bahadır tosunlar</cp:lastModifiedBy>
  <cp:revision>38</cp:revision>
  <dcterms:created xsi:type="dcterms:W3CDTF">2013-01-27T09:14:16Z</dcterms:created>
  <dcterms:modified xsi:type="dcterms:W3CDTF">2026-09-14T14:55:44Z</dcterms:modified>
  <cp:category/>
</cp:coreProperties>
</file>