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598" autoAdjust="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25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1D459-ACC5-4DF9-A943-88F8734E860B}" type="datetimeFigureOut">
              <a:rPr lang="tr-TR" smtClean="0"/>
              <a:t>9.09.2026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1455F-F85A-48DB-A23E-65351D8694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41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650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98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297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625" y="1945532"/>
            <a:ext cx="5223365" cy="710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35480" y="2893665"/>
            <a:ext cx="8321040" cy="594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sz="3900" b="1" i="0" u="none">
                <a:solidFill>
                  <a:srgbClr val="FFFFFF"/>
                </a:solidFill>
                <a:latin typeface="Poppins"/>
              </a:rPr>
              <a:t>Eğitim-Öğretim Kalite Süreçleri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" y="3678435"/>
            <a:ext cx="12192000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Bölüm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Başkanlıklarınca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Yürütülmesi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Gereken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Yıllık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İş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ve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94A3B8"/>
                </a:solidFill>
                <a:latin typeface="Lato"/>
              </a:rPr>
              <a:t>İşlemler</a:t>
            </a:r>
            <a:r>
              <a:rPr sz="16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lang="tr-TR" sz="1650" b="0" i="0" u="none" dirty="0" smtClean="0">
                <a:solidFill>
                  <a:srgbClr val="94A3B8"/>
                </a:solidFill>
                <a:latin typeface="Lato"/>
              </a:rPr>
              <a:t>Rehberi</a:t>
            </a:r>
            <a:endParaRPr sz="1650" b="0" i="0" u="none" dirty="0">
              <a:solidFill>
                <a:srgbClr val="94A3B8"/>
              </a:solidFill>
              <a:latin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219200"/>
            <a:ext cx="3524250" cy="5162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3875" y="1219200"/>
            <a:ext cx="3524250" cy="51625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0" y="1219200"/>
            <a:ext cx="3524250" cy="51625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1514475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8275" y="1519237"/>
            <a:ext cx="190500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1</a:t>
            </a:r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-21</a:t>
            </a:r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.</a:t>
            </a:r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 </a:t>
            </a:r>
            <a:r>
              <a:rPr sz="1200" b="1" i="0" u="none" dirty="0" err="1" smtClean="0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650" y="2390775"/>
            <a:ext cx="2838450" cy="28725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Uzmanlık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alanlarına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göre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doldurulmuş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ders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dağılım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formları</a:t>
            </a:r>
            <a:endParaRPr lang="tr-TR" sz="1125" b="0" i="0" u="none" dirty="0" smtClean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575"/>
              </a:lnSpc>
            </a:pPr>
            <a:endParaRPr lang="tr-TR" sz="1125" b="0" i="0" u="none" dirty="0" smtClean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Ders dağılım dengesine yönelik dış paydaş görüş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belgeleri</a:t>
            </a:r>
          </a:p>
          <a:p>
            <a:pPr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Yüz yüze ve çevrimiçi Danışmanlık Saati Programının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</a:p>
          <a:p>
            <a:pPr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 err="1">
                <a:solidFill>
                  <a:srgbClr val="334155"/>
                </a:solidFill>
                <a:latin typeface="Lato"/>
              </a:rPr>
              <a:t>Portfolyo</a:t>
            </a:r>
            <a:r>
              <a:rPr lang="tr-TR" sz="1125" dirty="0">
                <a:solidFill>
                  <a:srgbClr val="334155"/>
                </a:solidFill>
                <a:latin typeface="Lato"/>
              </a:rPr>
              <a:t> Rehberlik Çalışmaları Saati programının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</a:p>
          <a:p>
            <a:pPr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Derslik ve laboratuvar kullanım gün/saat çizelgelerinin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2905125"/>
            <a:ext cx="2838450" cy="1867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1525" y="1514475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00650" y="1519237"/>
            <a:ext cx="20002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2</a:t>
            </a:r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-22</a:t>
            </a:r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. </a:t>
            </a:r>
            <a:r>
              <a:rPr sz="1200" b="1" i="0" u="none" dirty="0" err="1" smtClean="0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72025" y="2390775"/>
            <a:ext cx="2838450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575"/>
              </a:lnSpc>
            </a:pP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Güz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/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Bahar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derslerine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ait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Bologna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sayfalarının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revizyon</a:t>
            </a:r>
            <a:r>
              <a:rPr lang="tr-TR" sz="1125" b="0" i="0" u="none" dirty="0" err="1" smtClean="0">
                <a:solidFill>
                  <a:srgbClr val="334155"/>
                </a:solidFill>
                <a:latin typeface="Lato"/>
              </a:rPr>
              <a:t>larının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r>
              <a:rPr lang="tr-TR" sz="1125" dirty="0">
                <a:solidFill>
                  <a:srgbClr val="334155"/>
                </a:solidFill>
                <a:latin typeface="Lato"/>
              </a:rPr>
              <a:t>yapılması ve kanıtlanabilirlik sağlayan eski ve yeni web sayfası PDF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çıktıları (Eğer ders içeriğinde bir değişiklik yapılmadı ise değişiklik yapılmadığına ilişkin bir yazının sunulması)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Bölümlerde işlenen tüm derslerin güncel ders izlencelerinin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0" y="1514475"/>
            <a:ext cx="476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963025" y="1519237"/>
            <a:ext cx="133350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3</a:t>
            </a:r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-23</a:t>
            </a:r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. </a:t>
            </a:r>
            <a:r>
              <a:rPr sz="1200" b="1" i="0" u="none" dirty="0" err="1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4400" y="2390775"/>
            <a:ext cx="2838450" cy="20518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575"/>
              </a:lnSpc>
            </a:pP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Söyleşi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teknik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gezi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sergi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ve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atölye</a:t>
            </a:r>
            <a:r>
              <a:rPr lang="tr-TR" sz="1125" b="0" i="0" u="none" dirty="0" err="1" smtClean="0">
                <a:solidFill>
                  <a:srgbClr val="334155"/>
                </a:solidFill>
                <a:latin typeface="Lato"/>
              </a:rPr>
              <a:t>ler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için</a:t>
            </a:r>
            <a:r>
              <a:rPr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resmi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bir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etkinlik</a:t>
            </a:r>
            <a:r>
              <a:rPr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takvimi</a:t>
            </a:r>
            <a:r>
              <a:rPr lang="tr-TR" sz="1125" b="0" i="0" u="none" dirty="0" err="1" smtClean="0">
                <a:solidFill>
                  <a:srgbClr val="334155"/>
                </a:solidFill>
                <a:latin typeface="Lato"/>
              </a:rPr>
              <a:t>nin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oluşturulması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Yaz stajları değerlendirme sonuçlarının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iletilmesi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1, 2, 3 ve 4. Sınıf danışmanlık toplantı tutanakları ve fotoğraflarının doldurulması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3925" y="1647825"/>
            <a:ext cx="266700" cy="2095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438275" y="1700212"/>
            <a:ext cx="2000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Poppins"/>
              </a:rPr>
              <a:t>Ders &amp; Danışmanlık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0587" y="1647825"/>
            <a:ext cx="238125" cy="2095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200650" y="1700212"/>
            <a:ext cx="210026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Poppins"/>
              </a:rPr>
              <a:t>Bologna &amp; İzlenceler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91537" y="1647825"/>
            <a:ext cx="180975" cy="20955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963025" y="1700212"/>
            <a:ext cx="140017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Poppins"/>
              </a:rPr>
              <a:t>Etkinlik &amp; Staj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1E3A8A"/>
                </a:solidFill>
                <a:latin typeface="Poppins"/>
              </a:rPr>
              <a:t>Dönem Başı Hazırlık Süreçleri</a:t>
            </a:r>
          </a:p>
        </p:txBody>
      </p:sp>
      <p:sp>
        <p:nvSpPr>
          <p:cNvPr id="44" name="Dikdörtgen 43"/>
          <p:cNvSpPr/>
          <p:nvPr/>
        </p:nvSpPr>
        <p:spPr>
          <a:xfrm>
            <a:off x="0" y="6467256"/>
            <a:ext cx="12172949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70"/>
              </a:lnSpc>
            </a:pPr>
            <a:r>
              <a:rPr lang="tr-TR" dirty="0">
                <a:solidFill>
                  <a:srgbClr val="475569"/>
                </a:solidFill>
                <a:latin typeface="Lato"/>
              </a:rPr>
              <a:t>Tüm evrakların kanıt oluşturacak şekilde dijital arşivlenmesi ve kalite birimine aktarılması.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350" y="1219200"/>
            <a:ext cx="3524250" cy="5162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6250" y="1219200"/>
            <a:ext cx="3524250" cy="51625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0" y="1514475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24125" y="1519237"/>
            <a:ext cx="190500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7-27</a:t>
            </a:r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.</a:t>
            </a:r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 </a:t>
            </a:r>
            <a:r>
              <a:rPr sz="1200" b="1" i="0" u="none" dirty="0" err="1" smtClean="0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9775" y="2388546"/>
            <a:ext cx="2838450" cy="17896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 jürilerinin vize görevlendirme evrakları ve sınav gözetmen listelerinin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iletilmesi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900" y="1514475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843025" y="1519237"/>
            <a:ext cx="20002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13-33. </a:t>
            </a:r>
            <a:r>
              <a:rPr sz="1200" b="1" i="0" u="none" dirty="0" err="1" smtClean="0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14400" y="2390775"/>
            <a:ext cx="2838450" cy="22529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 jürilerinin final görevlendirmelerine ilişkin evrakların ve sınav gözetmen listelerinin iletilmesi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9775" y="1647825"/>
            <a:ext cx="266700" cy="2095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524125" y="1700212"/>
            <a:ext cx="20002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tr-TR" sz="2400" b="1" dirty="0">
                <a:solidFill>
                  <a:srgbClr val="0F172A"/>
                </a:solidFill>
                <a:latin typeface="Poppins"/>
              </a:rPr>
              <a:t>Vize Süreçleri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05000" y="2527371"/>
            <a:ext cx="952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350" b="1" i="0" u="none">
                <a:solidFill>
                  <a:srgbClr val="2563EB"/>
                </a:solidFill>
                <a:latin typeface="Lato"/>
              </a:rPr>
              <a:t>•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2962" y="1647825"/>
            <a:ext cx="238125" cy="2095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843025" y="1700212"/>
            <a:ext cx="2100262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tr-TR" sz="2400" b="1" dirty="0" smtClean="0">
                <a:solidFill>
                  <a:srgbClr val="0F172A"/>
                </a:solidFill>
                <a:latin typeface="Poppins"/>
              </a:rPr>
              <a:t>Final Süreçleri</a:t>
            </a:r>
            <a:endParaRPr sz="2400" b="1" i="0" u="none" dirty="0">
              <a:solidFill>
                <a:srgbClr val="1E293B"/>
              </a:solidFill>
              <a:latin typeface="Poppin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23900" y="2527371"/>
            <a:ext cx="9525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350" b="1" i="0" u="none">
                <a:solidFill>
                  <a:srgbClr val="2563EB"/>
                </a:solidFill>
                <a:latin typeface="Lato"/>
              </a:rPr>
              <a:t>•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71500" y="520184"/>
            <a:ext cx="1160145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 dirty="0" err="1">
                <a:solidFill>
                  <a:srgbClr val="1E3A8A"/>
                </a:solidFill>
                <a:latin typeface="Poppins"/>
              </a:rPr>
              <a:t>Dönem</a:t>
            </a:r>
            <a:r>
              <a:rPr sz="2400" b="1" i="0" u="none" dirty="0">
                <a:solidFill>
                  <a:srgbClr val="1E3A8A"/>
                </a:solidFill>
                <a:latin typeface="Poppins"/>
              </a:rPr>
              <a:t> </a:t>
            </a:r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İçi</a:t>
            </a:r>
            <a:r>
              <a:rPr sz="2400" b="1" i="0" u="none" dirty="0" smtClean="0">
                <a:solidFill>
                  <a:srgbClr val="1E3A8A"/>
                </a:solidFill>
                <a:latin typeface="Poppins"/>
              </a:rPr>
              <a:t> </a:t>
            </a:r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İşlemler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3328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0" y="43529"/>
            <a:ext cx="1219200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2025-2026 Eğitim Öğretim Döneminde Eksikliği Bulunan Evraklar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pic>
        <p:nvPicPr>
          <p:cNvPr id="25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219200"/>
            <a:ext cx="3524250" cy="5162550"/>
          </a:xfrm>
          <a:prstGeom prst="rect">
            <a:avLst/>
          </a:prstGeom>
        </p:spPr>
      </p:pic>
      <p:pic>
        <p:nvPicPr>
          <p:cNvPr id="26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3875" y="1219200"/>
            <a:ext cx="3524250" cy="5162550"/>
          </a:xfrm>
          <a:prstGeom prst="rect">
            <a:avLst/>
          </a:prstGeom>
        </p:spPr>
      </p:pic>
      <p:pic>
        <p:nvPicPr>
          <p:cNvPr id="27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0" y="1219200"/>
            <a:ext cx="3524250" cy="5162550"/>
          </a:xfrm>
          <a:prstGeom prst="rect">
            <a:avLst/>
          </a:prstGeom>
        </p:spPr>
      </p:pic>
      <p:pic>
        <p:nvPicPr>
          <p:cNvPr id="28" name="Picture 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1514475"/>
            <a:ext cx="476250" cy="476250"/>
          </a:xfrm>
          <a:prstGeom prst="rect">
            <a:avLst/>
          </a:prstGeom>
        </p:spPr>
      </p:pic>
      <p:sp>
        <p:nvSpPr>
          <p:cNvPr id="29" name="TextBox 6"/>
          <p:cNvSpPr txBox="1"/>
          <p:nvPr/>
        </p:nvSpPr>
        <p:spPr>
          <a:xfrm>
            <a:off x="1438275" y="1519237"/>
            <a:ext cx="190500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1.</a:t>
            </a:r>
            <a:r>
              <a:rPr lang="tr-TR" sz="1200" b="1" i="0" u="none" dirty="0" smtClean="0">
                <a:solidFill>
                  <a:srgbClr val="64748B"/>
                </a:solidFill>
                <a:latin typeface="Lato"/>
              </a:rPr>
              <a:t> </a:t>
            </a:r>
            <a:r>
              <a:rPr sz="1200" b="1" i="0" u="none" dirty="0" err="1" smtClean="0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32" name="TextBox 7"/>
          <p:cNvSpPr txBox="1"/>
          <p:nvPr/>
        </p:nvSpPr>
        <p:spPr>
          <a:xfrm>
            <a:off x="1009650" y="2390775"/>
            <a:ext cx="2838450" cy="28725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Uzmanlık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alanlarına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göre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doldurulmuş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ders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dağılım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formları</a:t>
            </a:r>
            <a:endParaRPr lang="tr-TR" sz="1125" b="0" i="0" u="none" dirty="0" smtClean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575"/>
              </a:lnSpc>
            </a:pPr>
            <a:endParaRPr lang="tr-TR" sz="1125" b="0" i="0" u="none" dirty="0" smtClean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Ders dağılım dengesine yönelik dış paydaş görüş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belgeleri</a:t>
            </a:r>
          </a:p>
          <a:p>
            <a:pPr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Yüz yüze ve çevrimiçi Danışmanlık Saati Programının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</a:p>
          <a:p>
            <a:pPr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 err="1">
                <a:solidFill>
                  <a:srgbClr val="334155"/>
                </a:solidFill>
                <a:latin typeface="Lato"/>
              </a:rPr>
              <a:t>Portfolyo</a:t>
            </a:r>
            <a:r>
              <a:rPr lang="tr-TR" sz="1125" dirty="0">
                <a:solidFill>
                  <a:srgbClr val="334155"/>
                </a:solidFill>
                <a:latin typeface="Lato"/>
              </a:rPr>
              <a:t> Rehberlik Çalışmaları Saati programının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</a:p>
          <a:p>
            <a:pPr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Derslik ve laboratuvar kullanım gün/saat çizelgelerinin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33" name="TextBox 8"/>
          <p:cNvSpPr txBox="1"/>
          <p:nvPr/>
        </p:nvSpPr>
        <p:spPr>
          <a:xfrm>
            <a:off x="1009650" y="2905125"/>
            <a:ext cx="2838450" cy="1867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34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1525" y="1514475"/>
            <a:ext cx="476250" cy="476250"/>
          </a:xfrm>
          <a:prstGeom prst="rect">
            <a:avLst/>
          </a:prstGeom>
        </p:spPr>
      </p:pic>
      <p:sp>
        <p:nvSpPr>
          <p:cNvPr id="37" name="TextBox 13"/>
          <p:cNvSpPr txBox="1"/>
          <p:nvPr/>
        </p:nvSpPr>
        <p:spPr>
          <a:xfrm>
            <a:off x="5200650" y="1519237"/>
            <a:ext cx="20002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 dirty="0">
                <a:solidFill>
                  <a:srgbClr val="64748B"/>
                </a:solidFill>
                <a:latin typeface="Lato"/>
              </a:rPr>
              <a:t>2. </a:t>
            </a:r>
            <a:r>
              <a:rPr sz="1200" b="1" i="0" u="none" dirty="0" err="1" smtClean="0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38" name="TextBox 14"/>
          <p:cNvSpPr txBox="1"/>
          <p:nvPr/>
        </p:nvSpPr>
        <p:spPr>
          <a:xfrm>
            <a:off x="4772025" y="2390775"/>
            <a:ext cx="2838450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575"/>
              </a:lnSpc>
            </a:pP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Güz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/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Bahar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derslerine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ait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Bologna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sayfalarının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revizyon</a:t>
            </a:r>
            <a:r>
              <a:rPr lang="tr-TR" sz="1125" b="0" i="0" u="none" dirty="0" err="1" smtClean="0">
                <a:solidFill>
                  <a:srgbClr val="334155"/>
                </a:solidFill>
                <a:latin typeface="Lato"/>
              </a:rPr>
              <a:t>larının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r>
              <a:rPr lang="tr-TR" sz="1125" dirty="0">
                <a:solidFill>
                  <a:srgbClr val="334155"/>
                </a:solidFill>
                <a:latin typeface="Lato"/>
              </a:rPr>
              <a:t>yapılması ve kanıtlanabilirlik sağlayan eski ve yeni web sayfası PDF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çıktıları (Eğer ders içeriğinde bir değişiklik yapılmadı ise değişiklik yapılmadığına ilişkin bir yazının sunulması)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Bölümlerde işlenen tüm derslerin güncel ders izlencelerinin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hazırlanması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39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0" y="1514475"/>
            <a:ext cx="476250" cy="476250"/>
          </a:xfrm>
          <a:prstGeom prst="rect">
            <a:avLst/>
          </a:prstGeom>
        </p:spPr>
      </p:pic>
      <p:sp>
        <p:nvSpPr>
          <p:cNvPr id="41" name="TextBox 18"/>
          <p:cNvSpPr txBox="1"/>
          <p:nvPr/>
        </p:nvSpPr>
        <p:spPr>
          <a:xfrm>
            <a:off x="8963025" y="1519237"/>
            <a:ext cx="133350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 dirty="0" smtClean="0">
                <a:solidFill>
                  <a:srgbClr val="64748B"/>
                </a:solidFill>
                <a:latin typeface="Lato"/>
              </a:rPr>
              <a:t>3. </a:t>
            </a:r>
            <a:r>
              <a:rPr sz="1200" b="1" i="0" u="none" dirty="0" err="1">
                <a:solidFill>
                  <a:srgbClr val="64748B"/>
                </a:solidFill>
                <a:latin typeface="Lato"/>
              </a:rPr>
              <a:t>Hafta</a:t>
            </a:r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42" name="TextBox 19"/>
          <p:cNvSpPr txBox="1"/>
          <p:nvPr/>
        </p:nvSpPr>
        <p:spPr>
          <a:xfrm>
            <a:off x="8534400" y="2390775"/>
            <a:ext cx="2838450" cy="20518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575"/>
              </a:lnSpc>
            </a:pP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Söyleşi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teknik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gezi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sergi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ve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atölye</a:t>
            </a:r>
            <a:r>
              <a:rPr lang="tr-TR" sz="1125" b="0" i="0" u="none" dirty="0" err="1" smtClean="0">
                <a:solidFill>
                  <a:srgbClr val="334155"/>
                </a:solidFill>
                <a:latin typeface="Lato"/>
              </a:rPr>
              <a:t>ler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için</a:t>
            </a:r>
            <a:r>
              <a:rPr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>
                <a:solidFill>
                  <a:srgbClr val="334155"/>
                </a:solidFill>
                <a:latin typeface="Lato"/>
              </a:rPr>
              <a:t>resmi</a:t>
            </a:r>
            <a:r>
              <a:rPr sz="112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bir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etkinlik</a:t>
            </a:r>
            <a:r>
              <a:rPr sz="1125" b="0" i="0" u="none" dirty="0" smtClean="0">
                <a:solidFill>
                  <a:srgbClr val="334155"/>
                </a:solidFill>
                <a:latin typeface="Lato"/>
              </a:rPr>
              <a:t> </a:t>
            </a:r>
            <a:r>
              <a:rPr sz="1125" b="0" i="0" u="none" dirty="0" err="1" smtClean="0">
                <a:solidFill>
                  <a:srgbClr val="334155"/>
                </a:solidFill>
                <a:latin typeface="Lato"/>
              </a:rPr>
              <a:t>takvimi</a:t>
            </a:r>
            <a:r>
              <a:rPr lang="tr-TR" sz="1125" b="0" i="0" u="none" dirty="0" err="1" smtClean="0">
                <a:solidFill>
                  <a:srgbClr val="334155"/>
                </a:solidFill>
                <a:latin typeface="Lato"/>
              </a:rPr>
              <a:t>nin</a:t>
            </a:r>
            <a:r>
              <a:rPr lang="tr-TR" sz="1125" b="0" i="0" u="none" dirty="0" smtClean="0">
                <a:solidFill>
                  <a:srgbClr val="334155"/>
                </a:solidFill>
                <a:latin typeface="Lato"/>
              </a:rPr>
              <a:t> oluşturulması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Yaz stajları değerlendirme sonuçlarının </a:t>
            </a:r>
            <a:r>
              <a:rPr lang="tr-TR" sz="1125" dirty="0" smtClean="0">
                <a:solidFill>
                  <a:srgbClr val="334155"/>
                </a:solidFill>
                <a:latin typeface="Lato"/>
              </a:rPr>
              <a:t>iletilmesi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r>
              <a:rPr lang="tr-TR" sz="1125" dirty="0">
                <a:solidFill>
                  <a:srgbClr val="334155"/>
                </a:solidFill>
                <a:latin typeface="Lato"/>
              </a:rPr>
              <a:t>1, 2, 3 ve 4. Sınıf danışmanlık toplantı tutanakları ve fotoğraflarının doldurulması</a:t>
            </a:r>
          </a:p>
          <a:p>
            <a:pPr algn="just">
              <a:lnSpc>
                <a:spcPts val="1575"/>
              </a:lnSpc>
            </a:pPr>
            <a:endParaRPr lang="tr-TR" sz="1125" dirty="0">
              <a:solidFill>
                <a:srgbClr val="334155"/>
              </a:solidFill>
              <a:latin typeface="Lato"/>
            </a:endParaRPr>
          </a:p>
          <a:p>
            <a:pPr algn="just">
              <a:lnSpc>
                <a:spcPts val="1575"/>
              </a:lnSpc>
            </a:pPr>
            <a:endParaRPr sz="112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43" name="Picture 2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3925" y="1647825"/>
            <a:ext cx="266700" cy="209550"/>
          </a:xfrm>
          <a:prstGeom prst="rect">
            <a:avLst/>
          </a:prstGeom>
        </p:spPr>
      </p:pic>
      <p:sp>
        <p:nvSpPr>
          <p:cNvPr id="45" name="TextBox 23"/>
          <p:cNvSpPr txBox="1"/>
          <p:nvPr/>
        </p:nvSpPr>
        <p:spPr>
          <a:xfrm>
            <a:off x="1438275" y="1700212"/>
            <a:ext cx="2000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Poppins"/>
              </a:rPr>
              <a:t>Ders &amp; Danışmanlık</a:t>
            </a:r>
          </a:p>
        </p:txBody>
      </p:sp>
      <p:pic>
        <p:nvPicPr>
          <p:cNvPr id="46" name="Picture 2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0587" y="1647825"/>
            <a:ext cx="238125" cy="209550"/>
          </a:xfrm>
          <a:prstGeom prst="rect">
            <a:avLst/>
          </a:prstGeom>
        </p:spPr>
      </p:pic>
      <p:sp>
        <p:nvSpPr>
          <p:cNvPr id="47" name="TextBox 30"/>
          <p:cNvSpPr txBox="1"/>
          <p:nvPr/>
        </p:nvSpPr>
        <p:spPr>
          <a:xfrm>
            <a:off x="5200650" y="1700212"/>
            <a:ext cx="210026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Poppins"/>
              </a:rPr>
              <a:t>Bologna &amp; İzlenceler</a:t>
            </a:r>
          </a:p>
        </p:txBody>
      </p:sp>
      <p:pic>
        <p:nvPicPr>
          <p:cNvPr id="48" name="Picture 3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91537" y="1647825"/>
            <a:ext cx="180975" cy="209550"/>
          </a:xfrm>
          <a:prstGeom prst="rect">
            <a:avLst/>
          </a:prstGeom>
        </p:spPr>
      </p:pic>
      <p:sp>
        <p:nvSpPr>
          <p:cNvPr id="49" name="TextBox 35"/>
          <p:cNvSpPr txBox="1"/>
          <p:nvPr/>
        </p:nvSpPr>
        <p:spPr>
          <a:xfrm>
            <a:off x="8963025" y="1700212"/>
            <a:ext cx="140017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Poppins"/>
              </a:rPr>
              <a:t>Etkinlik &amp; Staj</a:t>
            </a:r>
          </a:p>
        </p:txBody>
      </p:sp>
      <p:sp>
        <p:nvSpPr>
          <p:cNvPr id="10" name="Çarpma 9"/>
          <p:cNvSpPr/>
          <p:nvPr/>
        </p:nvSpPr>
        <p:spPr>
          <a:xfrm>
            <a:off x="622935" y="2390775"/>
            <a:ext cx="339090" cy="35814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Çarpma 49"/>
          <p:cNvSpPr/>
          <p:nvPr/>
        </p:nvSpPr>
        <p:spPr>
          <a:xfrm>
            <a:off x="622935" y="3000375"/>
            <a:ext cx="339090" cy="35814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Çarpma 50"/>
          <p:cNvSpPr/>
          <p:nvPr/>
        </p:nvSpPr>
        <p:spPr>
          <a:xfrm>
            <a:off x="622935" y="3625215"/>
            <a:ext cx="339090" cy="35814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Çarpma 51"/>
          <p:cNvSpPr/>
          <p:nvPr/>
        </p:nvSpPr>
        <p:spPr>
          <a:xfrm>
            <a:off x="622935" y="4196715"/>
            <a:ext cx="339090" cy="35814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612405" y="4856862"/>
            <a:ext cx="360149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r-TR" dirty="0"/>
              <a:t>✅</a:t>
            </a:r>
          </a:p>
        </p:txBody>
      </p:sp>
      <p:sp>
        <p:nvSpPr>
          <p:cNvPr id="59" name="Dikdörtgen 58"/>
          <p:cNvSpPr/>
          <p:nvPr/>
        </p:nvSpPr>
        <p:spPr>
          <a:xfrm>
            <a:off x="4354087" y="2428973"/>
            <a:ext cx="360149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r-TR" dirty="0"/>
              <a:t>✅</a:t>
            </a:r>
          </a:p>
        </p:txBody>
      </p:sp>
      <p:sp>
        <p:nvSpPr>
          <p:cNvPr id="61" name="Dikdörtgen 60"/>
          <p:cNvSpPr/>
          <p:nvPr/>
        </p:nvSpPr>
        <p:spPr>
          <a:xfrm>
            <a:off x="4354087" y="3805828"/>
            <a:ext cx="360149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r-TR" dirty="0"/>
              <a:t>✅</a:t>
            </a:r>
          </a:p>
        </p:txBody>
      </p:sp>
      <p:sp>
        <p:nvSpPr>
          <p:cNvPr id="62" name="Dikdörtgen 61"/>
          <p:cNvSpPr/>
          <p:nvPr/>
        </p:nvSpPr>
        <p:spPr>
          <a:xfrm>
            <a:off x="8137811" y="3007041"/>
            <a:ext cx="360149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r-TR" dirty="0"/>
              <a:t>✅</a:t>
            </a:r>
          </a:p>
        </p:txBody>
      </p:sp>
      <p:sp>
        <p:nvSpPr>
          <p:cNvPr id="63" name="Dikdörtgen 62"/>
          <p:cNvSpPr/>
          <p:nvPr/>
        </p:nvSpPr>
        <p:spPr>
          <a:xfrm>
            <a:off x="8137811" y="3627151"/>
            <a:ext cx="360149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r-TR" dirty="0"/>
              <a:t>✅</a:t>
            </a:r>
          </a:p>
        </p:txBody>
      </p:sp>
      <p:sp>
        <p:nvSpPr>
          <p:cNvPr id="64" name="Çarpma 63"/>
          <p:cNvSpPr/>
          <p:nvPr/>
        </p:nvSpPr>
        <p:spPr>
          <a:xfrm>
            <a:off x="8137832" y="2411796"/>
            <a:ext cx="339090" cy="35814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37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348</Words>
  <Application>Microsoft Office PowerPoint</Application>
  <PresentationFormat>Geniş ekran</PresentationFormat>
  <Paragraphs>68</Paragraphs>
  <Slides>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Lato</vt:lpstr>
      <vt:lpstr>Poppins</vt:lpstr>
      <vt:lpstr>Times New Roman</vt:lpstr>
      <vt:lpstr>Office Theme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subject/>
  <dc:creator/>
  <cp:keywords/>
  <dc:description>generated using python-pptx</dc:description>
  <cp:lastModifiedBy>bahadır tosunlar</cp:lastModifiedBy>
  <cp:revision>8</cp:revision>
  <dcterms:created xsi:type="dcterms:W3CDTF">2013-01-27T09:14:16Z</dcterms:created>
  <dcterms:modified xsi:type="dcterms:W3CDTF">2026-09-09T10:42:04Z</dcterms:modified>
  <cp:category/>
</cp:coreProperties>
</file>