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86" r:id="rId12"/>
    <p:sldId id="268" r:id="rId13"/>
    <p:sldId id="273" r:id="rId14"/>
    <p:sldId id="298" r:id="rId15"/>
    <p:sldId id="299" r:id="rId16"/>
    <p:sldId id="274" r:id="rId17"/>
    <p:sldId id="275" r:id="rId18"/>
    <p:sldId id="280" r:id="rId19"/>
    <p:sldId id="290" r:id="rId20"/>
    <p:sldId id="288" r:id="rId21"/>
    <p:sldId id="294" r:id="rId22"/>
    <p:sldId id="295" r:id="rId23"/>
    <p:sldId id="276" r:id="rId24"/>
    <p:sldId id="289" r:id="rId25"/>
    <p:sldId id="281" r:id="rId26"/>
    <p:sldId id="285" r:id="rId27"/>
    <p:sldId id="293" r:id="rId28"/>
    <p:sldId id="291" r:id="rId29"/>
    <p:sldId id="292" r:id="rId30"/>
    <p:sldId id="277" r:id="rId31"/>
    <p:sldId id="278" r:id="rId32"/>
  </p:sldIdLst>
  <p:sldSz cx="18288000" cy="10287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Public Sans Thin" panose="020B0604020202020204" charset="-94"/>
      <p:regular r:id="rId37"/>
    </p:embeddedFont>
    <p:embeddedFont>
      <p:font typeface="Public Sans Bold" panose="020B0604020202020204" charset="-94"/>
      <p:regular r:id="rId38"/>
    </p:embeddedFont>
    <p:embeddedFont>
      <p:font typeface="Inria Serif" panose="020B0604020202020204" charset="-94"/>
      <p:regular r:id="rId39"/>
    </p:embeddedFont>
    <p:embeddedFont>
      <p:font typeface="Public Sans" panose="020B0604020202020204" charset="-94"/>
      <p:regular r:id="rId40"/>
    </p:embeddedFont>
    <p:embeddedFont>
      <p:font typeface="Arimo" panose="020B0604020202020204" charset="0"/>
      <p:regular r:id="rId41"/>
    </p:embeddedFont>
    <p:embeddedFont>
      <p:font typeface="Public Sans Italics" panose="020B0604020202020204" charset="-94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3957" autoAdjust="0"/>
  </p:normalViewPr>
  <p:slideViewPr>
    <p:cSldViewPr>
      <p:cViewPr varScale="1">
        <p:scale>
          <a:sx n="43" d="100"/>
          <a:sy n="43" d="100"/>
        </p:scale>
        <p:origin x="60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CEJqdWusT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sv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hyperlink" Target="https://siuzem.almscloud.co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hyperlink" Target="https://gstf.siirt.edu.tr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073709" y="-483670"/>
            <a:ext cx="10287000" cy="11254340"/>
          </a:xfrm>
          <a:custGeom>
            <a:avLst/>
            <a:gdLst/>
            <a:ahLst/>
            <a:cxnLst/>
            <a:rect l="l" t="t" r="r" b="b"/>
            <a:pathLst>
              <a:path w="10287000" h="11254340">
                <a:moveTo>
                  <a:pt x="0" y="0"/>
                </a:moveTo>
                <a:lnTo>
                  <a:pt x="10287000" y="0"/>
                </a:lnTo>
                <a:lnTo>
                  <a:pt x="10287000" y="11254340"/>
                </a:lnTo>
                <a:lnTo>
                  <a:pt x="0" y="112543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301" r="-97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1608" y="928660"/>
            <a:ext cx="14815679" cy="9358340"/>
          </a:xfrm>
          <a:custGeom>
            <a:avLst/>
            <a:gdLst/>
            <a:ahLst/>
            <a:cxnLst/>
            <a:rect l="l" t="t" r="r" b="b"/>
            <a:pathLst>
              <a:path w="14815679" h="9358340">
                <a:moveTo>
                  <a:pt x="0" y="0"/>
                </a:moveTo>
                <a:lnTo>
                  <a:pt x="14815680" y="0"/>
                </a:lnTo>
                <a:lnTo>
                  <a:pt x="14815680" y="9358340"/>
                </a:lnTo>
                <a:lnTo>
                  <a:pt x="0" y="93583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-3037" t="-18004" r="-65956" b="-324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7306925" y="8106525"/>
            <a:ext cx="58078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06925" y="89515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306925" y="75306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-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43467" y="3166840"/>
            <a:ext cx="10333578" cy="298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0"/>
              </a:lnSpc>
            </a:pPr>
            <a:r>
              <a:rPr lang="en-US" sz="9800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Güzel Sanatlar ve Tasarım Fakültesi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43467" y="7164852"/>
            <a:ext cx="9147446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202</a:t>
            </a:r>
            <a:r>
              <a:rPr lang="tr-TR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6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-202</a:t>
            </a:r>
            <a:r>
              <a:rPr lang="tr-TR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7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Eğitim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Öğretim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Yılı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Oryantasyon</a:t>
            </a:r>
            <a:r>
              <a:rPr lang="en-US" sz="32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200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Programı</a:t>
            </a:r>
            <a:endParaRPr lang="en-US" sz="3200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143467" y="2259818"/>
            <a:ext cx="4316474" cy="705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Siirt Üniversitesi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CEJqdWusT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23812"/>
            <a:ext cx="1828800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5400000">
            <a:off x="2967358" y="7319642"/>
            <a:ext cx="2967358" cy="2967358"/>
          </a:xfrm>
          <a:custGeom>
            <a:avLst/>
            <a:gdLst/>
            <a:ahLst/>
            <a:cxnLst/>
            <a:rect l="l" t="t" r="r" b="b"/>
            <a:pathLst>
              <a:path w="2967358" h="2967358">
                <a:moveTo>
                  <a:pt x="0" y="0"/>
                </a:moveTo>
                <a:lnTo>
                  <a:pt x="2967358" y="0"/>
                </a:lnTo>
                <a:lnTo>
                  <a:pt x="2967358" y="2967358"/>
                </a:lnTo>
                <a:lnTo>
                  <a:pt x="0" y="29673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0" y="-54707"/>
            <a:ext cx="5934716" cy="10396414"/>
          </a:xfrm>
          <a:custGeom>
            <a:avLst/>
            <a:gdLst/>
            <a:ahLst/>
            <a:cxnLst/>
            <a:rect l="l" t="t" r="r" b="b"/>
            <a:pathLst>
              <a:path w="5934716" h="10396414">
                <a:moveTo>
                  <a:pt x="0" y="0"/>
                </a:moveTo>
                <a:lnTo>
                  <a:pt x="5934716" y="0"/>
                </a:lnTo>
                <a:lnTo>
                  <a:pt x="5934716" y="10396414"/>
                </a:lnTo>
                <a:lnTo>
                  <a:pt x="0" y="103964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7557" r="-453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7306925" y="8106525"/>
            <a:ext cx="58078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306925" y="89515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306925" y="75306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62312" y="1019175"/>
            <a:ext cx="6705181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Fakültemiz Hakkında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41179" y="5649315"/>
            <a:ext cx="9271428" cy="1500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3"/>
              </a:lnSpc>
            </a:pP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Fakültemiz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2018- 2019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eğitim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öğretim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yılında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faaliyete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geçmiştir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. “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Mimarlık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”, “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Şehir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Bölge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Planlama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”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“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Peyzaj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Mimarlığı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”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bölümlerinde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aktif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olarak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lisans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eğitimi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37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verilmektedir</a:t>
            </a:r>
            <a:r>
              <a:rPr lang="en-US" sz="2837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4099186" y="1949991"/>
            <a:ext cx="8679928" cy="1352732"/>
            <a:chOff x="0" y="0"/>
            <a:chExt cx="20064541" cy="31269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064541" cy="3126978"/>
            </a:xfrm>
            <a:custGeom>
              <a:avLst/>
              <a:gdLst/>
              <a:ahLst/>
              <a:cxnLst/>
              <a:rect l="l" t="t" r="r" b="b"/>
              <a:pathLst>
                <a:path w="20064541" h="3126978">
                  <a:moveTo>
                    <a:pt x="0" y="0"/>
                  </a:moveTo>
                  <a:lnTo>
                    <a:pt x="0" y="3126978"/>
                  </a:lnTo>
                  <a:lnTo>
                    <a:pt x="20064541" y="3126978"/>
                  </a:lnTo>
                  <a:lnTo>
                    <a:pt x="20064541" y="0"/>
                  </a:lnTo>
                  <a:lnTo>
                    <a:pt x="0" y="0"/>
                  </a:lnTo>
                  <a:close/>
                  <a:moveTo>
                    <a:pt x="20003581" y="3066018"/>
                  </a:moveTo>
                  <a:lnTo>
                    <a:pt x="59690" y="3066018"/>
                  </a:lnTo>
                  <a:lnTo>
                    <a:pt x="59690" y="59690"/>
                  </a:lnTo>
                  <a:lnTo>
                    <a:pt x="20003581" y="59690"/>
                  </a:lnTo>
                  <a:lnTo>
                    <a:pt x="20003581" y="306601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030762"/>
            <a:ext cx="16878300" cy="3256238"/>
          </a:xfrm>
          <a:custGeom>
            <a:avLst/>
            <a:gdLst/>
            <a:ahLst/>
            <a:cxnLst/>
            <a:rect l="l" t="t" r="r" b="b"/>
            <a:pathLst>
              <a:path w="16878300" h="3256238">
                <a:moveTo>
                  <a:pt x="0" y="0"/>
                </a:moveTo>
                <a:lnTo>
                  <a:pt x="16878300" y="0"/>
                </a:lnTo>
                <a:lnTo>
                  <a:pt x="16878300" y="3256238"/>
                </a:lnTo>
                <a:lnTo>
                  <a:pt x="0" y="3256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26705" b="-1508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5400000">
            <a:off x="14428700" y="7837400"/>
            <a:ext cx="2449600" cy="2449600"/>
          </a:xfrm>
          <a:custGeom>
            <a:avLst/>
            <a:gdLst/>
            <a:ahLst/>
            <a:cxnLst/>
            <a:rect l="l" t="t" r="r" b="b"/>
            <a:pathLst>
              <a:path w="2449600" h="2449600">
                <a:moveTo>
                  <a:pt x="0" y="0"/>
                </a:moveTo>
                <a:lnTo>
                  <a:pt x="2449600" y="0"/>
                </a:lnTo>
                <a:lnTo>
                  <a:pt x="2449600" y="2449600"/>
                </a:lnTo>
                <a:lnTo>
                  <a:pt x="0" y="244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0" y="7030762"/>
            <a:ext cx="16878300" cy="3333165"/>
          </a:xfrm>
          <a:custGeom>
            <a:avLst/>
            <a:gdLst/>
            <a:ahLst/>
            <a:cxnLst/>
            <a:rect l="l" t="t" r="r" b="b"/>
            <a:pathLst>
              <a:path w="16878300" h="3333165">
                <a:moveTo>
                  <a:pt x="0" y="0"/>
                </a:moveTo>
                <a:lnTo>
                  <a:pt x="16878300" y="0"/>
                </a:lnTo>
                <a:lnTo>
                  <a:pt x="16878300" y="3333165"/>
                </a:lnTo>
                <a:lnTo>
                  <a:pt x="0" y="33331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52889" b="-844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7306925" y="8106525"/>
            <a:ext cx="58078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306925" y="89515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06925" y="7530695"/>
            <a:ext cx="5807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55370" y="2140582"/>
            <a:ext cx="8043760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Fakültemiz Hakkında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16322" y="3966845"/>
            <a:ext cx="12921855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dirty="0" smtClean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“</a:t>
            </a:r>
            <a:r>
              <a:rPr lang="tr-TR" sz="2799" b="1" dirty="0" smtClean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Peyzaj Mimarlığı Anabilim Dalı</a:t>
            </a:r>
            <a:r>
              <a:rPr lang="en-US" sz="2799" b="1" dirty="0" smtClean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”</a:t>
            </a:r>
            <a:r>
              <a:rPr lang="en-US" sz="2799" dirty="0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Yüksek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Lisans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programında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da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eğitim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öğretim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faaliyetleri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devam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etmektedir</a:t>
            </a:r>
            <a:r>
              <a:rPr lang="en-US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  <p:sp>
        <p:nvSpPr>
          <p:cNvPr id="14" name="Freeform 14"/>
          <p:cNvSpPr/>
          <p:nvPr/>
        </p:nvSpPr>
        <p:spPr>
          <a:xfrm rot="-5400000">
            <a:off x="14428700" y="7837400"/>
            <a:ext cx="2449600" cy="2449600"/>
          </a:xfrm>
          <a:custGeom>
            <a:avLst/>
            <a:gdLst/>
            <a:ahLst/>
            <a:cxnLst/>
            <a:rect l="l" t="t" r="r" b="b"/>
            <a:pathLst>
              <a:path w="2449600" h="2449600">
                <a:moveTo>
                  <a:pt x="0" y="0"/>
                </a:moveTo>
                <a:lnTo>
                  <a:pt x="2449600" y="0"/>
                </a:lnTo>
                <a:lnTo>
                  <a:pt x="2449600" y="2449600"/>
                </a:lnTo>
                <a:lnTo>
                  <a:pt x="0" y="244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7306925" y="8106566"/>
            <a:ext cx="580782" cy="5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06925" y="89516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306925" y="75307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17130" y="1652043"/>
            <a:ext cx="7987987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Dekanı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05865" y="5143500"/>
            <a:ext cx="5595952" cy="1489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</a:t>
            </a:r>
            <a:r>
              <a:rPr lang="tr-TR" sz="35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</a:t>
            </a:r>
            <a:r>
              <a:rPr lang="en-US" sz="35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. Dr. </a:t>
            </a:r>
          </a:p>
          <a:p>
            <a:pPr algn="l">
              <a:lnSpc>
                <a:spcPts val="1820"/>
              </a:lnSpc>
            </a:pPr>
            <a:endParaRPr lang="en-US" sz="3599" b="1" dirty="0">
              <a:solidFill>
                <a:srgbClr val="F8F8F8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l">
              <a:lnSpc>
                <a:spcPts val="5039"/>
              </a:lnSpc>
            </a:pPr>
            <a:r>
              <a:rPr lang="tr-TR" sz="35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Sevda KOÇ AKRAN</a:t>
            </a:r>
            <a:endParaRPr lang="en-US" sz="35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A3A098B-7A23-DCCC-73E7-CA43D19BCF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61"/>
          <a:stretch>
            <a:fillRect/>
          </a:stretch>
        </p:blipFill>
        <p:spPr>
          <a:xfrm>
            <a:off x="407220" y="3143148"/>
            <a:ext cx="7437373" cy="52370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83CF9E3-46AC-BB28-1812-433246850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913" y="2993167"/>
            <a:ext cx="4146834" cy="4737758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7342820" y="8106566"/>
            <a:ext cx="508992" cy="50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400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306925" y="89516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306925" y="75307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24192" y="129020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Dekan Yardımcıları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3097913" y="7895489"/>
            <a:ext cx="3636533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Dr. Öğr. Üyesi</a:t>
            </a:r>
          </a:p>
        </p:txBody>
      </p:sp>
      <p:sp>
        <p:nvSpPr>
          <p:cNvPr id="18" name="TextBox 16"/>
          <p:cNvSpPr txBox="1"/>
          <p:nvPr/>
        </p:nvSpPr>
        <p:spPr>
          <a:xfrm>
            <a:off x="3097913" y="8628440"/>
            <a:ext cx="4131952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Hüsamettin ERDEMCİ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9" name="Freeform 4"/>
          <p:cNvSpPr/>
          <p:nvPr/>
        </p:nvSpPr>
        <p:spPr>
          <a:xfrm rot="-5400000">
            <a:off x="11267671" y="4883555"/>
            <a:ext cx="1127914" cy="1127914"/>
          </a:xfrm>
          <a:custGeom>
            <a:avLst/>
            <a:gdLst/>
            <a:ahLst/>
            <a:cxnLst/>
            <a:rect l="l" t="t" r="r" b="b"/>
            <a:pathLst>
              <a:path w="988973" h="988973">
                <a:moveTo>
                  <a:pt x="0" y="0"/>
                </a:moveTo>
                <a:lnTo>
                  <a:pt x="988973" y="0"/>
                </a:lnTo>
                <a:lnTo>
                  <a:pt x="988973" y="988974"/>
                </a:lnTo>
                <a:lnTo>
                  <a:pt x="0" y="988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13"/>
          <p:cNvSpPr txBox="1"/>
          <p:nvPr/>
        </p:nvSpPr>
        <p:spPr>
          <a:xfrm>
            <a:off x="9726065" y="7895489"/>
            <a:ext cx="294780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Dr.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Öğr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.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Üyesi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9724512" y="8628440"/>
            <a:ext cx="4187535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Nur </a:t>
            </a:r>
            <a:r>
              <a:rPr lang="tr-TR" sz="27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Selcen</a:t>
            </a:r>
            <a:r>
              <a:rPr lang="tr-TR" sz="27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KARAASLAN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67C677D-C775-7062-C1BF-5C3CDDD89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6803" y="2993167"/>
            <a:ext cx="4407217" cy="47377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42ED2FFD-E4F9-FF65-D32C-7F1A64D330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43"/>
          <a:stretch>
            <a:fillRect/>
          </a:stretch>
        </p:blipFill>
        <p:spPr>
          <a:xfrm>
            <a:off x="462997" y="3277034"/>
            <a:ext cx="2843180" cy="4041160"/>
          </a:xfrm>
          <a:prstGeom prst="rect">
            <a:avLst/>
          </a:prstGeom>
        </p:spPr>
      </p:pic>
      <p:pic>
        <p:nvPicPr>
          <p:cNvPr id="26" name="Picture 25" descr="-yusuf-ilhan">
            <a:extLst>
              <a:ext uri="{FF2B5EF4-FFF2-40B4-BE49-F238E27FC236}">
                <a16:creationId xmlns:a16="http://schemas.microsoft.com/office/drawing/2014/main" xmlns="" id="{7BA0FA3B-92FE-C23C-F946-98F2417D7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5355" y="3277033"/>
            <a:ext cx="3177577" cy="4083187"/>
          </a:xfrm>
          <a:prstGeom prst="rect">
            <a:avLst/>
          </a:prstGeom>
        </p:spPr>
      </p:pic>
      <p:pic>
        <p:nvPicPr>
          <p:cNvPr id="25" name="Picture 24" descr="-veysel-tufan">
            <a:extLst>
              <a:ext uri="{FF2B5EF4-FFF2-40B4-BE49-F238E27FC236}">
                <a16:creationId xmlns:a16="http://schemas.microsoft.com/office/drawing/2014/main" xmlns="" id="{43707585-2718-4688-817E-228CAAF14F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061"/>
          <a:stretch>
            <a:fillRect/>
          </a:stretch>
        </p:blipFill>
        <p:spPr>
          <a:xfrm>
            <a:off x="8825584" y="3277034"/>
            <a:ext cx="3167494" cy="4083187"/>
          </a:xfrm>
          <a:prstGeom prst="rect">
            <a:avLst/>
          </a:prstGeom>
        </p:spPr>
      </p:pic>
      <p:pic>
        <p:nvPicPr>
          <p:cNvPr id="24" name="Picture 23" descr="-bedrettin-siga">
            <a:extLst>
              <a:ext uri="{FF2B5EF4-FFF2-40B4-BE49-F238E27FC236}">
                <a16:creationId xmlns:a16="http://schemas.microsoft.com/office/drawing/2014/main" xmlns="" id="{FD546A06-BFBF-C276-C9BF-6430A00C80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566"/>
          <a:stretch>
            <a:fillRect/>
          </a:stretch>
        </p:blipFill>
        <p:spPr>
          <a:xfrm>
            <a:off x="4636663" y="3280498"/>
            <a:ext cx="3040494" cy="4083187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7306925" y="8106566"/>
            <a:ext cx="580782" cy="5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306925" y="89516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06925" y="75307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24192" y="522426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İdari Personeller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6392" y="7626898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Fakülte Sekreteri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6392" y="8359848"/>
            <a:ext cx="446027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Yunus ASLAN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65766" y="7626898"/>
            <a:ext cx="3677935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Yazı</a:t>
            </a:r>
            <a:r>
              <a:rPr lang="en-US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 </a:t>
            </a:r>
            <a:r>
              <a:rPr lang="en-US" sz="3600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İşleri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65766" y="8363312"/>
            <a:ext cx="341992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Bedrettin SIĞA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092962" y="7626898"/>
            <a:ext cx="3358059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Öğrenci İşleri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092962" y="8359848"/>
            <a:ext cx="335805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Veysel TUFAN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83190" y="7626898"/>
            <a:ext cx="2785260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tr-TR" sz="3600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Mali İşler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383190" y="8359848"/>
            <a:ext cx="278526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Yusuf İLHAN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056553" y="190500"/>
            <a:ext cx="10697228" cy="10287000"/>
          </a:xfrm>
          <a:custGeom>
            <a:avLst/>
            <a:gdLst/>
            <a:ahLst/>
            <a:cxnLst/>
            <a:rect l="l" t="t" r="r" b="b"/>
            <a:pathLst>
              <a:path w="10697228" h="10287000">
                <a:moveTo>
                  <a:pt x="0" y="0"/>
                </a:moveTo>
                <a:lnTo>
                  <a:pt x="10697228" y="0"/>
                </a:lnTo>
                <a:lnTo>
                  <a:pt x="106972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275" t="-20485" r="-17852" b="-224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7306925" y="8106566"/>
            <a:ext cx="580782" cy="54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06925" y="89516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06925" y="7530709"/>
            <a:ext cx="580782" cy="30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06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01917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Bölümler</a:t>
            </a:r>
            <a:endParaRPr lang="en-US" sz="8799" dirty="0">
              <a:solidFill>
                <a:srgbClr val="F8F8F8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9" name="Oval 8"/>
          <p:cNvSpPr/>
          <p:nvPr/>
        </p:nvSpPr>
        <p:spPr>
          <a:xfrm>
            <a:off x="712340" y="3381375"/>
            <a:ext cx="5492545" cy="5754470"/>
          </a:xfrm>
          <a:prstGeom prst="ellips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TextBox 8"/>
          <p:cNvSpPr txBox="1"/>
          <p:nvPr/>
        </p:nvSpPr>
        <p:spPr>
          <a:xfrm>
            <a:off x="1291669" y="5219700"/>
            <a:ext cx="430193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r-TR" sz="6600" dirty="0">
                <a:latin typeface="+mj-lt"/>
                <a:ea typeface="Inria Serif"/>
                <a:cs typeface="Inria Serif"/>
                <a:sym typeface="Inria Serif"/>
              </a:rPr>
              <a:t>Grafik Tasarım</a:t>
            </a:r>
            <a:endParaRPr lang="en-US" sz="6600" dirty="0">
              <a:latin typeface="+mj-lt"/>
              <a:ea typeface="Inria Serif"/>
              <a:cs typeface="Inria Serif"/>
              <a:sym typeface="Inria Serif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1323624" y="9249684"/>
            <a:ext cx="4301931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r-TR" sz="5400" dirty="0">
                <a:latin typeface="+mj-lt"/>
                <a:ea typeface="Inria Serif"/>
                <a:cs typeface="Inria Serif"/>
                <a:sym typeface="Inria Serif"/>
              </a:rPr>
              <a:t>Pasif</a:t>
            </a:r>
            <a:endParaRPr lang="en-US" sz="6600" dirty="0">
              <a:latin typeface="+mj-lt"/>
              <a:ea typeface="Inria Serif"/>
              <a:cs typeface="Inria Serif"/>
              <a:sym typeface="Inria Serif"/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xmlns="" id="{915B3F68-F475-3D45-8555-A6659CB8D394}"/>
              </a:ext>
            </a:extLst>
          </p:cNvPr>
          <p:cNvSpPr/>
          <p:nvPr/>
        </p:nvSpPr>
        <p:spPr>
          <a:xfrm>
            <a:off x="9353693" y="4648200"/>
            <a:ext cx="5638790" cy="5638800"/>
          </a:xfrm>
          <a:prstGeom prst="donut">
            <a:avLst>
              <a:gd name="adj" fmla="val 3982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71979" y="876301"/>
            <a:ext cx="16730133" cy="9410700"/>
          </a:xfrm>
          <a:custGeom>
            <a:avLst/>
            <a:gdLst/>
            <a:ahLst/>
            <a:cxnLst/>
            <a:rect l="l" t="t" r="r" b="b"/>
            <a:pathLst>
              <a:path w="15379209" h="8650805">
                <a:moveTo>
                  <a:pt x="0" y="0"/>
                </a:moveTo>
                <a:lnTo>
                  <a:pt x="15379209" y="0"/>
                </a:lnTo>
                <a:lnTo>
                  <a:pt x="15379209" y="8650805"/>
                </a:lnTo>
                <a:lnTo>
                  <a:pt x="0" y="8650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57200" y="1485900"/>
            <a:ext cx="14333313" cy="129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 smtClean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Peyzaj Mimarlığı </a:t>
            </a:r>
            <a:r>
              <a:rPr lang="en-US" sz="8799" dirty="0" err="1" smtClean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Bölümü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624192" y="129020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Bölüm Başkanı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37023" y="8003892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tr-TR" sz="3600" dirty="0" smtClean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Doç. Dr.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837023" y="8736843"/>
            <a:ext cx="4989925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Arzu ALTUNTAŞ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24192" y="2455653"/>
            <a:ext cx="8136385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Peyzaj Mimarlığı </a:t>
            </a:r>
            <a:r>
              <a:rPr lang="en-US" sz="2799" dirty="0" err="1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Bölümü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5717" y="2692076"/>
            <a:ext cx="5571794" cy="64788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EB8083E-3917-9CE9-FD44-4DA17E2D1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2CC8EBA0-FBDC-8C70-7F7E-86C4DDF9A5B2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53151417-CBAF-E7F4-471A-51ECC52861FB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xmlns="" id="{BBE037D8-FCA7-36CD-DF39-3C22B36DABD4}"/>
              </a:ext>
            </a:extLst>
          </p:cNvPr>
          <p:cNvSpPr txBox="1"/>
          <p:nvPr/>
        </p:nvSpPr>
        <p:spPr>
          <a:xfrm>
            <a:off x="1624192" y="79576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Öğretim Elemanları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xmlns="" id="{673C0C10-2DB8-A5B7-D00B-CFF05752A304}"/>
              </a:ext>
            </a:extLst>
          </p:cNvPr>
          <p:cNvSpPr txBox="1"/>
          <p:nvPr/>
        </p:nvSpPr>
        <p:spPr>
          <a:xfrm>
            <a:off x="4837022" y="8646967"/>
            <a:ext cx="4460271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H</a:t>
            </a:r>
            <a:r>
              <a:rPr lang="tr-TR" sz="2799" dirty="0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uriye Simten SÜTÜNÇ 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xmlns="" id="{D1424864-4516-00C1-FC28-63102F6B25BF}"/>
              </a:ext>
            </a:extLst>
          </p:cNvPr>
          <p:cNvSpPr txBox="1"/>
          <p:nvPr/>
        </p:nvSpPr>
        <p:spPr>
          <a:xfrm>
            <a:off x="1624192" y="2455653"/>
            <a:ext cx="8136385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Peyzaj Mimarlığı </a:t>
            </a:r>
            <a:r>
              <a:rPr lang="en-US" sz="2799" dirty="0" err="1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Bölümü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78575430-B43F-7D74-BAE8-94579811882E}"/>
              </a:ext>
            </a:extLst>
          </p:cNvPr>
          <p:cNvSpPr txBox="1"/>
          <p:nvPr/>
        </p:nvSpPr>
        <p:spPr>
          <a:xfrm>
            <a:off x="4837023" y="8003892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tr-TR" sz="3600" dirty="0" smtClean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Doç. Dr. 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2604" y="3924300"/>
            <a:ext cx="6333256" cy="508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26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624192" y="795765"/>
            <a:ext cx="1395231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Öğretim Elemanları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4192" y="2455653"/>
            <a:ext cx="8136385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Peyzaj Mimarlığı </a:t>
            </a:r>
            <a:r>
              <a:rPr lang="en-US" sz="2799" dirty="0" err="1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Bölümü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4837022" y="8630291"/>
            <a:ext cx="4460271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tr-TR" sz="2799" dirty="0" smtClean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Esra BAYAZIT</a:t>
            </a:r>
            <a:endParaRPr lang="en-US" sz="27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44F45A3C-6F84-052A-EDAC-35508A8C3EBE}"/>
              </a:ext>
            </a:extLst>
          </p:cNvPr>
          <p:cNvSpPr txBox="1"/>
          <p:nvPr/>
        </p:nvSpPr>
        <p:spPr>
          <a:xfrm>
            <a:off x="4837023" y="8003892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tr-TR" sz="3600" dirty="0" smtClean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Doç. Dr.</a:t>
            </a:r>
            <a:endParaRPr lang="en-US" sz="3600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5747" y="2913279"/>
            <a:ext cx="5271195" cy="61056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1133475" y="4426360"/>
            <a:ext cx="8693337" cy="4812890"/>
          </a:xfrm>
          <a:custGeom>
            <a:avLst/>
            <a:gdLst/>
            <a:ahLst/>
            <a:cxnLst/>
            <a:rect l="l" t="t" r="r" b="b"/>
            <a:pathLst>
              <a:path w="8693337" h="4812890">
                <a:moveTo>
                  <a:pt x="8693337" y="0"/>
                </a:moveTo>
                <a:lnTo>
                  <a:pt x="0" y="0"/>
                </a:lnTo>
                <a:lnTo>
                  <a:pt x="0" y="4812890"/>
                </a:lnTo>
                <a:lnTo>
                  <a:pt x="8693337" y="4812890"/>
                </a:lnTo>
                <a:lnTo>
                  <a:pt x="8693337" y="0"/>
                </a:lnTo>
                <a:close/>
              </a:path>
            </a:pathLst>
          </a:custGeom>
          <a:blipFill>
            <a:blip r:embed="rId3"/>
            <a:stretch>
              <a:fillRect l="-1418" t="-58432" r="-40579" b="-125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33475" y="1019175"/>
            <a:ext cx="14930354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Fakültemizin Fiziki Koşulları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61055" y="4472420"/>
            <a:ext cx="4647881" cy="418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Siirt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Üniversitesi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, Kezer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Kampüsü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, Ana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Girişinin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, 100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metre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kadar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kuzeyinde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konumlanan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; Güzel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Sanatlar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Tasarım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Fakültesi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binası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, 3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adet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Stüdyo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2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Derslik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ile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hizmet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vermektedir</a:t>
            </a:r>
            <a:r>
              <a:rPr lang="en-US" sz="29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14708" y="4514513"/>
            <a:ext cx="833049" cy="83304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370842" y="4652273"/>
            <a:ext cx="720781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7B2C29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01</a:t>
            </a:r>
          </a:p>
        </p:txBody>
      </p:sp>
      <p:sp>
        <p:nvSpPr>
          <p:cNvPr id="13" name="Freeform 13"/>
          <p:cNvSpPr/>
          <p:nvPr/>
        </p:nvSpPr>
        <p:spPr>
          <a:xfrm rot="-5400000">
            <a:off x="1123950" y="6947858"/>
            <a:ext cx="2310442" cy="2310442"/>
          </a:xfrm>
          <a:custGeom>
            <a:avLst/>
            <a:gdLst/>
            <a:ahLst/>
            <a:cxnLst/>
            <a:rect l="l" t="t" r="r" b="b"/>
            <a:pathLst>
              <a:path w="2310442" h="2310442">
                <a:moveTo>
                  <a:pt x="0" y="0"/>
                </a:moveTo>
                <a:lnTo>
                  <a:pt x="2310442" y="0"/>
                </a:lnTo>
                <a:lnTo>
                  <a:pt x="2310442" y="2310442"/>
                </a:lnTo>
                <a:lnTo>
                  <a:pt x="0" y="2310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28" name="Picture 4" descr="Türkiye Siirt Üniversitesi Bölümleri, Yıllık Ücret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3" b="10507"/>
          <a:stretch/>
        </p:blipFill>
        <p:spPr bwMode="auto">
          <a:xfrm>
            <a:off x="1143856" y="4441247"/>
            <a:ext cx="8930398" cy="482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303FBB7-2700-5492-6600-987D3F6D5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E9EBDD34-776A-4698-FEFD-AF703C338E02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78F86C34-163B-EB6F-97B5-FDAA4F85C248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90D982CF-AD9A-BFCE-E642-140C4F90B9C2}"/>
              </a:ext>
            </a:extLst>
          </p:cNvPr>
          <p:cNvSpPr txBox="1"/>
          <p:nvPr/>
        </p:nvSpPr>
        <p:spPr>
          <a:xfrm>
            <a:off x="1028700" y="923925"/>
            <a:ext cx="1569033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Fiziki Koşulları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24F98E8-6719-F017-8E2A-D57D31624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4" b="12407"/>
          <a:stretch>
            <a:fillRect/>
          </a:stretch>
        </p:blipFill>
        <p:spPr>
          <a:xfrm>
            <a:off x="1981200" y="2266950"/>
            <a:ext cx="13769281" cy="754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37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B403A47-3FC7-AD92-65F6-013B6DE49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2297AFB3-19D6-97BA-C6A4-828CEE140304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67F38E13-92EC-DAF3-D769-858D2DA64C7F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B181D555-2E2C-151C-CAF3-B286FB880C5D}"/>
              </a:ext>
            </a:extLst>
          </p:cNvPr>
          <p:cNvSpPr txBox="1"/>
          <p:nvPr/>
        </p:nvSpPr>
        <p:spPr>
          <a:xfrm>
            <a:off x="1028700" y="923925"/>
            <a:ext cx="1569033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Fiziki Koşulları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B3539DE-8377-2F70-237E-9020793FA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8" b="15370"/>
          <a:stretch>
            <a:fillRect/>
          </a:stretch>
        </p:blipFill>
        <p:spPr>
          <a:xfrm>
            <a:off x="1818866" y="2266950"/>
            <a:ext cx="14109998" cy="750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46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8EF2D466-82D4-86FF-A87C-61DA1BC81C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822"/>
          <a:stretch>
            <a:fillRect/>
          </a:stretch>
        </p:blipFill>
        <p:spPr>
          <a:xfrm>
            <a:off x="11393671" y="6630720"/>
            <a:ext cx="5498916" cy="36011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1750214B-B0C7-DA58-108C-1B8B895D99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05"/>
          <a:stretch>
            <a:fillRect/>
          </a:stretch>
        </p:blipFill>
        <p:spPr>
          <a:xfrm>
            <a:off x="34636" y="6671386"/>
            <a:ext cx="5569023" cy="3583332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1921">
            <a:off x="-149537" y="2863371"/>
            <a:ext cx="17042126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1921">
            <a:off x="-130493" y="6552881"/>
            <a:ext cx="17042126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5400000">
            <a:off x="1900310" y="6617736"/>
            <a:ext cx="7480154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5400000">
            <a:off x="7521648" y="6617736"/>
            <a:ext cx="7480154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216158" y="8304382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Ortak</a:t>
            </a:r>
            <a:r>
              <a:rPr lang="en-US" sz="3600" b="1" dirty="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 </a:t>
            </a:r>
            <a:r>
              <a:rPr lang="en-US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alanlar</a:t>
            </a:r>
            <a:endParaRPr lang="en-US" sz="3600" b="1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11" name="Freeform 11"/>
          <p:cNvSpPr/>
          <p:nvPr/>
        </p:nvSpPr>
        <p:spPr>
          <a:xfrm rot="-5400000">
            <a:off x="9353509" y="4649427"/>
            <a:ext cx="1898691" cy="1898691"/>
          </a:xfrm>
          <a:custGeom>
            <a:avLst/>
            <a:gdLst/>
            <a:ahLst/>
            <a:cxnLst/>
            <a:rect l="l" t="t" r="r" b="b"/>
            <a:pathLst>
              <a:path w="1898691" h="1898691">
                <a:moveTo>
                  <a:pt x="0" y="0"/>
                </a:moveTo>
                <a:lnTo>
                  <a:pt x="1898691" y="0"/>
                </a:lnTo>
                <a:lnTo>
                  <a:pt x="1898691" y="1898691"/>
                </a:lnTo>
                <a:lnTo>
                  <a:pt x="0" y="1898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5673042" y="2896709"/>
            <a:ext cx="5546503" cy="3641885"/>
          </a:xfrm>
          <a:custGeom>
            <a:avLst/>
            <a:gdLst/>
            <a:ahLst/>
            <a:cxnLst/>
            <a:rect l="l" t="t" r="r" b="b"/>
            <a:pathLst>
              <a:path w="5546503" h="3641885">
                <a:moveTo>
                  <a:pt x="0" y="0"/>
                </a:moveTo>
                <a:lnTo>
                  <a:pt x="5546503" y="0"/>
                </a:lnTo>
                <a:lnTo>
                  <a:pt x="5546503" y="3641884"/>
                </a:lnTo>
                <a:lnTo>
                  <a:pt x="0" y="36418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23" b="-137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8700" y="923925"/>
            <a:ext cx="1569033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Fiziki Koşulları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5296" y="4368138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Stüdyo</a:t>
            </a:r>
            <a:r>
              <a:rPr lang="tr-TR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lar</a:t>
            </a:r>
            <a:endParaRPr lang="en-US" sz="3600" b="1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847021" y="4368138"/>
            <a:ext cx="4460271" cy="58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Derslik</a:t>
            </a:r>
            <a:r>
              <a:rPr lang="tr-TR" sz="3600" b="1" dirty="0" err="1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ler</a:t>
            </a:r>
            <a:endParaRPr lang="en-US" sz="3600" b="1" dirty="0">
              <a:solidFill>
                <a:srgbClr val="F8F8F8"/>
              </a:solidFill>
              <a:latin typeface="Public Sans Thin"/>
              <a:ea typeface="Public Sans Thin"/>
              <a:cs typeface="Public Sans Thin"/>
              <a:sym typeface="Public Sans Thin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xmlns="" id="{A0332C46-B3C0-2575-696D-9B14D38F5493}"/>
              </a:ext>
            </a:extLst>
          </p:cNvPr>
          <p:cNvSpPr/>
          <p:nvPr/>
        </p:nvSpPr>
        <p:spPr>
          <a:xfrm>
            <a:off x="2251767" y="5295900"/>
            <a:ext cx="990600" cy="98107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xmlns="" id="{E2AE5C08-8AC4-BCE6-4FA4-BBB0DC47541C}"/>
              </a:ext>
            </a:extLst>
          </p:cNvPr>
          <p:cNvSpPr/>
          <p:nvPr/>
        </p:nvSpPr>
        <p:spPr>
          <a:xfrm>
            <a:off x="13586619" y="5295900"/>
            <a:ext cx="990600" cy="98107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xmlns="" id="{1328FBBA-E0A5-3F16-67E0-7BB284A1DE13}"/>
              </a:ext>
            </a:extLst>
          </p:cNvPr>
          <p:cNvSpPr/>
          <p:nvPr/>
        </p:nvSpPr>
        <p:spPr>
          <a:xfrm rot="10800000">
            <a:off x="7853194" y="6944772"/>
            <a:ext cx="990600" cy="98107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Oryantasyon Rehberi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89C420C-8A63-F310-0616-1DEB05100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46" y="1368702"/>
            <a:ext cx="16042905" cy="8338410"/>
          </a:xfrm>
          <a:prstGeom prst="rect">
            <a:avLst/>
          </a:prstGeom>
        </p:spPr>
      </p:pic>
      <p:sp>
        <p:nvSpPr>
          <p:cNvPr id="21" name="Frame 20">
            <a:extLst>
              <a:ext uri="{FF2B5EF4-FFF2-40B4-BE49-F238E27FC236}">
                <a16:creationId xmlns:a16="http://schemas.microsoft.com/office/drawing/2014/main" xmlns="" id="{1E213F01-F5C7-D532-5B72-C0F10D7ED7E9}"/>
              </a:ext>
            </a:extLst>
          </p:cNvPr>
          <p:cNvSpPr/>
          <p:nvPr/>
        </p:nvSpPr>
        <p:spPr>
          <a:xfrm>
            <a:off x="1752600" y="5600700"/>
            <a:ext cx="3810000" cy="609600"/>
          </a:xfrm>
          <a:prstGeom prst="fram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 Kayıt Süreci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70371A2-CC4B-019F-5E5B-28E17DCC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778" y="1352661"/>
            <a:ext cx="5638794" cy="890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0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6AA4CAB-EF6C-BB87-BAF7-E29212C0A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9C5F03E8-BF85-E43B-3E83-E1D02A443657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9A783D9D-B2A3-DAF3-7F74-8F2B0712A99B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82A7739C-752F-2F7A-CF08-DA730A9F0852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Sınav Süreçleri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08C528C-7B9F-A823-B4BC-9B712837B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336" y="1368702"/>
            <a:ext cx="8043913" cy="899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32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375255D-1AEC-4ADF-F73B-7E192BFAE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A094D06D-386F-066E-FE86-F89F255EB78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605FCCE9-79A9-668E-414C-E2654A71FD6D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xmlns="" id="{2E5254BC-B437-20AD-F074-7865151FD5E9}"/>
              </a:ext>
            </a:extLst>
          </p:cNvPr>
          <p:cNvGrpSpPr/>
          <p:nvPr/>
        </p:nvGrpSpPr>
        <p:grpSpPr>
          <a:xfrm>
            <a:off x="1721089" y="1183785"/>
            <a:ext cx="5739190" cy="4896604"/>
            <a:chOff x="0" y="0"/>
            <a:chExt cx="15661504" cy="1384150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76B15DEA-54E2-D941-62CE-AD96E3FFCC19}"/>
                </a:ext>
              </a:extLst>
            </p:cNvPr>
            <p:cNvSpPr/>
            <p:nvPr/>
          </p:nvSpPr>
          <p:spPr>
            <a:xfrm>
              <a:off x="0" y="0"/>
              <a:ext cx="15661503" cy="13841504"/>
            </a:xfrm>
            <a:custGeom>
              <a:avLst/>
              <a:gdLst/>
              <a:ahLst/>
              <a:cxnLst/>
              <a:rect l="l" t="t" r="r" b="b"/>
              <a:pathLst>
                <a:path w="15661503" h="13841504">
                  <a:moveTo>
                    <a:pt x="0" y="0"/>
                  </a:moveTo>
                  <a:lnTo>
                    <a:pt x="0" y="13841504"/>
                  </a:lnTo>
                  <a:lnTo>
                    <a:pt x="15661503" y="13841504"/>
                  </a:lnTo>
                  <a:lnTo>
                    <a:pt x="15661503" y="0"/>
                  </a:lnTo>
                  <a:lnTo>
                    <a:pt x="0" y="0"/>
                  </a:lnTo>
                  <a:close/>
                  <a:moveTo>
                    <a:pt x="15600544" y="13780543"/>
                  </a:moveTo>
                  <a:lnTo>
                    <a:pt x="59690" y="13780543"/>
                  </a:lnTo>
                  <a:lnTo>
                    <a:pt x="59690" y="59690"/>
                  </a:lnTo>
                  <a:lnTo>
                    <a:pt x="15600544" y="59690"/>
                  </a:lnTo>
                  <a:lnTo>
                    <a:pt x="15600544" y="13780543"/>
                  </a:lnTo>
                  <a:close/>
                </a:path>
              </a:pathLst>
            </a:custGeom>
            <a:solidFill>
              <a:srgbClr val="7B2C2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xmlns="" id="{2D1B4A03-BB77-B366-067C-65C061EBD13E}"/>
              </a:ext>
            </a:extLst>
          </p:cNvPr>
          <p:cNvGrpSpPr/>
          <p:nvPr/>
        </p:nvGrpSpPr>
        <p:grpSpPr>
          <a:xfrm>
            <a:off x="8807689" y="1190807"/>
            <a:ext cx="5739190" cy="4896604"/>
            <a:chOff x="0" y="0"/>
            <a:chExt cx="15661504" cy="1384150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xmlns="" id="{92D8B2D6-1581-4991-8621-DB8B8CE07AC5}"/>
                </a:ext>
              </a:extLst>
            </p:cNvPr>
            <p:cNvSpPr/>
            <p:nvPr/>
          </p:nvSpPr>
          <p:spPr>
            <a:xfrm>
              <a:off x="0" y="0"/>
              <a:ext cx="15661503" cy="13841504"/>
            </a:xfrm>
            <a:custGeom>
              <a:avLst/>
              <a:gdLst/>
              <a:ahLst/>
              <a:cxnLst/>
              <a:rect l="l" t="t" r="r" b="b"/>
              <a:pathLst>
                <a:path w="15661503" h="13841504">
                  <a:moveTo>
                    <a:pt x="0" y="0"/>
                  </a:moveTo>
                  <a:lnTo>
                    <a:pt x="0" y="13841504"/>
                  </a:lnTo>
                  <a:lnTo>
                    <a:pt x="15661503" y="13841504"/>
                  </a:lnTo>
                  <a:lnTo>
                    <a:pt x="15661503" y="0"/>
                  </a:lnTo>
                  <a:lnTo>
                    <a:pt x="0" y="0"/>
                  </a:lnTo>
                  <a:close/>
                  <a:moveTo>
                    <a:pt x="15600544" y="13780543"/>
                  </a:moveTo>
                  <a:lnTo>
                    <a:pt x="59690" y="13780543"/>
                  </a:lnTo>
                  <a:lnTo>
                    <a:pt x="59690" y="59690"/>
                  </a:lnTo>
                  <a:lnTo>
                    <a:pt x="15600544" y="59690"/>
                  </a:lnTo>
                  <a:lnTo>
                    <a:pt x="15600544" y="13780543"/>
                  </a:lnTo>
                  <a:close/>
                </a:path>
              </a:pathLst>
            </a:custGeom>
            <a:solidFill>
              <a:srgbClr val="7B2C2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xmlns="" id="{554D034A-97E3-374F-B355-5CCDA7843AEA}"/>
              </a:ext>
            </a:extLst>
          </p:cNvPr>
          <p:cNvSpPr/>
          <p:nvPr/>
        </p:nvSpPr>
        <p:spPr>
          <a:xfrm>
            <a:off x="2711070" y="1910684"/>
            <a:ext cx="4421577" cy="2512978"/>
          </a:xfrm>
          <a:custGeom>
            <a:avLst/>
            <a:gdLst/>
            <a:ahLst/>
            <a:cxnLst/>
            <a:rect l="l" t="t" r="r" b="b"/>
            <a:pathLst>
              <a:path w="5219717" h="3073010">
                <a:moveTo>
                  <a:pt x="0" y="0"/>
                </a:moveTo>
                <a:lnTo>
                  <a:pt x="5219717" y="0"/>
                </a:lnTo>
                <a:lnTo>
                  <a:pt x="5219717" y="3073010"/>
                </a:lnTo>
                <a:lnTo>
                  <a:pt x="0" y="3073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582" b="-48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xmlns="" id="{EE3137E4-DA0B-B8F8-E696-081A75C2D4D0}"/>
              </a:ext>
            </a:extLst>
          </p:cNvPr>
          <p:cNvSpPr/>
          <p:nvPr/>
        </p:nvSpPr>
        <p:spPr>
          <a:xfrm>
            <a:off x="9567949" y="1900086"/>
            <a:ext cx="4580204" cy="2433921"/>
          </a:xfrm>
          <a:custGeom>
            <a:avLst/>
            <a:gdLst/>
            <a:ahLst/>
            <a:cxnLst/>
            <a:rect l="l" t="t" r="r" b="b"/>
            <a:pathLst>
              <a:path w="5406978" h="2976334">
                <a:moveTo>
                  <a:pt x="0" y="0"/>
                </a:moveTo>
                <a:lnTo>
                  <a:pt x="5406978" y="0"/>
                </a:lnTo>
                <a:lnTo>
                  <a:pt x="5406978" y="2976333"/>
                </a:lnTo>
                <a:lnTo>
                  <a:pt x="0" y="29763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8063" b="-128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xmlns="" id="{4D7F9429-237C-54A2-2559-DB358347FDD2}"/>
              </a:ext>
            </a:extLst>
          </p:cNvPr>
          <p:cNvSpPr txBox="1"/>
          <p:nvPr/>
        </p:nvSpPr>
        <p:spPr>
          <a:xfrm>
            <a:off x="2000139" y="1410547"/>
            <a:ext cx="522016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i="1" dirty="0" err="1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Devam</a:t>
            </a:r>
            <a:r>
              <a:rPr lang="en-US" sz="2799" i="1" dirty="0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 </a:t>
            </a:r>
            <a:r>
              <a:rPr lang="en-US" sz="2799" i="1" dirty="0" err="1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zorunluluğu</a:t>
            </a:r>
            <a:endParaRPr lang="en-US" sz="2799" i="1" dirty="0">
              <a:solidFill>
                <a:srgbClr val="333333"/>
              </a:solidFill>
              <a:latin typeface="Public Sans Italics"/>
              <a:ea typeface="Public Sans Italics"/>
              <a:cs typeface="Public Sans Italics"/>
              <a:sym typeface="Public Sans Italic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AE41E572-DBC0-5126-DDBA-E9FCFEAE3E70}"/>
              </a:ext>
            </a:extLst>
          </p:cNvPr>
          <p:cNvSpPr txBox="1"/>
          <p:nvPr/>
        </p:nvSpPr>
        <p:spPr>
          <a:xfrm>
            <a:off x="2027447" y="4364310"/>
            <a:ext cx="522016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7B2C29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%80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xmlns="" id="{D8C3A5B5-CE4C-4621-E994-AE1235C335B4}"/>
              </a:ext>
            </a:extLst>
          </p:cNvPr>
          <p:cNvSpPr txBox="1"/>
          <p:nvPr/>
        </p:nvSpPr>
        <p:spPr>
          <a:xfrm>
            <a:off x="2073133" y="5198318"/>
            <a:ext cx="522016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Uygulama Dersleri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xmlns="" id="{0F2462A7-0C86-995E-C7F1-21DAA0407B4C}"/>
              </a:ext>
            </a:extLst>
          </p:cNvPr>
          <p:cNvSpPr txBox="1"/>
          <p:nvPr/>
        </p:nvSpPr>
        <p:spPr>
          <a:xfrm>
            <a:off x="9114048" y="1362624"/>
            <a:ext cx="522016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i="1" dirty="0" err="1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Devam</a:t>
            </a:r>
            <a:r>
              <a:rPr lang="en-US" sz="2799" i="1" dirty="0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 </a:t>
            </a:r>
            <a:r>
              <a:rPr lang="en-US" sz="2799" i="1" dirty="0" err="1">
                <a:solidFill>
                  <a:srgbClr val="333333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zorunluluğu</a:t>
            </a:r>
            <a:endParaRPr lang="en-US" sz="2799" i="1" dirty="0">
              <a:solidFill>
                <a:srgbClr val="333333"/>
              </a:solidFill>
              <a:latin typeface="Public Sans Italics"/>
              <a:ea typeface="Public Sans Italics"/>
              <a:cs typeface="Public Sans Italics"/>
              <a:sym typeface="Public Sans Italics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xmlns="" id="{93B4B0AA-9E04-1D88-E0B1-C46E4C8B563E}"/>
              </a:ext>
            </a:extLst>
          </p:cNvPr>
          <p:cNvSpPr txBox="1"/>
          <p:nvPr/>
        </p:nvSpPr>
        <p:spPr>
          <a:xfrm>
            <a:off x="9114048" y="4371332"/>
            <a:ext cx="5220162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7B2C29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%70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xmlns="" id="{FE9F0BCD-CB18-BA5B-C54B-5BD9EF6C06F7}"/>
              </a:ext>
            </a:extLst>
          </p:cNvPr>
          <p:cNvSpPr txBox="1"/>
          <p:nvPr/>
        </p:nvSpPr>
        <p:spPr>
          <a:xfrm>
            <a:off x="9035657" y="5205340"/>
            <a:ext cx="522016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Teorik Dersler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0358C02A-9C6C-20BB-36C1-C67A8121554E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Derslerin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İşlenişi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9A92E5E-8F45-3892-7A6C-AC04DE849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849" y="6787633"/>
            <a:ext cx="12825790" cy="343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17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A4033F8-5FC9-0DF7-52C3-15D51CE7E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79113EC-C187-51AB-6232-972907F713E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318DA23A-4466-ABC7-C90F-95F43751843E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9442D65B-150C-AC4F-83A4-445E45B9A545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Derslerin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İşlenişi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CCE9FCA-FB87-2F48-7921-9ECD90A6D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726" y="3216567"/>
            <a:ext cx="13453728" cy="32598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B738F463-FC09-D74C-9E83-9A86A5B4B8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3167"/>
          <a:stretch>
            <a:fillRect/>
          </a:stretch>
        </p:blipFill>
        <p:spPr>
          <a:xfrm>
            <a:off x="1895726" y="6476440"/>
            <a:ext cx="13427528" cy="16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78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51731CA-798F-F6B1-145D-68267CA50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E43C0949-D319-DE7E-FB6D-39C6C9A4FCA0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32D74F5B-F73A-92F6-B03F-40C9DD817B8F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A0A3BC97-EC22-6014-3F9F-D4352566A180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Derslerin</a:t>
            </a:r>
            <a:r>
              <a:rPr lang="en-US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</a:t>
            </a: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İşlenişi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8B964CD-152C-A20C-FEDD-7A4B47AFFB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27"/>
          <a:stretch>
            <a:fillRect/>
          </a:stretch>
        </p:blipFill>
        <p:spPr>
          <a:xfrm>
            <a:off x="2640987" y="2171700"/>
            <a:ext cx="11805398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85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>
            <a:off x="13324640" y="9123997"/>
            <a:ext cx="1143994" cy="1143994"/>
          </a:xfrm>
          <a:custGeom>
            <a:avLst/>
            <a:gdLst/>
            <a:ahLst/>
            <a:cxnLst/>
            <a:rect l="l" t="t" r="r" b="b"/>
            <a:pathLst>
              <a:path w="1143994" h="1143994">
                <a:moveTo>
                  <a:pt x="0" y="0"/>
                </a:moveTo>
                <a:lnTo>
                  <a:pt x="1143993" y="0"/>
                </a:lnTo>
                <a:lnTo>
                  <a:pt x="1143993" y="1143994"/>
                </a:lnTo>
                <a:lnTo>
                  <a:pt x="0" y="114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5400000">
            <a:off x="13442001" y="3417415"/>
            <a:ext cx="212948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716186" y="1019175"/>
            <a:ext cx="12781030" cy="267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Uzaktan Eğitimle Verilen Dersler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67253" y="4611493"/>
            <a:ext cx="4460271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Atatürk İlkeleri ve İnkılap Tarihi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7253" y="6310753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Türk Dili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7253" y="7367413"/>
            <a:ext cx="44602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8F8F8"/>
                </a:solidFill>
                <a:latin typeface="Public Sans Thin"/>
                <a:ea typeface="Public Sans Thin"/>
                <a:cs typeface="Public Sans Thin"/>
                <a:sym typeface="Public Sans Thin"/>
              </a:rPr>
              <a:t>İngilizce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48969" y="9408975"/>
            <a:ext cx="4829770" cy="507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u="sng">
                <a:solidFill>
                  <a:srgbClr val="F8F8F8"/>
                </a:solidFill>
                <a:latin typeface="Arimo"/>
                <a:ea typeface="Arimo"/>
                <a:cs typeface="Arimo"/>
                <a:sym typeface="Arimo"/>
                <a:hlinkClick r:id="rId4" tooltip="https://siuzem.almscloud.com"/>
              </a:rPr>
              <a:t>https://siuzem.almscloud.com</a:t>
            </a:r>
          </a:p>
        </p:txBody>
      </p:sp>
      <p:sp>
        <p:nvSpPr>
          <p:cNvPr id="14" name="Freeform 14"/>
          <p:cNvSpPr/>
          <p:nvPr/>
        </p:nvSpPr>
        <p:spPr>
          <a:xfrm>
            <a:off x="5727524" y="3637538"/>
            <a:ext cx="8672659" cy="5486459"/>
          </a:xfrm>
          <a:custGeom>
            <a:avLst/>
            <a:gdLst/>
            <a:ahLst/>
            <a:cxnLst/>
            <a:rect l="l" t="t" r="r" b="b"/>
            <a:pathLst>
              <a:path w="8672659" h="5486459">
                <a:moveTo>
                  <a:pt x="0" y="0"/>
                </a:moveTo>
                <a:lnTo>
                  <a:pt x="8672660" y="0"/>
                </a:lnTo>
                <a:lnTo>
                  <a:pt x="8672660" y="5486459"/>
                </a:lnTo>
                <a:lnTo>
                  <a:pt x="0" y="54864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60" t="-10636" r="-6735" b="-10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 flipH="1">
            <a:off x="732821" y="4530840"/>
            <a:ext cx="0" cy="3699855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flipV="1">
            <a:off x="732821" y="7726506"/>
            <a:ext cx="444819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 flipV="1">
            <a:off x="732821" y="6669845"/>
            <a:ext cx="444819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AutoShape 18"/>
          <p:cNvSpPr/>
          <p:nvPr/>
        </p:nvSpPr>
        <p:spPr>
          <a:xfrm flipV="1">
            <a:off x="732821" y="5270623"/>
            <a:ext cx="444819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8589E20-5FE4-2F9C-E346-C5A9C64EB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D0D24204-77E9-8313-7342-32CED68D9A1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F06AAA51-249E-5D43-FCCF-20E58532FC0B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09209766-C6F2-FDA4-72CE-40318924DBF0}"/>
              </a:ext>
            </a:extLst>
          </p:cNvPr>
          <p:cNvSpPr txBox="1"/>
          <p:nvPr/>
        </p:nvSpPr>
        <p:spPr>
          <a:xfrm>
            <a:off x="1024161" y="2720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</a:t>
            </a: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Başarı Durumu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C6281E9-08CC-D3BB-C3C1-BD9BBB4A9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382154"/>
            <a:ext cx="12725399" cy="866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59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/>
          <p:cNvSpPr txBox="1"/>
          <p:nvPr/>
        </p:nvSpPr>
        <p:spPr>
          <a:xfrm>
            <a:off x="1024161" y="1324240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dirty="0" err="1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Ders</a:t>
            </a: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 Başarı Durumu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AB4CB93-BB03-D0D8-C2F1-C61C6D47B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893" y="2933700"/>
            <a:ext cx="14020800" cy="708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16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/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Ön Koşul Yönergesi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993" y="1745900"/>
            <a:ext cx="10277475" cy="6041779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7787679"/>
            <a:ext cx="12106263" cy="247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37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BE340AC-838C-B36D-743D-66A477C5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EEBE8055-D8EF-358D-D3E0-348DD740E007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8D8368E6-49A8-51FF-BB12-AE9B16D8EC37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xmlns="" id="{76928DD7-7DFF-793F-C22B-E722F192492B}"/>
              </a:ext>
            </a:extLst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xmlns="" id="{768E2C2D-54D3-9233-B550-36EA68AEA1F6}"/>
              </a:ext>
            </a:extLst>
          </p:cNvPr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Disiplin Süreçleri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F24A3CA-63AE-A495-F7DA-E078FED6D82D}"/>
              </a:ext>
            </a:extLst>
          </p:cNvPr>
          <p:cNvSpPr txBox="1"/>
          <p:nvPr/>
        </p:nvSpPr>
        <p:spPr>
          <a:xfrm>
            <a:off x="1397792" y="2324100"/>
            <a:ext cx="14096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3200" noProof="0"/>
              <a:t>Fakültemizde akademik dürüstlük, özgün üretim ve stüdyo disiplini eğitim-öğretim süreçlerinin temelini oluşturmaktadır. </a:t>
            </a:r>
            <a:r>
              <a:rPr lang="tr-TR" sz="3200" noProof="0" dirty="0"/>
              <a:t>Tüm öğrencilerimiz 2547 Sayılı Yükseköğretim Kanunu’nun 54. Maddesi (Öğrenci Disiplin İşleri) hükümlerine tabidir.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582BB10-C356-00ED-14E5-768DCDC37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18957"/>
            <a:ext cx="9028535" cy="40273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28770BF-8C6F-748C-AC54-DC4247B7F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059" y="4718957"/>
            <a:ext cx="7783192" cy="13430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F53FDC0F-8622-E5B4-2D6B-69C7D70B76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6176" y="6058517"/>
            <a:ext cx="7808510" cy="267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82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F6A7A7C-2E30-4EC4-4C69-4273CC188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00F11178-72E6-33C9-E8AA-F09C41215A4F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D1982170-110E-B8BD-949B-A4D1589ED460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xmlns="" id="{874EF372-1514-6770-44C8-47692743CFA0}"/>
              </a:ext>
            </a:extLst>
          </p:cNvPr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Öğrenci Toplulukları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1C5276E-6A5E-6AB8-20EE-4C6335D562D5}"/>
              </a:ext>
            </a:extLst>
          </p:cNvPr>
          <p:cNvSpPr txBox="1"/>
          <p:nvPr/>
        </p:nvSpPr>
        <p:spPr>
          <a:xfrm>
            <a:off x="3048000" y="4152900"/>
            <a:ext cx="99691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800" b="1" noProof="0" dirty="0" smtClean="0"/>
              <a:t>Peyzaj Mimarlığı Bölümü Altında, 2 öğrenci topluluğu bulunmaktadır</a:t>
            </a:r>
            <a:r>
              <a:rPr lang="tr-TR" sz="2800" b="1" noProof="0" dirty="0"/>
              <a:t>. </a:t>
            </a:r>
          </a:p>
          <a:p>
            <a:pPr algn="just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27849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FA6DFE51-AD23-1023-B05D-18516E521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B821405-0694-D7EF-1E81-B532455F76A9}"/>
              </a:ext>
            </a:extLst>
          </p:cNvPr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5077D228-30BE-3C2D-8DE7-A8CF0BE331DF}"/>
              </a:ext>
            </a:extLst>
          </p:cNvPr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xmlns="" id="{534578CB-F11E-CA98-8A67-562C062E3D4C}"/>
              </a:ext>
            </a:extLst>
          </p:cNvPr>
          <p:cNvSpPr txBox="1"/>
          <p:nvPr/>
        </p:nvSpPr>
        <p:spPr>
          <a:xfrm>
            <a:off x="759278" y="624265"/>
            <a:ext cx="15374029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tr-TR" sz="8799" dirty="0">
                <a:solidFill>
                  <a:srgbClr val="7B2C29"/>
                </a:solidFill>
                <a:latin typeface="Inria Serif"/>
                <a:ea typeface="Inria Serif"/>
                <a:cs typeface="Inria Serif"/>
                <a:sym typeface="Inria Serif"/>
              </a:rPr>
              <a:t>Danışmanlıklar</a:t>
            </a:r>
            <a:endParaRPr lang="en-US" sz="8799" dirty="0">
              <a:solidFill>
                <a:srgbClr val="7B2C29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FB5F7E1-DE6E-E9B4-93A9-3D3B9DB7C4B1}"/>
              </a:ext>
            </a:extLst>
          </p:cNvPr>
          <p:cNvSpPr txBox="1"/>
          <p:nvPr/>
        </p:nvSpPr>
        <p:spPr>
          <a:xfrm>
            <a:off x="835731" y="4441477"/>
            <a:ext cx="152211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800" noProof="0" dirty="0"/>
              <a:t>Fakültemize kayıt yaptıran her öğrenci için akademik gelişimlerini izlemek, ders seçim süreçlerinde rehberlik etmek ve karşılaştıkları idari/akademik sorunların çözümüne yardımcı olmak üzere ilgili bölüm başkanlıklarınca bir Akademik Danışman görevlendirilmektedir.</a:t>
            </a:r>
          </a:p>
        </p:txBody>
      </p:sp>
    </p:spTree>
    <p:extLst>
      <p:ext uri="{BB962C8B-B14F-4D97-AF65-F5344CB8AC3E}">
        <p14:creationId xmlns:p14="http://schemas.microsoft.com/office/powerpoint/2010/main" val="1630772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C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1921">
            <a:off x="-149537" y="2863371"/>
            <a:ext cx="17042126" cy="0"/>
          </a:xfrm>
          <a:prstGeom prst="line">
            <a:avLst/>
          </a:prstGeom>
          <a:ln w="19050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799597" y="5551249"/>
            <a:ext cx="1548234" cy="1532752"/>
          </a:xfrm>
          <a:custGeom>
            <a:avLst/>
            <a:gdLst/>
            <a:ahLst/>
            <a:cxnLst/>
            <a:rect l="l" t="t" r="r" b="b"/>
            <a:pathLst>
              <a:path w="1548234" h="1532752">
                <a:moveTo>
                  <a:pt x="0" y="0"/>
                </a:moveTo>
                <a:lnTo>
                  <a:pt x="1548234" y="0"/>
                </a:lnTo>
                <a:lnTo>
                  <a:pt x="1548234" y="1532752"/>
                </a:lnTo>
                <a:lnTo>
                  <a:pt x="0" y="1532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034236" y="5551249"/>
            <a:ext cx="1548234" cy="1532752"/>
          </a:xfrm>
          <a:custGeom>
            <a:avLst/>
            <a:gdLst/>
            <a:ahLst/>
            <a:cxnLst/>
            <a:rect l="l" t="t" r="r" b="b"/>
            <a:pathLst>
              <a:path w="1548234" h="1532752">
                <a:moveTo>
                  <a:pt x="0" y="0"/>
                </a:moveTo>
                <a:lnTo>
                  <a:pt x="1548234" y="0"/>
                </a:lnTo>
                <a:lnTo>
                  <a:pt x="1548234" y="1532752"/>
                </a:lnTo>
                <a:lnTo>
                  <a:pt x="0" y="1532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923925"/>
            <a:ext cx="15690330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8F8F8"/>
                </a:solidFill>
                <a:latin typeface="Inria Serif"/>
                <a:ea typeface="Inria Serif"/>
                <a:cs typeface="Inria Serif"/>
                <a:sym typeface="Inria Serif"/>
              </a:rPr>
              <a:t>Fakülte Hiyerarşisi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70970" y="3176929"/>
            <a:ext cx="8463512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Bir</a:t>
            </a:r>
            <a:r>
              <a:rPr lang="en-US" sz="39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3999" b="1" dirty="0" err="1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problemle</a:t>
            </a:r>
            <a:r>
              <a:rPr lang="en-US" sz="39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3999" b="1" dirty="0" err="1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karşılaştığınızda</a:t>
            </a:r>
            <a:r>
              <a:rPr lang="en-US" sz="3999" b="1" dirty="0">
                <a:solidFill>
                  <a:srgbClr val="F8F8F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592" y="5640161"/>
            <a:ext cx="3073165" cy="63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5" lvl="1" indent="-399412" algn="ctr">
              <a:lnSpc>
                <a:spcPts val="5179"/>
              </a:lnSpc>
              <a:spcBef>
                <a:spcPct val="0"/>
              </a:spcBef>
              <a:buAutoNum type="arabicPeriod"/>
            </a:pP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Danışman</a:t>
            </a:r>
            <a:endParaRPr lang="en-US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781541" y="5640161"/>
            <a:ext cx="3847883" cy="127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2.  </a:t>
            </a:r>
            <a:endParaRPr lang="tr-TR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Bölüm</a:t>
            </a: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Başkanı</a:t>
            </a:r>
            <a:endParaRPr lang="en-US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945876" y="5640161"/>
            <a:ext cx="4739905" cy="127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3.  </a:t>
            </a:r>
            <a:endParaRPr lang="tr-TR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Dekan</a:t>
            </a:r>
            <a:r>
              <a:rPr lang="en-US" sz="3699" dirty="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3699" dirty="0" err="1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Yardımcıları</a:t>
            </a:r>
            <a:endParaRPr lang="en-US" sz="3699" dirty="0">
              <a:solidFill>
                <a:srgbClr val="F8F8F8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gstf.siirt.edu.tr"/>
          </p:cNvPr>
          <p:cNvSpPr/>
          <p:nvPr/>
        </p:nvSpPr>
        <p:spPr>
          <a:xfrm rot="-5400000">
            <a:off x="5964734" y="-640854"/>
            <a:ext cx="4963120" cy="16892588"/>
          </a:xfrm>
          <a:custGeom>
            <a:avLst/>
            <a:gdLst/>
            <a:ahLst/>
            <a:cxnLst/>
            <a:rect l="l" t="t" r="r" b="b"/>
            <a:pathLst>
              <a:path w="4963120" h="16892588">
                <a:moveTo>
                  <a:pt x="0" y="0"/>
                </a:moveTo>
                <a:lnTo>
                  <a:pt x="4963120" y="0"/>
                </a:lnTo>
                <a:lnTo>
                  <a:pt x="4963120" y="16892588"/>
                </a:lnTo>
                <a:lnTo>
                  <a:pt x="0" y="16892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211107" t="-301" r="-302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5400000">
            <a:off x="11758612" y="5133975"/>
            <a:ext cx="10287000" cy="0"/>
          </a:xfrm>
          <a:prstGeom prst="line">
            <a:avLst/>
          </a:prstGeom>
          <a:ln w="19050" cap="rnd">
            <a:solidFill>
              <a:srgbClr val="7B2C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7406035" y="1028700"/>
            <a:ext cx="382562" cy="340002"/>
          </a:xfrm>
          <a:custGeom>
            <a:avLst/>
            <a:gdLst/>
            <a:ahLst/>
            <a:cxnLst/>
            <a:rect l="l" t="t" r="r" b="b"/>
            <a:pathLst>
              <a:path w="382562" h="340002">
                <a:moveTo>
                  <a:pt x="0" y="0"/>
                </a:moveTo>
                <a:lnTo>
                  <a:pt x="382562" y="0"/>
                </a:lnTo>
                <a:lnTo>
                  <a:pt x="382562" y="340002"/>
                </a:lnTo>
                <a:lnTo>
                  <a:pt x="0" y="340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6876835" cy="10287000"/>
          </a:xfrm>
          <a:custGeom>
            <a:avLst/>
            <a:gdLst/>
            <a:ahLst/>
            <a:cxnLst/>
            <a:rect l="l" t="t" r="r" b="b"/>
            <a:pathLst>
              <a:path w="6876835" h="10287000">
                <a:moveTo>
                  <a:pt x="0" y="0"/>
                </a:moveTo>
                <a:lnTo>
                  <a:pt x="6876835" y="0"/>
                </a:lnTo>
                <a:lnTo>
                  <a:pt x="68768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3445" r="-209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939695" y="4252809"/>
            <a:ext cx="7987987" cy="126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Öğrenim hayatınızda hepinize başarılar dileriz...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39695" y="6749450"/>
            <a:ext cx="7987987" cy="247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Akademik</a:t>
            </a:r>
            <a:r>
              <a:rPr lang="en-US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799" dirty="0" err="1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Yıl</a:t>
            </a:r>
            <a:endParaRPr lang="en-US" sz="2799" dirty="0">
              <a:solidFill>
                <a:srgbClr val="7B2C29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202</a:t>
            </a:r>
            <a:r>
              <a:rPr lang="tr-TR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6</a:t>
            </a:r>
            <a:r>
              <a:rPr lang="en-US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-202</a:t>
            </a:r>
            <a:r>
              <a:rPr lang="tr-TR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7</a:t>
            </a:r>
            <a:endParaRPr lang="en-US" sz="2799" dirty="0">
              <a:solidFill>
                <a:srgbClr val="7B2C29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7B2C29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7B2C29"/>
                </a:solidFill>
                <a:latin typeface="Public Sans"/>
                <a:ea typeface="Public Sans"/>
                <a:cs typeface="Public Sans"/>
                <a:sym typeface="Public Sans"/>
              </a:rPr>
              <a:t>Online </a:t>
            </a: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7B2C29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939694" y="8701406"/>
            <a:ext cx="4404705" cy="500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 u="sng" dirty="0">
                <a:solidFill>
                  <a:srgbClr val="7B2C29"/>
                </a:solidFill>
                <a:latin typeface="Arimo"/>
                <a:ea typeface="Arimo"/>
                <a:cs typeface="Arimo"/>
                <a:sym typeface="Arimo"/>
                <a:hlinkClick r:id="rId2" tooltip="https://gstf.siirt.edu.tr"/>
              </a:rPr>
              <a:t>https://gstf.siirt.edu.tr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382</Words>
  <Application>Microsoft Office PowerPoint</Application>
  <PresentationFormat>Özel</PresentationFormat>
  <Paragraphs>110</Paragraphs>
  <Slides>31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40" baseType="lpstr">
      <vt:lpstr>Calibri</vt:lpstr>
      <vt:lpstr>Public Sans Thin</vt:lpstr>
      <vt:lpstr>Public Sans Bold</vt:lpstr>
      <vt:lpstr>Inria Serif</vt:lpstr>
      <vt:lpstr>Public Sans</vt:lpstr>
      <vt:lpstr>Arial</vt:lpstr>
      <vt:lpstr>Arimo</vt:lpstr>
      <vt:lpstr>Public Sans Italics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Maroon Professional University Profile Presentation</dc:title>
  <dc:creator>Senator &amp; Bilgisayar</dc:creator>
  <cp:lastModifiedBy>Bilgisayar</cp:lastModifiedBy>
  <cp:revision>65</cp:revision>
  <dcterms:created xsi:type="dcterms:W3CDTF">2006-08-16T00:00:00Z</dcterms:created>
  <dcterms:modified xsi:type="dcterms:W3CDTF">2026-10-01T08:36:57Z</dcterms:modified>
  <dc:identifier>DAGRR1wNLHI</dc:identifier>
</cp:coreProperties>
</file>