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79" r:id="rId4"/>
    <p:sldId id="480" r:id="rId5"/>
    <p:sldId id="288" r:id="rId6"/>
    <p:sldId id="292" r:id="rId7"/>
    <p:sldId id="293" r:id="rId8"/>
    <p:sldId id="478" r:id="rId9"/>
    <p:sldId id="481" r:id="rId10"/>
    <p:sldId id="482" r:id="rId11"/>
    <p:sldId id="483" r:id="rId12"/>
    <p:sldId id="484" r:id="rId13"/>
    <p:sldId id="485" r:id="rId14"/>
    <p:sldId id="486" r:id="rId15"/>
    <p:sldId id="487" r:id="rId16"/>
    <p:sldId id="490" r:id="rId17"/>
    <p:sldId id="491" r:id="rId18"/>
    <p:sldId id="488" r:id="rId19"/>
    <p:sldId id="489" r:id="rId20"/>
    <p:sldId id="492" r:id="rId21"/>
    <p:sldId id="493" r:id="rId22"/>
    <p:sldId id="294" r:id="rId23"/>
    <p:sldId id="361" r:id="rId24"/>
    <p:sldId id="363" r:id="rId25"/>
    <p:sldId id="364" r:id="rId26"/>
    <p:sldId id="445" r:id="rId27"/>
    <p:sldId id="450" r:id="rId28"/>
    <p:sldId id="451" r:id="rId29"/>
    <p:sldId id="494" r:id="rId30"/>
    <p:sldId id="365" r:id="rId31"/>
    <p:sldId id="368" r:id="rId32"/>
    <p:sldId id="369" r:id="rId33"/>
    <p:sldId id="259" r:id="rId34"/>
    <p:sldId id="260" r:id="rId35"/>
    <p:sldId id="370" r:id="rId36"/>
    <p:sldId id="371" r:id="rId37"/>
    <p:sldId id="477" r:id="rId38"/>
    <p:sldId id="372" r:id="rId39"/>
    <p:sldId id="373" r:id="rId40"/>
    <p:sldId id="495" r:id="rId41"/>
    <p:sldId id="262"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3095925-CF57-47B5-9CE3-489AAE778C6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505E9C7-446F-4463-A1BA-C935310050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4A074EB-A0AA-4895-B1F4-C10D2BC22741}"/>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5" name="Alt Bilgi Yer Tutucusu 4">
            <a:extLst>
              <a:ext uri="{FF2B5EF4-FFF2-40B4-BE49-F238E27FC236}">
                <a16:creationId xmlns:a16="http://schemas.microsoft.com/office/drawing/2014/main" id="{E626B8DE-544D-4912-B29B-DB13CF1D84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6626EF-8649-45C6-AE63-41C56FACF8FB}"/>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50860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AF8FE5-1421-4A02-9950-19A0EDB7DF2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D0AFF70-1C6A-4F5B-B242-4BAE436201B1}"/>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81D360-E19A-483B-B635-0F72A1D112EE}"/>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5" name="Alt Bilgi Yer Tutucusu 4">
            <a:extLst>
              <a:ext uri="{FF2B5EF4-FFF2-40B4-BE49-F238E27FC236}">
                <a16:creationId xmlns:a16="http://schemas.microsoft.com/office/drawing/2014/main" id="{5430CBFF-4CDB-4CF3-B07D-D4C65DAE245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0AE7A2-F373-4DC5-95D2-B305B7D37695}"/>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6627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8FD8047-A692-494D-8121-7E7D5143AD3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2B00441-587F-4647-BD20-E60F0DB141F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BA2E5C-C4D6-4FBE-B8B0-117185106A46}"/>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5" name="Alt Bilgi Yer Tutucusu 4">
            <a:extLst>
              <a:ext uri="{FF2B5EF4-FFF2-40B4-BE49-F238E27FC236}">
                <a16:creationId xmlns:a16="http://schemas.microsoft.com/office/drawing/2014/main" id="{0A2C6A95-9D62-4CB8-A749-D56D682065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6C37BE-AEFD-4440-A9C3-E3154A808F19}"/>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73296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a:t>Asıl başlık stili için tıklatın</a:t>
            </a:r>
          </a:p>
        </p:txBody>
      </p:sp>
      <p:sp>
        <p:nvSpPr>
          <p:cNvPr id="3" name="2 Metin Yer Tutucusu"/>
          <p:cNvSpPr>
            <a:spLocks noGrp="1"/>
          </p:cNvSpPr>
          <p:nvPr>
            <p:ph type="body"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197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197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a:extLst>
              <a:ext uri="{FF2B5EF4-FFF2-40B4-BE49-F238E27FC236}">
                <a16:creationId xmlns:a16="http://schemas.microsoft.com/office/drawing/2014/main" id="{DE86023F-D86F-417E-BFBD-6ADFBC7BBEB1}"/>
              </a:ext>
            </a:extLst>
          </p:cNvPr>
          <p:cNvSpPr>
            <a:spLocks noGrp="1" noChangeArrowheads="1"/>
          </p:cNvSpPr>
          <p:nvPr>
            <p:ph type="dt" sz="half" idx="10"/>
          </p:nvPr>
        </p:nvSpPr>
        <p:spPr>
          <a:ln/>
        </p:spPr>
        <p:txBody>
          <a:bodyPr/>
          <a:lstStyle>
            <a:lvl1pPr>
              <a:defRPr/>
            </a:lvl1pPr>
          </a:lstStyle>
          <a:p>
            <a:pPr>
              <a:defRPr/>
            </a:pPr>
            <a:endParaRPr lang="tr-TR"/>
          </a:p>
        </p:txBody>
      </p:sp>
      <p:sp>
        <p:nvSpPr>
          <p:cNvPr id="7" name="Rectangle 5">
            <a:extLst>
              <a:ext uri="{FF2B5EF4-FFF2-40B4-BE49-F238E27FC236}">
                <a16:creationId xmlns:a16="http://schemas.microsoft.com/office/drawing/2014/main" id="{5FDD0569-393B-4F17-B515-E62B6330F9D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8" name="Rectangle 6">
            <a:extLst>
              <a:ext uri="{FF2B5EF4-FFF2-40B4-BE49-F238E27FC236}">
                <a16:creationId xmlns:a16="http://schemas.microsoft.com/office/drawing/2014/main" id="{0591D682-3EEA-488E-AF19-72E2B327D7DC}"/>
              </a:ext>
            </a:extLst>
          </p:cNvPr>
          <p:cNvSpPr>
            <a:spLocks noGrp="1" noChangeArrowheads="1"/>
          </p:cNvSpPr>
          <p:nvPr>
            <p:ph type="sldNum" sz="quarter" idx="12"/>
          </p:nvPr>
        </p:nvSpPr>
        <p:spPr>
          <a:ln/>
        </p:spPr>
        <p:txBody>
          <a:bodyPr/>
          <a:lstStyle>
            <a:lvl1pPr>
              <a:defRPr/>
            </a:lvl1pPr>
          </a:lstStyle>
          <a:p>
            <a:fld id="{42340E64-DE9F-4661-8434-11294A0B5C67}" type="slidenum">
              <a:rPr lang="tr-TR" altLang="tr-TR"/>
              <a:pPr/>
              <a:t>‹#›</a:t>
            </a:fld>
            <a:endParaRPr lang="tr-TR" altLang="tr-TR"/>
          </a:p>
        </p:txBody>
      </p:sp>
    </p:spTree>
    <p:extLst>
      <p:ext uri="{BB962C8B-B14F-4D97-AF65-F5344CB8AC3E}">
        <p14:creationId xmlns:p14="http://schemas.microsoft.com/office/powerpoint/2010/main" val="365789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609600" y="274638"/>
            <a:ext cx="10972800" cy="1143000"/>
          </a:xfrm>
        </p:spPr>
        <p:txBody>
          <a:bodyPr/>
          <a:lstStyle/>
          <a:p>
            <a:r>
              <a:rPr lang="tr-TR"/>
              <a:t>Asıl başlık stili için tıklatın</a:t>
            </a:r>
          </a:p>
        </p:txBody>
      </p:sp>
      <p:sp>
        <p:nvSpPr>
          <p:cNvPr id="3" name="2 İçerik Yer Tutucusu"/>
          <p:cNvSpPr>
            <a:spLocks noGrp="1"/>
          </p:cNvSpPr>
          <p:nvPr>
            <p:ph sz="quarter" idx="1"/>
          </p:nvPr>
        </p:nvSpPr>
        <p:spPr>
          <a:xfrm>
            <a:off x="609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6197600" y="1600200"/>
            <a:ext cx="53848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609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İçerik Yer Tutucusu"/>
          <p:cNvSpPr>
            <a:spLocks noGrp="1"/>
          </p:cNvSpPr>
          <p:nvPr>
            <p:ph sz="quarter" idx="4"/>
          </p:nvPr>
        </p:nvSpPr>
        <p:spPr>
          <a:xfrm>
            <a:off x="6197600" y="3938589"/>
            <a:ext cx="53848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031D959E-64ED-47EF-8C5C-145392928402}"/>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id="{4B71905F-6E65-4BA7-9B77-56D02EC7A67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id="{32D51AC8-1399-49E5-AD00-EB88BCD2EBFB}"/>
              </a:ext>
            </a:extLst>
          </p:cNvPr>
          <p:cNvSpPr>
            <a:spLocks noGrp="1" noChangeArrowheads="1"/>
          </p:cNvSpPr>
          <p:nvPr>
            <p:ph type="sldNum" sz="quarter" idx="12"/>
          </p:nvPr>
        </p:nvSpPr>
        <p:spPr>
          <a:ln/>
        </p:spPr>
        <p:txBody>
          <a:bodyPr/>
          <a:lstStyle>
            <a:lvl1pPr>
              <a:defRPr/>
            </a:lvl1pPr>
          </a:lstStyle>
          <a:p>
            <a:fld id="{69658ECE-BDE0-4821-B9F6-2CD303BF3B34}" type="slidenum">
              <a:rPr lang="tr-TR" altLang="tr-TR"/>
              <a:pPr/>
              <a:t>‹#›</a:t>
            </a:fld>
            <a:endParaRPr lang="tr-TR" altLang="tr-TR"/>
          </a:p>
        </p:txBody>
      </p:sp>
    </p:spTree>
    <p:extLst>
      <p:ext uri="{BB962C8B-B14F-4D97-AF65-F5344CB8AC3E}">
        <p14:creationId xmlns:p14="http://schemas.microsoft.com/office/powerpoint/2010/main" val="178371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177A5F-086D-4F45-BDCB-BA731872907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A356F2-7805-478E-85FC-BA6C5E7BB33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370FEA-C642-4319-907D-D0174EF4FCD7}"/>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5" name="Alt Bilgi Yer Tutucusu 4">
            <a:extLst>
              <a:ext uri="{FF2B5EF4-FFF2-40B4-BE49-F238E27FC236}">
                <a16:creationId xmlns:a16="http://schemas.microsoft.com/office/drawing/2014/main" id="{FED2DB94-ED7D-4D64-9EE5-92F4A7C7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CBC24E-D244-4FA4-9BC0-51A41C6F7EEF}"/>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161336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5C8138-A98B-4A9C-95CA-C66B8AF4DB4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0DA2A5B-640A-4A1D-9B82-29243E6E5A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E9E4348-5D9B-465C-9522-46F3E59AD714}"/>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5" name="Alt Bilgi Yer Tutucusu 4">
            <a:extLst>
              <a:ext uri="{FF2B5EF4-FFF2-40B4-BE49-F238E27FC236}">
                <a16:creationId xmlns:a16="http://schemas.microsoft.com/office/drawing/2014/main" id="{48224365-AFF7-4F3C-B983-E67C194B7A8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69B229-7DD4-4D53-B3E7-D79B38C7A8FF}"/>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94329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ABA0F4-1E0F-47D9-A6E8-539908E1936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B6B5AFE-FEAC-4F6E-8343-3D76084433F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905564B-6714-4495-8BF1-BB84F7EF40BB}"/>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A8A125A-329F-486B-8858-FFA9A4C3F270}"/>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6" name="Alt Bilgi Yer Tutucusu 5">
            <a:extLst>
              <a:ext uri="{FF2B5EF4-FFF2-40B4-BE49-F238E27FC236}">
                <a16:creationId xmlns:a16="http://schemas.microsoft.com/office/drawing/2014/main" id="{7C76D200-6438-4157-A3AA-30D74E25B82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BFC787-088B-4016-B299-E569DF480F8C}"/>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36529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08033D-9AA1-422A-A870-03DCB8666DE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A966BEB-D0A3-4746-A6D9-B62F9B592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66D2A70-BFF4-4C45-8684-9D86F5920D17}"/>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8A9E956-6F86-4A66-9C0D-E90156599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F0B947A-7973-4F94-88F4-0048CB07A2C8}"/>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E5C0670-A66E-4023-8288-F0279CADBB5D}"/>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8" name="Alt Bilgi Yer Tutucusu 7">
            <a:extLst>
              <a:ext uri="{FF2B5EF4-FFF2-40B4-BE49-F238E27FC236}">
                <a16:creationId xmlns:a16="http://schemas.microsoft.com/office/drawing/2014/main" id="{281A04F3-0BD1-4CAF-A3AE-A5798C2FEFD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DEE3F01-468A-4571-9AC6-1E98A86D913B}"/>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73401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E571E4-ED93-4871-8EDA-4FD4E14B590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0A61B53-533D-425F-9FBE-95B9B918ADF8}"/>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4" name="Alt Bilgi Yer Tutucusu 3">
            <a:extLst>
              <a:ext uri="{FF2B5EF4-FFF2-40B4-BE49-F238E27FC236}">
                <a16:creationId xmlns:a16="http://schemas.microsoft.com/office/drawing/2014/main" id="{B5C25DA4-F703-4CA1-918B-EE3503A207B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EA3AC94-8E25-4081-A018-38EF4714C919}"/>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73449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A6FE4C3-FCB5-414E-A0C9-119AB7261D58}"/>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3" name="Alt Bilgi Yer Tutucusu 2">
            <a:extLst>
              <a:ext uri="{FF2B5EF4-FFF2-40B4-BE49-F238E27FC236}">
                <a16:creationId xmlns:a16="http://schemas.microsoft.com/office/drawing/2014/main" id="{12F4FDF4-AC50-4303-9F2A-A7ED80049A2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0A71405-A802-4968-905C-D1A5277D4088}"/>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29776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9E04B0-6B4D-4F98-9943-4905BB39EC9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3655E49-3DF2-4EC7-BFE7-48AE7C18EE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4D09885-A6CF-42A9-8C73-21595B2C2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C8017C2-3F67-48EC-84A5-B797F4CAC107}"/>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6" name="Alt Bilgi Yer Tutucusu 5">
            <a:extLst>
              <a:ext uri="{FF2B5EF4-FFF2-40B4-BE49-F238E27FC236}">
                <a16:creationId xmlns:a16="http://schemas.microsoft.com/office/drawing/2014/main" id="{1A1CD856-7D24-4F14-9233-C21D47B6A90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729F216-43C9-4A0D-8A1B-CADF7D7E548D}"/>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10235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239CF5-2282-4A27-AE3A-54066AA9C02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A31171B-C4FA-4696-9721-8A65FAC68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C385B23-6D32-4F89-A5AD-0F2462FAF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2F2BA80B-BE6E-4E25-BEF5-C2F256052548}"/>
              </a:ext>
            </a:extLst>
          </p:cNvPr>
          <p:cNvSpPr>
            <a:spLocks noGrp="1"/>
          </p:cNvSpPr>
          <p:nvPr>
            <p:ph type="dt" sz="half" idx="10"/>
          </p:nvPr>
        </p:nvSpPr>
        <p:spPr/>
        <p:txBody>
          <a:bodyPr/>
          <a:lstStyle/>
          <a:p>
            <a:fld id="{C9EF1E2D-7303-468E-A03F-C8F57BAC9376}" type="datetimeFigureOut">
              <a:rPr lang="tr-TR" smtClean="0"/>
              <a:t>25.02.2020</a:t>
            </a:fld>
            <a:endParaRPr lang="tr-TR"/>
          </a:p>
        </p:txBody>
      </p:sp>
      <p:sp>
        <p:nvSpPr>
          <p:cNvPr id="6" name="Alt Bilgi Yer Tutucusu 5">
            <a:extLst>
              <a:ext uri="{FF2B5EF4-FFF2-40B4-BE49-F238E27FC236}">
                <a16:creationId xmlns:a16="http://schemas.microsoft.com/office/drawing/2014/main" id="{9C1EDA28-7F7C-4C67-AA7D-304BDCD754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35D7DB7-00FB-4C00-8C8E-3BA40E078DDB}"/>
              </a:ext>
            </a:extLst>
          </p:cNvPr>
          <p:cNvSpPr>
            <a:spLocks noGrp="1"/>
          </p:cNvSpPr>
          <p:nvPr>
            <p:ph type="sldNum" sz="quarter" idx="12"/>
          </p:nvPr>
        </p:nvSpPr>
        <p:spPr/>
        <p:txBody>
          <a:bodyPr/>
          <a:lstStyle/>
          <a:p>
            <a:fld id="{C5B516E3-954E-41D0-972F-16BE2656C8B9}" type="slidenum">
              <a:rPr lang="tr-TR" smtClean="0"/>
              <a:t>‹#›</a:t>
            </a:fld>
            <a:endParaRPr lang="tr-TR"/>
          </a:p>
        </p:txBody>
      </p:sp>
    </p:spTree>
    <p:extLst>
      <p:ext uri="{BB962C8B-B14F-4D97-AF65-F5344CB8AC3E}">
        <p14:creationId xmlns:p14="http://schemas.microsoft.com/office/powerpoint/2010/main" val="14106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20EEC44-23F0-4DB4-82EF-6FF937685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AB0E99-D2DF-4E47-A5C0-ED8CFEA3D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93CA22-C5FA-415C-AA30-CA9E33C3A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F1E2D-7303-468E-A03F-C8F57BAC9376}" type="datetimeFigureOut">
              <a:rPr lang="tr-TR" smtClean="0"/>
              <a:t>25.02.2020</a:t>
            </a:fld>
            <a:endParaRPr lang="tr-TR"/>
          </a:p>
        </p:txBody>
      </p:sp>
      <p:sp>
        <p:nvSpPr>
          <p:cNvPr id="5" name="Alt Bilgi Yer Tutucusu 4">
            <a:extLst>
              <a:ext uri="{FF2B5EF4-FFF2-40B4-BE49-F238E27FC236}">
                <a16:creationId xmlns:a16="http://schemas.microsoft.com/office/drawing/2014/main" id="{C6DE5A9F-A92D-49FB-8D2F-26F5BEFE1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AA542F4-7AA8-4BC0-96A3-A42F844E4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16E3-954E-41D0-972F-16BE2656C8B9}" type="slidenum">
              <a:rPr lang="tr-TR" smtClean="0"/>
              <a:t>‹#›</a:t>
            </a:fld>
            <a:endParaRPr lang="tr-TR"/>
          </a:p>
        </p:txBody>
      </p:sp>
    </p:spTree>
    <p:extLst>
      <p:ext uri="{BB962C8B-B14F-4D97-AF65-F5344CB8AC3E}">
        <p14:creationId xmlns:p14="http://schemas.microsoft.com/office/powerpoint/2010/main" val="286267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8.bin"/><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29.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D787F4-5306-4DE1-B3F9-EB5CAE713B76}"/>
              </a:ext>
            </a:extLst>
          </p:cNvPr>
          <p:cNvSpPr>
            <a:spLocks noGrp="1"/>
          </p:cNvSpPr>
          <p:nvPr>
            <p:ph type="ctrTitle"/>
          </p:nvPr>
        </p:nvSpPr>
        <p:spPr/>
        <p:txBody>
          <a:bodyPr/>
          <a:lstStyle/>
          <a:p>
            <a:r>
              <a:rPr lang="tr-TR" dirty="0"/>
              <a:t>MERKEZİ EĞİLİM ÖLÇÜLERİ</a:t>
            </a:r>
          </a:p>
        </p:txBody>
      </p:sp>
      <p:sp>
        <p:nvSpPr>
          <p:cNvPr id="3" name="Alt Başlık 2">
            <a:extLst>
              <a:ext uri="{FF2B5EF4-FFF2-40B4-BE49-F238E27FC236}">
                <a16:creationId xmlns:a16="http://schemas.microsoft.com/office/drawing/2014/main" id="{4670D3E9-64DD-4B3E-B9B7-D60ACA1B7936}"/>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97312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05DA5-DE50-448D-B8D2-4971311A006C}"/>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F0130DB4-2AB6-4117-85DC-61E4371D90B7}"/>
              </a:ext>
            </a:extLst>
          </p:cNvPr>
          <p:cNvPicPr>
            <a:picLocks noGrp="1" noChangeAspect="1"/>
          </p:cNvPicPr>
          <p:nvPr>
            <p:ph idx="1"/>
          </p:nvPr>
        </p:nvPicPr>
        <p:blipFill rotWithShape="1">
          <a:blip r:embed="rId2"/>
          <a:srcRect l="7225" t="57620" r="28248" b="8434"/>
          <a:stretch/>
        </p:blipFill>
        <p:spPr>
          <a:xfrm>
            <a:off x="620993" y="3028388"/>
            <a:ext cx="9845372" cy="2912012"/>
          </a:xfrm>
          <a:prstGeom prst="rect">
            <a:avLst/>
          </a:prstGeom>
        </p:spPr>
      </p:pic>
    </p:spTree>
    <p:extLst>
      <p:ext uri="{BB962C8B-B14F-4D97-AF65-F5344CB8AC3E}">
        <p14:creationId xmlns:p14="http://schemas.microsoft.com/office/powerpoint/2010/main" val="8782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1D7E1-4939-439D-A5FF-25C65093DA3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87D30E3-0507-4EFF-8B82-1BBF348C4643}"/>
              </a:ext>
            </a:extLst>
          </p:cNvPr>
          <p:cNvSpPr>
            <a:spLocks noGrp="1"/>
          </p:cNvSpPr>
          <p:nvPr>
            <p:ph idx="1"/>
          </p:nvPr>
        </p:nvSpPr>
        <p:spPr/>
        <p:txBody>
          <a:bodyPr>
            <a:normAutofit lnSpcReduction="10000"/>
          </a:bodyPr>
          <a:lstStyle/>
          <a:p>
            <a:pPr marL="0" indent="0">
              <a:buNone/>
            </a:pPr>
            <a:r>
              <a:rPr lang="tr-TR" dirty="0"/>
              <a:t>*Ortalamalar arasında en temsili olanıdır.</a:t>
            </a:r>
          </a:p>
          <a:p>
            <a:pPr marL="0" indent="0">
              <a:buNone/>
            </a:pPr>
            <a:r>
              <a:rPr lang="tr-TR" dirty="0"/>
              <a:t>*Pratik hayatta çok kullanılan ortalamalardandır</a:t>
            </a:r>
          </a:p>
          <a:p>
            <a:pPr marL="0" indent="0">
              <a:buNone/>
            </a:pPr>
            <a:r>
              <a:rPr lang="tr-TR" dirty="0"/>
              <a:t>*Özellikle kalitatif (niteliksel) serilerin ortalaması </a:t>
            </a:r>
            <a:r>
              <a:rPr lang="tr-TR" dirty="0" err="1"/>
              <a:t>mod</a:t>
            </a:r>
            <a:r>
              <a:rPr lang="tr-TR" dirty="0"/>
              <a:t> ile ifade edilir. Göz rengi, medeni hal, marka, cinsiyet </a:t>
            </a:r>
            <a:r>
              <a:rPr lang="tr-TR" dirty="0" err="1"/>
              <a:t>v.s</a:t>
            </a:r>
            <a:r>
              <a:rPr lang="tr-TR" dirty="0"/>
              <a:t> gibi değişkenler kalitatif değişkenler olup sayısal olarak ifade edilemezler</a:t>
            </a:r>
          </a:p>
          <a:p>
            <a:pPr marL="0" indent="0">
              <a:buNone/>
            </a:pPr>
            <a:r>
              <a:rPr lang="tr-TR" dirty="0"/>
              <a:t>*</a:t>
            </a:r>
            <a:r>
              <a:rPr lang="tr-TR" dirty="0" err="1"/>
              <a:t>Mod</a:t>
            </a:r>
            <a:r>
              <a:rPr lang="tr-TR" dirty="0"/>
              <a:t> serideki aşırı değerlere karşı hassas değildir. Çünkü normal serilerde </a:t>
            </a:r>
            <a:r>
              <a:rPr lang="tr-TR" dirty="0" err="1"/>
              <a:t>mod</a:t>
            </a:r>
            <a:r>
              <a:rPr lang="tr-TR" dirty="0"/>
              <a:t> genellikle serinin orta bölgesinde yer alır, uç değerlerden etkilenmez.</a:t>
            </a:r>
          </a:p>
          <a:p>
            <a:pPr marL="0" indent="0">
              <a:buNone/>
            </a:pPr>
            <a:r>
              <a:rPr lang="tr-TR" dirty="0"/>
              <a:t>*Yukarıdaki avantajlarının yanında analitik olmaması sebebi ile matematik işlemlere elverişli olmaması dezavantajıdır.</a:t>
            </a:r>
          </a:p>
        </p:txBody>
      </p:sp>
    </p:spTree>
    <p:extLst>
      <p:ext uri="{BB962C8B-B14F-4D97-AF65-F5344CB8AC3E}">
        <p14:creationId xmlns:p14="http://schemas.microsoft.com/office/powerpoint/2010/main" val="354101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5DF2C1-A742-49D8-81F6-78C8607399D9}"/>
              </a:ext>
            </a:extLst>
          </p:cNvPr>
          <p:cNvSpPr>
            <a:spLocks noGrp="1"/>
          </p:cNvSpPr>
          <p:nvPr>
            <p:ph type="title"/>
          </p:nvPr>
        </p:nvSpPr>
        <p:spPr/>
        <p:txBody>
          <a:bodyPr/>
          <a:lstStyle/>
          <a:p>
            <a:r>
              <a:rPr lang="tr-TR" dirty="0"/>
              <a:t>MEDYAN</a:t>
            </a:r>
          </a:p>
        </p:txBody>
      </p:sp>
      <p:sp>
        <p:nvSpPr>
          <p:cNvPr id="3" name="İçerik Yer Tutucusu 2">
            <a:extLst>
              <a:ext uri="{FF2B5EF4-FFF2-40B4-BE49-F238E27FC236}">
                <a16:creationId xmlns:a16="http://schemas.microsoft.com/office/drawing/2014/main" id="{7C97DCA0-743A-4A5F-8837-D20AEA0CE62A}"/>
              </a:ext>
            </a:extLst>
          </p:cNvPr>
          <p:cNvSpPr>
            <a:spLocks noGrp="1"/>
          </p:cNvSpPr>
          <p:nvPr>
            <p:ph idx="1"/>
          </p:nvPr>
        </p:nvSpPr>
        <p:spPr/>
        <p:txBody>
          <a:bodyPr/>
          <a:lstStyle/>
          <a:p>
            <a:r>
              <a:rPr lang="tr-TR" dirty="0"/>
              <a:t>Serideki değerler küçükten büyüğe sıralandığında tam ortaya düşen ve seriyi iki eşit parçaya bölen değere medyan adı verilir. </a:t>
            </a:r>
          </a:p>
          <a:p>
            <a:r>
              <a:rPr lang="tr-TR" dirty="0"/>
              <a:t>N+1/2</a:t>
            </a:r>
          </a:p>
          <a:p>
            <a:endParaRPr lang="tr-TR" dirty="0"/>
          </a:p>
        </p:txBody>
      </p:sp>
    </p:spTree>
    <p:extLst>
      <p:ext uri="{BB962C8B-B14F-4D97-AF65-F5344CB8AC3E}">
        <p14:creationId xmlns:p14="http://schemas.microsoft.com/office/powerpoint/2010/main" val="160729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416739-E53C-4669-AAC9-34DD2659EB90}"/>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DC19003B-A679-4CDB-B7E0-07EF7FE4BE2B}"/>
              </a:ext>
            </a:extLst>
          </p:cNvPr>
          <p:cNvPicPr>
            <a:picLocks noGrp="1" noChangeAspect="1"/>
          </p:cNvPicPr>
          <p:nvPr>
            <p:ph idx="1"/>
          </p:nvPr>
        </p:nvPicPr>
        <p:blipFill rotWithShape="1">
          <a:blip r:embed="rId2"/>
          <a:srcRect l="6679" t="54710" r="33884" b="6818"/>
          <a:stretch/>
        </p:blipFill>
        <p:spPr>
          <a:xfrm>
            <a:off x="1757870" y="2605722"/>
            <a:ext cx="8427140" cy="3066757"/>
          </a:xfrm>
          <a:prstGeom prst="rect">
            <a:avLst/>
          </a:prstGeom>
        </p:spPr>
      </p:pic>
    </p:spTree>
    <p:extLst>
      <p:ext uri="{BB962C8B-B14F-4D97-AF65-F5344CB8AC3E}">
        <p14:creationId xmlns:p14="http://schemas.microsoft.com/office/powerpoint/2010/main" val="337887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A1DFE2-FC01-4FD5-BEEE-310346B8984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DD08F16-0558-4927-9174-B5D1AD6D1F8E}"/>
              </a:ext>
            </a:extLst>
          </p:cNvPr>
          <p:cNvSpPr>
            <a:spLocks noGrp="1"/>
          </p:cNvSpPr>
          <p:nvPr>
            <p:ph idx="1"/>
          </p:nvPr>
        </p:nvSpPr>
        <p:spPr/>
        <p:txBody>
          <a:bodyPr>
            <a:normAutofit fontScale="92500" lnSpcReduction="20000"/>
          </a:bodyPr>
          <a:lstStyle/>
          <a:p>
            <a:endParaRPr lang="tr-TR" dirty="0"/>
          </a:p>
          <a:p>
            <a:endParaRPr lang="tr-TR" dirty="0"/>
          </a:p>
          <a:p>
            <a:r>
              <a:rPr lang="tr-TR" dirty="0"/>
              <a:t>Pratik bir ortalamadır. Çünkü sadece basit bir sıralama işlemi gerektirir. </a:t>
            </a:r>
          </a:p>
          <a:p>
            <a:r>
              <a:rPr lang="tr-TR" dirty="0"/>
              <a:t>Özellikle açık sınıflı seriler için medyan daha bir önem kazanır. Bu tür serilerde diğer ortalamalar ya hesaplanamaz, ya da açık sınıflar için sınıf sınırları farazi olarak seçilerek hesaplanabilir. </a:t>
            </a:r>
            <a:r>
              <a:rPr lang="tr-TR" dirty="0" err="1"/>
              <a:t>Mod</a:t>
            </a:r>
            <a:r>
              <a:rPr lang="tr-TR" dirty="0"/>
              <a:t> ise sınıf aralıklarının eşit olmasını gerektirdiğinden hesaplanamaz. Medyan ise böyle serilerin ortalamasında problemsiz olarak hesaplanabilir. </a:t>
            </a:r>
          </a:p>
          <a:p>
            <a:r>
              <a:rPr lang="tr-TR" dirty="0"/>
              <a:t>Serideki aşırı değerlere karşı hassas değildir. Çünkü medyan serinin ortasına rastladığından, uçlarda oluşan aşırı değerler medyanı etkilemez. </a:t>
            </a:r>
          </a:p>
          <a:p>
            <a:r>
              <a:rPr lang="tr-TR" dirty="0"/>
              <a:t>Medyanın zayıf tarafı serideki bütün değerleri dikkate almaması sebebi ile matematik işlemlere uygun olmamasıdır. </a:t>
            </a:r>
          </a:p>
          <a:p>
            <a:endParaRPr lang="tr-TR" dirty="0"/>
          </a:p>
        </p:txBody>
      </p:sp>
    </p:spTree>
    <p:extLst>
      <p:ext uri="{BB962C8B-B14F-4D97-AF65-F5344CB8AC3E}">
        <p14:creationId xmlns:p14="http://schemas.microsoft.com/office/powerpoint/2010/main" val="229194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1AF039-8112-4BDC-9E21-13ECA3E8A762}"/>
              </a:ext>
            </a:extLst>
          </p:cNvPr>
          <p:cNvSpPr>
            <a:spLocks noGrp="1"/>
          </p:cNvSpPr>
          <p:nvPr>
            <p:ph type="title"/>
          </p:nvPr>
        </p:nvSpPr>
        <p:spPr/>
        <p:txBody>
          <a:bodyPr/>
          <a:lstStyle/>
          <a:p>
            <a:r>
              <a:rPr lang="tr-TR" dirty="0" err="1"/>
              <a:t>Kartiller</a:t>
            </a:r>
            <a:endParaRPr lang="tr-TR" dirty="0"/>
          </a:p>
        </p:txBody>
      </p:sp>
      <p:sp>
        <p:nvSpPr>
          <p:cNvPr id="3" name="İçerik Yer Tutucusu 2">
            <a:extLst>
              <a:ext uri="{FF2B5EF4-FFF2-40B4-BE49-F238E27FC236}">
                <a16:creationId xmlns:a16="http://schemas.microsoft.com/office/drawing/2014/main" id="{B9415FF6-97D5-4CAB-8774-AF7DA75F83DF}"/>
              </a:ext>
            </a:extLst>
          </p:cNvPr>
          <p:cNvSpPr>
            <a:spLocks noGrp="1"/>
          </p:cNvSpPr>
          <p:nvPr>
            <p:ph idx="1"/>
          </p:nvPr>
        </p:nvSpPr>
        <p:spPr/>
        <p:txBody>
          <a:bodyPr/>
          <a:lstStyle/>
          <a:p>
            <a:r>
              <a:rPr lang="tr-TR" dirty="0"/>
              <a:t>Q1, Q2, Q3 ile gösterilen üç </a:t>
            </a:r>
            <a:r>
              <a:rPr lang="tr-TR" dirty="0" err="1"/>
              <a:t>kartil</a:t>
            </a:r>
            <a:r>
              <a:rPr lang="tr-TR" dirty="0"/>
              <a:t> vardır. </a:t>
            </a:r>
            <a:r>
              <a:rPr lang="tr-TR" dirty="0" err="1"/>
              <a:t>Kartiller</a:t>
            </a:r>
            <a:r>
              <a:rPr lang="tr-TR" dirty="0"/>
              <a:t> seriyi %25’lik dilimlere ayırırlar.</a:t>
            </a:r>
          </a:p>
          <a:p>
            <a:r>
              <a:rPr lang="tr-TR" dirty="0"/>
              <a:t>İkinci </a:t>
            </a:r>
            <a:r>
              <a:rPr lang="tr-TR" dirty="0" err="1"/>
              <a:t>kartil</a:t>
            </a:r>
            <a:r>
              <a:rPr lang="tr-TR" dirty="0"/>
              <a:t> medyana eşittir</a:t>
            </a:r>
          </a:p>
        </p:txBody>
      </p:sp>
      <p:pic>
        <p:nvPicPr>
          <p:cNvPr id="4" name="Resim 3">
            <a:extLst>
              <a:ext uri="{FF2B5EF4-FFF2-40B4-BE49-F238E27FC236}">
                <a16:creationId xmlns:a16="http://schemas.microsoft.com/office/drawing/2014/main" id="{3346777C-A644-4BC0-BF34-C7663383F33C}"/>
              </a:ext>
            </a:extLst>
          </p:cNvPr>
          <p:cNvPicPr>
            <a:picLocks noChangeAspect="1"/>
          </p:cNvPicPr>
          <p:nvPr/>
        </p:nvPicPr>
        <p:blipFill rotWithShape="1">
          <a:blip r:embed="rId2"/>
          <a:srcRect l="8309" t="53951" r="45191" b="13213"/>
          <a:stretch/>
        </p:blipFill>
        <p:spPr>
          <a:xfrm>
            <a:off x="1012874" y="3699803"/>
            <a:ext cx="5669280" cy="2250831"/>
          </a:xfrm>
          <a:prstGeom prst="rect">
            <a:avLst/>
          </a:prstGeom>
        </p:spPr>
      </p:pic>
    </p:spTree>
    <p:extLst>
      <p:ext uri="{BB962C8B-B14F-4D97-AF65-F5344CB8AC3E}">
        <p14:creationId xmlns:p14="http://schemas.microsoft.com/office/powerpoint/2010/main" val="270081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8A819F-D2B0-432B-93DD-0FA097EFD06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A6AD55A-783E-467B-BA94-DE443146D023}"/>
              </a:ext>
            </a:extLst>
          </p:cNvPr>
          <p:cNvSpPr>
            <a:spLocks noGrp="1"/>
          </p:cNvSpPr>
          <p:nvPr>
            <p:ph idx="1"/>
          </p:nvPr>
        </p:nvSpPr>
        <p:spPr/>
        <p:txBody>
          <a:bodyPr/>
          <a:lstStyle/>
          <a:p>
            <a:r>
              <a:rPr lang="tr-TR" dirty="0"/>
              <a:t>3.75 ‘inci sırada herhangi bir gözlem yok ancak 4. sıradaki gözleme yakın bir değer. :Uzakta olsa 3. sıradaki gözlemi de dikkate almalıyız. Buna göre 4. gözlemin payını daha büyük, 3.sıradaki gözlemin payını daha küçük alarak 1. </a:t>
            </a:r>
            <a:r>
              <a:rPr lang="tr-TR" dirty="0" err="1"/>
              <a:t>kartil</a:t>
            </a:r>
            <a:r>
              <a:rPr lang="tr-TR" dirty="0"/>
              <a:t> hesaplanır. 3.75 ile 3 arasındaki fark 0.75, 4 ile fark 0.25. Farklardan büyük olanı (0.75) yakın gözlemle (65), küçük olanı (0.25) uzak gözlemle (60) çarpıp topladığımızda 1. </a:t>
            </a:r>
            <a:r>
              <a:rPr lang="tr-TR" dirty="0" err="1"/>
              <a:t>kartile</a:t>
            </a:r>
            <a:r>
              <a:rPr lang="tr-TR" dirty="0"/>
              <a:t> ulaşırız (63,75)</a:t>
            </a:r>
          </a:p>
        </p:txBody>
      </p:sp>
    </p:spTree>
    <p:extLst>
      <p:ext uri="{BB962C8B-B14F-4D97-AF65-F5344CB8AC3E}">
        <p14:creationId xmlns:p14="http://schemas.microsoft.com/office/powerpoint/2010/main" val="111446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0145FF-CEA9-4AB4-BF25-3871585189B9}"/>
              </a:ext>
            </a:extLst>
          </p:cNvPr>
          <p:cNvSpPr>
            <a:spLocks noGrp="1"/>
          </p:cNvSpPr>
          <p:nvPr>
            <p:ph type="title"/>
          </p:nvPr>
        </p:nvSpPr>
        <p:spPr/>
        <p:txBody>
          <a:bodyPr/>
          <a:lstStyle/>
          <a:p>
            <a:r>
              <a:rPr lang="tr-TR" dirty="0"/>
              <a:t>Kutu Grafik</a:t>
            </a:r>
          </a:p>
        </p:txBody>
      </p:sp>
      <p:sp>
        <p:nvSpPr>
          <p:cNvPr id="3" name="İçerik Yer Tutucusu 2">
            <a:extLst>
              <a:ext uri="{FF2B5EF4-FFF2-40B4-BE49-F238E27FC236}">
                <a16:creationId xmlns:a16="http://schemas.microsoft.com/office/drawing/2014/main" id="{5757EEDD-337E-4B1E-ADDF-D009398A80B4}"/>
              </a:ext>
            </a:extLst>
          </p:cNvPr>
          <p:cNvSpPr>
            <a:spLocks noGrp="1"/>
          </p:cNvSpPr>
          <p:nvPr>
            <p:ph idx="1"/>
          </p:nvPr>
        </p:nvSpPr>
        <p:spPr/>
        <p:txBody>
          <a:bodyPr>
            <a:normAutofit fontScale="85000" lnSpcReduction="20000"/>
          </a:bodyPr>
          <a:lstStyle/>
          <a:p>
            <a:r>
              <a:rPr lang="tr-TR" dirty="0" err="1"/>
              <a:t>Kartillerin</a:t>
            </a:r>
            <a:r>
              <a:rPr lang="tr-TR" dirty="0"/>
              <a:t> bir değişken hakkında sağladığı bilgi, kutu grafik yardımıyla görsel olarak belirlenebilir. Tek bir değişkenin kutu grafiği çizilebileceği gibi birden fazla değişkeni karşılaştırma üzere çoklu kutu grafik çizilebilir.</a:t>
            </a:r>
          </a:p>
          <a:p>
            <a:r>
              <a:rPr lang="tr-TR" dirty="0"/>
              <a:t>Kutu grafiği çizebilmek için:</a:t>
            </a:r>
          </a:p>
          <a:p>
            <a:pPr marL="514350" indent="-514350">
              <a:buAutoNum type="arabicParenR"/>
            </a:pPr>
            <a:r>
              <a:rPr lang="tr-TR" dirty="0"/>
              <a:t>Kutu grafiği çizilecek değişken, yatay eksende gösterilir.</a:t>
            </a:r>
          </a:p>
          <a:p>
            <a:pPr marL="514350" indent="-514350">
              <a:buAutoNum type="arabicParenR"/>
            </a:pPr>
            <a:r>
              <a:rPr lang="tr-TR" dirty="0"/>
              <a:t>Eksene paralel olarak, sol tarafı 1. </a:t>
            </a:r>
            <a:r>
              <a:rPr lang="tr-TR" dirty="0" err="1"/>
              <a:t>kartil</a:t>
            </a:r>
            <a:r>
              <a:rPr lang="tr-TR" dirty="0"/>
              <a:t>, sağ tarafı 3. </a:t>
            </a:r>
            <a:r>
              <a:rPr lang="tr-TR" dirty="0" err="1"/>
              <a:t>kartil</a:t>
            </a:r>
            <a:r>
              <a:rPr lang="tr-TR" dirty="0"/>
              <a:t> olacak şekilde bir kutu çizilir.</a:t>
            </a:r>
          </a:p>
          <a:p>
            <a:pPr marL="514350" indent="-514350">
              <a:buAutoNum type="arabicParenR"/>
            </a:pPr>
            <a:r>
              <a:rPr lang="tr-TR" dirty="0"/>
              <a:t>Kutu, dikey bir medyan çizgisiyle ikiye bölünür.</a:t>
            </a:r>
          </a:p>
          <a:p>
            <a:pPr marL="514350" indent="-514350">
              <a:buAutoNum type="arabicParenR"/>
            </a:pPr>
            <a:r>
              <a:rPr lang="tr-TR" dirty="0"/>
              <a:t>Kutunun sol kenarından, en küçük değere kadar, sağ kenarından en büyük değere kadar birer çizgi çizilir.</a:t>
            </a:r>
          </a:p>
          <a:p>
            <a:r>
              <a:rPr lang="tr-TR" dirty="0"/>
              <a:t>Kutu grafikle, </a:t>
            </a:r>
            <a:r>
              <a:rPr lang="tr-TR" dirty="0" err="1"/>
              <a:t>kartiller</a:t>
            </a:r>
            <a:r>
              <a:rPr lang="tr-TR" dirty="0"/>
              <a:t> en küçük ve en büyük değerler aynı anda görülebilmektedir. Böylece veri setinin yayılımı, toplanma merkezi ve simetrisi hakkında çok çabuk fikir sahibi olabiliriz.</a:t>
            </a:r>
          </a:p>
        </p:txBody>
      </p:sp>
    </p:spTree>
    <p:extLst>
      <p:ext uri="{BB962C8B-B14F-4D97-AF65-F5344CB8AC3E}">
        <p14:creationId xmlns:p14="http://schemas.microsoft.com/office/powerpoint/2010/main" val="1279135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AF909F-74DC-4B21-BBF0-F5EC307685EA}"/>
              </a:ext>
            </a:extLst>
          </p:cNvPr>
          <p:cNvSpPr>
            <a:spLocks noGrp="1"/>
          </p:cNvSpPr>
          <p:nvPr>
            <p:ph type="title"/>
          </p:nvPr>
        </p:nvSpPr>
        <p:spPr/>
        <p:txBody>
          <a:bodyPr/>
          <a:lstStyle/>
          <a:p>
            <a:r>
              <a:rPr lang="tr-TR" dirty="0" err="1"/>
              <a:t>Desiller</a:t>
            </a:r>
            <a:endParaRPr lang="tr-TR" dirty="0"/>
          </a:p>
        </p:txBody>
      </p:sp>
      <p:sp>
        <p:nvSpPr>
          <p:cNvPr id="3" name="İçerik Yer Tutucusu 2">
            <a:extLst>
              <a:ext uri="{FF2B5EF4-FFF2-40B4-BE49-F238E27FC236}">
                <a16:creationId xmlns:a16="http://schemas.microsoft.com/office/drawing/2014/main" id="{67BCEFA5-9055-4035-8F6E-C6676E4D275D}"/>
              </a:ext>
            </a:extLst>
          </p:cNvPr>
          <p:cNvSpPr>
            <a:spLocks noGrp="1"/>
          </p:cNvSpPr>
          <p:nvPr>
            <p:ph idx="1"/>
          </p:nvPr>
        </p:nvSpPr>
        <p:spPr/>
        <p:txBody>
          <a:bodyPr/>
          <a:lstStyle/>
          <a:p>
            <a:r>
              <a:rPr lang="tr-TR" dirty="0"/>
              <a:t>D1, D2,……D9 ile gösterilen dokuz </a:t>
            </a:r>
            <a:r>
              <a:rPr lang="tr-TR" dirty="0" err="1"/>
              <a:t>desil</a:t>
            </a:r>
            <a:r>
              <a:rPr lang="tr-TR" dirty="0"/>
              <a:t> vardır. </a:t>
            </a:r>
            <a:r>
              <a:rPr lang="tr-TR" dirty="0" err="1"/>
              <a:t>Desil’ler</a:t>
            </a:r>
            <a:r>
              <a:rPr lang="tr-TR" dirty="0"/>
              <a:t> seriyi %10’luk dilimlere bölerler. Beşinci (D5) </a:t>
            </a:r>
            <a:r>
              <a:rPr lang="tr-TR" dirty="0" err="1"/>
              <a:t>desil</a:t>
            </a:r>
            <a:r>
              <a:rPr lang="tr-TR" dirty="0"/>
              <a:t> medyana eşittir.</a:t>
            </a:r>
          </a:p>
        </p:txBody>
      </p:sp>
      <p:pic>
        <p:nvPicPr>
          <p:cNvPr id="4" name="Resim 3">
            <a:extLst>
              <a:ext uri="{FF2B5EF4-FFF2-40B4-BE49-F238E27FC236}">
                <a16:creationId xmlns:a16="http://schemas.microsoft.com/office/drawing/2014/main" id="{0496B7C6-E909-4C2C-94F3-EA0D845DD290}"/>
              </a:ext>
            </a:extLst>
          </p:cNvPr>
          <p:cNvPicPr>
            <a:picLocks noChangeAspect="1"/>
          </p:cNvPicPr>
          <p:nvPr/>
        </p:nvPicPr>
        <p:blipFill rotWithShape="1">
          <a:blip r:embed="rId2"/>
          <a:srcRect l="7729" t="54977" r="55578" b="29631"/>
          <a:stretch/>
        </p:blipFill>
        <p:spPr>
          <a:xfrm>
            <a:off x="1549277" y="3742006"/>
            <a:ext cx="6497444" cy="1532414"/>
          </a:xfrm>
          <a:prstGeom prst="rect">
            <a:avLst/>
          </a:prstGeom>
        </p:spPr>
      </p:pic>
    </p:spTree>
    <p:extLst>
      <p:ext uri="{BB962C8B-B14F-4D97-AF65-F5344CB8AC3E}">
        <p14:creationId xmlns:p14="http://schemas.microsoft.com/office/powerpoint/2010/main" val="392804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F5C85D-D76E-437F-922D-40805EAA7A40}"/>
              </a:ext>
            </a:extLst>
          </p:cNvPr>
          <p:cNvSpPr>
            <a:spLocks noGrp="1"/>
          </p:cNvSpPr>
          <p:nvPr>
            <p:ph type="title"/>
          </p:nvPr>
        </p:nvSpPr>
        <p:spPr/>
        <p:txBody>
          <a:bodyPr/>
          <a:lstStyle/>
          <a:p>
            <a:r>
              <a:rPr lang="tr-TR" dirty="0" err="1"/>
              <a:t>Pörsentiller</a:t>
            </a:r>
            <a:endParaRPr lang="tr-TR" dirty="0"/>
          </a:p>
        </p:txBody>
      </p:sp>
      <p:sp>
        <p:nvSpPr>
          <p:cNvPr id="3" name="İçerik Yer Tutucusu 2">
            <a:extLst>
              <a:ext uri="{FF2B5EF4-FFF2-40B4-BE49-F238E27FC236}">
                <a16:creationId xmlns:a16="http://schemas.microsoft.com/office/drawing/2014/main" id="{FD42A0FD-DEB3-4D06-87A2-B25AB9B90FB2}"/>
              </a:ext>
            </a:extLst>
          </p:cNvPr>
          <p:cNvSpPr>
            <a:spLocks noGrp="1"/>
          </p:cNvSpPr>
          <p:nvPr>
            <p:ph idx="1"/>
          </p:nvPr>
        </p:nvSpPr>
        <p:spPr/>
        <p:txBody>
          <a:bodyPr/>
          <a:lstStyle/>
          <a:p>
            <a:r>
              <a:rPr lang="tr-TR" dirty="0"/>
              <a:t>P1, P2,.., P99 ile gösterilen 99 tane </a:t>
            </a:r>
            <a:r>
              <a:rPr lang="tr-TR" dirty="0" err="1"/>
              <a:t>pörsentil</a:t>
            </a:r>
            <a:r>
              <a:rPr lang="tr-TR" dirty="0"/>
              <a:t> vardır. </a:t>
            </a:r>
            <a:r>
              <a:rPr lang="tr-TR" dirty="0" err="1"/>
              <a:t>Pörsentiller</a:t>
            </a:r>
            <a:r>
              <a:rPr lang="tr-TR" dirty="0"/>
              <a:t> seriyi %1’lik </a:t>
            </a:r>
            <a:r>
              <a:rPr lang="tr-TR" dirty="0" err="1"/>
              <a:t>diliımlere</a:t>
            </a:r>
            <a:r>
              <a:rPr lang="tr-TR" dirty="0"/>
              <a:t> bölerler. Ellinci (P50) </a:t>
            </a:r>
            <a:r>
              <a:rPr lang="tr-TR" dirty="0" err="1"/>
              <a:t>pörsentil</a:t>
            </a:r>
            <a:r>
              <a:rPr lang="tr-TR" dirty="0"/>
              <a:t> medyana eşittir. </a:t>
            </a:r>
          </a:p>
          <a:p>
            <a:endParaRPr lang="tr-TR" dirty="0"/>
          </a:p>
        </p:txBody>
      </p:sp>
      <p:pic>
        <p:nvPicPr>
          <p:cNvPr id="4" name="Resim 3">
            <a:extLst>
              <a:ext uri="{FF2B5EF4-FFF2-40B4-BE49-F238E27FC236}">
                <a16:creationId xmlns:a16="http://schemas.microsoft.com/office/drawing/2014/main" id="{CA474EAA-9118-41FB-83AC-628A60D8A403}"/>
              </a:ext>
            </a:extLst>
          </p:cNvPr>
          <p:cNvPicPr>
            <a:picLocks noChangeAspect="1"/>
          </p:cNvPicPr>
          <p:nvPr/>
        </p:nvPicPr>
        <p:blipFill rotWithShape="1">
          <a:blip r:embed="rId2"/>
          <a:srcRect l="7731" t="55183" r="47846" b="31272"/>
          <a:stretch/>
        </p:blipFill>
        <p:spPr>
          <a:xfrm>
            <a:off x="1800664" y="3429000"/>
            <a:ext cx="5416062" cy="928468"/>
          </a:xfrm>
          <a:prstGeom prst="rect">
            <a:avLst/>
          </a:prstGeom>
        </p:spPr>
      </p:pic>
    </p:spTree>
    <p:extLst>
      <p:ext uri="{BB962C8B-B14F-4D97-AF65-F5344CB8AC3E}">
        <p14:creationId xmlns:p14="http://schemas.microsoft.com/office/powerpoint/2010/main" val="368943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DE83648-545B-4B9D-A901-E6F4909DA934}"/>
              </a:ext>
            </a:extLst>
          </p:cNvPr>
          <p:cNvSpPr/>
          <p:nvPr/>
        </p:nvSpPr>
        <p:spPr>
          <a:xfrm>
            <a:off x="1489587" y="2698955"/>
            <a:ext cx="2477729" cy="132556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MERKEZİ EĞİLİM ÖLÇÜLERİ</a:t>
            </a:r>
          </a:p>
        </p:txBody>
      </p:sp>
      <p:sp>
        <p:nvSpPr>
          <p:cNvPr id="5" name="Dikdörtgen 4">
            <a:extLst>
              <a:ext uri="{FF2B5EF4-FFF2-40B4-BE49-F238E27FC236}">
                <a16:creationId xmlns:a16="http://schemas.microsoft.com/office/drawing/2014/main" id="{19FFDCE7-AEAC-409A-B824-5042C16CD973}"/>
              </a:ext>
            </a:extLst>
          </p:cNvPr>
          <p:cNvSpPr/>
          <p:nvPr/>
        </p:nvSpPr>
        <p:spPr>
          <a:xfrm>
            <a:off x="5294671" y="2212258"/>
            <a:ext cx="2684206" cy="870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ANALİTİK OLANLAR</a:t>
            </a:r>
          </a:p>
        </p:txBody>
      </p:sp>
      <p:sp>
        <p:nvSpPr>
          <p:cNvPr id="6" name="Dikdörtgen 5">
            <a:extLst>
              <a:ext uri="{FF2B5EF4-FFF2-40B4-BE49-F238E27FC236}">
                <a16:creationId xmlns:a16="http://schemas.microsoft.com/office/drawing/2014/main" id="{3FBE7AB4-96DA-4AD8-A12B-4A6C1348BDA8}"/>
              </a:ext>
            </a:extLst>
          </p:cNvPr>
          <p:cNvSpPr/>
          <p:nvPr/>
        </p:nvSpPr>
        <p:spPr>
          <a:xfrm>
            <a:off x="5294671" y="3429000"/>
            <a:ext cx="2684206" cy="8701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ANALİTİK OLMAYANLAR</a:t>
            </a:r>
          </a:p>
        </p:txBody>
      </p:sp>
      <p:sp>
        <p:nvSpPr>
          <p:cNvPr id="7" name="Oval 6">
            <a:extLst>
              <a:ext uri="{FF2B5EF4-FFF2-40B4-BE49-F238E27FC236}">
                <a16:creationId xmlns:a16="http://schemas.microsoft.com/office/drawing/2014/main" id="{E93F3AF5-1246-4420-8495-4EB0BB1DEEA9}"/>
              </a:ext>
            </a:extLst>
          </p:cNvPr>
          <p:cNvSpPr/>
          <p:nvPr/>
        </p:nvSpPr>
        <p:spPr>
          <a:xfrm>
            <a:off x="9173497" y="368710"/>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ARİTMETİK ORTALAMA</a:t>
            </a:r>
          </a:p>
        </p:txBody>
      </p:sp>
      <p:sp>
        <p:nvSpPr>
          <p:cNvPr id="8" name="Oval 7">
            <a:extLst>
              <a:ext uri="{FF2B5EF4-FFF2-40B4-BE49-F238E27FC236}">
                <a16:creationId xmlns:a16="http://schemas.microsoft.com/office/drawing/2014/main" id="{30878B33-B811-4275-84F8-8943D123FD50}"/>
              </a:ext>
            </a:extLst>
          </p:cNvPr>
          <p:cNvSpPr/>
          <p:nvPr/>
        </p:nvSpPr>
        <p:spPr>
          <a:xfrm>
            <a:off x="9173497" y="1302774"/>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GEOMETRİK ORTALAMA</a:t>
            </a:r>
          </a:p>
        </p:txBody>
      </p:sp>
      <p:sp>
        <p:nvSpPr>
          <p:cNvPr id="9" name="Oval 8">
            <a:extLst>
              <a:ext uri="{FF2B5EF4-FFF2-40B4-BE49-F238E27FC236}">
                <a16:creationId xmlns:a16="http://schemas.microsoft.com/office/drawing/2014/main" id="{4688D5B8-4AD2-41B3-B0CC-CAE6A206C4C3}"/>
              </a:ext>
            </a:extLst>
          </p:cNvPr>
          <p:cNvSpPr/>
          <p:nvPr/>
        </p:nvSpPr>
        <p:spPr>
          <a:xfrm>
            <a:off x="9306232" y="2212258"/>
            <a:ext cx="1902542" cy="78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HARMONİK ORTALAMA</a:t>
            </a:r>
          </a:p>
        </p:txBody>
      </p:sp>
      <p:cxnSp>
        <p:nvCxnSpPr>
          <p:cNvPr id="12" name="Düz Ok Bağlayıcısı 11">
            <a:extLst>
              <a:ext uri="{FF2B5EF4-FFF2-40B4-BE49-F238E27FC236}">
                <a16:creationId xmlns:a16="http://schemas.microsoft.com/office/drawing/2014/main" id="{4DB7B02C-DA4B-4973-9C60-03D3E110EE0F}"/>
              </a:ext>
            </a:extLst>
          </p:cNvPr>
          <p:cNvCxnSpPr/>
          <p:nvPr/>
        </p:nvCxnSpPr>
        <p:spPr>
          <a:xfrm flipV="1">
            <a:off x="7978877" y="870155"/>
            <a:ext cx="1194620" cy="1607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298C0B36-1DA7-444E-88EA-AE3000E5E286}"/>
              </a:ext>
            </a:extLst>
          </p:cNvPr>
          <p:cNvCxnSpPr>
            <a:cxnSpLocks/>
          </p:cNvCxnSpPr>
          <p:nvPr/>
        </p:nvCxnSpPr>
        <p:spPr>
          <a:xfrm flipV="1">
            <a:off x="7978877" y="1865671"/>
            <a:ext cx="1076633" cy="612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6386D8E2-83E1-4401-81DC-C6AF2912F265}"/>
              </a:ext>
            </a:extLst>
          </p:cNvPr>
          <p:cNvCxnSpPr>
            <a:cxnSpLocks/>
          </p:cNvCxnSpPr>
          <p:nvPr/>
        </p:nvCxnSpPr>
        <p:spPr>
          <a:xfrm>
            <a:off x="7978877" y="2534265"/>
            <a:ext cx="1194620" cy="164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0F8FF3D-3BED-4225-A655-A2F3768052D3}"/>
              </a:ext>
            </a:extLst>
          </p:cNvPr>
          <p:cNvSpPr/>
          <p:nvPr/>
        </p:nvSpPr>
        <p:spPr>
          <a:xfrm>
            <a:off x="9615949" y="4326193"/>
            <a:ext cx="1696064" cy="7816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MEDYAN</a:t>
            </a:r>
          </a:p>
        </p:txBody>
      </p:sp>
      <p:sp>
        <p:nvSpPr>
          <p:cNvPr id="23" name="Oval 22">
            <a:extLst>
              <a:ext uri="{FF2B5EF4-FFF2-40B4-BE49-F238E27FC236}">
                <a16:creationId xmlns:a16="http://schemas.microsoft.com/office/drawing/2014/main" id="{83F19E80-0BFB-41E6-9431-C761921A9AD5}"/>
              </a:ext>
            </a:extLst>
          </p:cNvPr>
          <p:cNvSpPr/>
          <p:nvPr/>
        </p:nvSpPr>
        <p:spPr>
          <a:xfrm>
            <a:off x="9615949" y="5260257"/>
            <a:ext cx="1696064" cy="7841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MOD</a:t>
            </a:r>
          </a:p>
        </p:txBody>
      </p:sp>
      <p:cxnSp>
        <p:nvCxnSpPr>
          <p:cNvPr id="25" name="Düz Ok Bağlayıcısı 24">
            <a:extLst>
              <a:ext uri="{FF2B5EF4-FFF2-40B4-BE49-F238E27FC236}">
                <a16:creationId xmlns:a16="http://schemas.microsoft.com/office/drawing/2014/main" id="{3AA0478D-30FC-4213-BA6D-568876005E59}"/>
              </a:ext>
            </a:extLst>
          </p:cNvPr>
          <p:cNvCxnSpPr>
            <a:cxnSpLocks/>
            <a:stCxn id="6" idx="3"/>
          </p:cNvCxnSpPr>
          <p:nvPr/>
        </p:nvCxnSpPr>
        <p:spPr>
          <a:xfrm>
            <a:off x="7978877" y="3864078"/>
            <a:ext cx="1637072" cy="67842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Düz Ok Bağlayıcısı 27">
            <a:extLst>
              <a:ext uri="{FF2B5EF4-FFF2-40B4-BE49-F238E27FC236}">
                <a16:creationId xmlns:a16="http://schemas.microsoft.com/office/drawing/2014/main" id="{5461C86B-86F9-420D-9BC4-06A5A1F50CEB}"/>
              </a:ext>
            </a:extLst>
          </p:cNvPr>
          <p:cNvCxnSpPr>
            <a:stCxn id="6" idx="3"/>
          </p:cNvCxnSpPr>
          <p:nvPr/>
        </p:nvCxnSpPr>
        <p:spPr>
          <a:xfrm>
            <a:off x="7978877" y="3864078"/>
            <a:ext cx="1755058" cy="15043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0" name="Düz Ok Bağlayıcısı 29">
            <a:extLst>
              <a:ext uri="{FF2B5EF4-FFF2-40B4-BE49-F238E27FC236}">
                <a16:creationId xmlns:a16="http://schemas.microsoft.com/office/drawing/2014/main" id="{7F171D06-B637-469A-B9DD-E834AADC78F7}"/>
              </a:ext>
            </a:extLst>
          </p:cNvPr>
          <p:cNvCxnSpPr>
            <a:cxnSpLocks/>
            <a:stCxn id="4" idx="3"/>
            <a:endCxn id="5" idx="1"/>
          </p:cNvCxnSpPr>
          <p:nvPr/>
        </p:nvCxnSpPr>
        <p:spPr>
          <a:xfrm flipV="1">
            <a:off x="3967316" y="2647336"/>
            <a:ext cx="1327355" cy="714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a:extLst>
              <a:ext uri="{FF2B5EF4-FFF2-40B4-BE49-F238E27FC236}">
                <a16:creationId xmlns:a16="http://schemas.microsoft.com/office/drawing/2014/main" id="{47332974-515E-47DB-B607-FEF58E9EC8AD}"/>
              </a:ext>
            </a:extLst>
          </p:cNvPr>
          <p:cNvCxnSpPr>
            <a:cxnSpLocks/>
            <a:stCxn id="4" idx="3"/>
          </p:cNvCxnSpPr>
          <p:nvPr/>
        </p:nvCxnSpPr>
        <p:spPr>
          <a:xfrm>
            <a:off x="3967316" y="3361737"/>
            <a:ext cx="1224116" cy="50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9E09472-4334-40DC-B714-BB2DE914FA4C}"/>
              </a:ext>
            </a:extLst>
          </p:cNvPr>
          <p:cNvSpPr/>
          <p:nvPr/>
        </p:nvSpPr>
        <p:spPr>
          <a:xfrm>
            <a:off x="8008374" y="5707625"/>
            <a:ext cx="1696064" cy="7841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KANTİLLER</a:t>
            </a:r>
          </a:p>
        </p:txBody>
      </p:sp>
      <p:cxnSp>
        <p:nvCxnSpPr>
          <p:cNvPr id="18" name="Düz Ok Bağlayıcısı 17">
            <a:extLst>
              <a:ext uri="{FF2B5EF4-FFF2-40B4-BE49-F238E27FC236}">
                <a16:creationId xmlns:a16="http://schemas.microsoft.com/office/drawing/2014/main" id="{E7DC22A5-D779-4AD2-BDAD-1BEC32F64441}"/>
              </a:ext>
            </a:extLst>
          </p:cNvPr>
          <p:cNvCxnSpPr/>
          <p:nvPr/>
        </p:nvCxnSpPr>
        <p:spPr>
          <a:xfrm>
            <a:off x="6983362" y="4181169"/>
            <a:ext cx="1755058" cy="15043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5766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BB06E2-3F22-4D9E-A06D-651D317C6113}"/>
              </a:ext>
            </a:extLst>
          </p:cNvPr>
          <p:cNvSpPr>
            <a:spLocks noGrp="1"/>
          </p:cNvSpPr>
          <p:nvPr>
            <p:ph type="title"/>
          </p:nvPr>
        </p:nvSpPr>
        <p:spPr/>
        <p:txBody>
          <a:bodyPr/>
          <a:lstStyle/>
          <a:p>
            <a:r>
              <a:rPr lang="tr-TR" dirty="0"/>
              <a:t>Düzeltilmiş Aritmetik Ortalama</a:t>
            </a:r>
          </a:p>
        </p:txBody>
      </p:sp>
      <p:sp>
        <p:nvSpPr>
          <p:cNvPr id="3" name="İçerik Yer Tutucusu 2">
            <a:extLst>
              <a:ext uri="{FF2B5EF4-FFF2-40B4-BE49-F238E27FC236}">
                <a16:creationId xmlns:a16="http://schemas.microsoft.com/office/drawing/2014/main" id="{EC36A455-8606-40A9-A900-475AB975E466}"/>
              </a:ext>
            </a:extLst>
          </p:cNvPr>
          <p:cNvSpPr>
            <a:spLocks noGrp="1"/>
          </p:cNvSpPr>
          <p:nvPr>
            <p:ph idx="1"/>
          </p:nvPr>
        </p:nvSpPr>
        <p:spPr/>
        <p:txBody>
          <a:bodyPr/>
          <a:lstStyle/>
          <a:p>
            <a:r>
              <a:rPr lang="tr-TR" dirty="0"/>
              <a:t>1)</a:t>
            </a:r>
            <a:r>
              <a:rPr lang="tr-TR" dirty="0" err="1"/>
              <a:t>Kartilleri</a:t>
            </a:r>
            <a:r>
              <a:rPr lang="tr-TR" dirty="0"/>
              <a:t> kullanarak</a:t>
            </a:r>
          </a:p>
          <a:p>
            <a:pPr marL="0" indent="0">
              <a:buNone/>
            </a:pPr>
            <a:r>
              <a:rPr lang="tr-TR" dirty="0"/>
              <a:t>Sıralanmış bir veri setinde 1,kartilden küçük ve 3. </a:t>
            </a:r>
            <a:r>
              <a:rPr lang="tr-TR" dirty="0" err="1"/>
              <a:t>kartilden</a:t>
            </a:r>
            <a:r>
              <a:rPr lang="tr-TR" dirty="0"/>
              <a:t> büyük değerleri çıkarıp, geride kalan verilerle düzeltilmiş aritmetik ortalama hesaplayabiliriz.</a:t>
            </a:r>
          </a:p>
          <a:p>
            <a:pPr marL="0" indent="0">
              <a:buNone/>
            </a:pPr>
            <a:r>
              <a:rPr lang="tr-TR" dirty="0"/>
              <a:t>2) </a:t>
            </a:r>
            <a:r>
              <a:rPr lang="tr-TR" dirty="0" err="1"/>
              <a:t>Kartil</a:t>
            </a:r>
            <a:r>
              <a:rPr lang="tr-TR" dirty="0"/>
              <a:t> aralığını kullanarak</a:t>
            </a:r>
          </a:p>
          <a:p>
            <a:pPr marL="0" indent="0">
              <a:buNone/>
            </a:pPr>
            <a:r>
              <a:rPr lang="tr-TR" dirty="0" err="1"/>
              <a:t>Kartil</a:t>
            </a:r>
            <a:r>
              <a:rPr lang="tr-TR" dirty="0"/>
              <a:t> aralığı: 3. </a:t>
            </a:r>
            <a:r>
              <a:rPr lang="tr-TR" dirty="0" err="1"/>
              <a:t>kartil</a:t>
            </a:r>
            <a:r>
              <a:rPr lang="tr-TR" dirty="0"/>
              <a:t> ile 1. </a:t>
            </a:r>
            <a:r>
              <a:rPr lang="tr-TR" dirty="0" err="1"/>
              <a:t>kartil</a:t>
            </a:r>
            <a:r>
              <a:rPr lang="tr-TR" dirty="0"/>
              <a:t> arasındaki fark</a:t>
            </a:r>
          </a:p>
          <a:p>
            <a:pPr marL="0" indent="0">
              <a:buNone/>
            </a:pPr>
            <a:r>
              <a:rPr lang="tr-TR" dirty="0"/>
              <a:t>Uç değerler </a:t>
            </a:r>
          </a:p>
          <a:p>
            <a:pPr marL="0" indent="0">
              <a:buNone/>
            </a:pPr>
            <a:r>
              <a:rPr lang="tr-TR" dirty="0"/>
              <a:t>Q1-1.5(Q3-Q1)-Q3+1.5(Q3-Q1) aralığının dışında kalan verilerdir.</a:t>
            </a:r>
          </a:p>
        </p:txBody>
      </p:sp>
    </p:spTree>
    <p:extLst>
      <p:ext uri="{BB962C8B-B14F-4D97-AF65-F5344CB8AC3E}">
        <p14:creationId xmlns:p14="http://schemas.microsoft.com/office/powerpoint/2010/main" val="3127465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B24651-14B4-403C-B255-FFD1D42CFB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1943DE0-683E-408C-9708-CD4D5C389EDB}"/>
              </a:ext>
            </a:extLst>
          </p:cNvPr>
          <p:cNvSpPr>
            <a:spLocks noGrp="1"/>
          </p:cNvSpPr>
          <p:nvPr>
            <p:ph idx="1"/>
          </p:nvPr>
        </p:nvSpPr>
        <p:spPr/>
        <p:txBody>
          <a:bodyPr/>
          <a:lstStyle/>
          <a:p>
            <a:pPr marL="0" indent="0">
              <a:buNone/>
            </a:pPr>
            <a:r>
              <a:rPr lang="tr-TR" dirty="0"/>
              <a:t>3)Yüzde birleri kullanarak</a:t>
            </a:r>
          </a:p>
          <a:p>
            <a:r>
              <a:rPr lang="tr-TR" dirty="0"/>
              <a:t>Sıralanmış veri setinin alt ve üst ucundan %5, %10 veya  %20’lik dilimi uzaklaştırabiliriz.</a:t>
            </a:r>
          </a:p>
        </p:txBody>
      </p:sp>
    </p:spTree>
    <p:extLst>
      <p:ext uri="{BB962C8B-B14F-4D97-AF65-F5344CB8AC3E}">
        <p14:creationId xmlns:p14="http://schemas.microsoft.com/office/powerpoint/2010/main" val="215539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BD1928-CC2B-4BCD-B6E4-5EDD21699D48}"/>
              </a:ext>
            </a:extLst>
          </p:cNvPr>
          <p:cNvSpPr>
            <a:spLocks noGrp="1"/>
          </p:cNvSpPr>
          <p:nvPr>
            <p:ph type="ctrTitle"/>
          </p:nvPr>
        </p:nvSpPr>
        <p:spPr/>
        <p:txBody>
          <a:bodyPr/>
          <a:lstStyle/>
          <a:p>
            <a:r>
              <a:rPr lang="tr-TR" dirty="0"/>
              <a:t>Merkezi yayılım ölçüleri</a:t>
            </a:r>
          </a:p>
        </p:txBody>
      </p:sp>
      <p:sp>
        <p:nvSpPr>
          <p:cNvPr id="3" name="Alt Başlık 2">
            <a:extLst>
              <a:ext uri="{FF2B5EF4-FFF2-40B4-BE49-F238E27FC236}">
                <a16:creationId xmlns:a16="http://schemas.microsoft.com/office/drawing/2014/main" id="{21B3E5FC-4B38-4EFB-B7E3-0FEA52F64BB1}"/>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14699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Slayt Numarası Yer Tutucusu">
            <a:extLst>
              <a:ext uri="{FF2B5EF4-FFF2-40B4-BE49-F238E27FC236}">
                <a16:creationId xmlns:a16="http://schemas.microsoft.com/office/drawing/2014/main" id="{0655FAE3-C8E9-43AE-8303-8E92B3286D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96A38C5B-BD26-454B-B007-747E0896E637}" type="slidenum">
              <a:rPr lang="tr-TR" altLang="tr-TR" b="0" i="0"/>
              <a:pPr eaLnBrk="1" hangingPunct="1"/>
              <a:t>23</a:t>
            </a:fld>
            <a:endParaRPr lang="tr-TR" altLang="tr-TR" b="0" i="0"/>
          </a:p>
        </p:txBody>
      </p:sp>
      <p:sp>
        <p:nvSpPr>
          <p:cNvPr id="79875" name="Rectangle 2">
            <a:extLst>
              <a:ext uri="{FF2B5EF4-FFF2-40B4-BE49-F238E27FC236}">
                <a16:creationId xmlns:a16="http://schemas.microsoft.com/office/drawing/2014/main" id="{69582D2E-9C53-40D8-963A-AA0D2886A48F}"/>
              </a:ext>
            </a:extLst>
          </p:cNvPr>
          <p:cNvSpPr>
            <a:spLocks noGrp="1" noChangeArrowheads="1"/>
          </p:cNvSpPr>
          <p:nvPr>
            <p:ph type="title"/>
          </p:nvPr>
        </p:nvSpPr>
        <p:spPr/>
        <p:txBody>
          <a:bodyPr/>
          <a:lstStyle/>
          <a:p>
            <a:pPr eaLnBrk="1" hangingPunct="1"/>
            <a:r>
              <a:rPr lang="tr-TR" altLang="tr-TR" b="1">
                <a:solidFill>
                  <a:schemeClr val="accent2"/>
                </a:solidFill>
              </a:rPr>
              <a:t>Yayılma (Değişkenlik) Ölçüleri</a:t>
            </a:r>
          </a:p>
        </p:txBody>
      </p:sp>
      <p:sp>
        <p:nvSpPr>
          <p:cNvPr id="79876" name="Rectangle 3">
            <a:extLst>
              <a:ext uri="{FF2B5EF4-FFF2-40B4-BE49-F238E27FC236}">
                <a16:creationId xmlns:a16="http://schemas.microsoft.com/office/drawing/2014/main" id="{7A67190C-979E-4E09-852C-8AC735E22E35}"/>
              </a:ext>
            </a:extLst>
          </p:cNvPr>
          <p:cNvSpPr>
            <a:spLocks noGrp="1" noChangeArrowheads="1"/>
          </p:cNvSpPr>
          <p:nvPr>
            <p:ph type="body" idx="1"/>
          </p:nvPr>
        </p:nvSpPr>
        <p:spPr>
          <a:xfrm>
            <a:off x="1981200" y="1676400"/>
            <a:ext cx="8229600" cy="4419600"/>
          </a:xfrm>
        </p:spPr>
        <p:txBody>
          <a:bodyPr/>
          <a:lstStyle/>
          <a:p>
            <a:pPr marL="0" indent="0" algn="just"/>
            <a:r>
              <a:rPr lang="tr-TR" altLang="tr-TR">
                <a:latin typeface="Times New Roman" panose="02020603050405020304" pitchFamily="18" charset="0"/>
                <a:cs typeface="Times New Roman" panose="02020603050405020304" pitchFamily="18" charset="0"/>
              </a:rPr>
              <a:t>Bir veri setini tanımak yada iki farklı veri setini birbirinden ayırt etmek için her zaman yalnızca yer ölçüleri yeterli olmayabilir. </a:t>
            </a:r>
          </a:p>
          <a:p>
            <a:pPr marL="0" indent="0" algn="just">
              <a:buNone/>
            </a:pPr>
            <a:r>
              <a:rPr lang="tr-TR" altLang="tr-TR">
                <a:latin typeface="Times New Roman" panose="02020603050405020304" pitchFamily="18" charset="0"/>
                <a:cs typeface="Times New Roman" panose="02020603050405020304" pitchFamily="18" charset="0"/>
              </a:rPr>
              <a:t> </a:t>
            </a:r>
          </a:p>
          <a:p>
            <a:pPr marL="0" indent="0" algn="just"/>
            <a:r>
              <a:rPr lang="tr-TR" altLang="tr-TR">
                <a:latin typeface="Times New Roman" panose="02020603050405020304" pitchFamily="18" charset="0"/>
                <a:cs typeface="Times New Roman" panose="02020603050405020304" pitchFamily="18" charset="0"/>
              </a:rPr>
              <a:t> Dağılımları birbirinden ayırt etmede kullanılan ve genellikle aritmetik ortalama etrafındaki değişimi dikkate alarak hesaplanan istatistiklere yayılma (değişkenlik) ölçüleri adı verilir.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Slayt Numarası Yer Tutucusu">
            <a:extLst>
              <a:ext uri="{FF2B5EF4-FFF2-40B4-BE49-F238E27FC236}">
                <a16:creationId xmlns:a16="http://schemas.microsoft.com/office/drawing/2014/main" id="{FCAA59F0-AD99-42B7-9880-34148FF0FD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8992BCA3-4888-41C1-966C-2FA453D9F1FD}" type="slidenum">
              <a:rPr lang="tr-TR" altLang="tr-TR" b="0" i="0"/>
              <a:pPr eaLnBrk="1" hangingPunct="1"/>
              <a:t>24</a:t>
            </a:fld>
            <a:endParaRPr lang="tr-TR" altLang="tr-TR" b="0" i="0"/>
          </a:p>
        </p:txBody>
      </p:sp>
      <p:sp>
        <p:nvSpPr>
          <p:cNvPr id="80899" name="Rectangle 2">
            <a:extLst>
              <a:ext uri="{FF2B5EF4-FFF2-40B4-BE49-F238E27FC236}">
                <a16:creationId xmlns:a16="http://schemas.microsoft.com/office/drawing/2014/main" id="{ED3FB42D-0D79-4AB2-B8D5-D7717122D333}"/>
              </a:ext>
            </a:extLst>
          </p:cNvPr>
          <p:cNvSpPr>
            <a:spLocks noGrp="1" noChangeArrowheads="1"/>
          </p:cNvSpPr>
          <p:nvPr>
            <p:ph type="body" idx="1"/>
          </p:nvPr>
        </p:nvSpPr>
        <p:spPr>
          <a:xfrm>
            <a:off x="1905000" y="304800"/>
            <a:ext cx="8382000" cy="6248400"/>
          </a:xfrm>
        </p:spPr>
        <p:txBody>
          <a:bodyPr/>
          <a:lstStyle/>
          <a:p>
            <a:pPr marL="0" indent="0" algn="just">
              <a:buNone/>
            </a:pPr>
            <a:endParaRPr lang="tr-TR" altLang="tr-TR"/>
          </a:p>
          <a:p>
            <a:pPr marL="0" indent="0" algn="just">
              <a:buNone/>
            </a:pPr>
            <a:endParaRPr lang="tr-TR" altLang="tr-TR"/>
          </a:p>
          <a:p>
            <a:pPr marL="0" indent="0" algn="just"/>
            <a:r>
              <a:rPr lang="tr-TR" altLang="tr-TR"/>
              <a:t> </a:t>
            </a:r>
            <a:r>
              <a:rPr lang="tr-TR" altLang="tr-TR">
                <a:latin typeface="Times New Roman" panose="02020603050405020304" pitchFamily="18" charset="0"/>
                <a:cs typeface="Times New Roman" panose="02020603050405020304" pitchFamily="18" charset="0"/>
              </a:rPr>
              <a:t>Dağılımları birbirinden ayırt etmede kullanılan </a:t>
            </a:r>
            <a:r>
              <a:rPr lang="tr-TR" altLang="tr-TR" b="1">
                <a:latin typeface="Times New Roman" panose="02020603050405020304" pitchFamily="18" charset="0"/>
                <a:cs typeface="Times New Roman" panose="02020603050405020304" pitchFamily="18" charset="0"/>
              </a:rPr>
              <a:t>yayılım ölçüleri</a:t>
            </a:r>
            <a:r>
              <a:rPr lang="tr-TR" altLang="tr-TR">
                <a:latin typeface="Times New Roman" panose="02020603050405020304" pitchFamily="18" charset="0"/>
                <a:cs typeface="Times New Roman" panose="02020603050405020304" pitchFamily="18" charset="0"/>
              </a:rPr>
              <a:t> aritmetik ortalama etrafındaki değişimleri dikkate alan tanımlayıcı istatistiklerdir. </a:t>
            </a:r>
          </a:p>
          <a:p>
            <a:pPr marL="0" indent="0" algn="just"/>
            <a:endParaRPr lang="tr-TR" altLang="tr-TR"/>
          </a:p>
          <a:p>
            <a:pPr marL="0" indent="0" algn="just"/>
            <a:r>
              <a:rPr lang="tr-TR" altLang="tr-TR">
                <a:latin typeface="Times New Roman" panose="02020603050405020304" pitchFamily="18" charset="0"/>
                <a:cs typeface="Times New Roman" panose="02020603050405020304" pitchFamily="18" charset="0"/>
              </a:rPr>
              <a:t> </a:t>
            </a:r>
            <a:r>
              <a:rPr lang="tr-TR" altLang="tr-TR" b="1">
                <a:latin typeface="Times New Roman" panose="02020603050405020304" pitchFamily="18" charset="0"/>
                <a:cs typeface="Times New Roman" panose="02020603050405020304" pitchFamily="18" charset="0"/>
              </a:rPr>
              <a:t>Bir veri setinde aritmetik ortalamalardan her bir gözlemin farkı alınıp bu değerlerin tümü toplandığında sonucun 0 olduğu görülür</a:t>
            </a:r>
            <a:r>
              <a:rPr lang="tr-TR" altLang="tr-TR">
                <a:latin typeface="Times New Roman" panose="02020603050405020304" pitchFamily="18" charset="0"/>
                <a:cs typeface="Times New Roman" panose="02020603050405020304" pitchFamily="18" charset="0"/>
              </a:rPr>
              <a:t>. </a:t>
            </a:r>
            <a:endParaRPr lang="tr-TR" altLang="tr-TR" b="1">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7 Slayt Numarası Yer Tutucusu">
            <a:extLst>
              <a:ext uri="{FF2B5EF4-FFF2-40B4-BE49-F238E27FC236}">
                <a16:creationId xmlns:a16="http://schemas.microsoft.com/office/drawing/2014/main" id="{2CB14835-B3FD-4873-9B37-8C2FE2F6D1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0C5D6145-7700-4FCB-95A2-ECE98D7FAFC5}" type="slidenum">
              <a:rPr lang="tr-TR" altLang="tr-TR" b="0" i="0"/>
              <a:pPr eaLnBrk="1" hangingPunct="1"/>
              <a:t>25</a:t>
            </a:fld>
            <a:endParaRPr lang="tr-TR" altLang="tr-TR" b="0" i="0"/>
          </a:p>
        </p:txBody>
      </p:sp>
      <p:sp>
        <p:nvSpPr>
          <p:cNvPr id="26629" name="Rectangle 2">
            <a:extLst>
              <a:ext uri="{FF2B5EF4-FFF2-40B4-BE49-F238E27FC236}">
                <a16:creationId xmlns:a16="http://schemas.microsoft.com/office/drawing/2014/main" id="{B687F9CA-6774-4721-A6A6-741129B56A80}"/>
              </a:ext>
            </a:extLst>
          </p:cNvPr>
          <p:cNvSpPr>
            <a:spLocks noGrp="1" noChangeArrowheads="1"/>
          </p:cNvSpPr>
          <p:nvPr>
            <p:ph type="body" sz="half" idx="1"/>
          </p:nvPr>
        </p:nvSpPr>
        <p:spPr>
          <a:xfrm>
            <a:off x="1981200" y="533400"/>
            <a:ext cx="8382000" cy="609600"/>
          </a:xfrm>
        </p:spPr>
        <p:txBody>
          <a:bodyPr/>
          <a:lstStyle/>
          <a:p>
            <a:pPr marL="0" indent="0" algn="just"/>
            <a:r>
              <a:rPr lang="tr-TR" altLang="tr-TR">
                <a:latin typeface="Times New Roman" panose="02020603050405020304" pitchFamily="18" charset="0"/>
                <a:cs typeface="Times New Roman" panose="02020603050405020304" pitchFamily="18" charset="0"/>
              </a:rPr>
              <a:t>  </a:t>
            </a:r>
            <a:r>
              <a:rPr lang="tr-TR" altLang="tr-TR" b="1">
                <a:latin typeface="Times New Roman" panose="02020603050405020304" pitchFamily="18" charset="0"/>
                <a:cs typeface="Times New Roman" panose="02020603050405020304" pitchFamily="18" charset="0"/>
              </a:rPr>
              <a:t>Örnek: 4,8,9,13,16 </a:t>
            </a:r>
            <a:r>
              <a:rPr lang="tr-TR" altLang="tr-TR">
                <a:latin typeface="Times New Roman" panose="02020603050405020304" pitchFamily="18" charset="0"/>
                <a:cs typeface="Times New Roman" panose="02020603050405020304" pitchFamily="18" charset="0"/>
              </a:rPr>
              <a:t>şeklinde verilen  bir basit veri için;</a:t>
            </a:r>
            <a:endParaRPr lang="tr-TR" altLang="tr-TR" b="1">
              <a:latin typeface="Times New Roman" panose="02020603050405020304" pitchFamily="18" charset="0"/>
              <a:cs typeface="Times New Roman" panose="02020603050405020304" pitchFamily="18" charset="0"/>
            </a:endParaRPr>
          </a:p>
        </p:txBody>
      </p:sp>
      <p:graphicFrame>
        <p:nvGraphicFramePr>
          <p:cNvPr id="26626" name="Object 3">
            <a:extLst>
              <a:ext uri="{FF2B5EF4-FFF2-40B4-BE49-F238E27FC236}">
                <a16:creationId xmlns:a16="http://schemas.microsoft.com/office/drawing/2014/main" id="{199F2DA0-1811-41BD-8E68-038F8C0A0A29}"/>
              </a:ext>
            </a:extLst>
          </p:cNvPr>
          <p:cNvGraphicFramePr>
            <a:graphicFrameLocks noGrp="1" noChangeAspect="1"/>
          </p:cNvGraphicFramePr>
          <p:nvPr>
            <p:ph sz="quarter" idx="2"/>
          </p:nvPr>
        </p:nvGraphicFramePr>
        <p:xfrm>
          <a:off x="2286000" y="1066801"/>
          <a:ext cx="6553200" cy="1420813"/>
        </p:xfrm>
        <a:graphic>
          <a:graphicData uri="http://schemas.openxmlformats.org/presentationml/2006/ole">
            <mc:AlternateContent xmlns:mc="http://schemas.openxmlformats.org/markup-compatibility/2006">
              <mc:Choice xmlns:v="urn:schemas-microsoft-com:vml" Requires="v">
                <p:oleObj spid="_x0000_s3130" name="Denklem" r:id="rId3" imgW="3340080" imgH="723600" progId="Equation.3">
                  <p:embed/>
                </p:oleObj>
              </mc:Choice>
              <mc:Fallback>
                <p:oleObj name="Denklem" r:id="rId3" imgW="3340080" imgH="723600" progId="Equation.3">
                  <p:embed/>
                  <p:pic>
                    <p:nvPicPr>
                      <p:cNvPr id="26626" name="Object 3">
                        <a:extLst>
                          <a:ext uri="{FF2B5EF4-FFF2-40B4-BE49-F238E27FC236}">
                            <a16:creationId xmlns:a16="http://schemas.microsoft.com/office/drawing/2014/main" id="{199F2DA0-1811-41BD-8E68-038F8C0A0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66801"/>
                        <a:ext cx="6553200" cy="142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4">
            <a:extLst>
              <a:ext uri="{FF2B5EF4-FFF2-40B4-BE49-F238E27FC236}">
                <a16:creationId xmlns:a16="http://schemas.microsoft.com/office/drawing/2014/main" id="{6603C416-DEA8-4AC6-A234-42DF8FD1D793}"/>
              </a:ext>
            </a:extLst>
          </p:cNvPr>
          <p:cNvGraphicFramePr>
            <a:graphicFrameLocks noGrp="1" noChangeAspect="1"/>
          </p:cNvGraphicFramePr>
          <p:nvPr>
            <p:ph sz="quarter" idx="3"/>
          </p:nvPr>
        </p:nvGraphicFramePr>
        <p:xfrm>
          <a:off x="2057400" y="2667000"/>
          <a:ext cx="8001000" cy="1371600"/>
        </p:xfrm>
        <a:graphic>
          <a:graphicData uri="http://schemas.openxmlformats.org/presentationml/2006/ole">
            <mc:AlternateContent xmlns:mc="http://schemas.openxmlformats.org/markup-compatibility/2006">
              <mc:Choice xmlns:v="urn:schemas-microsoft-com:vml" Requires="v">
                <p:oleObj spid="_x0000_s3131" name="Denklem" r:id="rId5" imgW="3835080" imgH="812520" progId="Equation.3">
                  <p:embed/>
                </p:oleObj>
              </mc:Choice>
              <mc:Fallback>
                <p:oleObj name="Denklem" r:id="rId5" imgW="3835080" imgH="812520" progId="Equation.3">
                  <p:embed/>
                  <p:pic>
                    <p:nvPicPr>
                      <p:cNvPr id="26627" name="Object 4">
                        <a:extLst>
                          <a:ext uri="{FF2B5EF4-FFF2-40B4-BE49-F238E27FC236}">
                            <a16:creationId xmlns:a16="http://schemas.microsoft.com/office/drawing/2014/main" id="{6603C416-DEA8-4AC6-A234-42DF8FD1D7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667000"/>
                        <a:ext cx="8001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Rectangle 5">
            <a:extLst>
              <a:ext uri="{FF2B5EF4-FFF2-40B4-BE49-F238E27FC236}">
                <a16:creationId xmlns:a16="http://schemas.microsoft.com/office/drawing/2014/main" id="{D221BB82-5676-4329-B894-513059FAC3F4}"/>
              </a:ext>
            </a:extLst>
          </p:cNvPr>
          <p:cNvSpPr>
            <a:spLocks noChangeArrowheads="1"/>
          </p:cNvSpPr>
          <p:nvPr/>
        </p:nvSpPr>
        <p:spPr bwMode="auto">
          <a:xfrm>
            <a:off x="1905000" y="4267200"/>
            <a:ext cx="853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just" eaLnBrk="1" hangingPunct="1">
              <a:lnSpc>
                <a:spcPct val="90000"/>
              </a:lnSpc>
              <a:spcBef>
                <a:spcPct val="20000"/>
              </a:spcBef>
              <a:buFontTx/>
              <a:buChar char="•"/>
            </a:pPr>
            <a:r>
              <a:rPr lang="tr-TR" altLang="tr-TR" sz="2400" b="0" i="0"/>
              <a:t>  </a:t>
            </a:r>
            <a:r>
              <a:rPr lang="tr-TR" altLang="tr-TR" sz="2800">
                <a:latin typeface="Times New Roman" panose="02020603050405020304" pitchFamily="18" charset="0"/>
                <a:cs typeface="Times New Roman" panose="02020603050405020304" pitchFamily="18" charset="0"/>
              </a:rPr>
              <a:t>Bu örnekten görüleceği üzere gözlemlerin aritmetik ortalamadan uzaklığı alıp toplandığında 0 elde edildiğinden dolayı bu problem mutlak değer kullanarak veya karesel uzaklık alınarak ortadan kaldırılır.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5 Slayt Numarası Yer Tutucusu">
            <a:extLst>
              <a:ext uri="{FF2B5EF4-FFF2-40B4-BE49-F238E27FC236}">
                <a16:creationId xmlns:a16="http://schemas.microsoft.com/office/drawing/2014/main" id="{9E7D2BEA-062F-4DBE-81E4-BFFC84FC2B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A3917213-553D-4F17-B7B5-EB68D0ADCF72}" type="slidenum">
              <a:rPr lang="tr-TR" altLang="tr-TR" b="0" i="0"/>
              <a:pPr eaLnBrk="1" hangingPunct="1"/>
              <a:t>26</a:t>
            </a:fld>
            <a:endParaRPr lang="tr-TR" altLang="tr-TR" b="0" i="0"/>
          </a:p>
        </p:txBody>
      </p:sp>
      <p:sp>
        <p:nvSpPr>
          <p:cNvPr id="31748" name="Rectangle 2">
            <a:extLst>
              <a:ext uri="{FF2B5EF4-FFF2-40B4-BE49-F238E27FC236}">
                <a16:creationId xmlns:a16="http://schemas.microsoft.com/office/drawing/2014/main" id="{B4CB30E3-8FA5-40FC-B517-040417E488E9}"/>
              </a:ext>
            </a:extLst>
          </p:cNvPr>
          <p:cNvSpPr>
            <a:spLocks noGrp="1" noChangeArrowheads="1"/>
          </p:cNvSpPr>
          <p:nvPr>
            <p:ph type="title"/>
          </p:nvPr>
        </p:nvSpPr>
        <p:spPr>
          <a:xfrm>
            <a:off x="1981200" y="0"/>
            <a:ext cx="8229600" cy="1143000"/>
          </a:xfrm>
        </p:spPr>
        <p:txBody>
          <a:bodyPr/>
          <a:lstStyle/>
          <a:p>
            <a:pPr eaLnBrk="1" hangingPunct="1"/>
            <a:r>
              <a:rPr lang="tr-TR" altLang="tr-TR" b="1">
                <a:solidFill>
                  <a:schemeClr val="accent2"/>
                </a:solidFill>
                <a:latin typeface="Times New Roman" panose="02020603050405020304" pitchFamily="18" charset="0"/>
                <a:cs typeface="Times New Roman" panose="02020603050405020304" pitchFamily="18" charset="0"/>
              </a:rPr>
              <a:t>Yayılma Ölçülerinin Gerekliliği </a:t>
            </a:r>
          </a:p>
        </p:txBody>
      </p:sp>
      <p:graphicFrame>
        <p:nvGraphicFramePr>
          <p:cNvPr id="31746" name="Object 3">
            <a:extLst>
              <a:ext uri="{FF2B5EF4-FFF2-40B4-BE49-F238E27FC236}">
                <a16:creationId xmlns:a16="http://schemas.microsoft.com/office/drawing/2014/main" id="{A32A566D-B9C5-45C7-842F-58768E5879A3}"/>
              </a:ext>
            </a:extLst>
          </p:cNvPr>
          <p:cNvGraphicFramePr>
            <a:graphicFrameLocks noGrp="1" noChangeAspect="1"/>
          </p:cNvGraphicFramePr>
          <p:nvPr>
            <p:ph idx="1"/>
          </p:nvPr>
        </p:nvGraphicFramePr>
        <p:xfrm>
          <a:off x="1828800" y="1295400"/>
          <a:ext cx="8485188" cy="5353050"/>
        </p:xfrm>
        <a:graphic>
          <a:graphicData uri="http://schemas.openxmlformats.org/presentationml/2006/ole">
            <mc:AlternateContent xmlns:mc="http://schemas.openxmlformats.org/markup-compatibility/2006">
              <mc:Choice xmlns:v="urn:schemas-microsoft-com:vml" Requires="v">
                <p:oleObj spid="_x0000_s4126" name="Belge" r:id="rId3" imgW="5903250" imgH="3725054" progId="Word.Document.8">
                  <p:embed/>
                </p:oleObj>
              </mc:Choice>
              <mc:Fallback>
                <p:oleObj name="Belge" r:id="rId3" imgW="5903250" imgH="3725054" progId="Word.Document.8">
                  <p:embed/>
                  <p:pic>
                    <p:nvPicPr>
                      <p:cNvPr id="31746" name="Object 3">
                        <a:extLst>
                          <a:ext uri="{FF2B5EF4-FFF2-40B4-BE49-F238E27FC236}">
                            <a16:creationId xmlns:a16="http://schemas.microsoft.com/office/drawing/2014/main" id="{A32A566D-B9C5-45C7-842F-58768E587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5400"/>
                        <a:ext cx="8485188"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6 Slayt Numarası Yer Tutucusu">
            <a:extLst>
              <a:ext uri="{FF2B5EF4-FFF2-40B4-BE49-F238E27FC236}">
                <a16:creationId xmlns:a16="http://schemas.microsoft.com/office/drawing/2014/main" id="{7BEE462F-CA05-4BF6-A7E3-1C6813B42682}"/>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r" eaLnBrk="1" hangingPunct="1"/>
            <a:fld id="{A2ABBC63-1879-4A7E-A406-76A6182B5A48}" type="slidenum">
              <a:rPr lang="tr-TR" altLang="tr-TR" sz="1400" b="0" i="0"/>
              <a:pPr algn="r" eaLnBrk="1" hangingPunct="1"/>
              <a:t>27</a:t>
            </a:fld>
            <a:endParaRPr lang="tr-TR" altLang="tr-TR" sz="1400" b="0" i="0"/>
          </a:p>
        </p:txBody>
      </p:sp>
      <p:sp>
        <p:nvSpPr>
          <p:cNvPr id="81923" name="Rectangle 2">
            <a:extLst>
              <a:ext uri="{FF2B5EF4-FFF2-40B4-BE49-F238E27FC236}">
                <a16:creationId xmlns:a16="http://schemas.microsoft.com/office/drawing/2014/main" id="{E43B7A0D-10D7-4A0A-9D5C-9DABCE31F335}"/>
              </a:ext>
            </a:extLst>
          </p:cNvPr>
          <p:cNvSpPr>
            <a:spLocks noGrp="1" noChangeArrowheads="1"/>
          </p:cNvSpPr>
          <p:nvPr>
            <p:ph type="title" idx="4294967295"/>
          </p:nvPr>
        </p:nvSpPr>
        <p:spPr>
          <a:xfrm>
            <a:off x="1981200" y="152400"/>
            <a:ext cx="8229600" cy="1143000"/>
          </a:xfrm>
        </p:spPr>
        <p:txBody>
          <a:bodyPr/>
          <a:lstStyle/>
          <a:p>
            <a:pPr eaLnBrk="1" hangingPunct="1"/>
            <a:r>
              <a:rPr lang="tr-TR" altLang="tr-TR" b="1" dirty="0" err="1">
                <a:solidFill>
                  <a:schemeClr val="accent2"/>
                </a:solidFill>
                <a:latin typeface="Times New Roman" panose="02020603050405020304" pitchFamily="18" charset="0"/>
                <a:cs typeface="Times New Roman" panose="02020603050405020304" pitchFamily="18" charset="0"/>
              </a:rPr>
              <a:t>Range</a:t>
            </a:r>
            <a:r>
              <a:rPr lang="tr-TR" altLang="tr-TR" b="1" dirty="0">
                <a:solidFill>
                  <a:schemeClr val="accent2"/>
                </a:solidFill>
                <a:latin typeface="Times New Roman" panose="02020603050405020304" pitchFamily="18" charset="0"/>
                <a:cs typeface="Times New Roman" panose="02020603050405020304" pitchFamily="18" charset="0"/>
              </a:rPr>
              <a:t> (Aralık</a:t>
            </a:r>
            <a:r>
              <a:rPr lang="tr-TR" altLang="tr-TR" dirty="0"/>
              <a:t>) </a:t>
            </a:r>
            <a:endParaRPr lang="en-US" altLang="tr-TR" dirty="0"/>
          </a:p>
        </p:txBody>
      </p:sp>
      <p:sp>
        <p:nvSpPr>
          <p:cNvPr id="81924" name="Rectangle 3">
            <a:extLst>
              <a:ext uri="{FF2B5EF4-FFF2-40B4-BE49-F238E27FC236}">
                <a16:creationId xmlns:a16="http://schemas.microsoft.com/office/drawing/2014/main" id="{EDF3DCB4-38A3-426A-8640-4CF1FC88AD4C}"/>
              </a:ext>
            </a:extLst>
          </p:cNvPr>
          <p:cNvSpPr>
            <a:spLocks noGrp="1" noChangeArrowheads="1"/>
          </p:cNvSpPr>
          <p:nvPr>
            <p:ph type="body" sz="half" idx="4294967295"/>
          </p:nvPr>
        </p:nvSpPr>
        <p:spPr>
          <a:xfrm>
            <a:off x="1981200" y="1219200"/>
            <a:ext cx="8382000" cy="5334000"/>
          </a:xfrm>
        </p:spPr>
        <p:txBody>
          <a:bodyPr/>
          <a:lstStyle/>
          <a:p>
            <a:pPr marL="0" indent="0" algn="just"/>
            <a:r>
              <a:rPr lang="tr-TR" altLang="tr-TR">
                <a:latin typeface="Times New Roman" panose="02020603050405020304" pitchFamily="18" charset="0"/>
                <a:cs typeface="Times New Roman" panose="02020603050405020304" pitchFamily="18" charset="0"/>
              </a:rPr>
              <a:t>  Veri setindeki yayılımı ifade etmede kullanılan en basit ölçü, değişim aralığıdır. Genel olarak az sayıda veri için kullanılır. </a:t>
            </a:r>
          </a:p>
          <a:p>
            <a:pPr marL="0" indent="0" algn="just"/>
            <a:r>
              <a:rPr lang="tr-TR" altLang="tr-TR">
                <a:latin typeface="Times New Roman" panose="02020603050405020304" pitchFamily="18" charset="0"/>
                <a:cs typeface="Times New Roman" panose="02020603050405020304" pitchFamily="18" charset="0"/>
              </a:rPr>
              <a:t>  En büyük gözlem değeri ile en küçük gözlem değeri arasındaki fark değişim aralığını verir.</a:t>
            </a:r>
          </a:p>
          <a:p>
            <a:pPr marL="0" indent="0" algn="just"/>
            <a:r>
              <a:rPr lang="tr-TR" altLang="tr-TR">
                <a:latin typeface="Times New Roman" panose="02020603050405020304" pitchFamily="18" charset="0"/>
                <a:cs typeface="Times New Roman" panose="02020603050405020304" pitchFamily="18" charset="0"/>
              </a:rPr>
              <a:t> Range, veri setindeki tek bir gözlemin aşırı derecede küçük veya büyük olmasından etkilendiği için bir başka ifadeyle örnekte yer alan sadece iki veri kullanılarak hesaplanmasından dolayı tüm veri setinin değişkenliğini açıklamak için yetersiz kalmaktadır.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1B7D312-306B-4463-A32E-3B2E1C79B6DE}"/>
              </a:ext>
            </a:extLst>
          </p:cNvPr>
          <p:cNvSpPr>
            <a:spLocks noGrp="1"/>
          </p:cNvSpPr>
          <p:nvPr>
            <p:ph type="title"/>
          </p:nvPr>
        </p:nvSpPr>
        <p:spPr/>
        <p:txBody>
          <a:bodyPr/>
          <a:lstStyle/>
          <a:p>
            <a:r>
              <a:rPr lang="tr-TR" dirty="0"/>
              <a:t>Değişim Aralığı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55DB041-2642-4F1D-BEA9-07CA167DA3A3}"/>
                  </a:ext>
                </a:extLst>
              </p:cNvPr>
              <p:cNvSpPr>
                <a:spLocks noGrp="1"/>
              </p:cNvSpPr>
              <p:nvPr>
                <p:ph idx="1"/>
              </p:nvPr>
            </p:nvSpPr>
            <p:spPr/>
            <p:txBody>
              <a:bodyPr/>
              <a:lstStyle/>
              <a:p>
                <a:r>
                  <a:rPr lang="tr-TR" dirty="0"/>
                  <a:t>R=</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𝑚𝑎𝑥</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𝑚𝑖𝑛</m:t>
                        </m:r>
                      </m:sub>
                    </m:sSub>
                  </m:oMath>
                </a14:m>
                <a:endParaRPr lang="tr-TR" dirty="0"/>
              </a:p>
            </p:txBody>
          </p:sp>
        </mc:Choice>
        <mc:Fallback xmlns="">
          <p:sp>
            <p:nvSpPr>
              <p:cNvPr id="3" name="İçerik Yer Tutucusu 2">
                <a:extLst>
                  <a:ext uri="{FF2B5EF4-FFF2-40B4-BE49-F238E27FC236}">
                    <a16:creationId xmlns:a16="http://schemas.microsoft.com/office/drawing/2014/main" id="{755DB041-2642-4F1D-BEA9-07CA167DA3A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tr-TR">
                    <a:noFill/>
                  </a:rPr>
                  <a:t> </a:t>
                </a:r>
              </a:p>
            </p:txBody>
          </p:sp>
        </mc:Fallback>
      </mc:AlternateContent>
    </p:spTree>
    <p:extLst>
      <p:ext uri="{BB962C8B-B14F-4D97-AF65-F5344CB8AC3E}">
        <p14:creationId xmlns:p14="http://schemas.microsoft.com/office/powerpoint/2010/main" val="3543187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07930A-D5CE-4DF0-92BD-CB5627AC42BC}"/>
              </a:ext>
            </a:extLst>
          </p:cNvPr>
          <p:cNvSpPr>
            <a:spLocks noGrp="1"/>
          </p:cNvSpPr>
          <p:nvPr>
            <p:ph type="title"/>
          </p:nvPr>
        </p:nvSpPr>
        <p:spPr/>
        <p:txBody>
          <a:bodyPr/>
          <a:lstStyle/>
          <a:p>
            <a:r>
              <a:rPr lang="tr-TR" dirty="0" err="1"/>
              <a:t>Kartil</a:t>
            </a:r>
            <a:r>
              <a:rPr lang="tr-TR" dirty="0"/>
              <a:t> Aralığı</a:t>
            </a:r>
          </a:p>
        </p:txBody>
      </p:sp>
      <p:sp>
        <p:nvSpPr>
          <p:cNvPr id="3" name="İçerik Yer Tutucusu 2">
            <a:extLst>
              <a:ext uri="{FF2B5EF4-FFF2-40B4-BE49-F238E27FC236}">
                <a16:creationId xmlns:a16="http://schemas.microsoft.com/office/drawing/2014/main" id="{C143B7DB-44F1-4259-B2CD-57FCFEF63627}"/>
              </a:ext>
            </a:extLst>
          </p:cNvPr>
          <p:cNvSpPr>
            <a:spLocks noGrp="1"/>
          </p:cNvSpPr>
          <p:nvPr>
            <p:ph idx="1"/>
          </p:nvPr>
        </p:nvSpPr>
        <p:spPr/>
        <p:txBody>
          <a:bodyPr/>
          <a:lstStyle/>
          <a:p>
            <a:r>
              <a:rPr lang="tr-TR" dirty="0"/>
              <a:t>IQ= Q3-Q1</a:t>
            </a:r>
          </a:p>
        </p:txBody>
      </p:sp>
    </p:spTree>
    <p:extLst>
      <p:ext uri="{BB962C8B-B14F-4D97-AF65-F5344CB8AC3E}">
        <p14:creationId xmlns:p14="http://schemas.microsoft.com/office/powerpoint/2010/main" val="188616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9DA20C-F9F0-40F9-877E-E2F2FA2976C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C5D63C3-3E6D-4883-9E3E-3498B668A57E}"/>
              </a:ext>
            </a:extLst>
          </p:cNvPr>
          <p:cNvSpPr>
            <a:spLocks noGrp="1"/>
          </p:cNvSpPr>
          <p:nvPr>
            <p:ph idx="1"/>
          </p:nvPr>
        </p:nvSpPr>
        <p:spPr/>
        <p:txBody>
          <a:bodyPr/>
          <a:lstStyle/>
          <a:p>
            <a:pPr marL="0" indent="0">
              <a:buNone/>
            </a:pPr>
            <a:r>
              <a:rPr lang="tr-TR" dirty="0"/>
              <a:t>Bir veri setinin merkez noktasını gösteren, serinin normal değerinin bir göstergesi olan ve veriyi tek bir değerle ifade eden değerlere merkezi eğilim ölçüleri adı verilir. Bir verinin ortalaması onun en küçük ve en büyük değeri arasında yer alır. </a:t>
            </a:r>
          </a:p>
          <a:p>
            <a:pPr marL="0" indent="0">
              <a:buNone/>
            </a:pPr>
            <a:r>
              <a:rPr lang="tr-TR" dirty="0"/>
              <a:t>Herhangi bir veri grubu, sınıflandırma veya gruplandırma yoluyla özetlenebildiği gibi, bu veri gurubu, ortalaması alınarak da özetlenebilir. Bu durumda, veri grubu, tek bir sayı ile de temsil edilir. </a:t>
            </a:r>
          </a:p>
          <a:p>
            <a:endParaRPr lang="tr-TR" dirty="0"/>
          </a:p>
        </p:txBody>
      </p:sp>
    </p:spTree>
    <p:extLst>
      <p:ext uri="{BB962C8B-B14F-4D97-AF65-F5344CB8AC3E}">
        <p14:creationId xmlns:p14="http://schemas.microsoft.com/office/powerpoint/2010/main" val="944322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7 Slayt Numarası Yer Tutucusu">
            <a:extLst>
              <a:ext uri="{FF2B5EF4-FFF2-40B4-BE49-F238E27FC236}">
                <a16:creationId xmlns:a16="http://schemas.microsoft.com/office/drawing/2014/main" id="{81379F51-D4F7-4C0A-AEEC-8234085152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D338ECAE-4E26-4961-B4B3-AC23877E63DA}" type="slidenum">
              <a:rPr lang="tr-TR" altLang="tr-TR" b="0" i="0"/>
              <a:pPr eaLnBrk="1" hangingPunct="1"/>
              <a:t>30</a:t>
            </a:fld>
            <a:endParaRPr lang="tr-TR" altLang="tr-TR" b="0" i="0"/>
          </a:p>
        </p:txBody>
      </p:sp>
      <p:sp>
        <p:nvSpPr>
          <p:cNvPr id="28678" name="Rectangle 2">
            <a:extLst>
              <a:ext uri="{FF2B5EF4-FFF2-40B4-BE49-F238E27FC236}">
                <a16:creationId xmlns:a16="http://schemas.microsoft.com/office/drawing/2014/main" id="{58F8AF62-74A4-4F04-B7F3-5BE71AEF0753}"/>
              </a:ext>
            </a:extLst>
          </p:cNvPr>
          <p:cNvSpPr>
            <a:spLocks noGrp="1" noChangeArrowheads="1"/>
          </p:cNvSpPr>
          <p:nvPr>
            <p:ph type="title"/>
          </p:nvPr>
        </p:nvSpPr>
        <p:spPr>
          <a:xfrm>
            <a:off x="1981200" y="76201"/>
            <a:ext cx="8229600" cy="868363"/>
          </a:xfrm>
        </p:spPr>
        <p:txBody>
          <a:bodyPr>
            <a:normAutofit/>
          </a:bodyPr>
          <a:lstStyle/>
          <a:p>
            <a:pPr eaLnBrk="1" hangingPunct="1"/>
            <a:r>
              <a:rPr lang="tr-TR" altLang="tr-TR" b="1" dirty="0">
                <a:solidFill>
                  <a:schemeClr val="accent2"/>
                </a:solidFill>
                <a:latin typeface="Times New Roman" panose="02020603050405020304" pitchFamily="18" charset="0"/>
                <a:cs typeface="Times New Roman" panose="02020603050405020304" pitchFamily="18" charset="0"/>
              </a:rPr>
              <a:t>Ortalama Mutlak Sapma(OMS) </a:t>
            </a:r>
            <a:endParaRPr lang="en-US" altLang="tr-TR" b="1" dirty="0">
              <a:solidFill>
                <a:schemeClr val="accent2"/>
              </a:solidFill>
              <a:latin typeface="Times New Roman" panose="02020603050405020304" pitchFamily="18" charset="0"/>
              <a:cs typeface="Times New Roman" panose="02020603050405020304" pitchFamily="18" charset="0"/>
            </a:endParaRPr>
          </a:p>
        </p:txBody>
      </p:sp>
      <p:sp>
        <p:nvSpPr>
          <p:cNvPr id="28679" name="Rectangle 3">
            <a:extLst>
              <a:ext uri="{FF2B5EF4-FFF2-40B4-BE49-F238E27FC236}">
                <a16:creationId xmlns:a16="http://schemas.microsoft.com/office/drawing/2014/main" id="{A4E0D662-D9D0-4C36-B398-4F0E97663248}"/>
              </a:ext>
            </a:extLst>
          </p:cNvPr>
          <p:cNvSpPr>
            <a:spLocks noGrp="1" noChangeArrowheads="1"/>
          </p:cNvSpPr>
          <p:nvPr>
            <p:ph type="body" sz="half" idx="1"/>
          </p:nvPr>
        </p:nvSpPr>
        <p:spPr>
          <a:xfrm>
            <a:off x="1981200" y="1066800"/>
            <a:ext cx="8305800" cy="2438400"/>
          </a:xfrm>
        </p:spPr>
        <p:txBody>
          <a:bodyPr/>
          <a:lstStyle/>
          <a:p>
            <a:pPr marL="0" indent="0" algn="just"/>
            <a:r>
              <a:rPr lang="tr-TR" altLang="tr-TR" sz="2400" dirty="0"/>
              <a:t> </a:t>
            </a:r>
            <a:r>
              <a:rPr lang="tr-TR" altLang="tr-TR" sz="2400" dirty="0">
                <a:latin typeface="Times New Roman" panose="02020603050405020304" pitchFamily="18" charset="0"/>
                <a:cs typeface="Times New Roman" panose="02020603050405020304" pitchFamily="18" charset="0"/>
              </a:rPr>
              <a:t>Veri setindeki her bir gözlem değerinin mutlak değerce aritmetik ortalamadan farklarının toplamının, örnek hacmine bölünmesiyle elde edilir.</a:t>
            </a:r>
          </a:p>
          <a:p>
            <a:pPr marL="0" indent="0" algn="just"/>
            <a:r>
              <a:rPr lang="tr-TR" altLang="tr-TR" sz="2400" dirty="0">
                <a:latin typeface="Times New Roman" panose="02020603050405020304" pitchFamily="18" charset="0"/>
                <a:cs typeface="Times New Roman" panose="02020603050405020304" pitchFamily="18" charset="0"/>
              </a:rPr>
              <a:t>  Gözlem değerlerinin aritmetik ortalamadan faklarının toplamı 0 olacağından bu problemi ortadan kaldırmak için mutlak değer ifadesi kullanılır.</a:t>
            </a:r>
            <a:r>
              <a:rPr lang="tr-TR" altLang="tr-TR" sz="2600" dirty="0">
                <a:latin typeface="Times New Roman" panose="02020603050405020304" pitchFamily="18" charset="0"/>
                <a:cs typeface="Times New Roman" panose="02020603050405020304" pitchFamily="18" charset="0"/>
              </a:rPr>
              <a:t> </a:t>
            </a:r>
            <a:endParaRPr lang="tr-TR" altLang="tr-TR" sz="2600" baseline="30000" dirty="0">
              <a:latin typeface="Times New Roman" panose="02020603050405020304" pitchFamily="18" charset="0"/>
              <a:cs typeface="Times New Roman" panose="02020603050405020304" pitchFamily="18" charset="0"/>
            </a:endParaRPr>
          </a:p>
        </p:txBody>
      </p:sp>
      <p:graphicFrame>
        <p:nvGraphicFramePr>
          <p:cNvPr id="28674" name="Object 4">
            <a:extLst>
              <a:ext uri="{FF2B5EF4-FFF2-40B4-BE49-F238E27FC236}">
                <a16:creationId xmlns:a16="http://schemas.microsoft.com/office/drawing/2014/main" id="{85223FEA-1FCD-4007-BCD5-2C79FE8BB5FE}"/>
              </a:ext>
            </a:extLst>
          </p:cNvPr>
          <p:cNvGraphicFramePr>
            <a:graphicFrameLocks noGrp="1" noChangeAspect="1"/>
          </p:cNvGraphicFramePr>
          <p:nvPr>
            <p:ph sz="quarter" idx="2"/>
          </p:nvPr>
        </p:nvGraphicFramePr>
        <p:xfrm>
          <a:off x="5638800" y="2895600"/>
          <a:ext cx="2209800" cy="1220788"/>
        </p:xfrm>
        <a:graphic>
          <a:graphicData uri="http://schemas.openxmlformats.org/presentationml/2006/ole">
            <mc:AlternateContent xmlns:mc="http://schemas.openxmlformats.org/markup-compatibility/2006">
              <mc:Choice xmlns:v="urn:schemas-microsoft-com:vml" Requires="v">
                <p:oleObj spid="_x0000_s5206" name="Equation" r:id="rId3" imgW="1104840" imgH="609480" progId="Equation.3">
                  <p:embed/>
                </p:oleObj>
              </mc:Choice>
              <mc:Fallback>
                <p:oleObj name="Equation" r:id="rId3" imgW="1104840" imgH="609480" progId="Equation.3">
                  <p:embed/>
                  <p:pic>
                    <p:nvPicPr>
                      <p:cNvPr id="28674" name="Object 4">
                        <a:extLst>
                          <a:ext uri="{FF2B5EF4-FFF2-40B4-BE49-F238E27FC236}">
                            <a16:creationId xmlns:a16="http://schemas.microsoft.com/office/drawing/2014/main" id="{85223FEA-1FCD-4007-BCD5-2C79FE8BB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95600"/>
                        <a:ext cx="2209800" cy="122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Text Box 5">
            <a:extLst>
              <a:ext uri="{FF2B5EF4-FFF2-40B4-BE49-F238E27FC236}">
                <a16:creationId xmlns:a16="http://schemas.microsoft.com/office/drawing/2014/main" id="{7C16099F-0A82-4EDC-881F-ED81A2C18153}"/>
              </a:ext>
            </a:extLst>
          </p:cNvPr>
          <p:cNvSpPr txBox="1">
            <a:spLocks noChangeArrowheads="1"/>
          </p:cNvSpPr>
          <p:nvPr/>
        </p:nvSpPr>
        <p:spPr bwMode="auto">
          <a:xfrm>
            <a:off x="2362200" y="3429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Basit veriler için:</a:t>
            </a:r>
          </a:p>
        </p:txBody>
      </p:sp>
      <p:graphicFrame>
        <p:nvGraphicFramePr>
          <p:cNvPr id="28675" name="Object 6">
            <a:extLst>
              <a:ext uri="{FF2B5EF4-FFF2-40B4-BE49-F238E27FC236}">
                <a16:creationId xmlns:a16="http://schemas.microsoft.com/office/drawing/2014/main" id="{CC85319B-A97D-4268-AF26-2EEC5B6F2CC4}"/>
              </a:ext>
            </a:extLst>
          </p:cNvPr>
          <p:cNvGraphicFramePr>
            <a:graphicFrameLocks noGrp="1" noChangeAspect="1"/>
          </p:cNvGraphicFramePr>
          <p:nvPr>
            <p:ph sz="quarter" idx="3"/>
          </p:nvPr>
        </p:nvGraphicFramePr>
        <p:xfrm>
          <a:off x="6019800" y="4038600"/>
          <a:ext cx="2362200" cy="1606550"/>
        </p:xfrm>
        <a:graphic>
          <a:graphicData uri="http://schemas.openxmlformats.org/presentationml/2006/ole">
            <mc:AlternateContent xmlns:mc="http://schemas.openxmlformats.org/markup-compatibility/2006">
              <mc:Choice xmlns:v="urn:schemas-microsoft-com:vml" Requires="v">
                <p:oleObj spid="_x0000_s5207" name="Equation" r:id="rId5" imgW="1231560" imgH="838080" progId="Equation.3">
                  <p:embed/>
                </p:oleObj>
              </mc:Choice>
              <mc:Fallback>
                <p:oleObj name="Equation" r:id="rId5" imgW="1231560" imgH="838080" progId="Equation.3">
                  <p:embed/>
                  <p:pic>
                    <p:nvPicPr>
                      <p:cNvPr id="28675" name="Object 6">
                        <a:extLst>
                          <a:ext uri="{FF2B5EF4-FFF2-40B4-BE49-F238E27FC236}">
                            <a16:creationId xmlns:a16="http://schemas.microsoft.com/office/drawing/2014/main" id="{CC85319B-A97D-4268-AF26-2EEC5B6F2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038600"/>
                        <a:ext cx="2362200"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7">
            <a:extLst>
              <a:ext uri="{FF2B5EF4-FFF2-40B4-BE49-F238E27FC236}">
                <a16:creationId xmlns:a16="http://schemas.microsoft.com/office/drawing/2014/main" id="{A32CD8BC-184F-478D-A78C-DF316460651F}"/>
              </a:ext>
            </a:extLst>
          </p:cNvPr>
          <p:cNvGraphicFramePr>
            <a:graphicFrameLocks noChangeAspect="1"/>
          </p:cNvGraphicFramePr>
          <p:nvPr/>
        </p:nvGraphicFramePr>
        <p:xfrm>
          <a:off x="6172200" y="5562600"/>
          <a:ext cx="2286000" cy="1504950"/>
        </p:xfrm>
        <a:graphic>
          <a:graphicData uri="http://schemas.openxmlformats.org/presentationml/2006/ole">
            <mc:AlternateContent xmlns:mc="http://schemas.openxmlformats.org/markup-compatibility/2006">
              <mc:Choice xmlns:v="urn:schemas-microsoft-com:vml" Requires="v">
                <p:oleObj spid="_x0000_s5208" name="Equation" r:id="rId7" imgW="1269720" imgH="838080" progId="Equation.3">
                  <p:embed/>
                </p:oleObj>
              </mc:Choice>
              <mc:Fallback>
                <p:oleObj name="Equation" r:id="rId7" imgW="1269720" imgH="838080" progId="Equation.3">
                  <p:embed/>
                  <p:pic>
                    <p:nvPicPr>
                      <p:cNvPr id="28676" name="Object 7">
                        <a:extLst>
                          <a:ext uri="{FF2B5EF4-FFF2-40B4-BE49-F238E27FC236}">
                            <a16:creationId xmlns:a16="http://schemas.microsoft.com/office/drawing/2014/main" id="{A32CD8BC-184F-478D-A78C-DF31646065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5562600"/>
                        <a:ext cx="22860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1" name="Text Box 8">
            <a:extLst>
              <a:ext uri="{FF2B5EF4-FFF2-40B4-BE49-F238E27FC236}">
                <a16:creationId xmlns:a16="http://schemas.microsoft.com/office/drawing/2014/main" id="{7B130D19-3BD4-42AB-8F18-590C5B9E7625}"/>
              </a:ext>
            </a:extLst>
          </p:cNvPr>
          <p:cNvSpPr txBox="1">
            <a:spLocks noChangeArrowheads="1"/>
          </p:cNvSpPr>
          <p:nvPr/>
        </p:nvSpPr>
        <p:spPr bwMode="auto">
          <a:xfrm>
            <a:off x="22860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Gruplanmış veriler için:</a:t>
            </a:r>
          </a:p>
        </p:txBody>
      </p:sp>
      <p:sp>
        <p:nvSpPr>
          <p:cNvPr id="28682" name="Text Box 9">
            <a:extLst>
              <a:ext uri="{FF2B5EF4-FFF2-40B4-BE49-F238E27FC236}">
                <a16:creationId xmlns:a16="http://schemas.microsoft.com/office/drawing/2014/main" id="{85E16920-954D-4F05-BA12-93D9F3344FF4}"/>
              </a:ext>
            </a:extLst>
          </p:cNvPr>
          <p:cNvSpPr txBox="1">
            <a:spLocks noChangeArrowheads="1"/>
          </p:cNvSpPr>
          <p:nvPr/>
        </p:nvSpPr>
        <p:spPr bwMode="auto">
          <a:xfrm>
            <a:off x="2362200" y="59436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Sınıflanmış veriler için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7 Slayt Numarası Yer Tutucusu">
            <a:extLst>
              <a:ext uri="{FF2B5EF4-FFF2-40B4-BE49-F238E27FC236}">
                <a16:creationId xmlns:a16="http://schemas.microsoft.com/office/drawing/2014/main" id="{6E843DD4-848F-48D7-A1EE-254E39B609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7C2874EF-2A6F-4B19-9855-88237E01299B}" type="slidenum">
              <a:rPr lang="tr-TR" altLang="tr-TR" b="0" i="0"/>
              <a:pPr eaLnBrk="1" hangingPunct="1"/>
              <a:t>31</a:t>
            </a:fld>
            <a:endParaRPr lang="tr-TR" altLang="tr-TR" b="0" i="0"/>
          </a:p>
        </p:txBody>
      </p:sp>
      <p:sp>
        <p:nvSpPr>
          <p:cNvPr id="83971" name="Rectangle 2">
            <a:extLst>
              <a:ext uri="{FF2B5EF4-FFF2-40B4-BE49-F238E27FC236}">
                <a16:creationId xmlns:a16="http://schemas.microsoft.com/office/drawing/2014/main" id="{2E557644-797D-4B85-90B6-D131BDCE85FE}"/>
              </a:ext>
            </a:extLst>
          </p:cNvPr>
          <p:cNvSpPr>
            <a:spLocks noGrp="1" noChangeArrowheads="1"/>
          </p:cNvSpPr>
          <p:nvPr>
            <p:ph type="title"/>
          </p:nvPr>
        </p:nvSpPr>
        <p:spPr>
          <a:xfrm>
            <a:off x="1981200" y="76201"/>
            <a:ext cx="8229600" cy="868363"/>
          </a:xfrm>
        </p:spPr>
        <p:txBody>
          <a:bodyPr/>
          <a:lstStyle/>
          <a:p>
            <a:pPr eaLnBrk="1" hangingPunct="1"/>
            <a:r>
              <a:rPr lang="tr-TR" altLang="tr-TR" b="1">
                <a:solidFill>
                  <a:schemeClr val="accent2"/>
                </a:solidFill>
              </a:rPr>
              <a:t>9) Varyans</a:t>
            </a:r>
            <a:r>
              <a:rPr lang="tr-TR" altLang="tr-TR"/>
              <a:t> </a:t>
            </a:r>
            <a:endParaRPr lang="en-US" altLang="tr-TR"/>
          </a:p>
        </p:txBody>
      </p:sp>
      <p:sp>
        <p:nvSpPr>
          <p:cNvPr id="83972" name="Rectangle 3">
            <a:extLst>
              <a:ext uri="{FF2B5EF4-FFF2-40B4-BE49-F238E27FC236}">
                <a16:creationId xmlns:a16="http://schemas.microsoft.com/office/drawing/2014/main" id="{6C00641E-ABEA-44BF-992E-55C1F924463A}"/>
              </a:ext>
            </a:extLst>
          </p:cNvPr>
          <p:cNvSpPr>
            <a:spLocks noGrp="1" noChangeArrowheads="1"/>
          </p:cNvSpPr>
          <p:nvPr>
            <p:ph type="body" sz="half" idx="1"/>
          </p:nvPr>
        </p:nvSpPr>
        <p:spPr>
          <a:xfrm>
            <a:off x="1676400" y="1219200"/>
            <a:ext cx="8686800" cy="5334000"/>
          </a:xfrm>
        </p:spPr>
        <p:txBody>
          <a:bodyPr/>
          <a:lstStyle/>
          <a:p>
            <a:pPr marL="0" indent="0" algn="just"/>
            <a:r>
              <a:rPr lang="tr-TR" altLang="tr-TR" sz="2000"/>
              <a:t>  </a:t>
            </a:r>
            <a:r>
              <a:rPr lang="tr-TR" altLang="tr-TR" sz="2600"/>
              <a:t>Ortalama mutlak sapmada kullanılan mutlak değerli ifadeler ile işlem yapmanın zor hatta bazı durumlarda imkansız olması sebebiyle yeni değişkenlik ölçüsüne ihtiyaç bulunmaktadır.</a:t>
            </a:r>
          </a:p>
          <a:p>
            <a:pPr marL="0" indent="0" algn="just"/>
            <a:endParaRPr lang="tr-TR" altLang="tr-TR" sz="2600"/>
          </a:p>
          <a:p>
            <a:pPr marL="0" indent="0" algn="just"/>
            <a:r>
              <a:rPr lang="tr-TR" altLang="tr-TR" sz="2600"/>
              <a:t> Mutlak değer ifadesindeki zorluk aritmetik ortalamadan farkların karelerinin alınmasıyla ortadan kalkmaktadır.</a:t>
            </a:r>
          </a:p>
          <a:p>
            <a:pPr marL="0" indent="0" algn="just"/>
            <a:endParaRPr lang="tr-TR" altLang="tr-TR" sz="2600"/>
          </a:p>
          <a:p>
            <a:pPr marL="0" indent="0" algn="just"/>
            <a:r>
              <a:rPr lang="tr-TR" altLang="tr-TR" sz="2600"/>
              <a:t> </a:t>
            </a:r>
            <a:r>
              <a:rPr lang="tr-TR" altLang="tr-TR" sz="2600" b="1" i="1"/>
              <a:t>Veri setindeki her bir gözlem değerinin aritmetik ortalamadan farklarının karelerinin toplamının örnek hacminin bir eksiğine bölünmesinden elde edilen yayılım ölçüsüne örnek varyansı adı verilir.</a:t>
            </a:r>
            <a:r>
              <a:rPr lang="tr-TR" altLang="tr-TR" sz="2400" b="1" i="1"/>
              <a:t>  </a:t>
            </a:r>
            <a:endParaRPr lang="tr-TR" altLang="tr-TR" sz="2400" b="1" i="1" baseline="30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8 Slayt Numarası Yer Tutucusu">
            <a:extLst>
              <a:ext uri="{FF2B5EF4-FFF2-40B4-BE49-F238E27FC236}">
                <a16:creationId xmlns:a16="http://schemas.microsoft.com/office/drawing/2014/main" id="{51E684E7-971D-4DFD-ADF6-ABEB452476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AA921BDE-ABD1-4FD4-AA81-7567506AD1A1}" type="slidenum">
              <a:rPr lang="tr-TR" altLang="tr-TR" b="0" i="0"/>
              <a:pPr eaLnBrk="1" hangingPunct="1"/>
              <a:t>32</a:t>
            </a:fld>
            <a:endParaRPr lang="tr-TR" altLang="tr-TR" b="0" i="0"/>
          </a:p>
        </p:txBody>
      </p:sp>
      <p:sp>
        <p:nvSpPr>
          <p:cNvPr id="32775" name="Text Box 2">
            <a:extLst>
              <a:ext uri="{FF2B5EF4-FFF2-40B4-BE49-F238E27FC236}">
                <a16:creationId xmlns:a16="http://schemas.microsoft.com/office/drawing/2014/main" id="{590C5710-1F66-41ED-8D94-F5F1BF1077AB}"/>
              </a:ext>
            </a:extLst>
          </p:cNvPr>
          <p:cNvSpPr txBox="1">
            <a:spLocks noChangeArrowheads="1"/>
          </p:cNvSpPr>
          <p:nvPr/>
        </p:nvSpPr>
        <p:spPr bwMode="auto">
          <a:xfrm>
            <a:off x="2057400" y="609601"/>
            <a:ext cx="7391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i="0"/>
              <a:t>Basit veriler İçin:</a:t>
            </a:r>
          </a:p>
          <a:p>
            <a:pPr algn="l">
              <a:spcBef>
                <a:spcPct val="50000"/>
              </a:spcBef>
            </a:pPr>
            <a:r>
              <a:rPr lang="tr-TR" altLang="tr-TR" sz="2400" b="0" i="0"/>
              <a:t>    Anakütle Varyansı: </a:t>
            </a:r>
          </a:p>
          <a:p>
            <a:pPr algn="l">
              <a:spcBef>
                <a:spcPct val="50000"/>
              </a:spcBef>
            </a:pPr>
            <a:r>
              <a:rPr lang="tr-TR" altLang="tr-TR" sz="2400" b="0" i="0"/>
              <a:t>       </a:t>
            </a:r>
            <a:r>
              <a:rPr lang="tr-TR" altLang="tr-TR" sz="2000" b="0" i="0">
                <a:latin typeface="Symbol" panose="05050102010706020507" pitchFamily="18" charset="2"/>
              </a:rPr>
              <a:t>m :</a:t>
            </a:r>
            <a:r>
              <a:rPr lang="tr-TR" altLang="tr-TR" sz="2000" b="0" i="0"/>
              <a:t> Anakütle Ortalaması    N : Anakütle Hacmi</a:t>
            </a:r>
          </a:p>
          <a:p>
            <a:pPr algn="l">
              <a:spcBef>
                <a:spcPct val="50000"/>
              </a:spcBef>
            </a:pPr>
            <a:endParaRPr lang="tr-TR" altLang="tr-TR" sz="2000" b="0" i="0"/>
          </a:p>
          <a:p>
            <a:pPr algn="l">
              <a:spcBef>
                <a:spcPct val="50000"/>
              </a:spcBef>
            </a:pPr>
            <a:r>
              <a:rPr lang="tr-TR" altLang="tr-TR" sz="2000" b="0" i="0"/>
              <a:t>    </a:t>
            </a:r>
            <a:r>
              <a:rPr lang="tr-TR" altLang="tr-TR" sz="2400" b="0" i="0"/>
              <a:t>Örnek Varyansı :        </a:t>
            </a:r>
          </a:p>
        </p:txBody>
      </p:sp>
      <p:sp>
        <p:nvSpPr>
          <p:cNvPr id="32776" name="Text Box 3">
            <a:extLst>
              <a:ext uri="{FF2B5EF4-FFF2-40B4-BE49-F238E27FC236}">
                <a16:creationId xmlns:a16="http://schemas.microsoft.com/office/drawing/2014/main" id="{08A61064-81C0-49D6-848E-4B0196534FAD}"/>
              </a:ext>
            </a:extLst>
          </p:cNvPr>
          <p:cNvSpPr txBox="1">
            <a:spLocks noChangeArrowheads="1"/>
          </p:cNvSpPr>
          <p:nvPr/>
        </p:nvSpPr>
        <p:spPr bwMode="auto">
          <a:xfrm>
            <a:off x="2057400" y="4114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i="0"/>
              <a:t>Gruplanmış veriler için:</a:t>
            </a:r>
          </a:p>
        </p:txBody>
      </p:sp>
      <p:sp>
        <p:nvSpPr>
          <p:cNvPr id="32777" name="Text Box 4">
            <a:extLst>
              <a:ext uri="{FF2B5EF4-FFF2-40B4-BE49-F238E27FC236}">
                <a16:creationId xmlns:a16="http://schemas.microsoft.com/office/drawing/2014/main" id="{0BD2BB71-402D-4E6E-9486-F8F361699DD1}"/>
              </a:ext>
            </a:extLst>
          </p:cNvPr>
          <p:cNvSpPr txBox="1">
            <a:spLocks noChangeArrowheads="1"/>
          </p:cNvSpPr>
          <p:nvPr/>
        </p:nvSpPr>
        <p:spPr bwMode="auto">
          <a:xfrm>
            <a:off x="2057400" y="5791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i="0"/>
              <a:t>Sınıflanmış veriler için :</a:t>
            </a:r>
          </a:p>
        </p:txBody>
      </p:sp>
      <p:graphicFrame>
        <p:nvGraphicFramePr>
          <p:cNvPr id="32770" name="Object 5">
            <a:extLst>
              <a:ext uri="{FF2B5EF4-FFF2-40B4-BE49-F238E27FC236}">
                <a16:creationId xmlns:a16="http://schemas.microsoft.com/office/drawing/2014/main" id="{0BE170B5-DD3F-4DBC-9BC5-732ED002D4EA}"/>
              </a:ext>
            </a:extLst>
          </p:cNvPr>
          <p:cNvGraphicFramePr>
            <a:graphicFrameLocks noGrp="1" noChangeAspect="1"/>
          </p:cNvGraphicFramePr>
          <p:nvPr>
            <p:ph sz="quarter" idx="1"/>
          </p:nvPr>
        </p:nvGraphicFramePr>
        <p:xfrm>
          <a:off x="6400800" y="679450"/>
          <a:ext cx="2895600" cy="1149350"/>
        </p:xfrm>
        <a:graphic>
          <a:graphicData uri="http://schemas.openxmlformats.org/presentationml/2006/ole">
            <mc:AlternateContent xmlns:mc="http://schemas.openxmlformats.org/markup-compatibility/2006">
              <mc:Choice xmlns:v="urn:schemas-microsoft-com:vml" Requires="v">
                <p:oleObj spid="_x0000_s6258" name="Denklem" r:id="rId3" imgW="1600200" imgH="634680" progId="Equation.3">
                  <p:embed/>
                </p:oleObj>
              </mc:Choice>
              <mc:Fallback>
                <p:oleObj name="Denklem" r:id="rId3" imgW="1600200" imgH="634680" progId="Equation.3">
                  <p:embed/>
                  <p:pic>
                    <p:nvPicPr>
                      <p:cNvPr id="32770" name="Object 5">
                        <a:extLst>
                          <a:ext uri="{FF2B5EF4-FFF2-40B4-BE49-F238E27FC236}">
                            <a16:creationId xmlns:a16="http://schemas.microsoft.com/office/drawing/2014/main" id="{0BE170B5-DD3F-4DBC-9BC5-732ED002D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79450"/>
                        <a:ext cx="2895600"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6">
            <a:extLst>
              <a:ext uri="{FF2B5EF4-FFF2-40B4-BE49-F238E27FC236}">
                <a16:creationId xmlns:a16="http://schemas.microsoft.com/office/drawing/2014/main" id="{FEBC4896-323A-40DC-9CC0-19CCFF9467C5}"/>
              </a:ext>
            </a:extLst>
          </p:cNvPr>
          <p:cNvGraphicFramePr>
            <a:graphicFrameLocks noGrp="1" noChangeAspect="1"/>
          </p:cNvGraphicFramePr>
          <p:nvPr>
            <p:ph sz="quarter" idx="2"/>
          </p:nvPr>
        </p:nvGraphicFramePr>
        <p:xfrm>
          <a:off x="6324600" y="2362200"/>
          <a:ext cx="2438400" cy="1168400"/>
        </p:xfrm>
        <a:graphic>
          <a:graphicData uri="http://schemas.openxmlformats.org/presentationml/2006/ole">
            <mc:AlternateContent xmlns:mc="http://schemas.openxmlformats.org/markup-compatibility/2006">
              <mc:Choice xmlns:v="urn:schemas-microsoft-com:vml" Requires="v">
                <p:oleObj spid="_x0000_s6259" name="Denklem" r:id="rId5" imgW="1511280" imgH="723600" progId="Equation.3">
                  <p:embed/>
                </p:oleObj>
              </mc:Choice>
              <mc:Fallback>
                <p:oleObj name="Denklem" r:id="rId5" imgW="1511280" imgH="723600" progId="Equation.3">
                  <p:embed/>
                  <p:pic>
                    <p:nvPicPr>
                      <p:cNvPr id="32771" name="Object 6">
                        <a:extLst>
                          <a:ext uri="{FF2B5EF4-FFF2-40B4-BE49-F238E27FC236}">
                            <a16:creationId xmlns:a16="http://schemas.microsoft.com/office/drawing/2014/main" id="{FEBC4896-323A-40DC-9CC0-19CCFF9467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362200"/>
                        <a:ext cx="24384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7">
            <a:extLst>
              <a:ext uri="{FF2B5EF4-FFF2-40B4-BE49-F238E27FC236}">
                <a16:creationId xmlns:a16="http://schemas.microsoft.com/office/drawing/2014/main" id="{D8517406-4F57-411E-AE2E-9916EE8081F7}"/>
              </a:ext>
            </a:extLst>
          </p:cNvPr>
          <p:cNvGraphicFramePr>
            <a:graphicFrameLocks noGrp="1" noChangeAspect="1"/>
          </p:cNvGraphicFramePr>
          <p:nvPr>
            <p:ph sz="quarter" idx="3"/>
          </p:nvPr>
        </p:nvGraphicFramePr>
        <p:xfrm>
          <a:off x="6400800" y="5164138"/>
          <a:ext cx="2438400" cy="1693862"/>
        </p:xfrm>
        <a:graphic>
          <a:graphicData uri="http://schemas.openxmlformats.org/presentationml/2006/ole">
            <mc:AlternateContent xmlns:mc="http://schemas.openxmlformats.org/markup-compatibility/2006">
              <mc:Choice xmlns:v="urn:schemas-microsoft-com:vml" Requires="v">
                <p:oleObj spid="_x0000_s6260" name="Equation" r:id="rId7" imgW="1206360" imgH="838080" progId="Equation.3">
                  <p:embed/>
                </p:oleObj>
              </mc:Choice>
              <mc:Fallback>
                <p:oleObj name="Equation" r:id="rId7" imgW="1206360" imgH="838080" progId="Equation.3">
                  <p:embed/>
                  <p:pic>
                    <p:nvPicPr>
                      <p:cNvPr id="32772" name="Object 7">
                        <a:extLst>
                          <a:ext uri="{FF2B5EF4-FFF2-40B4-BE49-F238E27FC236}">
                            <a16:creationId xmlns:a16="http://schemas.microsoft.com/office/drawing/2014/main" id="{D8517406-4F57-411E-AE2E-9916EE8081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164138"/>
                        <a:ext cx="2438400"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8">
            <a:extLst>
              <a:ext uri="{FF2B5EF4-FFF2-40B4-BE49-F238E27FC236}">
                <a16:creationId xmlns:a16="http://schemas.microsoft.com/office/drawing/2014/main" id="{F9424570-892E-4C58-97AD-C534D841791E}"/>
              </a:ext>
            </a:extLst>
          </p:cNvPr>
          <p:cNvGraphicFramePr>
            <a:graphicFrameLocks noGrp="1" noChangeAspect="1"/>
          </p:cNvGraphicFramePr>
          <p:nvPr>
            <p:ph sz="quarter" idx="4"/>
          </p:nvPr>
        </p:nvGraphicFramePr>
        <p:xfrm>
          <a:off x="6410326" y="3581401"/>
          <a:ext cx="2428875" cy="1724025"/>
        </p:xfrm>
        <a:graphic>
          <a:graphicData uri="http://schemas.openxmlformats.org/presentationml/2006/ole">
            <mc:AlternateContent xmlns:mc="http://schemas.openxmlformats.org/markup-compatibility/2006">
              <mc:Choice xmlns:v="urn:schemas-microsoft-com:vml" Requires="v">
                <p:oleObj spid="_x0000_s6261" name="Equation" r:id="rId9" imgW="1180800" imgH="838080" progId="Equation.3">
                  <p:embed/>
                </p:oleObj>
              </mc:Choice>
              <mc:Fallback>
                <p:oleObj name="Equation" r:id="rId9" imgW="1180800" imgH="838080" progId="Equation.3">
                  <p:embed/>
                  <p:pic>
                    <p:nvPicPr>
                      <p:cNvPr id="32773" name="Object 8">
                        <a:extLst>
                          <a:ext uri="{FF2B5EF4-FFF2-40B4-BE49-F238E27FC236}">
                            <a16:creationId xmlns:a16="http://schemas.microsoft.com/office/drawing/2014/main" id="{F9424570-892E-4C58-97AD-C534D84179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326" y="3581401"/>
                        <a:ext cx="2428875"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68C90E-1001-4E14-8FAF-9D1CF247DC2B}"/>
              </a:ext>
            </a:extLst>
          </p:cNvPr>
          <p:cNvSpPr>
            <a:spLocks noGrp="1"/>
          </p:cNvSpPr>
          <p:nvPr>
            <p:ph type="title"/>
          </p:nvPr>
        </p:nvSpPr>
        <p:spPr/>
        <p:txBody>
          <a:bodyPr/>
          <a:lstStyle/>
          <a:p>
            <a:r>
              <a:rPr lang="tr-TR" dirty="0" err="1"/>
              <a:t>Varyans</a:t>
            </a:r>
            <a:endParaRPr lang="tr-TR" dirty="0"/>
          </a:p>
        </p:txBody>
      </p:sp>
      <p:sp>
        <p:nvSpPr>
          <p:cNvPr id="3" name="İçerik Yer Tutucusu 2">
            <a:extLst>
              <a:ext uri="{FF2B5EF4-FFF2-40B4-BE49-F238E27FC236}">
                <a16:creationId xmlns:a16="http://schemas.microsoft.com/office/drawing/2014/main" id="{1143B11D-B47C-4800-ABF0-F6FFB8079685}"/>
              </a:ext>
            </a:extLst>
          </p:cNvPr>
          <p:cNvSpPr>
            <a:spLocks noGrp="1"/>
          </p:cNvSpPr>
          <p:nvPr>
            <p:ph idx="1"/>
          </p:nvPr>
        </p:nvSpPr>
        <p:spPr/>
        <p:txBody>
          <a:bodyPr>
            <a:normAutofit/>
          </a:bodyPr>
          <a:lstStyle/>
          <a:p>
            <a:r>
              <a:rPr lang="tr-TR" dirty="0"/>
              <a:t>Birim yoktur.</a:t>
            </a:r>
          </a:p>
          <a:p>
            <a:pPr marL="0" indent="0">
              <a:buNone/>
            </a:pPr>
            <a:endParaRPr lang="tr-TR" dirty="0"/>
          </a:p>
          <a:p>
            <a:pPr marL="0" indent="0">
              <a:buNone/>
            </a:pPr>
            <a:r>
              <a:rPr lang="tr-TR" dirty="0"/>
              <a:t>n&gt;30 n-1 yerine n</a:t>
            </a:r>
          </a:p>
          <a:p>
            <a:pPr marL="0" indent="0">
              <a:buNone/>
            </a:pPr>
            <a:endParaRPr lang="tr-TR" dirty="0"/>
          </a:p>
        </p:txBody>
      </p:sp>
    </p:spTree>
    <p:extLst>
      <p:ext uri="{BB962C8B-B14F-4D97-AF65-F5344CB8AC3E}">
        <p14:creationId xmlns:p14="http://schemas.microsoft.com/office/powerpoint/2010/main" val="2061268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BEAFA6-DFDE-4750-8AFE-1D700B01099A}"/>
              </a:ext>
            </a:extLst>
          </p:cNvPr>
          <p:cNvSpPr>
            <a:spLocks noGrp="1"/>
          </p:cNvSpPr>
          <p:nvPr>
            <p:ph type="title"/>
          </p:nvPr>
        </p:nvSpPr>
        <p:spPr/>
        <p:txBody>
          <a:bodyPr/>
          <a:lstStyle/>
          <a:p>
            <a:r>
              <a:rPr lang="tr-TR" dirty="0"/>
              <a:t>Özellikleri</a:t>
            </a:r>
          </a:p>
        </p:txBody>
      </p:sp>
      <p:sp>
        <p:nvSpPr>
          <p:cNvPr id="3" name="İçerik Yer Tutucusu 2">
            <a:extLst>
              <a:ext uri="{FF2B5EF4-FFF2-40B4-BE49-F238E27FC236}">
                <a16:creationId xmlns:a16="http://schemas.microsoft.com/office/drawing/2014/main" id="{FFC62420-825B-4298-9687-529AA2668E00}"/>
              </a:ext>
            </a:extLst>
          </p:cNvPr>
          <p:cNvSpPr>
            <a:spLocks noGrp="1"/>
          </p:cNvSpPr>
          <p:nvPr>
            <p:ph idx="1"/>
          </p:nvPr>
        </p:nvSpPr>
        <p:spPr/>
        <p:txBody>
          <a:bodyPr>
            <a:normAutofit fontScale="85000" lnSpcReduction="20000"/>
          </a:bodyPr>
          <a:lstStyle/>
          <a:p>
            <a:r>
              <a:rPr lang="tr-TR" dirty="0"/>
              <a:t>Hep aynı elemanlardan oluşan basit serinin </a:t>
            </a:r>
            <a:r>
              <a:rPr lang="tr-TR" dirty="0" err="1"/>
              <a:t>varyansı</a:t>
            </a:r>
            <a:r>
              <a:rPr lang="tr-TR" dirty="0"/>
              <a:t> 0’dır.</a:t>
            </a:r>
          </a:p>
          <a:p>
            <a:endParaRPr lang="tr-TR" dirty="0"/>
          </a:p>
          <a:p>
            <a:r>
              <a:rPr lang="tr-TR" dirty="0"/>
              <a:t>Basit serideki tüm elemanlara a gibi sabit bir sayı eklenir ya da çıkarılırsa </a:t>
            </a:r>
            <a:r>
              <a:rPr lang="tr-TR" dirty="0" err="1"/>
              <a:t>varyans</a:t>
            </a:r>
            <a:r>
              <a:rPr lang="tr-TR" dirty="0"/>
              <a:t> değişmez.</a:t>
            </a:r>
          </a:p>
          <a:p>
            <a:endParaRPr lang="tr-TR" dirty="0"/>
          </a:p>
          <a:p>
            <a:r>
              <a:rPr lang="tr-TR" dirty="0"/>
              <a:t>Basit serideki tüm elemanlar a gibi sabit bir sayı ile çarpılırsa yeni </a:t>
            </a:r>
            <a:r>
              <a:rPr lang="tr-TR" dirty="0" err="1"/>
              <a:t>varyans</a:t>
            </a:r>
            <a:r>
              <a:rPr lang="tr-TR" dirty="0"/>
              <a:t> eski </a:t>
            </a:r>
            <a:r>
              <a:rPr lang="tr-TR" dirty="0" err="1"/>
              <a:t>varyansın</a:t>
            </a:r>
            <a:r>
              <a:rPr lang="tr-TR" dirty="0"/>
              <a:t> a</a:t>
            </a:r>
            <a:r>
              <a:rPr lang="tr-TR" baseline="30000" dirty="0"/>
              <a:t>2 </a:t>
            </a:r>
            <a:r>
              <a:rPr lang="tr-TR" dirty="0"/>
              <a:t>katı olur.</a:t>
            </a:r>
          </a:p>
          <a:p>
            <a:endParaRPr lang="tr-TR" baseline="30000" dirty="0"/>
          </a:p>
          <a:p>
            <a:r>
              <a:rPr lang="tr-TR" dirty="0"/>
              <a:t>Basit serideki tüm elemanlar a gibi sabit bir sayıya bölünürse yeni </a:t>
            </a:r>
            <a:r>
              <a:rPr lang="tr-TR" dirty="0" err="1"/>
              <a:t>varyans</a:t>
            </a:r>
            <a:r>
              <a:rPr lang="tr-TR" dirty="0"/>
              <a:t> eski </a:t>
            </a:r>
            <a:r>
              <a:rPr lang="tr-TR" dirty="0" err="1"/>
              <a:t>varyansın</a:t>
            </a:r>
            <a:r>
              <a:rPr lang="tr-TR" dirty="0"/>
              <a:t> 1/a</a:t>
            </a:r>
            <a:r>
              <a:rPr lang="tr-TR" baseline="30000" dirty="0"/>
              <a:t>2 </a:t>
            </a:r>
            <a:r>
              <a:rPr lang="tr-TR" dirty="0"/>
              <a:t>katı olur.</a:t>
            </a:r>
          </a:p>
          <a:p>
            <a:endParaRPr lang="tr-TR" dirty="0"/>
          </a:p>
          <a:p>
            <a:r>
              <a:rPr lang="tr-TR" dirty="0"/>
              <a:t>Basit serideki elemanların kareli ortalamasının ve </a:t>
            </a:r>
            <a:r>
              <a:rPr lang="tr-TR" dirty="0" err="1"/>
              <a:t>aritmerik</a:t>
            </a:r>
            <a:r>
              <a:rPr lang="tr-TR" dirty="0"/>
              <a:t> ortalamasının karelerinin farkı serinin </a:t>
            </a:r>
            <a:r>
              <a:rPr lang="tr-TR" dirty="0" err="1"/>
              <a:t>varyansına</a:t>
            </a:r>
            <a:r>
              <a:rPr lang="tr-TR" dirty="0"/>
              <a:t> eşittir.</a:t>
            </a:r>
          </a:p>
          <a:p>
            <a:endParaRPr lang="tr-TR" dirty="0"/>
          </a:p>
          <a:p>
            <a:endParaRPr lang="tr-TR" baseline="30000" dirty="0"/>
          </a:p>
        </p:txBody>
      </p:sp>
    </p:spTree>
    <p:extLst>
      <p:ext uri="{BB962C8B-B14F-4D97-AF65-F5344CB8AC3E}">
        <p14:creationId xmlns:p14="http://schemas.microsoft.com/office/powerpoint/2010/main" val="2460096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6 Slayt Numarası Yer Tutucusu">
            <a:extLst>
              <a:ext uri="{FF2B5EF4-FFF2-40B4-BE49-F238E27FC236}">
                <a16:creationId xmlns:a16="http://schemas.microsoft.com/office/drawing/2014/main" id="{37D0D980-5382-4A33-B1F2-CFC0807EB2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C52ABF93-E135-4DA3-A099-E567069F7D5E}" type="slidenum">
              <a:rPr lang="tr-TR" altLang="tr-TR" b="0" i="0"/>
              <a:pPr eaLnBrk="1" hangingPunct="1"/>
              <a:t>35</a:t>
            </a:fld>
            <a:endParaRPr lang="tr-TR" altLang="tr-TR" b="0" i="0"/>
          </a:p>
        </p:txBody>
      </p:sp>
      <p:graphicFrame>
        <p:nvGraphicFramePr>
          <p:cNvPr id="33794" name="Object 2">
            <a:extLst>
              <a:ext uri="{FF2B5EF4-FFF2-40B4-BE49-F238E27FC236}">
                <a16:creationId xmlns:a16="http://schemas.microsoft.com/office/drawing/2014/main" id="{83F58BB4-BD04-4842-A1E2-835865545471}"/>
              </a:ext>
            </a:extLst>
          </p:cNvPr>
          <p:cNvGraphicFramePr>
            <a:graphicFrameLocks noGrp="1" noChangeAspect="1"/>
          </p:cNvGraphicFramePr>
          <p:nvPr>
            <p:ph sz="half" idx="1"/>
          </p:nvPr>
        </p:nvGraphicFramePr>
        <p:xfrm>
          <a:off x="4495800" y="457201"/>
          <a:ext cx="2819400" cy="1184275"/>
        </p:xfrm>
        <a:graphic>
          <a:graphicData uri="http://schemas.openxmlformats.org/presentationml/2006/ole">
            <mc:AlternateContent xmlns:mc="http://schemas.openxmlformats.org/markup-compatibility/2006">
              <mc:Choice xmlns:v="urn:schemas-microsoft-com:vml" Requires="v">
                <p:oleObj spid="_x0000_s7226" name="Denklem" r:id="rId3" imgW="1028520" imgH="431640" progId="Equation.3">
                  <p:embed/>
                </p:oleObj>
              </mc:Choice>
              <mc:Fallback>
                <p:oleObj name="Denklem" r:id="rId3" imgW="1028520" imgH="431640" progId="Equation.3">
                  <p:embed/>
                  <p:pic>
                    <p:nvPicPr>
                      <p:cNvPr id="33794" name="Object 2">
                        <a:extLst>
                          <a:ext uri="{FF2B5EF4-FFF2-40B4-BE49-F238E27FC236}">
                            <a16:creationId xmlns:a16="http://schemas.microsoft.com/office/drawing/2014/main" id="{83F58BB4-BD04-4842-A1E2-835865545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1"/>
                        <a:ext cx="2819400"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7" name="Text Box 3">
            <a:extLst>
              <a:ext uri="{FF2B5EF4-FFF2-40B4-BE49-F238E27FC236}">
                <a16:creationId xmlns:a16="http://schemas.microsoft.com/office/drawing/2014/main" id="{A5CBF631-F761-403C-A46A-49D9DA64A6A6}"/>
              </a:ext>
            </a:extLst>
          </p:cNvPr>
          <p:cNvSpPr txBox="1">
            <a:spLocks noChangeArrowheads="1"/>
          </p:cNvSpPr>
          <p:nvPr/>
        </p:nvSpPr>
        <p:spPr bwMode="auto">
          <a:xfrm>
            <a:off x="1828800" y="1828801"/>
            <a:ext cx="8610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just" eaLnBrk="1" hangingPunct="1">
              <a:spcBef>
                <a:spcPct val="50000"/>
              </a:spcBef>
            </a:pPr>
            <a:r>
              <a:rPr lang="tr-TR" altLang="tr-TR" sz="2800" b="0" i="0"/>
              <a:t>ifadesi istatistikte bir çok formülde kullanılır ve </a:t>
            </a:r>
            <a:br>
              <a:rPr lang="tr-TR" altLang="tr-TR" sz="2800" b="0" i="0"/>
            </a:br>
            <a:r>
              <a:rPr lang="tr-TR" altLang="tr-TR" sz="2800"/>
              <a:t>kareler toplamı</a:t>
            </a:r>
            <a:r>
              <a:rPr lang="tr-TR" altLang="tr-TR" sz="2800" b="0" i="0"/>
              <a:t> olarak adlandırılır. </a:t>
            </a:r>
          </a:p>
          <a:p>
            <a:pPr algn="just" eaLnBrk="1" hangingPunct="1">
              <a:spcBef>
                <a:spcPct val="50000"/>
              </a:spcBef>
            </a:pPr>
            <a:endParaRPr lang="tr-TR" altLang="tr-TR" sz="2800" b="0" i="0"/>
          </a:p>
          <a:p>
            <a:pPr algn="just" eaLnBrk="1" hangingPunct="1">
              <a:spcBef>
                <a:spcPct val="50000"/>
              </a:spcBef>
              <a:buFontTx/>
              <a:buChar char="•"/>
            </a:pPr>
            <a:r>
              <a:rPr lang="tr-TR" altLang="tr-TR" sz="2800" b="0" i="0"/>
              <a:t> Matematiksel olarak hesaplama kolaylığı sağlaması açısından formüllerde kareler toplamının açılımı olan aşağıdaki eşitlik kullanılabilir. </a:t>
            </a:r>
          </a:p>
        </p:txBody>
      </p:sp>
      <p:graphicFrame>
        <p:nvGraphicFramePr>
          <p:cNvPr id="33795" name="Object 4">
            <a:extLst>
              <a:ext uri="{FF2B5EF4-FFF2-40B4-BE49-F238E27FC236}">
                <a16:creationId xmlns:a16="http://schemas.microsoft.com/office/drawing/2014/main" id="{2B893DB9-6594-4653-B878-C295277F69F6}"/>
              </a:ext>
            </a:extLst>
          </p:cNvPr>
          <p:cNvGraphicFramePr>
            <a:graphicFrameLocks noGrp="1" noChangeAspect="1"/>
          </p:cNvGraphicFramePr>
          <p:nvPr>
            <p:ph sz="half" idx="2"/>
          </p:nvPr>
        </p:nvGraphicFramePr>
        <p:xfrm>
          <a:off x="3581400" y="4984751"/>
          <a:ext cx="4876800" cy="1414463"/>
        </p:xfrm>
        <a:graphic>
          <a:graphicData uri="http://schemas.openxmlformats.org/presentationml/2006/ole">
            <mc:AlternateContent xmlns:mc="http://schemas.openxmlformats.org/markup-compatibility/2006">
              <mc:Choice xmlns:v="urn:schemas-microsoft-com:vml" Requires="v">
                <p:oleObj spid="_x0000_s7227" name="Denklem" r:id="rId5" imgW="2539800" imgH="736560" progId="Equation.3">
                  <p:embed/>
                </p:oleObj>
              </mc:Choice>
              <mc:Fallback>
                <p:oleObj name="Denklem" r:id="rId5" imgW="2539800" imgH="736560" progId="Equation.3">
                  <p:embed/>
                  <p:pic>
                    <p:nvPicPr>
                      <p:cNvPr id="33795" name="Object 4">
                        <a:extLst>
                          <a:ext uri="{FF2B5EF4-FFF2-40B4-BE49-F238E27FC236}">
                            <a16:creationId xmlns:a16="http://schemas.microsoft.com/office/drawing/2014/main" id="{2B893DB9-6594-4653-B878-C295277F6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984751"/>
                        <a:ext cx="48768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8 Slayt Numarası Yer Tutucusu">
            <a:extLst>
              <a:ext uri="{FF2B5EF4-FFF2-40B4-BE49-F238E27FC236}">
                <a16:creationId xmlns:a16="http://schemas.microsoft.com/office/drawing/2014/main" id="{BB78847A-2B06-40C4-A571-D2FA9429D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D6E63A75-F43A-48FE-99CC-840504AE4F2C}" type="slidenum">
              <a:rPr lang="tr-TR" altLang="tr-TR" b="0" i="0"/>
              <a:pPr eaLnBrk="1" hangingPunct="1"/>
              <a:t>36</a:t>
            </a:fld>
            <a:endParaRPr lang="tr-TR" altLang="tr-TR" b="0" i="0"/>
          </a:p>
        </p:txBody>
      </p:sp>
      <p:graphicFrame>
        <p:nvGraphicFramePr>
          <p:cNvPr id="34818" name="Object 2">
            <a:extLst>
              <a:ext uri="{FF2B5EF4-FFF2-40B4-BE49-F238E27FC236}">
                <a16:creationId xmlns:a16="http://schemas.microsoft.com/office/drawing/2014/main" id="{A7BCE6C6-521B-4DF0-B1DA-CCFAA8BF21FB}"/>
              </a:ext>
            </a:extLst>
          </p:cNvPr>
          <p:cNvGraphicFramePr>
            <a:graphicFrameLocks noGrp="1" noChangeAspect="1"/>
          </p:cNvGraphicFramePr>
          <p:nvPr>
            <p:ph sz="quarter" idx="1"/>
          </p:nvPr>
        </p:nvGraphicFramePr>
        <p:xfrm>
          <a:off x="6019800" y="152401"/>
          <a:ext cx="2400300" cy="1439863"/>
        </p:xfrm>
        <a:graphic>
          <a:graphicData uri="http://schemas.openxmlformats.org/presentationml/2006/ole">
            <mc:AlternateContent xmlns:mc="http://schemas.openxmlformats.org/markup-compatibility/2006">
              <mc:Choice xmlns:v="urn:schemas-microsoft-com:vml" Requires="v">
                <p:oleObj spid="_x0000_s8278" name="Denklem" r:id="rId3" imgW="1714320" imgH="1028520" progId="Equation.3">
                  <p:embed/>
                </p:oleObj>
              </mc:Choice>
              <mc:Fallback>
                <p:oleObj name="Denklem" r:id="rId3" imgW="1714320" imgH="1028520" progId="Equation.3">
                  <p:embed/>
                  <p:pic>
                    <p:nvPicPr>
                      <p:cNvPr id="34818" name="Object 2">
                        <a:extLst>
                          <a:ext uri="{FF2B5EF4-FFF2-40B4-BE49-F238E27FC236}">
                            <a16:creationId xmlns:a16="http://schemas.microsoft.com/office/drawing/2014/main" id="{A7BCE6C6-521B-4DF0-B1DA-CCFAA8BF2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1"/>
                        <a:ext cx="2400300" cy="143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3">
            <a:extLst>
              <a:ext uri="{FF2B5EF4-FFF2-40B4-BE49-F238E27FC236}">
                <a16:creationId xmlns:a16="http://schemas.microsoft.com/office/drawing/2014/main" id="{75925E81-1371-40F7-9572-3C820AC92AB6}"/>
              </a:ext>
            </a:extLst>
          </p:cNvPr>
          <p:cNvGraphicFramePr>
            <a:graphicFrameLocks noGrp="1" noChangeAspect="1"/>
          </p:cNvGraphicFramePr>
          <p:nvPr>
            <p:ph sz="quarter" idx="2"/>
          </p:nvPr>
        </p:nvGraphicFramePr>
        <p:xfrm>
          <a:off x="5867400" y="2057400"/>
          <a:ext cx="3111500" cy="1919288"/>
        </p:xfrm>
        <a:graphic>
          <a:graphicData uri="http://schemas.openxmlformats.org/presentationml/2006/ole">
            <mc:AlternateContent xmlns:mc="http://schemas.openxmlformats.org/markup-compatibility/2006">
              <mc:Choice xmlns:v="urn:schemas-microsoft-com:vml" Requires="v">
                <p:oleObj spid="_x0000_s8279" name="Denklem" r:id="rId5" imgW="2120760" imgH="1307880" progId="Equation.3">
                  <p:embed/>
                </p:oleObj>
              </mc:Choice>
              <mc:Fallback>
                <p:oleObj name="Denklem" r:id="rId5" imgW="2120760" imgH="1307880" progId="Equation.3">
                  <p:embed/>
                  <p:pic>
                    <p:nvPicPr>
                      <p:cNvPr id="34819" name="Object 3">
                        <a:extLst>
                          <a:ext uri="{FF2B5EF4-FFF2-40B4-BE49-F238E27FC236}">
                            <a16:creationId xmlns:a16="http://schemas.microsoft.com/office/drawing/2014/main" id="{75925E81-1371-40F7-9572-3C820AC92A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057400"/>
                        <a:ext cx="3111500" cy="191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0" name="Object 4">
            <a:extLst>
              <a:ext uri="{FF2B5EF4-FFF2-40B4-BE49-F238E27FC236}">
                <a16:creationId xmlns:a16="http://schemas.microsoft.com/office/drawing/2014/main" id="{B75376C8-D512-42AA-946A-9CDF36B600E4}"/>
              </a:ext>
            </a:extLst>
          </p:cNvPr>
          <p:cNvGraphicFramePr>
            <a:graphicFrameLocks noGrp="1" noChangeAspect="1"/>
          </p:cNvGraphicFramePr>
          <p:nvPr>
            <p:ph sz="quarter" idx="4"/>
          </p:nvPr>
        </p:nvGraphicFramePr>
        <p:xfrm>
          <a:off x="5867400" y="4040188"/>
          <a:ext cx="3200400" cy="2513012"/>
        </p:xfrm>
        <a:graphic>
          <a:graphicData uri="http://schemas.openxmlformats.org/presentationml/2006/ole">
            <mc:AlternateContent xmlns:mc="http://schemas.openxmlformats.org/markup-compatibility/2006">
              <mc:Choice xmlns:v="urn:schemas-microsoft-com:vml" Requires="v">
                <p:oleObj spid="_x0000_s8280" name="Equation" r:id="rId7" imgW="1650960" imgH="1295280" progId="Equation.3">
                  <p:embed/>
                </p:oleObj>
              </mc:Choice>
              <mc:Fallback>
                <p:oleObj name="Equation" r:id="rId7" imgW="1650960" imgH="1295280" progId="Equation.3">
                  <p:embed/>
                  <p:pic>
                    <p:nvPicPr>
                      <p:cNvPr id="34820" name="Object 4">
                        <a:extLst>
                          <a:ext uri="{FF2B5EF4-FFF2-40B4-BE49-F238E27FC236}">
                            <a16:creationId xmlns:a16="http://schemas.microsoft.com/office/drawing/2014/main" id="{B75376C8-D512-42AA-946A-9CDF36B600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040188"/>
                        <a:ext cx="3200400" cy="251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Text Box 5">
            <a:extLst>
              <a:ext uri="{FF2B5EF4-FFF2-40B4-BE49-F238E27FC236}">
                <a16:creationId xmlns:a16="http://schemas.microsoft.com/office/drawing/2014/main" id="{AF08B13E-D5A2-48AE-9DD7-12734831F284}"/>
              </a:ext>
            </a:extLst>
          </p:cNvPr>
          <p:cNvSpPr txBox="1">
            <a:spLocks noChangeArrowheads="1"/>
          </p:cNvSpPr>
          <p:nvPr/>
        </p:nvSpPr>
        <p:spPr bwMode="auto">
          <a:xfrm>
            <a:off x="1828800" y="3048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Gruplanmış Veriler İçin:</a:t>
            </a:r>
          </a:p>
        </p:txBody>
      </p:sp>
      <p:sp>
        <p:nvSpPr>
          <p:cNvPr id="34823" name="Text Box 6">
            <a:extLst>
              <a:ext uri="{FF2B5EF4-FFF2-40B4-BE49-F238E27FC236}">
                <a16:creationId xmlns:a16="http://schemas.microsoft.com/office/drawing/2014/main" id="{932C610B-B9ED-4CA8-9D60-1CEFBF5DF2C0}"/>
              </a:ext>
            </a:extLst>
          </p:cNvPr>
          <p:cNvSpPr txBox="1">
            <a:spLocks noChangeArrowheads="1"/>
          </p:cNvSpPr>
          <p:nvPr/>
        </p:nvSpPr>
        <p:spPr bwMode="auto">
          <a:xfrm>
            <a:off x="1828800" y="55626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Sınıflanmış Veriler İçin :</a:t>
            </a:r>
          </a:p>
        </p:txBody>
      </p:sp>
      <p:sp>
        <p:nvSpPr>
          <p:cNvPr id="34824" name="Text Box 7">
            <a:extLst>
              <a:ext uri="{FF2B5EF4-FFF2-40B4-BE49-F238E27FC236}">
                <a16:creationId xmlns:a16="http://schemas.microsoft.com/office/drawing/2014/main" id="{649A29A0-12E0-40D5-AE80-117435F0ED71}"/>
              </a:ext>
            </a:extLst>
          </p:cNvPr>
          <p:cNvSpPr txBox="1">
            <a:spLocks noChangeArrowheads="1"/>
          </p:cNvSpPr>
          <p:nvPr/>
        </p:nvSpPr>
        <p:spPr bwMode="auto">
          <a:xfrm>
            <a:off x="1905000" y="914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t>Basit Veriler İçin: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D4A6CC14-3F4A-4D66-AB13-AF2C211309E0}"/>
              </a:ext>
            </a:extLst>
          </p:cNvPr>
          <p:cNvSpPr>
            <a:spLocks noGrp="1" noChangeArrowheads="1"/>
          </p:cNvSpPr>
          <p:nvPr>
            <p:ph type="title"/>
          </p:nvPr>
        </p:nvSpPr>
        <p:spPr>
          <a:xfrm>
            <a:off x="1524000" y="274638"/>
            <a:ext cx="8915400" cy="1143000"/>
          </a:xfrm>
          <a:noFill/>
        </p:spPr>
        <p:txBody>
          <a:bodyPr/>
          <a:lstStyle/>
          <a:p>
            <a:pPr algn="just"/>
            <a:r>
              <a:rPr lang="tr-TR" altLang="tr-TR" sz="2200" b="1"/>
              <a:t>Örnek:</a:t>
            </a:r>
            <a:r>
              <a:rPr lang="tr-TR" altLang="tr-TR" sz="2200"/>
              <a:t> Bir un fabrikasının satış mağazasında bir gün içinde satılan un paketlerinin gramajlarına göre göre satış adetleri aşağıda verilmiştir. Buna göre veri seti için varyans değerlerini hesaplayınız.</a:t>
            </a:r>
            <a:r>
              <a:rPr lang="tr-TR" altLang="tr-TR" sz="2400"/>
              <a:t> </a:t>
            </a:r>
            <a:endParaRPr lang="tr-TR" altLang="tr-TR" sz="4000"/>
          </a:p>
        </p:txBody>
      </p:sp>
      <p:graphicFrame>
        <p:nvGraphicFramePr>
          <p:cNvPr id="179310" name="Group 110">
            <a:extLst>
              <a:ext uri="{FF2B5EF4-FFF2-40B4-BE49-F238E27FC236}">
                <a16:creationId xmlns:a16="http://schemas.microsoft.com/office/drawing/2014/main" id="{B3E4C2D1-CFCE-4D70-BF39-C34E356EFFCB}"/>
              </a:ext>
            </a:extLst>
          </p:cNvPr>
          <p:cNvGraphicFramePr>
            <a:graphicFrameLocks noGrp="1"/>
          </p:cNvGraphicFramePr>
          <p:nvPr>
            <p:ph sz="half" idx="1"/>
          </p:nvPr>
        </p:nvGraphicFramePr>
        <p:xfrm>
          <a:off x="3733800" y="1447800"/>
          <a:ext cx="5486400" cy="3048000"/>
        </p:xfrm>
        <a:graphic>
          <a:graphicData uri="http://schemas.openxmlformats.org/drawingml/2006/table">
            <a:tbl>
              <a:tblPr/>
              <a:tblGrid>
                <a:gridCol w="1468438">
                  <a:extLst>
                    <a:ext uri="{9D8B030D-6E8A-4147-A177-3AD203B41FA5}">
                      <a16:colId xmlns:a16="http://schemas.microsoft.com/office/drawing/2014/main" val="20000"/>
                    </a:ext>
                  </a:extLst>
                </a:gridCol>
                <a:gridCol w="2166937">
                  <a:extLst>
                    <a:ext uri="{9D8B030D-6E8A-4147-A177-3AD203B41FA5}">
                      <a16:colId xmlns:a16="http://schemas.microsoft.com/office/drawing/2014/main" val="20001"/>
                    </a:ext>
                  </a:extLst>
                </a:gridCol>
                <a:gridCol w="877888">
                  <a:extLst>
                    <a:ext uri="{9D8B030D-6E8A-4147-A177-3AD203B41FA5}">
                      <a16:colId xmlns:a16="http://schemas.microsoft.com/office/drawing/2014/main" val="20002"/>
                    </a:ext>
                  </a:extLst>
                </a:gridCol>
                <a:gridCol w="973137">
                  <a:extLst>
                    <a:ext uri="{9D8B030D-6E8A-4147-A177-3AD203B41FA5}">
                      <a16:colId xmlns:a16="http://schemas.microsoft.com/office/drawing/2014/main" val="20003"/>
                    </a:ext>
                  </a:extLst>
                </a:gridCol>
              </a:tblGrid>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Satış adedi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a:ln>
                            <a:noFill/>
                          </a:ln>
                          <a:solidFill>
                            <a:schemeClr val="tx1"/>
                          </a:solidFill>
                          <a:effectLst/>
                          <a:latin typeface="Arial" pitchFamily="34" charset="0"/>
                          <a:cs typeface="Arial" pitchFamily="34" charset="0"/>
                        </a:rPr>
                        <a:t>x</a:t>
                      </a:r>
                      <a:r>
                        <a:rPr kumimoji="0" lang="tr-TR" sz="1900" b="1" i="1" u="none" strike="noStrike" cap="none" normalizeH="0" baseline="-25000">
                          <a:ln>
                            <a:noFill/>
                          </a:ln>
                          <a:solidFill>
                            <a:schemeClr val="tx1"/>
                          </a:solidFill>
                          <a:effectLst/>
                          <a:latin typeface="Arial" pitchFamily="34" charset="0"/>
                          <a:cs typeface="Arial" pitchFamily="34" charset="0"/>
                        </a:rPr>
                        <a:t>i</a:t>
                      </a:r>
                      <a:r>
                        <a:rPr kumimoji="0" lang="tr-TR" sz="1900" b="1" i="1" u="none" strike="noStrike" cap="none" normalizeH="0" baseline="0">
                          <a:ln>
                            <a:noFill/>
                          </a:ln>
                          <a:solidFill>
                            <a:schemeClr val="tx1"/>
                          </a:solidFill>
                          <a:effectLst/>
                          <a:latin typeface="Arial" pitchFamily="34" charset="0"/>
                          <a:cs typeface="Arial" pitchFamily="34" charset="0"/>
                        </a:rPr>
                        <a:t>.f</a:t>
                      </a:r>
                      <a:r>
                        <a:rPr kumimoji="0" lang="tr-TR" sz="1900" b="1" i="1" u="none" strike="noStrike" cap="none" normalizeH="0" baseline="-25000">
                          <a:ln>
                            <a:noFill/>
                          </a:ln>
                          <a:solidFill>
                            <a:schemeClr val="tx1"/>
                          </a:solidFill>
                          <a:effectLst/>
                          <a:latin typeface="Arial" pitchFamily="34" charset="0"/>
                          <a:cs typeface="Arial"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a:ln>
                            <a:noFill/>
                          </a:ln>
                          <a:solidFill>
                            <a:schemeClr val="tx1"/>
                          </a:solidFill>
                          <a:effectLst/>
                          <a:latin typeface="Arial" pitchFamily="34" charset="0"/>
                          <a:cs typeface="Arial" pitchFamily="34" charset="0"/>
                        </a:rPr>
                        <a:t>x</a:t>
                      </a:r>
                      <a:r>
                        <a:rPr kumimoji="0" lang="tr-TR" sz="1900" b="1" i="1" u="none" strike="noStrike" cap="none" normalizeH="0" baseline="30000">
                          <a:ln>
                            <a:noFill/>
                          </a:ln>
                          <a:solidFill>
                            <a:schemeClr val="tx1"/>
                          </a:solidFill>
                          <a:effectLst/>
                          <a:latin typeface="Arial" pitchFamily="34" charset="0"/>
                          <a:cs typeface="Arial" pitchFamily="34" charset="0"/>
                        </a:rPr>
                        <a:t>2</a:t>
                      </a:r>
                      <a:r>
                        <a:rPr kumimoji="0" lang="tr-TR" sz="1900" b="1" i="1" u="none" strike="noStrike" cap="none" normalizeH="0" baseline="-25000">
                          <a:ln>
                            <a:noFill/>
                          </a:ln>
                          <a:solidFill>
                            <a:schemeClr val="tx1"/>
                          </a:solidFill>
                          <a:effectLst/>
                          <a:latin typeface="Arial" pitchFamily="34" charset="0"/>
                          <a:cs typeface="Arial" pitchFamily="34" charset="0"/>
                        </a:rPr>
                        <a:t>i</a:t>
                      </a:r>
                      <a:r>
                        <a:rPr kumimoji="0" lang="tr-TR" sz="1900" b="1" i="1" u="none" strike="noStrike" cap="none" normalizeH="0" baseline="0">
                          <a:ln>
                            <a:noFill/>
                          </a:ln>
                          <a:solidFill>
                            <a:schemeClr val="tx1"/>
                          </a:solidFill>
                          <a:effectLst/>
                          <a:latin typeface="Arial" pitchFamily="34" charset="0"/>
                          <a:cs typeface="Arial" pitchFamily="34" charset="0"/>
                        </a:rPr>
                        <a:t>.f</a:t>
                      </a:r>
                      <a:r>
                        <a:rPr kumimoji="0" lang="tr-TR" sz="1900" b="1" i="1" u="none" strike="noStrike" cap="none" normalizeH="0" baseline="-25000">
                          <a:ln>
                            <a:noFill/>
                          </a:ln>
                          <a:solidFill>
                            <a:schemeClr val="tx1"/>
                          </a:solidFill>
                          <a:effectLst/>
                          <a:latin typeface="Arial" pitchFamily="34" charset="0"/>
                          <a:cs typeface="Arial" pitchFamily="34"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315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dirty="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9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toplam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0" i="0" u="none" strike="noStrike" cap="none" normalizeH="0" baseline="0">
                          <a:ln>
                            <a:noFill/>
                          </a:ln>
                          <a:solidFill>
                            <a:schemeClr val="tx1"/>
                          </a:solidFill>
                          <a:effectLst/>
                          <a:latin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266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tr-TR" sz="1900" b="1" i="1" u="none" strike="noStrike" cap="none" normalizeH="0" baseline="0" dirty="0">
                          <a:ln>
                            <a:noFill/>
                          </a:ln>
                          <a:solidFill>
                            <a:schemeClr val="tx1"/>
                          </a:solidFill>
                          <a:effectLst/>
                          <a:latin typeface="Arial" pitchFamily="34" charset="0"/>
                        </a:rPr>
                        <a:t>1008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5891" name="Rectangle 52">
            <a:extLst>
              <a:ext uri="{FF2B5EF4-FFF2-40B4-BE49-F238E27FC236}">
                <a16:creationId xmlns:a16="http://schemas.microsoft.com/office/drawing/2014/main" id="{BC28F5BB-D7C7-4FCB-836C-1EB177A4987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tr-TR" altLang="tr-TR"/>
          </a:p>
        </p:txBody>
      </p:sp>
      <p:graphicFrame>
        <p:nvGraphicFramePr>
          <p:cNvPr id="35842" name="Object 51">
            <a:extLst>
              <a:ext uri="{FF2B5EF4-FFF2-40B4-BE49-F238E27FC236}">
                <a16:creationId xmlns:a16="http://schemas.microsoft.com/office/drawing/2014/main" id="{46015487-825D-43C5-AEF2-019B68D4C843}"/>
              </a:ext>
            </a:extLst>
          </p:cNvPr>
          <p:cNvGraphicFramePr>
            <a:graphicFrameLocks noChangeAspect="1"/>
          </p:cNvGraphicFramePr>
          <p:nvPr/>
        </p:nvGraphicFramePr>
        <p:xfrm>
          <a:off x="2971800" y="4800600"/>
          <a:ext cx="6172200" cy="1600200"/>
        </p:xfrm>
        <a:graphic>
          <a:graphicData uri="http://schemas.openxmlformats.org/presentationml/2006/ole">
            <mc:AlternateContent xmlns:mc="http://schemas.openxmlformats.org/markup-compatibility/2006">
              <mc:Choice xmlns:v="urn:schemas-microsoft-com:vml" Requires="v">
                <p:oleObj spid="_x0000_s9246" name="Denklem" r:id="rId3" imgW="3517900" imgH="1397000" progId="Equation.3">
                  <p:embed/>
                </p:oleObj>
              </mc:Choice>
              <mc:Fallback>
                <p:oleObj name="Denklem" r:id="rId3" imgW="3517900" imgH="1397000" progId="Equation.3">
                  <p:embed/>
                  <p:pic>
                    <p:nvPicPr>
                      <p:cNvPr id="35842" name="Object 51">
                        <a:extLst>
                          <a:ext uri="{FF2B5EF4-FFF2-40B4-BE49-F238E27FC236}">
                            <a16:creationId xmlns:a16="http://schemas.microsoft.com/office/drawing/2014/main" id="{46015487-825D-43C5-AEF2-019B68D4C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800600"/>
                        <a:ext cx="61722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7 Slayt Numarası Yer Tutucusu">
            <a:extLst>
              <a:ext uri="{FF2B5EF4-FFF2-40B4-BE49-F238E27FC236}">
                <a16:creationId xmlns:a16="http://schemas.microsoft.com/office/drawing/2014/main" id="{E5046CD4-2E05-4E6D-9D4B-A30E278743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6881B45C-A382-4ECD-A336-FA21A461B178}" type="slidenum">
              <a:rPr lang="tr-TR" altLang="tr-TR" b="0" i="0"/>
              <a:pPr eaLnBrk="1" hangingPunct="1"/>
              <a:t>38</a:t>
            </a:fld>
            <a:endParaRPr lang="tr-TR" altLang="tr-TR" b="0" i="0"/>
          </a:p>
        </p:txBody>
      </p:sp>
      <p:sp>
        <p:nvSpPr>
          <p:cNvPr id="84995" name="Rectangle 2">
            <a:extLst>
              <a:ext uri="{FF2B5EF4-FFF2-40B4-BE49-F238E27FC236}">
                <a16:creationId xmlns:a16="http://schemas.microsoft.com/office/drawing/2014/main" id="{14407CAA-5C20-4EEB-BCE7-F1A7285FA5A9}"/>
              </a:ext>
            </a:extLst>
          </p:cNvPr>
          <p:cNvSpPr>
            <a:spLocks noGrp="1" noChangeArrowheads="1"/>
          </p:cNvSpPr>
          <p:nvPr>
            <p:ph type="title"/>
          </p:nvPr>
        </p:nvSpPr>
        <p:spPr>
          <a:xfrm>
            <a:off x="1752600" y="198438"/>
            <a:ext cx="8229600" cy="868362"/>
          </a:xfrm>
        </p:spPr>
        <p:txBody>
          <a:bodyPr/>
          <a:lstStyle/>
          <a:p>
            <a:pPr eaLnBrk="1" hangingPunct="1"/>
            <a:r>
              <a:rPr lang="tr-TR" altLang="tr-TR" b="1">
                <a:solidFill>
                  <a:schemeClr val="accent2"/>
                </a:solidFill>
              </a:rPr>
              <a:t>10) Standart Sapma</a:t>
            </a:r>
            <a:r>
              <a:rPr lang="tr-TR" altLang="tr-TR"/>
              <a:t> </a:t>
            </a:r>
            <a:endParaRPr lang="en-US" altLang="tr-TR"/>
          </a:p>
        </p:txBody>
      </p:sp>
      <p:sp>
        <p:nvSpPr>
          <p:cNvPr id="84996" name="Rectangle 3">
            <a:extLst>
              <a:ext uri="{FF2B5EF4-FFF2-40B4-BE49-F238E27FC236}">
                <a16:creationId xmlns:a16="http://schemas.microsoft.com/office/drawing/2014/main" id="{687D378D-E659-42C4-BC90-87F265B46EAE}"/>
              </a:ext>
            </a:extLst>
          </p:cNvPr>
          <p:cNvSpPr>
            <a:spLocks noGrp="1" noChangeArrowheads="1"/>
          </p:cNvSpPr>
          <p:nvPr>
            <p:ph type="body" sz="half" idx="1"/>
          </p:nvPr>
        </p:nvSpPr>
        <p:spPr>
          <a:xfrm>
            <a:off x="1752600" y="1219200"/>
            <a:ext cx="8686800" cy="5334000"/>
          </a:xfrm>
        </p:spPr>
        <p:txBody>
          <a:bodyPr/>
          <a:lstStyle/>
          <a:p>
            <a:pPr marL="0" indent="0" algn="just"/>
            <a:r>
              <a:rPr lang="tr-TR" altLang="tr-TR"/>
              <a:t>  Varyans hesaplanırken kullanılan verilerin kareleri alındığında mevcut ölçü biriminin de karesi alınmış olur.</a:t>
            </a:r>
          </a:p>
          <a:p>
            <a:pPr marL="0" indent="0" algn="just">
              <a:buNone/>
            </a:pPr>
            <a:endParaRPr lang="tr-TR" altLang="tr-TR"/>
          </a:p>
          <a:p>
            <a:pPr marL="0" indent="0" algn="just"/>
            <a:r>
              <a:rPr lang="tr-TR" altLang="tr-TR"/>
              <a:t> </a:t>
            </a:r>
            <a:r>
              <a:rPr lang="tr-TR" altLang="tr-TR" b="1"/>
              <a:t>Örnek: kg</a:t>
            </a:r>
            <a:r>
              <a:rPr lang="tr-TR" altLang="tr-TR" b="1" baseline="30000"/>
              <a:t>2</a:t>
            </a:r>
            <a:r>
              <a:rPr lang="tr-TR" altLang="tr-TR" b="1"/>
              <a:t>, cm</a:t>
            </a:r>
            <a:r>
              <a:rPr lang="tr-TR" altLang="tr-TR" b="1" baseline="30000"/>
              <a:t>2  </a:t>
            </a:r>
            <a:r>
              <a:rPr lang="tr-TR" altLang="tr-TR" b="1"/>
              <a:t>gibi.</a:t>
            </a:r>
          </a:p>
          <a:p>
            <a:pPr marL="0" indent="0" algn="just"/>
            <a:endParaRPr lang="tr-TR" altLang="tr-TR"/>
          </a:p>
          <a:p>
            <a:pPr marL="0" indent="0" algn="just"/>
            <a:r>
              <a:rPr lang="tr-TR" altLang="tr-TR"/>
              <a:t> Bu nitelendirme veriler açısından bir anlam taşımayacağından varyans yerine ortalama etrafındaki değişimin bir ölçüsü olarak onun pozitif karekökü olan </a:t>
            </a:r>
            <a:r>
              <a:rPr lang="tr-TR" altLang="tr-TR" b="1" i="1"/>
              <a:t>standart sapma</a:t>
            </a:r>
            <a:r>
              <a:rPr lang="tr-TR" altLang="tr-TR"/>
              <a:t> kullanılır.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8 Slayt Numarası Yer Tutucusu">
            <a:extLst>
              <a:ext uri="{FF2B5EF4-FFF2-40B4-BE49-F238E27FC236}">
                <a16:creationId xmlns:a16="http://schemas.microsoft.com/office/drawing/2014/main" id="{D8F770A8-C901-47FA-A44D-D495935922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eaLnBrk="1" hangingPunct="1"/>
            <a:fld id="{AE52AEBD-E371-4B2A-9D4C-BDEDDEAF5BE9}" type="slidenum">
              <a:rPr lang="tr-TR" altLang="tr-TR" b="0" i="0"/>
              <a:pPr eaLnBrk="1" hangingPunct="1"/>
              <a:t>39</a:t>
            </a:fld>
            <a:endParaRPr lang="tr-TR" altLang="tr-TR" b="0" i="0"/>
          </a:p>
        </p:txBody>
      </p:sp>
      <p:sp>
        <p:nvSpPr>
          <p:cNvPr id="37896" name="Text Box 2">
            <a:extLst>
              <a:ext uri="{FF2B5EF4-FFF2-40B4-BE49-F238E27FC236}">
                <a16:creationId xmlns:a16="http://schemas.microsoft.com/office/drawing/2014/main" id="{AD7CEB88-081E-4A54-8CA4-E98660F1BAAD}"/>
              </a:ext>
            </a:extLst>
          </p:cNvPr>
          <p:cNvSpPr txBox="1">
            <a:spLocks noChangeArrowheads="1"/>
          </p:cNvSpPr>
          <p:nvPr/>
        </p:nvSpPr>
        <p:spPr bwMode="auto">
          <a:xfrm>
            <a:off x="2057400" y="609601"/>
            <a:ext cx="7391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latin typeface="Times New Roman" panose="02020603050405020304" pitchFamily="18" charset="0"/>
                <a:cs typeface="Times New Roman" panose="02020603050405020304" pitchFamily="18" charset="0"/>
              </a:rPr>
              <a:t>Basit Veriler İçin:</a:t>
            </a:r>
          </a:p>
          <a:p>
            <a:pPr algn="l">
              <a:spcBef>
                <a:spcPct val="50000"/>
              </a:spcBef>
            </a:pPr>
            <a:r>
              <a:rPr lang="tr-TR" altLang="tr-TR" sz="2400" b="0" i="0">
                <a:latin typeface="Times New Roman" panose="02020603050405020304" pitchFamily="18" charset="0"/>
                <a:cs typeface="Times New Roman" panose="02020603050405020304" pitchFamily="18" charset="0"/>
              </a:rPr>
              <a:t>    Populasyon Standart Sapması: </a:t>
            </a:r>
          </a:p>
          <a:p>
            <a:pPr algn="l">
              <a:spcBef>
                <a:spcPct val="50000"/>
              </a:spcBef>
            </a:pPr>
            <a:r>
              <a:rPr lang="tr-TR" altLang="tr-TR" sz="2400" b="0" i="0">
                <a:latin typeface="Times New Roman" panose="02020603050405020304" pitchFamily="18" charset="0"/>
                <a:cs typeface="Times New Roman" panose="02020603050405020304" pitchFamily="18" charset="0"/>
              </a:rPr>
              <a:t>       </a:t>
            </a:r>
            <a:r>
              <a:rPr lang="tr-TR" altLang="tr-TR" sz="2000" b="0" i="0">
                <a:latin typeface="Times New Roman" panose="02020603050405020304" pitchFamily="18" charset="0"/>
                <a:cs typeface="Times New Roman" panose="02020603050405020304" pitchFamily="18" charset="0"/>
              </a:rPr>
              <a:t> : Populasyon Standart Sapması   N : Populasyon Hacmi</a:t>
            </a:r>
          </a:p>
          <a:p>
            <a:pPr algn="l">
              <a:spcBef>
                <a:spcPct val="50000"/>
              </a:spcBef>
            </a:pPr>
            <a:endParaRPr lang="tr-TR" altLang="tr-TR" sz="2000" b="0" i="0">
              <a:latin typeface="Times New Roman" panose="02020603050405020304" pitchFamily="18" charset="0"/>
              <a:cs typeface="Times New Roman" panose="02020603050405020304" pitchFamily="18" charset="0"/>
            </a:endParaRPr>
          </a:p>
          <a:p>
            <a:pPr algn="l">
              <a:spcBef>
                <a:spcPct val="50000"/>
              </a:spcBef>
            </a:pPr>
            <a:r>
              <a:rPr lang="tr-TR" altLang="tr-TR" sz="2000" b="0" i="0">
                <a:latin typeface="Times New Roman" panose="02020603050405020304" pitchFamily="18" charset="0"/>
                <a:cs typeface="Times New Roman" panose="02020603050405020304" pitchFamily="18" charset="0"/>
              </a:rPr>
              <a:t>    </a:t>
            </a:r>
            <a:r>
              <a:rPr lang="tr-TR" altLang="tr-TR" sz="2400" b="0" i="0">
                <a:latin typeface="Times New Roman" panose="02020603050405020304" pitchFamily="18" charset="0"/>
                <a:cs typeface="Times New Roman" panose="02020603050405020304" pitchFamily="18" charset="0"/>
              </a:rPr>
              <a:t>Örnek Standart Sapması </a:t>
            </a:r>
            <a:r>
              <a:rPr lang="tr-TR" altLang="tr-TR" sz="2400" b="0" i="0"/>
              <a:t>:        </a:t>
            </a:r>
          </a:p>
        </p:txBody>
      </p:sp>
      <p:sp>
        <p:nvSpPr>
          <p:cNvPr id="37897" name="Text Box 3">
            <a:extLst>
              <a:ext uri="{FF2B5EF4-FFF2-40B4-BE49-F238E27FC236}">
                <a16:creationId xmlns:a16="http://schemas.microsoft.com/office/drawing/2014/main" id="{AF3E6B8C-B518-47A1-AF7D-2E46A4FDD633}"/>
              </a:ext>
            </a:extLst>
          </p:cNvPr>
          <p:cNvSpPr txBox="1">
            <a:spLocks noChangeArrowheads="1"/>
          </p:cNvSpPr>
          <p:nvPr/>
        </p:nvSpPr>
        <p:spPr bwMode="auto">
          <a:xfrm>
            <a:off x="2362200" y="4114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latin typeface="Times New Roman" panose="02020603050405020304" pitchFamily="18" charset="0"/>
                <a:cs typeface="Times New Roman" panose="02020603050405020304" pitchFamily="18" charset="0"/>
              </a:rPr>
              <a:t>Gruplanmış Veriler İçin:</a:t>
            </a:r>
          </a:p>
        </p:txBody>
      </p:sp>
      <p:sp>
        <p:nvSpPr>
          <p:cNvPr id="37898" name="Text Box 4">
            <a:extLst>
              <a:ext uri="{FF2B5EF4-FFF2-40B4-BE49-F238E27FC236}">
                <a16:creationId xmlns:a16="http://schemas.microsoft.com/office/drawing/2014/main" id="{CF60EDEB-D767-4200-9E5C-F693959031D0}"/>
              </a:ext>
            </a:extLst>
          </p:cNvPr>
          <p:cNvSpPr txBox="1">
            <a:spLocks noChangeArrowheads="1"/>
          </p:cNvSpPr>
          <p:nvPr/>
        </p:nvSpPr>
        <p:spPr bwMode="auto">
          <a:xfrm>
            <a:off x="2362200" y="5638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anose="020B0604020202020204" pitchFamily="34" charset="0"/>
              </a:defRPr>
            </a:lvl1pPr>
            <a:lvl2pPr marL="742950" indent="-285750" eaLnBrk="0" hangingPunct="0">
              <a:defRPr b="1" i="1">
                <a:solidFill>
                  <a:schemeClr val="tx1"/>
                </a:solidFill>
                <a:latin typeface="Arial" panose="020B0604020202020204" pitchFamily="34" charset="0"/>
              </a:defRPr>
            </a:lvl2pPr>
            <a:lvl3pPr marL="1143000" indent="-228600" eaLnBrk="0" hangingPunct="0">
              <a:defRPr b="1" i="1">
                <a:solidFill>
                  <a:schemeClr val="tx1"/>
                </a:solidFill>
                <a:latin typeface="Arial" panose="020B0604020202020204" pitchFamily="34" charset="0"/>
              </a:defRPr>
            </a:lvl3pPr>
            <a:lvl4pPr marL="1600200" indent="-228600" eaLnBrk="0" hangingPunct="0">
              <a:defRPr b="1" i="1">
                <a:solidFill>
                  <a:schemeClr val="tx1"/>
                </a:solidFill>
                <a:latin typeface="Arial" panose="020B0604020202020204" pitchFamily="34" charset="0"/>
              </a:defRPr>
            </a:lvl4pPr>
            <a:lvl5pPr marL="2057400" indent="-228600" eaLnBrk="0" hangingPunct="0">
              <a:defRPr b="1" i="1">
                <a:solidFill>
                  <a:schemeClr val="tx1"/>
                </a:solidFill>
                <a:latin typeface="Arial" panose="020B0604020202020204" pitchFamily="34" charset="0"/>
              </a:defRPr>
            </a:lvl5pPr>
            <a:lvl6pPr marL="2514600" indent="-228600" algn="ctr" eaLnBrk="0" fontAlgn="base" hangingPunct="0">
              <a:spcBef>
                <a:spcPct val="0"/>
              </a:spcBef>
              <a:spcAft>
                <a:spcPct val="0"/>
              </a:spcAft>
              <a:defRPr b="1" i="1">
                <a:solidFill>
                  <a:schemeClr val="tx1"/>
                </a:solidFill>
                <a:latin typeface="Arial" panose="020B0604020202020204" pitchFamily="34" charset="0"/>
              </a:defRPr>
            </a:lvl6pPr>
            <a:lvl7pPr marL="2971800" indent="-228600" algn="ctr" eaLnBrk="0" fontAlgn="base" hangingPunct="0">
              <a:spcBef>
                <a:spcPct val="0"/>
              </a:spcBef>
              <a:spcAft>
                <a:spcPct val="0"/>
              </a:spcAft>
              <a:defRPr b="1" i="1">
                <a:solidFill>
                  <a:schemeClr val="tx1"/>
                </a:solidFill>
                <a:latin typeface="Arial" panose="020B0604020202020204" pitchFamily="34" charset="0"/>
              </a:defRPr>
            </a:lvl7pPr>
            <a:lvl8pPr marL="3429000" indent="-228600" algn="ctr" eaLnBrk="0" fontAlgn="base" hangingPunct="0">
              <a:spcBef>
                <a:spcPct val="0"/>
              </a:spcBef>
              <a:spcAft>
                <a:spcPct val="0"/>
              </a:spcAft>
              <a:defRPr b="1" i="1">
                <a:solidFill>
                  <a:schemeClr val="tx1"/>
                </a:solidFill>
                <a:latin typeface="Arial" panose="020B0604020202020204" pitchFamily="34" charset="0"/>
              </a:defRPr>
            </a:lvl8pPr>
            <a:lvl9pPr marL="3886200" indent="-228600" algn="ctr" eaLnBrk="0" fontAlgn="base" hangingPunct="0">
              <a:spcBef>
                <a:spcPct val="0"/>
              </a:spcBef>
              <a:spcAft>
                <a:spcPct val="0"/>
              </a:spcAft>
              <a:defRPr b="1" i="1">
                <a:solidFill>
                  <a:schemeClr val="tx1"/>
                </a:solidFill>
                <a:latin typeface="Arial" panose="020B0604020202020204" pitchFamily="34" charset="0"/>
              </a:defRPr>
            </a:lvl9pPr>
          </a:lstStyle>
          <a:p>
            <a:pPr algn="l">
              <a:spcBef>
                <a:spcPct val="50000"/>
              </a:spcBef>
            </a:pPr>
            <a:r>
              <a:rPr lang="tr-TR" altLang="tr-TR" sz="2400" b="0" i="0">
                <a:latin typeface="Times New Roman" panose="02020603050405020304" pitchFamily="18" charset="0"/>
                <a:cs typeface="Times New Roman" panose="02020603050405020304" pitchFamily="18" charset="0"/>
              </a:rPr>
              <a:t>Sınıflanmış Veriler İçin :</a:t>
            </a:r>
          </a:p>
        </p:txBody>
      </p:sp>
      <p:graphicFrame>
        <p:nvGraphicFramePr>
          <p:cNvPr id="37890" name="Object 5">
            <a:extLst>
              <a:ext uri="{FF2B5EF4-FFF2-40B4-BE49-F238E27FC236}">
                <a16:creationId xmlns:a16="http://schemas.microsoft.com/office/drawing/2014/main" id="{EF928A48-D98E-43D6-A838-7E8AE2535515}"/>
              </a:ext>
            </a:extLst>
          </p:cNvPr>
          <p:cNvGraphicFramePr>
            <a:graphicFrameLocks noGrp="1" noChangeAspect="1"/>
          </p:cNvGraphicFramePr>
          <p:nvPr>
            <p:ph sz="quarter" idx="1"/>
          </p:nvPr>
        </p:nvGraphicFramePr>
        <p:xfrm>
          <a:off x="7094539" y="681039"/>
          <a:ext cx="2574925" cy="1144587"/>
        </p:xfrm>
        <a:graphic>
          <a:graphicData uri="http://schemas.openxmlformats.org/presentationml/2006/ole">
            <mc:AlternateContent xmlns:mc="http://schemas.openxmlformats.org/markup-compatibility/2006">
              <mc:Choice xmlns:v="urn:schemas-microsoft-com:vml" Requires="v">
                <p:oleObj spid="_x0000_s10382" name="Denklem" r:id="rId3" imgW="1143000" imgH="507960" progId="Equation.3">
                  <p:embed/>
                </p:oleObj>
              </mc:Choice>
              <mc:Fallback>
                <p:oleObj name="Denklem" r:id="rId3" imgW="1143000" imgH="507960" progId="Equation.3">
                  <p:embed/>
                  <p:pic>
                    <p:nvPicPr>
                      <p:cNvPr id="37890" name="Object 5">
                        <a:extLst>
                          <a:ext uri="{FF2B5EF4-FFF2-40B4-BE49-F238E27FC236}">
                            <a16:creationId xmlns:a16="http://schemas.microsoft.com/office/drawing/2014/main" id="{EF928A48-D98E-43D6-A838-7E8AE2535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9" y="681039"/>
                        <a:ext cx="2574925"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6">
            <a:extLst>
              <a:ext uri="{FF2B5EF4-FFF2-40B4-BE49-F238E27FC236}">
                <a16:creationId xmlns:a16="http://schemas.microsoft.com/office/drawing/2014/main" id="{F762A162-30E7-40AB-89D8-1312ED1E1115}"/>
              </a:ext>
            </a:extLst>
          </p:cNvPr>
          <p:cNvGraphicFramePr>
            <a:graphicFrameLocks noGrp="1" noChangeAspect="1"/>
          </p:cNvGraphicFramePr>
          <p:nvPr>
            <p:ph sz="quarter" idx="2"/>
          </p:nvPr>
        </p:nvGraphicFramePr>
        <p:xfrm>
          <a:off x="6324600" y="2293939"/>
          <a:ext cx="2438400" cy="1152525"/>
        </p:xfrm>
        <a:graphic>
          <a:graphicData uri="http://schemas.openxmlformats.org/presentationml/2006/ole">
            <mc:AlternateContent xmlns:mc="http://schemas.openxmlformats.org/markup-compatibility/2006">
              <mc:Choice xmlns:v="urn:schemas-microsoft-com:vml" Requires="v">
                <p:oleObj spid="_x0000_s10383" name="Denklem" r:id="rId5" imgW="1612800" imgH="761760" progId="Equation.3">
                  <p:embed/>
                </p:oleObj>
              </mc:Choice>
              <mc:Fallback>
                <p:oleObj name="Denklem" r:id="rId5" imgW="1612800" imgH="761760" progId="Equation.3">
                  <p:embed/>
                  <p:pic>
                    <p:nvPicPr>
                      <p:cNvPr id="37891" name="Object 6">
                        <a:extLst>
                          <a:ext uri="{FF2B5EF4-FFF2-40B4-BE49-F238E27FC236}">
                            <a16:creationId xmlns:a16="http://schemas.microsoft.com/office/drawing/2014/main" id="{F762A162-30E7-40AB-89D8-1312ED1E11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293939"/>
                        <a:ext cx="24384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7">
            <a:extLst>
              <a:ext uri="{FF2B5EF4-FFF2-40B4-BE49-F238E27FC236}">
                <a16:creationId xmlns:a16="http://schemas.microsoft.com/office/drawing/2014/main" id="{CF6AC1E4-85F4-44CB-9F8C-E5DA5390B9B8}"/>
              </a:ext>
            </a:extLst>
          </p:cNvPr>
          <p:cNvGraphicFramePr>
            <a:graphicFrameLocks noGrp="1" noChangeAspect="1"/>
          </p:cNvGraphicFramePr>
          <p:nvPr>
            <p:ph sz="quarter" idx="3"/>
          </p:nvPr>
        </p:nvGraphicFramePr>
        <p:xfrm>
          <a:off x="6248400" y="5110164"/>
          <a:ext cx="2362200" cy="1671637"/>
        </p:xfrm>
        <a:graphic>
          <a:graphicData uri="http://schemas.openxmlformats.org/presentationml/2006/ole">
            <mc:AlternateContent xmlns:mc="http://schemas.openxmlformats.org/markup-compatibility/2006">
              <mc:Choice xmlns:v="urn:schemas-microsoft-com:vml" Requires="v">
                <p:oleObj spid="_x0000_s10384" name="Equation" r:id="rId7" imgW="1257120" imgH="888840" progId="Equation.3">
                  <p:embed/>
                </p:oleObj>
              </mc:Choice>
              <mc:Fallback>
                <p:oleObj name="Equation" r:id="rId7" imgW="1257120" imgH="888840" progId="Equation.3">
                  <p:embed/>
                  <p:pic>
                    <p:nvPicPr>
                      <p:cNvPr id="37892" name="Object 7">
                        <a:extLst>
                          <a:ext uri="{FF2B5EF4-FFF2-40B4-BE49-F238E27FC236}">
                            <a16:creationId xmlns:a16="http://schemas.microsoft.com/office/drawing/2014/main" id="{CF6AC1E4-85F4-44CB-9F8C-E5DA5390B9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5110164"/>
                        <a:ext cx="2362200" cy="167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8">
            <a:extLst>
              <a:ext uri="{FF2B5EF4-FFF2-40B4-BE49-F238E27FC236}">
                <a16:creationId xmlns:a16="http://schemas.microsoft.com/office/drawing/2014/main" id="{85C1CCDF-67D4-40B5-9257-08DD3C79B4AA}"/>
              </a:ext>
            </a:extLst>
          </p:cNvPr>
          <p:cNvGraphicFramePr>
            <a:graphicFrameLocks noGrp="1" noChangeAspect="1"/>
          </p:cNvGraphicFramePr>
          <p:nvPr>
            <p:ph sz="quarter" idx="4"/>
          </p:nvPr>
        </p:nvGraphicFramePr>
        <p:xfrm>
          <a:off x="6324600" y="3505201"/>
          <a:ext cx="2286000" cy="1666875"/>
        </p:xfrm>
        <a:graphic>
          <a:graphicData uri="http://schemas.openxmlformats.org/presentationml/2006/ole">
            <mc:AlternateContent xmlns:mc="http://schemas.openxmlformats.org/markup-compatibility/2006">
              <mc:Choice xmlns:v="urn:schemas-microsoft-com:vml" Requires="v">
                <p:oleObj spid="_x0000_s10385" name="Equation" r:id="rId9" imgW="1218960" imgH="888840" progId="Equation.3">
                  <p:embed/>
                </p:oleObj>
              </mc:Choice>
              <mc:Fallback>
                <p:oleObj name="Equation" r:id="rId9" imgW="1218960" imgH="888840" progId="Equation.3">
                  <p:embed/>
                  <p:pic>
                    <p:nvPicPr>
                      <p:cNvPr id="37893" name="Object 8">
                        <a:extLst>
                          <a:ext uri="{FF2B5EF4-FFF2-40B4-BE49-F238E27FC236}">
                            <a16:creationId xmlns:a16="http://schemas.microsoft.com/office/drawing/2014/main" id="{85C1CCDF-67D4-40B5-9257-08DD3C79B4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3505201"/>
                        <a:ext cx="2286000" cy="166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4" name="Object 9">
            <a:extLst>
              <a:ext uri="{FF2B5EF4-FFF2-40B4-BE49-F238E27FC236}">
                <a16:creationId xmlns:a16="http://schemas.microsoft.com/office/drawing/2014/main" id="{85BACE50-FCF7-47DF-B59D-E3831EA7709B}"/>
              </a:ext>
            </a:extLst>
          </p:cNvPr>
          <p:cNvGraphicFramePr>
            <a:graphicFrameLocks noChangeAspect="1"/>
          </p:cNvGraphicFramePr>
          <p:nvPr/>
        </p:nvGraphicFramePr>
        <p:xfrm>
          <a:off x="2286000" y="1828800"/>
          <a:ext cx="304800" cy="349250"/>
        </p:xfrm>
        <a:graphic>
          <a:graphicData uri="http://schemas.openxmlformats.org/presentationml/2006/ole">
            <mc:AlternateContent xmlns:mc="http://schemas.openxmlformats.org/markup-compatibility/2006">
              <mc:Choice xmlns:v="urn:schemas-microsoft-com:vml" Requires="v">
                <p:oleObj spid="_x0000_s10386" name="Denklem" r:id="rId11" imgW="152280" imgH="139680" progId="Equation.3">
                  <p:embed/>
                </p:oleObj>
              </mc:Choice>
              <mc:Fallback>
                <p:oleObj name="Denklem" r:id="rId11" imgW="152280" imgH="139680" progId="Equation.3">
                  <p:embed/>
                  <p:pic>
                    <p:nvPicPr>
                      <p:cNvPr id="37894" name="Object 9">
                        <a:extLst>
                          <a:ext uri="{FF2B5EF4-FFF2-40B4-BE49-F238E27FC236}">
                            <a16:creationId xmlns:a16="http://schemas.microsoft.com/office/drawing/2014/main" id="{85BACE50-FCF7-47DF-B59D-E3831EA770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1828800"/>
                        <a:ext cx="304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4DF9D9-30AF-4A6B-B390-35F419494B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EFDBBC3-11CD-4AB3-A48F-09FD74D77223}"/>
              </a:ext>
            </a:extLst>
          </p:cNvPr>
          <p:cNvSpPr>
            <a:spLocks noGrp="1"/>
          </p:cNvSpPr>
          <p:nvPr>
            <p:ph idx="1"/>
          </p:nvPr>
        </p:nvSpPr>
        <p:spPr/>
        <p:txBody>
          <a:bodyPr/>
          <a:lstStyle/>
          <a:p>
            <a:pPr marL="0" indent="0">
              <a:buNone/>
            </a:pPr>
            <a:r>
              <a:rPr lang="tr-TR" dirty="0"/>
              <a:t>Veri grubundaki veya serideki her bir değeri hesaba katarak belirlenen ortalamalardır. Değerlerden birinin değişmesi durumunda ortalama değer de değişir. Bu sebeple analitik (parametrik) ortalamaların tamamı serideki aşırı uçlardan etkilenirler. Parametrik ortalamalar, basit ve sınıflandırılmış seriler için kesin, gruplandırılmış seriler için yaklaşık sonuçlar verir</a:t>
            </a:r>
          </a:p>
          <a:p>
            <a:endParaRPr lang="tr-TR" dirty="0"/>
          </a:p>
        </p:txBody>
      </p:sp>
    </p:spTree>
    <p:extLst>
      <p:ext uri="{BB962C8B-B14F-4D97-AF65-F5344CB8AC3E}">
        <p14:creationId xmlns:p14="http://schemas.microsoft.com/office/powerpoint/2010/main" val="3432719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0FA0A5DB-FDB4-46E7-8A49-9762B1382501}"/>
              </a:ext>
            </a:extLst>
          </p:cNvPr>
          <p:cNvSpPr>
            <a:spLocks noGrp="1"/>
          </p:cNvSpPr>
          <p:nvPr>
            <p:ph type="title"/>
          </p:nvPr>
        </p:nvSpPr>
        <p:spPr/>
        <p:txBody>
          <a:bodyPr/>
          <a:lstStyle/>
          <a:p>
            <a:r>
              <a:rPr lang="tr-TR" dirty="0"/>
              <a:t>Standart sapmanın yorumu</a:t>
            </a:r>
          </a:p>
        </p:txBody>
      </p:sp>
      <mc:AlternateContent xmlns:mc="http://schemas.openxmlformats.org/markup-compatibility/2006">
        <mc:Choice xmlns:a14="http://schemas.microsoft.com/office/drawing/2010/main" Requires="a14">
          <p:sp>
            <p:nvSpPr>
              <p:cNvPr id="8" name="İçerik Yer Tutucusu 7">
                <a:extLst>
                  <a:ext uri="{FF2B5EF4-FFF2-40B4-BE49-F238E27FC236}">
                    <a16:creationId xmlns:a16="http://schemas.microsoft.com/office/drawing/2014/main" id="{B1F753CD-52B6-47C3-BFEA-EAF19224EADF}"/>
                  </a:ext>
                </a:extLst>
              </p:cNvPr>
              <p:cNvSpPr>
                <a:spLocks noGrp="1"/>
              </p:cNvSpPr>
              <p:nvPr>
                <p:ph idx="1"/>
              </p:nvPr>
            </p:nvSpPr>
            <p:spPr/>
            <p:txBody>
              <a:bodyPr/>
              <a:lstStyle/>
              <a:p>
                <a:r>
                  <a:rPr lang="tr-TR" dirty="0"/>
                  <a:t>1) </a:t>
                </a:r>
                <a14:m>
                  <m:oMath xmlns:m="http://schemas.openxmlformats.org/officeDocument/2006/math">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𝑥</m:t>
                        </m:r>
                      </m:e>
                    </m:acc>
                    <m:r>
                      <a:rPr lang="tr-TR" i="1" smtClean="0">
                        <a:latin typeface="Cambria Math" panose="02040503050406030204" pitchFamily="18" charset="0"/>
                        <a:ea typeface="Cambria Math" panose="02040503050406030204" pitchFamily="18" charset="0"/>
                      </a:rPr>
                      <m:t>±</m:t>
                    </m:r>
                    <m:d>
                      <m:dPr>
                        <m:ctrlPr>
                          <a:rPr lang="tr-TR" b="0" i="1" smtClean="0">
                            <a:latin typeface="Cambria Math" panose="02040503050406030204" pitchFamily="18" charset="0"/>
                            <a:ea typeface="Cambria Math" panose="02040503050406030204" pitchFamily="18" charset="0"/>
                          </a:rPr>
                        </m:ctrlPr>
                      </m:dPr>
                      <m:e>
                        <m:r>
                          <a:rPr lang="tr-TR" b="0" i="1" smtClean="0">
                            <a:latin typeface="Cambria Math" panose="02040503050406030204" pitchFamily="18" charset="0"/>
                            <a:ea typeface="Cambria Math" panose="02040503050406030204" pitchFamily="18" charset="0"/>
                          </a:rPr>
                          <m:t>𝑘</m:t>
                        </m:r>
                      </m:e>
                    </m:d>
                    <m:r>
                      <a:rPr lang="tr-TR" b="0" i="1" smtClean="0">
                        <a:latin typeface="Cambria Math" panose="02040503050406030204" pitchFamily="18" charset="0"/>
                        <a:ea typeface="Cambria Math" panose="02040503050406030204" pitchFamily="18" charset="0"/>
                      </a:rPr>
                      <m:t>𝑠</m:t>
                    </m:r>
                  </m:oMath>
                </a14:m>
                <a:endParaRPr lang="tr-TR" b="0" dirty="0">
                  <a:ea typeface="Cambria Math" panose="02040503050406030204" pitchFamily="18" charset="0"/>
                </a:endParaRPr>
              </a:p>
              <a:p>
                <a:r>
                  <a:rPr lang="tr-TR" dirty="0"/>
                  <a:t>2) </a:t>
                </a:r>
                <a:r>
                  <a:rPr lang="tr-TR" dirty="0" err="1"/>
                  <a:t>Çebişev</a:t>
                </a:r>
                <a:r>
                  <a:rPr lang="tr-TR" dirty="0"/>
                  <a:t> kuralı</a:t>
                </a:r>
              </a:p>
              <a:p>
                <a:pPr marL="0" indent="0">
                  <a:buNone/>
                </a:pPr>
                <a:r>
                  <a:rPr lang="tr-TR" dirty="0"/>
                  <a:t>%100 (1-1/m</a:t>
                </a:r>
                <a:r>
                  <a:rPr lang="tr-TR" baseline="30000" dirty="0"/>
                  <a:t>2</a:t>
                </a:r>
                <a:r>
                  <a:rPr lang="tr-TR" dirty="0"/>
                  <a:t>)</a:t>
                </a:r>
              </a:p>
            </p:txBody>
          </p:sp>
        </mc:Choice>
        <mc:Fallback>
          <p:sp>
            <p:nvSpPr>
              <p:cNvPr id="8" name="İçerik Yer Tutucusu 7">
                <a:extLst>
                  <a:ext uri="{FF2B5EF4-FFF2-40B4-BE49-F238E27FC236}">
                    <a16:creationId xmlns:a16="http://schemas.microsoft.com/office/drawing/2014/main" id="{B1F753CD-52B6-47C3-BFEA-EAF19224EADF}"/>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tr-TR">
                    <a:noFill/>
                  </a:rPr>
                  <a:t> </a:t>
                </a:r>
              </a:p>
            </p:txBody>
          </p:sp>
        </mc:Fallback>
      </mc:AlternateContent>
    </p:spTree>
    <p:extLst>
      <p:ext uri="{BB962C8B-B14F-4D97-AF65-F5344CB8AC3E}">
        <p14:creationId xmlns:p14="http://schemas.microsoft.com/office/powerpoint/2010/main" val="1167300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77E25C-4B37-44E6-8F46-303D2EE0F7E3}"/>
              </a:ext>
            </a:extLst>
          </p:cNvPr>
          <p:cNvSpPr>
            <a:spLocks noGrp="1"/>
          </p:cNvSpPr>
          <p:nvPr>
            <p:ph type="title"/>
          </p:nvPr>
        </p:nvSpPr>
        <p:spPr/>
        <p:txBody>
          <a:bodyPr/>
          <a:lstStyle/>
          <a:p>
            <a:r>
              <a:rPr lang="tr-TR" dirty="0"/>
              <a:t>Değişim Katsayısı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C991A8F8-B6ED-4036-B330-AFCD6E69F151}"/>
                  </a:ext>
                </a:extLst>
              </p:cNvPr>
              <p:cNvSpPr>
                <a:spLocks noGrp="1"/>
              </p:cNvSpPr>
              <p:nvPr>
                <p:ph idx="1"/>
              </p:nvPr>
            </p:nvSpPr>
            <p:spPr/>
            <p:txBody>
              <a:bodyPr/>
              <a:lstStyle/>
              <a:p>
                <a:r>
                  <a:rPr lang="tr-TR" dirty="0"/>
                  <a:t>D.K.=</a:t>
                </a:r>
                <a14:m>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𝑆</m:t>
                        </m:r>
                      </m:num>
                      <m:den>
                        <m:acc>
                          <m:accPr>
                            <m:chr m:val="̅"/>
                            <m:ctrlPr>
                              <a:rPr lang="tr-TR" i="1" smtClean="0">
                                <a:latin typeface="Cambria Math" panose="02040503050406030204" pitchFamily="18" charset="0"/>
                              </a:rPr>
                            </m:ctrlPr>
                          </m:accPr>
                          <m:e>
                            <m:r>
                              <a:rPr lang="tr-TR" b="0" i="1" smtClean="0">
                                <a:latin typeface="Cambria Math" panose="02040503050406030204" pitchFamily="18" charset="0"/>
                              </a:rPr>
                              <m:t>𝑥</m:t>
                            </m:r>
                          </m:e>
                        </m:acc>
                      </m:den>
                    </m:f>
                  </m:oMath>
                </a14:m>
                <a:r>
                  <a:rPr lang="tr-TR" dirty="0"/>
                  <a:t>*100</a:t>
                </a:r>
              </a:p>
              <a:p>
                <a:endParaRPr lang="tr-TR" dirty="0"/>
              </a:p>
              <a:p>
                <a:r>
                  <a:rPr lang="tr-TR" dirty="0"/>
                  <a:t>Farklı </a:t>
                </a:r>
                <a:r>
                  <a:rPr lang="tr-TR" dirty="0" err="1"/>
                  <a:t>anakütlelerde</a:t>
                </a:r>
                <a:r>
                  <a:rPr lang="tr-TR" dirty="0"/>
                  <a:t> aynı özelliklerin</a:t>
                </a:r>
              </a:p>
              <a:p>
                <a:r>
                  <a:rPr lang="tr-TR" dirty="0"/>
                  <a:t>Aynı </a:t>
                </a:r>
                <a:r>
                  <a:rPr lang="tr-TR" dirty="0" err="1"/>
                  <a:t>anakütlede</a:t>
                </a:r>
                <a:r>
                  <a:rPr lang="tr-TR" dirty="0"/>
                  <a:t> farklı </a:t>
                </a:r>
                <a:r>
                  <a:rPr lang="tr-TR"/>
                  <a:t>özelliklerin mukayesesinde kullanılır.</a:t>
                </a:r>
                <a:endParaRPr lang="tr-TR" dirty="0"/>
              </a:p>
            </p:txBody>
          </p:sp>
        </mc:Choice>
        <mc:Fallback xmlns="">
          <p:sp>
            <p:nvSpPr>
              <p:cNvPr id="3" name="İçerik Yer Tutucusu 2">
                <a:extLst>
                  <a:ext uri="{FF2B5EF4-FFF2-40B4-BE49-F238E27FC236}">
                    <a16:creationId xmlns:a16="http://schemas.microsoft.com/office/drawing/2014/main" id="{C991A8F8-B6ED-4036-B330-AFCD6E69F151}"/>
                  </a:ext>
                </a:extLst>
              </p:cNvPr>
              <p:cNvSpPr>
                <a:spLocks noGrp="1" noRot="1" noChangeAspect="1" noMove="1" noResize="1" noEditPoints="1" noAdjustHandles="1" noChangeArrowheads="1" noChangeShapeType="1" noTextEdit="1"/>
              </p:cNvSpPr>
              <p:nvPr>
                <p:ph idx="1"/>
              </p:nvPr>
            </p:nvSpPr>
            <p:spPr>
              <a:blipFill>
                <a:blip r:embed="rId2"/>
                <a:stretch>
                  <a:fillRect l="-1043" t="-140"/>
                </a:stretch>
              </a:blipFill>
            </p:spPr>
            <p:txBody>
              <a:bodyPr/>
              <a:lstStyle/>
              <a:p>
                <a:r>
                  <a:rPr lang="tr-TR">
                    <a:noFill/>
                  </a:rPr>
                  <a:t> </a:t>
                </a:r>
              </a:p>
            </p:txBody>
          </p:sp>
        </mc:Fallback>
      </mc:AlternateContent>
    </p:spTree>
    <p:extLst>
      <p:ext uri="{BB962C8B-B14F-4D97-AF65-F5344CB8AC3E}">
        <p14:creationId xmlns:p14="http://schemas.microsoft.com/office/powerpoint/2010/main" val="256704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C8810B1-B8E9-4A31-8BA2-8182F1E32402}"/>
              </a:ext>
            </a:extLst>
          </p:cNvPr>
          <p:cNvSpPr>
            <a:spLocks noGrp="1" noChangeArrowheads="1"/>
          </p:cNvSpPr>
          <p:nvPr>
            <p:ph type="title"/>
          </p:nvPr>
        </p:nvSpPr>
        <p:spPr/>
        <p:txBody>
          <a:bodyPr/>
          <a:lstStyle/>
          <a:p>
            <a:pPr eaLnBrk="1" hangingPunct="1"/>
            <a:br>
              <a:rPr lang="tr-TR" altLang="tr-TR" sz="3600">
                <a:solidFill>
                  <a:srgbClr val="0033CC"/>
                </a:solidFill>
              </a:rPr>
            </a:br>
            <a:endParaRPr lang="tr-TR" altLang="tr-TR" sz="3600">
              <a:solidFill>
                <a:srgbClr val="0033CC"/>
              </a:solidFill>
            </a:endParaRPr>
          </a:p>
        </p:txBody>
      </p:sp>
      <p:sp>
        <p:nvSpPr>
          <p:cNvPr id="5123" name="Rectangle 3">
            <a:extLst>
              <a:ext uri="{FF2B5EF4-FFF2-40B4-BE49-F238E27FC236}">
                <a16:creationId xmlns:a16="http://schemas.microsoft.com/office/drawing/2014/main" id="{4010A088-8914-4D6D-9CEA-1F8CDE85B772}"/>
              </a:ext>
            </a:extLst>
          </p:cNvPr>
          <p:cNvSpPr>
            <a:spLocks noGrp="1" noChangeArrowheads="1"/>
          </p:cNvSpPr>
          <p:nvPr>
            <p:ph type="body" idx="4294967295"/>
          </p:nvPr>
        </p:nvSpPr>
        <p:spPr>
          <a:xfrm>
            <a:off x="1703389" y="908050"/>
            <a:ext cx="8713787" cy="5689600"/>
          </a:xfrm>
        </p:spPr>
        <p:txBody>
          <a:bodyPr>
            <a:normAutofit lnSpcReduction="10000"/>
          </a:bodyPr>
          <a:lstStyle/>
          <a:p>
            <a:pPr algn="just" eaLnBrk="1" hangingPunct="1"/>
            <a:r>
              <a:rPr lang="tr-TR" altLang="tr-TR" sz="2200" dirty="0">
                <a:solidFill>
                  <a:srgbClr val="000066"/>
                </a:solidFill>
              </a:rPr>
              <a:t>Aritmetik ortalama serideki gözlem değerleri toplamının toplam gözlem sayısına oranıdır. </a:t>
            </a:r>
            <a:r>
              <a:rPr lang="tr-TR" sz="2200" dirty="0"/>
              <a:t>Veriler, normal (simetrik) dağılıyorsa, eşit aralıklı (</a:t>
            </a:r>
            <a:r>
              <a:rPr lang="tr-TR" sz="2200" dirty="0" err="1"/>
              <a:t>interval</a:t>
            </a:r>
            <a:r>
              <a:rPr lang="tr-TR" sz="2200" dirty="0"/>
              <a:t> </a:t>
            </a:r>
            <a:r>
              <a:rPr lang="tr-TR" sz="2200" dirty="0" err="1"/>
              <a:t>scale</a:t>
            </a:r>
            <a:r>
              <a:rPr lang="tr-TR" sz="2200" dirty="0"/>
              <a:t>) veya oranlı (</a:t>
            </a:r>
            <a:r>
              <a:rPr lang="tr-TR" sz="2200" dirty="0" err="1"/>
              <a:t>ratio</a:t>
            </a:r>
            <a:r>
              <a:rPr lang="tr-TR" sz="2200" dirty="0"/>
              <a:t> </a:t>
            </a:r>
            <a:r>
              <a:rPr lang="tr-TR" sz="2200" dirty="0" err="1"/>
              <a:t>scale</a:t>
            </a:r>
            <a:r>
              <a:rPr lang="tr-TR" sz="2200" dirty="0"/>
              <a:t>) ölçekle elde edilmiş ise bu tür serileri en iyi temsil eden ortalama, aritmetik ortalamadır. </a:t>
            </a:r>
          </a:p>
          <a:p>
            <a:pPr marL="0" indent="0" eaLnBrk="1" hangingPunct="1">
              <a:buNone/>
            </a:pPr>
            <a:endParaRPr lang="tr-TR" altLang="tr-TR" dirty="0">
              <a:solidFill>
                <a:srgbClr val="000066"/>
              </a:solidFill>
            </a:endParaRPr>
          </a:p>
          <a:p>
            <a:pPr eaLnBrk="1" hangingPunct="1"/>
            <a:r>
              <a:rPr lang="tr-TR" altLang="tr-TR" dirty="0">
                <a:solidFill>
                  <a:srgbClr val="000066"/>
                </a:solidFill>
              </a:rPr>
              <a:t>Basit seride 		   </a:t>
            </a:r>
          </a:p>
          <a:p>
            <a:pPr eaLnBrk="1" hangingPunct="1"/>
            <a:endParaRPr lang="tr-TR" altLang="tr-TR" dirty="0">
              <a:solidFill>
                <a:srgbClr val="000066"/>
              </a:solidFill>
            </a:endParaRPr>
          </a:p>
          <a:p>
            <a:pPr eaLnBrk="1" hangingPunct="1"/>
            <a:r>
              <a:rPr lang="tr-TR" altLang="tr-TR" dirty="0">
                <a:solidFill>
                  <a:srgbClr val="000066"/>
                </a:solidFill>
              </a:rPr>
              <a:t>Tasnif edilmiş seride   </a:t>
            </a:r>
          </a:p>
          <a:p>
            <a:pPr eaLnBrk="1" hangingPunct="1"/>
            <a:endParaRPr lang="tr-TR" altLang="tr-TR" dirty="0">
              <a:solidFill>
                <a:srgbClr val="000066"/>
              </a:solidFill>
            </a:endParaRPr>
          </a:p>
          <a:p>
            <a:pPr eaLnBrk="1" hangingPunct="1"/>
            <a:r>
              <a:rPr lang="tr-TR" altLang="tr-TR" dirty="0">
                <a:solidFill>
                  <a:srgbClr val="000066"/>
                </a:solidFill>
              </a:rPr>
              <a:t>Gruplanmış seride</a:t>
            </a:r>
          </a:p>
          <a:p>
            <a:pPr eaLnBrk="1" hangingPunct="1"/>
            <a:endParaRPr lang="tr-TR" altLang="tr-TR" dirty="0">
              <a:solidFill>
                <a:srgbClr val="000066"/>
              </a:solidFill>
            </a:endParaRPr>
          </a:p>
          <a:p>
            <a:pPr eaLnBrk="1" hangingPunct="1">
              <a:buFontTx/>
              <a:buNone/>
            </a:pPr>
            <a:r>
              <a:rPr lang="tr-TR" altLang="tr-TR" dirty="0" err="1">
                <a:solidFill>
                  <a:srgbClr val="000066"/>
                </a:solidFill>
              </a:rPr>
              <a:t>X</a:t>
            </a:r>
            <a:r>
              <a:rPr lang="tr-TR" altLang="tr-TR" baseline="-25000" dirty="0" err="1">
                <a:solidFill>
                  <a:srgbClr val="000066"/>
                </a:solidFill>
              </a:rPr>
              <a:t>i</a:t>
            </a:r>
            <a:r>
              <a:rPr lang="tr-TR" altLang="tr-TR" dirty="0">
                <a:solidFill>
                  <a:srgbClr val="000066"/>
                </a:solidFill>
              </a:rPr>
              <a:t> : i. gözlem değeri           f</a:t>
            </a:r>
            <a:r>
              <a:rPr lang="tr-TR" altLang="tr-TR" baseline="-25000" dirty="0">
                <a:solidFill>
                  <a:srgbClr val="000066"/>
                </a:solidFill>
              </a:rPr>
              <a:t>i</a:t>
            </a:r>
            <a:r>
              <a:rPr lang="tr-TR" altLang="tr-TR" dirty="0">
                <a:solidFill>
                  <a:srgbClr val="000066"/>
                </a:solidFill>
              </a:rPr>
              <a:t> : i. değerin frekansı</a:t>
            </a:r>
          </a:p>
          <a:p>
            <a:pPr eaLnBrk="1" hangingPunct="1">
              <a:buFontTx/>
              <a:buNone/>
            </a:pPr>
            <a:r>
              <a:rPr lang="tr-TR" altLang="tr-TR" dirty="0">
                <a:solidFill>
                  <a:srgbClr val="000066"/>
                </a:solidFill>
              </a:rPr>
              <a:t>m</a:t>
            </a:r>
            <a:r>
              <a:rPr lang="tr-TR" altLang="tr-TR" baseline="-25000" dirty="0">
                <a:solidFill>
                  <a:srgbClr val="000066"/>
                </a:solidFill>
              </a:rPr>
              <a:t>i</a:t>
            </a:r>
            <a:r>
              <a:rPr lang="tr-TR" altLang="tr-TR" dirty="0">
                <a:solidFill>
                  <a:srgbClr val="000066"/>
                </a:solidFill>
              </a:rPr>
              <a:t> : i. sınıfın orta noktası   N : toplam gözlem sayısı</a:t>
            </a:r>
          </a:p>
        </p:txBody>
      </p:sp>
      <p:sp>
        <p:nvSpPr>
          <p:cNvPr id="5124" name="Rectangle 4">
            <a:extLst>
              <a:ext uri="{FF2B5EF4-FFF2-40B4-BE49-F238E27FC236}">
                <a16:creationId xmlns:a16="http://schemas.microsoft.com/office/drawing/2014/main" id="{3977A27C-60E0-42E1-ABD0-8F2D18AC0CA0}"/>
              </a:ext>
            </a:extLst>
          </p:cNvPr>
          <p:cNvSpPr>
            <a:spLocks noChangeArrowheads="1"/>
          </p:cNvSpPr>
          <p:nvPr/>
        </p:nvSpPr>
        <p:spPr bwMode="auto">
          <a:xfrm>
            <a:off x="1774825" y="188914"/>
            <a:ext cx="828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0574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dirty="0">
                <a:solidFill>
                  <a:srgbClr val="FF0000"/>
                </a:solidFill>
              </a:rPr>
              <a:t>Aritmetik ortalama</a:t>
            </a:r>
          </a:p>
        </p:txBody>
      </p:sp>
      <p:sp>
        <p:nvSpPr>
          <p:cNvPr id="5125" name="Rectangle 5">
            <a:extLst>
              <a:ext uri="{FF2B5EF4-FFF2-40B4-BE49-F238E27FC236}">
                <a16:creationId xmlns:a16="http://schemas.microsoft.com/office/drawing/2014/main" id="{1E020ECB-0883-40F7-89C8-8183744A5BC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5126" name="Object 6">
            <a:extLst>
              <a:ext uri="{FF2B5EF4-FFF2-40B4-BE49-F238E27FC236}">
                <a16:creationId xmlns:a16="http://schemas.microsoft.com/office/drawing/2014/main" id="{1E7DFF8F-E02B-4F04-95ED-A4EBCB577E07}"/>
              </a:ext>
            </a:extLst>
          </p:cNvPr>
          <p:cNvGraphicFramePr>
            <a:graphicFrameLocks noChangeAspect="1"/>
          </p:cNvGraphicFramePr>
          <p:nvPr/>
        </p:nvGraphicFramePr>
        <p:xfrm>
          <a:off x="5519739" y="2133600"/>
          <a:ext cx="4968875" cy="1054100"/>
        </p:xfrm>
        <a:graphic>
          <a:graphicData uri="http://schemas.openxmlformats.org/presentationml/2006/ole">
            <mc:AlternateContent xmlns:mc="http://schemas.openxmlformats.org/markup-compatibility/2006">
              <mc:Choice xmlns:v="urn:schemas-microsoft-com:vml" Requires="v">
                <p:oleObj spid="_x0000_s1122" name="Denklem" r:id="rId3" imgW="2209800" imgH="431800" progId="Equation.3">
                  <p:embed/>
                </p:oleObj>
              </mc:Choice>
              <mc:Fallback>
                <p:oleObj name="Denklem" r:id="rId3" imgW="2209800" imgH="431800" progId="Equation.3">
                  <p:embed/>
                  <p:pic>
                    <p:nvPicPr>
                      <p:cNvPr id="5126" name="Object 6">
                        <a:extLst>
                          <a:ext uri="{FF2B5EF4-FFF2-40B4-BE49-F238E27FC236}">
                            <a16:creationId xmlns:a16="http://schemas.microsoft.com/office/drawing/2014/main" id="{1E7DFF8F-E02B-4F04-95ED-A4EBCB577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9" y="2133600"/>
                        <a:ext cx="4968875" cy="10541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Rectangle 7">
            <a:extLst>
              <a:ext uri="{FF2B5EF4-FFF2-40B4-BE49-F238E27FC236}">
                <a16:creationId xmlns:a16="http://schemas.microsoft.com/office/drawing/2014/main" id="{6569EB02-768D-434A-B107-B914C81355A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5128" name="Object 8">
            <a:extLst>
              <a:ext uri="{FF2B5EF4-FFF2-40B4-BE49-F238E27FC236}">
                <a16:creationId xmlns:a16="http://schemas.microsoft.com/office/drawing/2014/main" id="{55E7C186-A7C7-4090-BABD-329F53E768E0}"/>
              </a:ext>
            </a:extLst>
          </p:cNvPr>
          <p:cNvGraphicFramePr>
            <a:graphicFrameLocks noChangeAspect="1"/>
          </p:cNvGraphicFramePr>
          <p:nvPr/>
        </p:nvGraphicFramePr>
        <p:xfrm>
          <a:off x="5519739" y="3284539"/>
          <a:ext cx="5026025" cy="993775"/>
        </p:xfrm>
        <a:graphic>
          <a:graphicData uri="http://schemas.openxmlformats.org/presentationml/2006/ole">
            <mc:AlternateContent xmlns:mc="http://schemas.openxmlformats.org/markup-compatibility/2006">
              <mc:Choice xmlns:v="urn:schemas-microsoft-com:vml" Requires="v">
                <p:oleObj spid="_x0000_s1123" name="Denklem" r:id="rId5" imgW="2438400" imgH="482600" progId="Equation.3">
                  <p:embed/>
                </p:oleObj>
              </mc:Choice>
              <mc:Fallback>
                <p:oleObj name="Denklem" r:id="rId5" imgW="2438400" imgH="482600" progId="Equation.3">
                  <p:embed/>
                  <p:pic>
                    <p:nvPicPr>
                      <p:cNvPr id="5128" name="Object 8">
                        <a:extLst>
                          <a:ext uri="{FF2B5EF4-FFF2-40B4-BE49-F238E27FC236}">
                            <a16:creationId xmlns:a16="http://schemas.microsoft.com/office/drawing/2014/main" id="{55E7C186-A7C7-4090-BABD-329F53E768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9739" y="3284539"/>
                        <a:ext cx="5026025" cy="9937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9" name="Object 9">
            <a:extLst>
              <a:ext uri="{FF2B5EF4-FFF2-40B4-BE49-F238E27FC236}">
                <a16:creationId xmlns:a16="http://schemas.microsoft.com/office/drawing/2014/main" id="{463E0885-C3F7-4185-BAF5-62683570DD73}"/>
              </a:ext>
            </a:extLst>
          </p:cNvPr>
          <p:cNvGraphicFramePr>
            <a:graphicFrameLocks noGrp="1" noChangeAspect="1"/>
          </p:cNvGraphicFramePr>
          <p:nvPr>
            <p:ph idx="1"/>
          </p:nvPr>
        </p:nvGraphicFramePr>
        <p:xfrm>
          <a:off x="5519739" y="4365626"/>
          <a:ext cx="4968875" cy="938213"/>
        </p:xfrm>
        <a:graphic>
          <a:graphicData uri="http://schemas.openxmlformats.org/presentationml/2006/ole">
            <mc:AlternateContent xmlns:mc="http://schemas.openxmlformats.org/markup-compatibility/2006">
              <mc:Choice xmlns:v="urn:schemas-microsoft-com:vml" Requires="v">
                <p:oleObj spid="_x0000_s1124" name="Denklem" r:id="rId7" imgW="2260600" imgH="482600" progId="Equation.3">
                  <p:embed/>
                </p:oleObj>
              </mc:Choice>
              <mc:Fallback>
                <p:oleObj name="Denklem" r:id="rId7" imgW="2260600" imgH="482600" progId="Equation.3">
                  <p:embed/>
                  <p:pic>
                    <p:nvPicPr>
                      <p:cNvPr id="5129" name="Object 9">
                        <a:extLst>
                          <a:ext uri="{FF2B5EF4-FFF2-40B4-BE49-F238E27FC236}">
                            <a16:creationId xmlns:a16="http://schemas.microsoft.com/office/drawing/2014/main" id="{463E0885-C3F7-4185-BAF5-62683570DD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739" y="4365626"/>
                        <a:ext cx="4968875" cy="938213"/>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4E8B154-B3F4-4BE8-90F3-341A91EA9B0A}"/>
              </a:ext>
            </a:extLst>
          </p:cNvPr>
          <p:cNvSpPr>
            <a:spLocks noGrp="1" noChangeArrowheads="1"/>
          </p:cNvSpPr>
          <p:nvPr>
            <p:ph type="title"/>
          </p:nvPr>
        </p:nvSpPr>
        <p:spPr>
          <a:xfrm>
            <a:off x="1992313" y="188913"/>
            <a:ext cx="8229600" cy="576262"/>
          </a:xfrm>
        </p:spPr>
        <p:txBody>
          <a:bodyPr>
            <a:normAutofit fontScale="90000"/>
          </a:bodyPr>
          <a:lstStyle/>
          <a:p>
            <a:pPr eaLnBrk="1" hangingPunct="1"/>
            <a:r>
              <a:rPr lang="tr-TR" altLang="tr-TR" sz="3200" b="1" dirty="0">
                <a:solidFill>
                  <a:srgbClr val="FF0000"/>
                </a:solidFill>
              </a:rPr>
              <a:t>Tartılı Aritmetik Ortalama</a:t>
            </a:r>
            <a:br>
              <a:rPr lang="tr-TR" altLang="tr-TR" sz="3200" b="1" i="1" dirty="0"/>
            </a:br>
            <a:endParaRPr lang="tr-TR" altLang="tr-TR" sz="3200" b="1" i="1" dirty="0"/>
          </a:p>
        </p:txBody>
      </p:sp>
      <p:sp>
        <p:nvSpPr>
          <p:cNvPr id="9219" name="Rectangle 3">
            <a:extLst>
              <a:ext uri="{FF2B5EF4-FFF2-40B4-BE49-F238E27FC236}">
                <a16:creationId xmlns:a16="http://schemas.microsoft.com/office/drawing/2014/main" id="{2866333B-FA43-49D3-809F-714EBD9A57A7}"/>
              </a:ext>
            </a:extLst>
          </p:cNvPr>
          <p:cNvSpPr>
            <a:spLocks noGrp="1" noChangeArrowheads="1"/>
          </p:cNvSpPr>
          <p:nvPr>
            <p:ph type="body" idx="1"/>
          </p:nvPr>
        </p:nvSpPr>
        <p:spPr>
          <a:xfrm>
            <a:off x="1703389" y="765176"/>
            <a:ext cx="8785225" cy="5832475"/>
          </a:xfrm>
        </p:spPr>
        <p:txBody>
          <a:bodyPr/>
          <a:lstStyle/>
          <a:p>
            <a:pPr algn="just" eaLnBrk="1" hangingPunct="1"/>
            <a:r>
              <a:rPr lang="tr-TR" altLang="tr-TR" sz="2400" dirty="0">
                <a:solidFill>
                  <a:schemeClr val="accent2"/>
                </a:solidFill>
              </a:rPr>
              <a:t>Bir serideki gözlem </a:t>
            </a:r>
            <a:r>
              <a:rPr lang="tr-TR" altLang="tr-TR" sz="2400" dirty="0" err="1">
                <a:solidFill>
                  <a:schemeClr val="accent2"/>
                </a:solidFill>
              </a:rPr>
              <a:t>değerlerlerinin</a:t>
            </a:r>
            <a:r>
              <a:rPr lang="tr-TR" altLang="tr-TR" sz="2400" dirty="0">
                <a:solidFill>
                  <a:schemeClr val="accent2"/>
                </a:solidFill>
              </a:rPr>
              <a:t> önem dereceleri farklı olursa, bu tür serilerin aritmetik ortalaması tartılı olarak hesaplanır. Bunun için önem derecesini gösteren katsayılar (tartılar) kullanılır. Örnek olarak öğrencilerin ortalama notlarını hesaplarken derslerin kredileri tartı olarak düşünülürken, ücretlerin belirlenmesinde kıdem tartı olarak kabul edilebilir.</a:t>
            </a:r>
          </a:p>
          <a:p>
            <a:pPr algn="just" eaLnBrk="1" hangingPunct="1"/>
            <a:r>
              <a:rPr lang="tr-TR" altLang="tr-TR" dirty="0">
                <a:solidFill>
                  <a:schemeClr val="accent2"/>
                </a:solidFill>
              </a:rPr>
              <a:t>Basit seride</a:t>
            </a:r>
          </a:p>
          <a:p>
            <a:pPr algn="just" eaLnBrk="1" hangingPunct="1"/>
            <a:endParaRPr lang="tr-TR" altLang="tr-TR" dirty="0">
              <a:solidFill>
                <a:schemeClr val="accent2"/>
              </a:solidFill>
            </a:endParaRPr>
          </a:p>
          <a:p>
            <a:pPr algn="just" eaLnBrk="1" hangingPunct="1"/>
            <a:r>
              <a:rPr lang="tr-TR" altLang="tr-TR" dirty="0">
                <a:solidFill>
                  <a:schemeClr val="accent2"/>
                </a:solidFill>
              </a:rPr>
              <a:t>Tasnif edilmiş seride</a:t>
            </a:r>
          </a:p>
          <a:p>
            <a:pPr algn="just" eaLnBrk="1" hangingPunct="1"/>
            <a:endParaRPr lang="tr-TR" altLang="tr-TR" dirty="0">
              <a:solidFill>
                <a:schemeClr val="accent2"/>
              </a:solidFill>
            </a:endParaRPr>
          </a:p>
          <a:p>
            <a:pPr algn="just" eaLnBrk="1" hangingPunct="1"/>
            <a:r>
              <a:rPr lang="tr-TR" altLang="tr-TR" dirty="0">
                <a:solidFill>
                  <a:schemeClr val="accent2"/>
                </a:solidFill>
              </a:rPr>
              <a:t>Gruplanmış seride</a:t>
            </a:r>
            <a:r>
              <a:rPr lang="tr-TR" altLang="tr-TR" dirty="0"/>
              <a:t>  		</a:t>
            </a:r>
          </a:p>
        </p:txBody>
      </p:sp>
      <p:sp>
        <p:nvSpPr>
          <p:cNvPr id="9220" name="Rectangle 4">
            <a:extLst>
              <a:ext uri="{FF2B5EF4-FFF2-40B4-BE49-F238E27FC236}">
                <a16:creationId xmlns:a16="http://schemas.microsoft.com/office/drawing/2014/main" id="{85FB6C59-F954-4872-B8A6-0E5D9851D82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9221" name="Object 5">
            <a:extLst>
              <a:ext uri="{FF2B5EF4-FFF2-40B4-BE49-F238E27FC236}">
                <a16:creationId xmlns:a16="http://schemas.microsoft.com/office/drawing/2014/main" id="{09BAC934-7D32-4D98-B9A3-98A52E0FA54A}"/>
              </a:ext>
            </a:extLst>
          </p:cNvPr>
          <p:cNvGraphicFramePr>
            <a:graphicFrameLocks noChangeAspect="1"/>
          </p:cNvGraphicFramePr>
          <p:nvPr/>
        </p:nvGraphicFramePr>
        <p:xfrm>
          <a:off x="5951539" y="3233738"/>
          <a:ext cx="2592387" cy="958850"/>
        </p:xfrm>
        <a:graphic>
          <a:graphicData uri="http://schemas.openxmlformats.org/presentationml/2006/ole">
            <mc:AlternateContent xmlns:mc="http://schemas.openxmlformats.org/markup-compatibility/2006">
              <mc:Choice xmlns:v="urn:schemas-microsoft-com:vml" Requires="v">
                <p:oleObj spid="_x0000_s2146" name="Denklem" r:id="rId3" imgW="850531" imgH="482391" progId="Equation.3">
                  <p:embed/>
                </p:oleObj>
              </mc:Choice>
              <mc:Fallback>
                <p:oleObj name="Denklem" r:id="rId3" imgW="850531" imgH="482391" progId="Equation.3">
                  <p:embed/>
                  <p:pic>
                    <p:nvPicPr>
                      <p:cNvPr id="9221" name="Object 5">
                        <a:extLst>
                          <a:ext uri="{FF2B5EF4-FFF2-40B4-BE49-F238E27FC236}">
                            <a16:creationId xmlns:a16="http://schemas.microsoft.com/office/drawing/2014/main" id="{09BAC934-7D32-4D98-B9A3-98A52E0FA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539" y="3233738"/>
                        <a:ext cx="2592387" cy="9588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6">
            <a:extLst>
              <a:ext uri="{FF2B5EF4-FFF2-40B4-BE49-F238E27FC236}">
                <a16:creationId xmlns:a16="http://schemas.microsoft.com/office/drawing/2014/main" id="{8735D545-9CCB-489C-A168-75D8B9617D6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9223" name="Object 7">
            <a:extLst>
              <a:ext uri="{FF2B5EF4-FFF2-40B4-BE49-F238E27FC236}">
                <a16:creationId xmlns:a16="http://schemas.microsoft.com/office/drawing/2014/main" id="{EAD07762-08B7-426B-8A21-08262589D826}"/>
              </a:ext>
            </a:extLst>
          </p:cNvPr>
          <p:cNvGraphicFramePr>
            <a:graphicFrameLocks noChangeAspect="1"/>
          </p:cNvGraphicFramePr>
          <p:nvPr/>
        </p:nvGraphicFramePr>
        <p:xfrm>
          <a:off x="5951539" y="4292601"/>
          <a:ext cx="2581275" cy="1008063"/>
        </p:xfrm>
        <a:graphic>
          <a:graphicData uri="http://schemas.openxmlformats.org/presentationml/2006/ole">
            <mc:AlternateContent xmlns:mc="http://schemas.openxmlformats.org/markup-compatibility/2006">
              <mc:Choice xmlns:v="urn:schemas-microsoft-com:vml" Requires="v">
                <p:oleObj spid="_x0000_s2147" name="Denklem" r:id="rId5" imgW="952087" imgH="482391" progId="Equation.3">
                  <p:embed/>
                </p:oleObj>
              </mc:Choice>
              <mc:Fallback>
                <p:oleObj name="Denklem" r:id="rId5" imgW="952087" imgH="482391" progId="Equation.3">
                  <p:embed/>
                  <p:pic>
                    <p:nvPicPr>
                      <p:cNvPr id="9223" name="Object 7">
                        <a:extLst>
                          <a:ext uri="{FF2B5EF4-FFF2-40B4-BE49-F238E27FC236}">
                            <a16:creationId xmlns:a16="http://schemas.microsoft.com/office/drawing/2014/main" id="{EAD07762-08B7-426B-8A21-08262589D8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539" y="4292601"/>
                        <a:ext cx="2581275" cy="1008063"/>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4" name="Rectangle 8">
            <a:extLst>
              <a:ext uri="{FF2B5EF4-FFF2-40B4-BE49-F238E27FC236}">
                <a16:creationId xmlns:a16="http://schemas.microsoft.com/office/drawing/2014/main" id="{C58B2DB1-CF38-4F88-AAA3-75BD71260ACB}"/>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graphicFrame>
        <p:nvGraphicFramePr>
          <p:cNvPr id="9225" name="Object 9">
            <a:extLst>
              <a:ext uri="{FF2B5EF4-FFF2-40B4-BE49-F238E27FC236}">
                <a16:creationId xmlns:a16="http://schemas.microsoft.com/office/drawing/2014/main" id="{9E2FD805-A0C6-431A-B6D5-066630C4E6E7}"/>
              </a:ext>
            </a:extLst>
          </p:cNvPr>
          <p:cNvGraphicFramePr>
            <a:graphicFrameLocks noChangeAspect="1"/>
          </p:cNvGraphicFramePr>
          <p:nvPr/>
        </p:nvGraphicFramePr>
        <p:xfrm>
          <a:off x="5951539" y="5373689"/>
          <a:ext cx="2592387" cy="1012825"/>
        </p:xfrm>
        <a:graphic>
          <a:graphicData uri="http://schemas.openxmlformats.org/presentationml/2006/ole">
            <mc:AlternateContent xmlns:mc="http://schemas.openxmlformats.org/markup-compatibility/2006">
              <mc:Choice xmlns:v="urn:schemas-microsoft-com:vml" Requires="v">
                <p:oleObj spid="_x0000_s2148" name="Denklem" r:id="rId7" imgW="939392" imgH="482391" progId="Equation.3">
                  <p:embed/>
                </p:oleObj>
              </mc:Choice>
              <mc:Fallback>
                <p:oleObj name="Denklem" r:id="rId7" imgW="939392" imgH="482391" progId="Equation.3">
                  <p:embed/>
                  <p:pic>
                    <p:nvPicPr>
                      <p:cNvPr id="9225" name="Object 9">
                        <a:extLst>
                          <a:ext uri="{FF2B5EF4-FFF2-40B4-BE49-F238E27FC236}">
                            <a16:creationId xmlns:a16="http://schemas.microsoft.com/office/drawing/2014/main" id="{9E2FD805-A0C6-431A-B6D5-066630C4E6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1539" y="5373689"/>
                        <a:ext cx="2592387" cy="101282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CB09C6-4140-40F7-B104-3565A029332E}"/>
              </a:ext>
            </a:extLst>
          </p:cNvPr>
          <p:cNvSpPr>
            <a:spLocks noGrp="1"/>
          </p:cNvSpPr>
          <p:nvPr>
            <p:ph type="title"/>
          </p:nvPr>
        </p:nvSpPr>
        <p:spPr/>
        <p:txBody>
          <a:bodyPr/>
          <a:lstStyle/>
          <a:p>
            <a:r>
              <a:rPr lang="tr-TR" dirty="0"/>
              <a:t>Aritmetik ortalamanın özellikleri</a:t>
            </a:r>
          </a:p>
        </p:txBody>
      </p:sp>
      <p:sp>
        <p:nvSpPr>
          <p:cNvPr id="3" name="İçerik Yer Tutucusu 2">
            <a:extLst>
              <a:ext uri="{FF2B5EF4-FFF2-40B4-BE49-F238E27FC236}">
                <a16:creationId xmlns:a16="http://schemas.microsoft.com/office/drawing/2014/main" id="{2DFBA31D-4863-4E9B-9C48-C0B04DEFF261}"/>
              </a:ext>
            </a:extLst>
          </p:cNvPr>
          <p:cNvSpPr>
            <a:spLocks noGrp="1"/>
          </p:cNvSpPr>
          <p:nvPr>
            <p:ph idx="1"/>
          </p:nvPr>
        </p:nvSpPr>
        <p:spPr/>
        <p:txBody>
          <a:bodyPr/>
          <a:lstStyle/>
          <a:p>
            <a:pPr algn="just"/>
            <a:r>
              <a:rPr lang="tr-TR" dirty="0"/>
              <a:t>Terimlerin aritmetik ortalamadan cebirsel sapmalarının toplamı sıfırdır.</a:t>
            </a:r>
          </a:p>
          <a:p>
            <a:pPr algn="just"/>
            <a:endParaRPr lang="tr-TR" dirty="0"/>
          </a:p>
          <a:p>
            <a:pPr algn="just"/>
            <a:r>
              <a:rPr lang="tr-TR" dirty="0"/>
              <a:t>Terimlerin aritmetik ortalamadan sapmalarının kareleri toplamı minimumdur</a:t>
            </a:r>
          </a:p>
          <a:p>
            <a:pPr algn="just"/>
            <a:endParaRPr lang="tr-TR" dirty="0"/>
          </a:p>
          <a:p>
            <a:pPr algn="just"/>
            <a:r>
              <a:rPr lang="tr-TR" dirty="0"/>
              <a:t>Bir serinin bütün terimlerini aynı sayıyla çarptığımızda (böldüğümüzde) aritmetik ortalama çarptığımız (böldüğümüz) sayıyla orantılı olarak büyür (küçülür).</a:t>
            </a:r>
          </a:p>
        </p:txBody>
      </p:sp>
    </p:spTree>
    <p:extLst>
      <p:ext uri="{BB962C8B-B14F-4D97-AF65-F5344CB8AC3E}">
        <p14:creationId xmlns:p14="http://schemas.microsoft.com/office/powerpoint/2010/main" val="258347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6B20A3-4C0A-4837-95F2-04529A5D15FD}"/>
              </a:ext>
            </a:extLst>
          </p:cNvPr>
          <p:cNvSpPr>
            <a:spLocks noGrp="1"/>
          </p:cNvSpPr>
          <p:nvPr>
            <p:ph type="title"/>
          </p:nvPr>
        </p:nvSpPr>
        <p:spPr/>
        <p:txBody>
          <a:bodyPr/>
          <a:lstStyle/>
          <a:p>
            <a:r>
              <a:rPr lang="tr-TR" dirty="0"/>
              <a:t>Analitik olmayanlar </a:t>
            </a:r>
          </a:p>
        </p:txBody>
      </p:sp>
      <p:sp>
        <p:nvSpPr>
          <p:cNvPr id="3" name="İçerik Yer Tutucusu 2">
            <a:extLst>
              <a:ext uri="{FF2B5EF4-FFF2-40B4-BE49-F238E27FC236}">
                <a16:creationId xmlns:a16="http://schemas.microsoft.com/office/drawing/2014/main" id="{72142BF7-EA54-4631-B7BC-AE9441BCC27A}"/>
              </a:ext>
            </a:extLst>
          </p:cNvPr>
          <p:cNvSpPr>
            <a:spLocks noGrp="1"/>
          </p:cNvSpPr>
          <p:nvPr>
            <p:ph idx="1"/>
          </p:nvPr>
        </p:nvSpPr>
        <p:spPr/>
        <p:txBody>
          <a:bodyPr/>
          <a:lstStyle/>
          <a:p>
            <a:r>
              <a:rPr lang="tr-TR" dirty="0"/>
              <a:t>Bu gruptaki ortalamalar serinin bütün değerlerini dikkate almayıp, sadece belli birkaç değerini, özellikle ortadaki değerleri esas alarak hesaplanan ortalamalardır. </a:t>
            </a:r>
          </a:p>
          <a:p>
            <a:endParaRPr lang="tr-TR" dirty="0"/>
          </a:p>
        </p:txBody>
      </p:sp>
    </p:spTree>
    <p:extLst>
      <p:ext uri="{BB962C8B-B14F-4D97-AF65-F5344CB8AC3E}">
        <p14:creationId xmlns:p14="http://schemas.microsoft.com/office/powerpoint/2010/main" val="195572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1C612B-F478-49C4-99AB-A9145C488151}"/>
              </a:ext>
            </a:extLst>
          </p:cNvPr>
          <p:cNvSpPr>
            <a:spLocks noGrp="1"/>
          </p:cNvSpPr>
          <p:nvPr>
            <p:ph type="title"/>
          </p:nvPr>
        </p:nvSpPr>
        <p:spPr/>
        <p:txBody>
          <a:bodyPr/>
          <a:lstStyle/>
          <a:p>
            <a:r>
              <a:rPr lang="tr-TR" dirty="0"/>
              <a:t>MOD</a:t>
            </a:r>
          </a:p>
        </p:txBody>
      </p:sp>
      <p:sp>
        <p:nvSpPr>
          <p:cNvPr id="3" name="İçerik Yer Tutucusu 2">
            <a:extLst>
              <a:ext uri="{FF2B5EF4-FFF2-40B4-BE49-F238E27FC236}">
                <a16:creationId xmlns:a16="http://schemas.microsoft.com/office/drawing/2014/main" id="{ECAAB3AC-0EB7-49AF-A962-02D2ED7C8EED}"/>
              </a:ext>
            </a:extLst>
          </p:cNvPr>
          <p:cNvSpPr>
            <a:spLocks noGrp="1"/>
          </p:cNvSpPr>
          <p:nvPr>
            <p:ph idx="1"/>
          </p:nvPr>
        </p:nvSpPr>
        <p:spPr/>
        <p:txBody>
          <a:bodyPr/>
          <a:lstStyle/>
          <a:p>
            <a:r>
              <a:rPr lang="tr-TR" dirty="0"/>
              <a:t>Bir seride en çok tekrarlanan değere </a:t>
            </a:r>
            <a:r>
              <a:rPr lang="tr-TR" dirty="0" err="1"/>
              <a:t>mod</a:t>
            </a:r>
            <a:r>
              <a:rPr lang="tr-TR" dirty="0"/>
              <a:t> adı verilir. İstatistikte nispeten az kullanılan bu ölçü özellikle verilerin simetrik bir dağılış göstermediği durumlarda iyi bir ölçü olarak düşünülebilir. Basit ve tasnif edilmiş seride </a:t>
            </a:r>
            <a:r>
              <a:rPr lang="tr-TR" dirty="0" err="1"/>
              <a:t>modun</a:t>
            </a:r>
            <a:r>
              <a:rPr lang="tr-TR" dirty="0"/>
              <a:t> bulunması oldukça kolaydır. Seride en fazla rastlanan ya da frekansı en yüksek olan değer </a:t>
            </a:r>
            <a:r>
              <a:rPr lang="tr-TR" dirty="0" err="1"/>
              <a:t>mod</a:t>
            </a:r>
            <a:r>
              <a:rPr lang="tr-TR" dirty="0"/>
              <a:t> olarak ifade edilir. Eğer seride en çok tekrarlanan birden fazla eleman varsa bu tür seriler çok </a:t>
            </a:r>
            <a:r>
              <a:rPr lang="tr-TR" dirty="0" err="1"/>
              <a:t>modlu</a:t>
            </a:r>
            <a:r>
              <a:rPr lang="tr-TR" dirty="0"/>
              <a:t> seriler olarak isimlendirilir.</a:t>
            </a:r>
          </a:p>
        </p:txBody>
      </p:sp>
    </p:spTree>
    <p:extLst>
      <p:ext uri="{BB962C8B-B14F-4D97-AF65-F5344CB8AC3E}">
        <p14:creationId xmlns:p14="http://schemas.microsoft.com/office/powerpoint/2010/main" val="205746675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1722</Words>
  <Application>Microsoft Office PowerPoint</Application>
  <PresentationFormat>Geniş ekran</PresentationFormat>
  <Paragraphs>208</Paragraphs>
  <Slides>41</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3</vt:i4>
      </vt:variant>
      <vt:variant>
        <vt:lpstr>Slayt Başlıkları</vt:lpstr>
      </vt:variant>
      <vt:variant>
        <vt:i4>41</vt:i4>
      </vt:variant>
    </vt:vector>
  </HeadingPairs>
  <TitlesOfParts>
    <vt:vector size="51" baseType="lpstr">
      <vt:lpstr>Arial</vt:lpstr>
      <vt:lpstr>Calibri</vt:lpstr>
      <vt:lpstr>Calibri Light</vt:lpstr>
      <vt:lpstr>Cambria Math</vt:lpstr>
      <vt:lpstr>Symbol</vt:lpstr>
      <vt:lpstr>Times New Roman</vt:lpstr>
      <vt:lpstr>Office Teması</vt:lpstr>
      <vt:lpstr>Denklem</vt:lpstr>
      <vt:lpstr>Belge</vt:lpstr>
      <vt:lpstr>Equation</vt:lpstr>
      <vt:lpstr>MERKEZİ EĞİLİM ÖLÇÜLERİ</vt:lpstr>
      <vt:lpstr>PowerPoint Sunusu</vt:lpstr>
      <vt:lpstr>PowerPoint Sunusu</vt:lpstr>
      <vt:lpstr>PowerPoint Sunusu</vt:lpstr>
      <vt:lpstr> </vt:lpstr>
      <vt:lpstr>Tartılı Aritmetik Ortalama </vt:lpstr>
      <vt:lpstr>Aritmetik ortalamanın özellikleri</vt:lpstr>
      <vt:lpstr>Analitik olmayanlar </vt:lpstr>
      <vt:lpstr>MOD</vt:lpstr>
      <vt:lpstr>PowerPoint Sunusu</vt:lpstr>
      <vt:lpstr>PowerPoint Sunusu</vt:lpstr>
      <vt:lpstr>MEDYAN</vt:lpstr>
      <vt:lpstr>PowerPoint Sunusu</vt:lpstr>
      <vt:lpstr>PowerPoint Sunusu</vt:lpstr>
      <vt:lpstr>Kartiller</vt:lpstr>
      <vt:lpstr>PowerPoint Sunusu</vt:lpstr>
      <vt:lpstr>Kutu Grafik</vt:lpstr>
      <vt:lpstr>Desiller</vt:lpstr>
      <vt:lpstr>Pörsentiller</vt:lpstr>
      <vt:lpstr>Düzeltilmiş Aritmetik Ortalama</vt:lpstr>
      <vt:lpstr>PowerPoint Sunusu</vt:lpstr>
      <vt:lpstr>Merkezi yayılım ölçüleri</vt:lpstr>
      <vt:lpstr>Yayılma (Değişkenlik) Ölçüleri</vt:lpstr>
      <vt:lpstr>PowerPoint Sunusu</vt:lpstr>
      <vt:lpstr>PowerPoint Sunusu</vt:lpstr>
      <vt:lpstr>Yayılma Ölçülerinin Gerekliliği </vt:lpstr>
      <vt:lpstr>Range (Aralık) </vt:lpstr>
      <vt:lpstr>Değişim Aralığı</vt:lpstr>
      <vt:lpstr>Kartil Aralığı</vt:lpstr>
      <vt:lpstr>Ortalama Mutlak Sapma(OMS) </vt:lpstr>
      <vt:lpstr>9) Varyans </vt:lpstr>
      <vt:lpstr>PowerPoint Sunusu</vt:lpstr>
      <vt:lpstr>Varyans</vt:lpstr>
      <vt:lpstr>Özellikleri</vt:lpstr>
      <vt:lpstr>PowerPoint Sunusu</vt:lpstr>
      <vt:lpstr>PowerPoint Sunusu</vt:lpstr>
      <vt:lpstr>Örnek: Bir un fabrikasının satış mağazasında bir gün içinde satılan un paketlerinin gramajlarına göre göre satış adetleri aşağıda verilmiştir. Buna göre veri seti için varyans değerlerini hesaplayınız. </vt:lpstr>
      <vt:lpstr>10) Standart Sapma </vt:lpstr>
      <vt:lpstr>PowerPoint Sunusu</vt:lpstr>
      <vt:lpstr>Standart sapmanın yorumu</vt:lpstr>
      <vt:lpstr>Değişim Katsayısı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MERKEZİ EĞİLİM ÖLÇÜLERİ</dc:title>
  <dc:creator>OVB</dc:creator>
  <cp:lastModifiedBy>AYTEKİN</cp:lastModifiedBy>
  <cp:revision>34</cp:revision>
  <dcterms:created xsi:type="dcterms:W3CDTF">2018-10-11T10:02:01Z</dcterms:created>
  <dcterms:modified xsi:type="dcterms:W3CDTF">2020-02-25T19:27:04Z</dcterms:modified>
</cp:coreProperties>
</file>