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316" r:id="rId35"/>
    <p:sldId id="317" r:id="rId36"/>
    <p:sldId id="318" r:id="rId37"/>
    <p:sldId id="319" r:id="rId38"/>
    <p:sldId id="320" r:id="rId39"/>
    <p:sldId id="321" r:id="rId40"/>
    <p:sldId id="322" r:id="rId41"/>
    <p:sldId id="323" r:id="rId42"/>
    <p:sldId id="324" r:id="rId43"/>
    <p:sldId id="325" r:id="rId44"/>
    <p:sldId id="326" r:id="rId45"/>
    <p:sldId id="327" r:id="rId46"/>
    <p:sldId id="328" r:id="rId47"/>
    <p:sldId id="329" r:id="rId48"/>
    <p:sldId id="330" r:id="rId49"/>
    <p:sldId id="331" r:id="rId50"/>
    <p:sldId id="332" r:id="rId51"/>
    <p:sldId id="333" r:id="rId52"/>
    <p:sldId id="334" r:id="rId53"/>
    <p:sldId id="264" r:id="rId54"/>
    <p:sldId id="265" r:id="rId55"/>
    <p:sldId id="268" r:id="rId56"/>
    <p:sldId id="269" r:id="rId57"/>
    <p:sldId id="270" r:id="rId58"/>
    <p:sldId id="271" r:id="rId59"/>
    <p:sldId id="272" r:id="rId6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E6FCB8-8087-4988-B8CC-C92D3D053DC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383DFAC-5AE0-4C9D-B79F-74F4C48F6C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1CD0F6-B750-4F54-A091-3D3F24080CB5}"/>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5" name="Alt Bilgi Yer Tutucusu 4">
            <a:extLst>
              <a:ext uri="{FF2B5EF4-FFF2-40B4-BE49-F238E27FC236}">
                <a16:creationId xmlns:a16="http://schemas.microsoft.com/office/drawing/2014/main" id="{2B9854DA-ADC6-4DAD-9A2A-C327FA34839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BBDC4E4-C188-4E27-AEE7-773516279F64}"/>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423409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DC9D7C-DF61-4FDD-AC4F-0B7B6112416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E9ECC6D-5EAE-41C4-8F70-DEECB7E1CFF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5B9D42F-44F6-4292-8C42-10A10F9E316A}"/>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5" name="Alt Bilgi Yer Tutucusu 4">
            <a:extLst>
              <a:ext uri="{FF2B5EF4-FFF2-40B4-BE49-F238E27FC236}">
                <a16:creationId xmlns:a16="http://schemas.microsoft.com/office/drawing/2014/main" id="{D015FA58-FCEB-436D-BDF1-20D48AC3CD0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4CAC7C3-7C76-4B0A-91E6-5FB0C21F6065}"/>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3325337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19B45FD-B8FA-4767-9C98-F1FA0CE3FFF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5A7DB14-B39C-4710-9A8F-E6DBF8197F0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2B6915B-AF1D-4FB2-A3EE-7B45CE6C1C41}"/>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5" name="Alt Bilgi Yer Tutucusu 4">
            <a:extLst>
              <a:ext uri="{FF2B5EF4-FFF2-40B4-BE49-F238E27FC236}">
                <a16:creationId xmlns:a16="http://schemas.microsoft.com/office/drawing/2014/main" id="{0859B794-3667-41D4-AB70-866DEFCF216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92D56A3-ABD3-4B77-BC28-8D1D88161712}"/>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421394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EB301F-B0FD-457C-AE0F-85608110B8A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FFDE0C4-8AC1-40E5-A844-BDA2BBD01F7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C047471-0C73-4677-B3D7-7F101566A06B}"/>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5" name="Alt Bilgi Yer Tutucusu 4">
            <a:extLst>
              <a:ext uri="{FF2B5EF4-FFF2-40B4-BE49-F238E27FC236}">
                <a16:creationId xmlns:a16="http://schemas.microsoft.com/office/drawing/2014/main" id="{BAE9CEED-58A3-47CB-AB68-F596D669D90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AD18EF8-10CE-4640-A307-8EC3D2A41C3D}"/>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1002505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18D73A-78EF-4C87-97C0-B8025F10BF2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0E4A121-E958-4C23-BA18-028BB2CFED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D9F1E1F-2121-46BC-BF94-4DB7B0E82B07}"/>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5" name="Alt Bilgi Yer Tutucusu 4">
            <a:extLst>
              <a:ext uri="{FF2B5EF4-FFF2-40B4-BE49-F238E27FC236}">
                <a16:creationId xmlns:a16="http://schemas.microsoft.com/office/drawing/2014/main" id="{5EE08242-E274-42B2-BB75-1DA632DF550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A766272-0DDE-426C-B8B5-4B2944374EE1}"/>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4078454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EA572C-16DB-47B3-B824-37659FE7700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F5DFA8A-BCDD-4202-96D3-AF7DF040DB9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852CF37-E49F-4C81-A065-7EF2216FB90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2A26667-8045-4A4D-AE6F-3DB310F68730}"/>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6" name="Alt Bilgi Yer Tutucusu 5">
            <a:extLst>
              <a:ext uri="{FF2B5EF4-FFF2-40B4-BE49-F238E27FC236}">
                <a16:creationId xmlns:a16="http://schemas.microsoft.com/office/drawing/2014/main" id="{97E11E57-23A9-4C3D-B247-173C10389FC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21AB1-EA19-4459-88A1-DD4769010932}"/>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2329968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56AE42-0F79-4093-A472-8C04EB06809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26C5157-0D82-463C-9ED3-D8A9414F6B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91B33EF-7BEC-444B-9F1B-966900E7FF0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EA61275-65D8-4475-B018-B2E5FBE2A3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BD89C8C-4D4A-421B-9C4D-DA8F3411214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6F7F2C0-3C09-4D99-8F27-58B044231274}"/>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8" name="Alt Bilgi Yer Tutucusu 7">
            <a:extLst>
              <a:ext uri="{FF2B5EF4-FFF2-40B4-BE49-F238E27FC236}">
                <a16:creationId xmlns:a16="http://schemas.microsoft.com/office/drawing/2014/main" id="{3A719335-B0FE-4075-B2AD-F5C55FB0643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E847125-EFDE-4B00-9868-2DA537E71AE2}"/>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454725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9ECBDF-5FBD-472F-AD04-2AC0105E812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53EDFE6-B5F0-4FE5-9ECA-6BB2167E6A88}"/>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4" name="Alt Bilgi Yer Tutucusu 3">
            <a:extLst>
              <a:ext uri="{FF2B5EF4-FFF2-40B4-BE49-F238E27FC236}">
                <a16:creationId xmlns:a16="http://schemas.microsoft.com/office/drawing/2014/main" id="{C4B3F9F0-88B2-4DD8-9D74-4CEFCB4DA76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E779E21-1EFA-4E14-A746-0A996FD35217}"/>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320472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E7AA6FE-0384-4359-9B79-98CD93CF23C9}"/>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3" name="Alt Bilgi Yer Tutucusu 2">
            <a:extLst>
              <a:ext uri="{FF2B5EF4-FFF2-40B4-BE49-F238E27FC236}">
                <a16:creationId xmlns:a16="http://schemas.microsoft.com/office/drawing/2014/main" id="{B2EB3DED-9838-47CD-A911-8058F67F8C4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2D9B2CE-77EC-4A26-B685-948239D82544}"/>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2064113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A99B26-DEE2-43C1-BB7B-F1A3CAA124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14C2190-7D6A-4FAE-8888-8CE97EF913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D559443-3C06-44BE-A072-CFE13EFFA8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8E4907E-9812-4AF4-A7DE-0B8B107A6D6D}"/>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6" name="Alt Bilgi Yer Tutucusu 5">
            <a:extLst>
              <a:ext uri="{FF2B5EF4-FFF2-40B4-BE49-F238E27FC236}">
                <a16:creationId xmlns:a16="http://schemas.microsoft.com/office/drawing/2014/main" id="{C0FCDB78-08B9-4CEF-AF6B-B60EE52BE37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902C9EB-80CA-4747-B6F6-5ADC2A079CBC}"/>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116314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78BCB1-4BFF-4B77-8308-4C6F7229697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7C374F9-FFC9-442C-90C4-FD16F54680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B2BBB45-B551-4B3B-9FD6-12EB2C97C4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941ACD9-099C-4576-8F5D-792763F1D073}"/>
              </a:ext>
            </a:extLst>
          </p:cNvPr>
          <p:cNvSpPr>
            <a:spLocks noGrp="1"/>
          </p:cNvSpPr>
          <p:nvPr>
            <p:ph type="dt" sz="half" idx="10"/>
          </p:nvPr>
        </p:nvSpPr>
        <p:spPr/>
        <p:txBody>
          <a:bodyPr/>
          <a:lstStyle/>
          <a:p>
            <a:fld id="{21A34961-E1FE-4B56-AC81-DF07E3D10F87}" type="datetimeFigureOut">
              <a:rPr lang="tr-TR" smtClean="0"/>
              <a:t>13.04.2020</a:t>
            </a:fld>
            <a:endParaRPr lang="tr-TR"/>
          </a:p>
        </p:txBody>
      </p:sp>
      <p:sp>
        <p:nvSpPr>
          <p:cNvPr id="6" name="Alt Bilgi Yer Tutucusu 5">
            <a:extLst>
              <a:ext uri="{FF2B5EF4-FFF2-40B4-BE49-F238E27FC236}">
                <a16:creationId xmlns:a16="http://schemas.microsoft.com/office/drawing/2014/main" id="{792281E5-3A3B-4C93-830B-BC4F7916A71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E70314F-2540-4AF0-B03E-0346CF7F8157}"/>
              </a:ext>
            </a:extLst>
          </p:cNvPr>
          <p:cNvSpPr>
            <a:spLocks noGrp="1"/>
          </p:cNvSpPr>
          <p:nvPr>
            <p:ph type="sldNum" sz="quarter" idx="12"/>
          </p:nvPr>
        </p:nvSpPr>
        <p:spPr/>
        <p:txBody>
          <a:bodyPr/>
          <a:lstStyle/>
          <a:p>
            <a:fld id="{52EC99F3-9955-4A47-8B56-6C1E2C7AAE83}" type="slidenum">
              <a:rPr lang="tr-TR" smtClean="0"/>
              <a:t>‹#›</a:t>
            </a:fld>
            <a:endParaRPr lang="tr-TR"/>
          </a:p>
        </p:txBody>
      </p:sp>
    </p:spTree>
    <p:extLst>
      <p:ext uri="{BB962C8B-B14F-4D97-AF65-F5344CB8AC3E}">
        <p14:creationId xmlns:p14="http://schemas.microsoft.com/office/powerpoint/2010/main" val="100923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D897AC5-B711-4C39-979A-0E8921A249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97F2A60-0DD5-4FCA-9484-98E7B4878C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0154445-6ED9-4BDB-B2E8-7F166783B5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34961-E1FE-4B56-AC81-DF07E3D10F87}" type="datetimeFigureOut">
              <a:rPr lang="tr-TR" smtClean="0"/>
              <a:t>13.04.2020</a:t>
            </a:fld>
            <a:endParaRPr lang="tr-TR"/>
          </a:p>
        </p:txBody>
      </p:sp>
      <p:sp>
        <p:nvSpPr>
          <p:cNvPr id="5" name="Alt Bilgi Yer Tutucusu 4">
            <a:extLst>
              <a:ext uri="{FF2B5EF4-FFF2-40B4-BE49-F238E27FC236}">
                <a16:creationId xmlns:a16="http://schemas.microsoft.com/office/drawing/2014/main" id="{31DD8E7A-F85D-4E61-A30A-64FE2756C0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5813490-F0E0-4525-9020-22D4AD7624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C99F3-9955-4A47-8B56-6C1E2C7AAE83}" type="slidenum">
              <a:rPr lang="tr-TR" smtClean="0"/>
              <a:t>‹#›</a:t>
            </a:fld>
            <a:endParaRPr lang="tr-TR"/>
          </a:p>
        </p:txBody>
      </p:sp>
    </p:spTree>
    <p:extLst>
      <p:ext uri="{BB962C8B-B14F-4D97-AF65-F5344CB8AC3E}">
        <p14:creationId xmlns:p14="http://schemas.microsoft.com/office/powerpoint/2010/main" val="2126339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F0E93F-CE14-4D81-8B12-0F7541EB6E82}"/>
              </a:ext>
            </a:extLst>
          </p:cNvPr>
          <p:cNvSpPr>
            <a:spLocks noGrp="1"/>
          </p:cNvSpPr>
          <p:nvPr>
            <p:ph type="title"/>
          </p:nvPr>
        </p:nvSpPr>
        <p:spPr/>
        <p:txBody>
          <a:bodyPr/>
          <a:lstStyle/>
          <a:p>
            <a:r>
              <a:rPr lang="tr-TR" dirty="0"/>
              <a:t>Bütçe Sistemleri</a:t>
            </a:r>
          </a:p>
        </p:txBody>
      </p:sp>
      <p:sp>
        <p:nvSpPr>
          <p:cNvPr id="3" name="İçerik Yer Tutucusu 2">
            <a:extLst>
              <a:ext uri="{FF2B5EF4-FFF2-40B4-BE49-F238E27FC236}">
                <a16:creationId xmlns:a16="http://schemas.microsoft.com/office/drawing/2014/main" id="{3D83C3D7-A06E-4E82-8C8E-A9DC48D7F560}"/>
              </a:ext>
            </a:extLst>
          </p:cNvPr>
          <p:cNvSpPr>
            <a:spLocks noGrp="1"/>
          </p:cNvSpPr>
          <p:nvPr>
            <p:ph idx="1"/>
          </p:nvPr>
        </p:nvSpPr>
        <p:spPr/>
        <p:txBody>
          <a:bodyPr/>
          <a:lstStyle/>
          <a:p>
            <a:r>
              <a:rPr lang="tr-TR" dirty="0"/>
              <a:t>Geleneksek (Klasik) Bütçe Sistemi </a:t>
            </a:r>
          </a:p>
          <a:p>
            <a:r>
              <a:rPr lang="tr-TR" dirty="0"/>
              <a:t>Performans Bütçe Sistemi </a:t>
            </a:r>
          </a:p>
          <a:p>
            <a:r>
              <a:rPr lang="tr-TR" dirty="0"/>
              <a:t>Program Bütçe Sistemi</a:t>
            </a:r>
          </a:p>
          <a:p>
            <a:r>
              <a:rPr lang="tr-TR" dirty="0"/>
              <a:t>Planlama-Programlama-Bütçeleme Sistemi</a:t>
            </a:r>
          </a:p>
          <a:p>
            <a:r>
              <a:rPr lang="tr-TR" dirty="0"/>
              <a:t>Sıfır Tabanlı Bütçeleme Sistemi </a:t>
            </a:r>
          </a:p>
          <a:p>
            <a:r>
              <a:rPr lang="tr-TR" dirty="0"/>
              <a:t>Torba Bütçe Sistemi </a:t>
            </a:r>
          </a:p>
          <a:p>
            <a:r>
              <a:rPr lang="tr-TR" dirty="0"/>
              <a:t>Stratejik Planlamaya Dayalı Performans Esaslı Bütçeleme Sistemi</a:t>
            </a:r>
          </a:p>
        </p:txBody>
      </p:sp>
    </p:spTree>
    <p:extLst>
      <p:ext uri="{BB962C8B-B14F-4D97-AF65-F5344CB8AC3E}">
        <p14:creationId xmlns:p14="http://schemas.microsoft.com/office/powerpoint/2010/main" val="4013251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DA8AFD-7A58-4093-9783-EBCE27490C8C}"/>
              </a:ext>
            </a:extLst>
          </p:cNvPr>
          <p:cNvSpPr>
            <a:spLocks noGrp="1"/>
          </p:cNvSpPr>
          <p:nvPr>
            <p:ph type="title"/>
          </p:nvPr>
        </p:nvSpPr>
        <p:spPr/>
        <p:txBody>
          <a:bodyPr/>
          <a:lstStyle/>
          <a:p>
            <a:r>
              <a:rPr lang="tr-TR" dirty="0"/>
              <a:t>Program Bütçe Sisteminin Sakıncaları:</a:t>
            </a:r>
          </a:p>
        </p:txBody>
      </p:sp>
      <p:sp>
        <p:nvSpPr>
          <p:cNvPr id="3" name="İçerik Yer Tutucusu 2">
            <a:extLst>
              <a:ext uri="{FF2B5EF4-FFF2-40B4-BE49-F238E27FC236}">
                <a16:creationId xmlns:a16="http://schemas.microsoft.com/office/drawing/2014/main" id="{3FE1C155-1744-4FB9-8711-88671742654B}"/>
              </a:ext>
            </a:extLst>
          </p:cNvPr>
          <p:cNvSpPr>
            <a:spLocks noGrp="1"/>
          </p:cNvSpPr>
          <p:nvPr>
            <p:ph idx="1"/>
          </p:nvPr>
        </p:nvSpPr>
        <p:spPr/>
        <p:txBody>
          <a:bodyPr/>
          <a:lstStyle/>
          <a:p>
            <a:r>
              <a:rPr lang="tr-TR" dirty="0"/>
              <a:t>Program bütçe sistemi bütçeleri gelir ve giderlerin gösterildiği belgeler olarak değerlendirmekte ve bütçelerin hazırlanması aşamasındaki siyasi tercihler göz ardı edilmektedir. </a:t>
            </a:r>
          </a:p>
          <a:p>
            <a:r>
              <a:rPr lang="tr-TR" dirty="0"/>
              <a:t>Bu bütçeyi uygulayacak teknik altyapı zayıftır, personele ihtiyaç vardır. </a:t>
            </a:r>
          </a:p>
          <a:p>
            <a:r>
              <a:rPr lang="tr-TR" dirty="0"/>
              <a:t>Kamusal hizmetlerin ölçümüne ilişkin temel kısıtlar bu bütçe sistemi için de geçerlidir. </a:t>
            </a:r>
          </a:p>
        </p:txBody>
      </p:sp>
    </p:spTree>
    <p:extLst>
      <p:ext uri="{BB962C8B-B14F-4D97-AF65-F5344CB8AC3E}">
        <p14:creationId xmlns:p14="http://schemas.microsoft.com/office/powerpoint/2010/main" val="3000316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37F409-1B21-4C74-8AFC-FEB1A122EF4C}"/>
              </a:ext>
            </a:extLst>
          </p:cNvPr>
          <p:cNvSpPr>
            <a:spLocks noGrp="1"/>
          </p:cNvSpPr>
          <p:nvPr>
            <p:ph type="title"/>
          </p:nvPr>
        </p:nvSpPr>
        <p:spPr/>
        <p:txBody>
          <a:bodyPr/>
          <a:lstStyle/>
          <a:p>
            <a:r>
              <a:rPr lang="tr-TR" dirty="0"/>
              <a:t>Planlama-Programlama-Bütçeleme Sistemi (PPBS)</a:t>
            </a:r>
          </a:p>
        </p:txBody>
      </p:sp>
      <p:sp>
        <p:nvSpPr>
          <p:cNvPr id="3" name="İçerik Yer Tutucusu 2">
            <a:extLst>
              <a:ext uri="{FF2B5EF4-FFF2-40B4-BE49-F238E27FC236}">
                <a16:creationId xmlns:a16="http://schemas.microsoft.com/office/drawing/2014/main" id="{31ACFC3D-E9F4-4058-A153-6EFDA8F32770}"/>
              </a:ext>
            </a:extLst>
          </p:cNvPr>
          <p:cNvSpPr>
            <a:spLocks noGrp="1"/>
          </p:cNvSpPr>
          <p:nvPr>
            <p:ph idx="1"/>
          </p:nvPr>
        </p:nvSpPr>
        <p:spPr/>
        <p:txBody>
          <a:bodyPr/>
          <a:lstStyle/>
          <a:p>
            <a:pPr algn="just"/>
            <a:r>
              <a:rPr lang="tr-TR" dirty="0"/>
              <a:t>İlk olarak ABD’de uygulanmıştır. Program bütçe sisteminin gelişmiş halidir. PPBS, “Hükümetin faaliyet programlarını gerçekleştirmek için amaçların, kaynakların ve aralarındaki ilişkilerin ele alındığı bir süreçtir.” Alternatif programlardan en uygun olanı 19 seçilerek, bütçeyle kaynak-hizmet ilişkisi kurulur ve böylece ödeneklerin hizmetlere tahsisi sağlanır</a:t>
            </a:r>
          </a:p>
        </p:txBody>
      </p:sp>
    </p:spTree>
    <p:extLst>
      <p:ext uri="{BB962C8B-B14F-4D97-AF65-F5344CB8AC3E}">
        <p14:creationId xmlns:p14="http://schemas.microsoft.com/office/powerpoint/2010/main" val="2025935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7C1B19-83FF-436C-AD6D-966FBE47730E}"/>
              </a:ext>
            </a:extLst>
          </p:cNvPr>
          <p:cNvSpPr>
            <a:spLocks noGrp="1"/>
          </p:cNvSpPr>
          <p:nvPr>
            <p:ph type="title"/>
          </p:nvPr>
        </p:nvSpPr>
        <p:spPr/>
        <p:txBody>
          <a:bodyPr/>
          <a:lstStyle/>
          <a:p>
            <a:r>
              <a:rPr lang="tr-TR" dirty="0"/>
              <a:t>PPBS dört aşamadan oluşur;</a:t>
            </a:r>
          </a:p>
        </p:txBody>
      </p:sp>
      <p:sp>
        <p:nvSpPr>
          <p:cNvPr id="3" name="İçerik Yer Tutucusu 2">
            <a:extLst>
              <a:ext uri="{FF2B5EF4-FFF2-40B4-BE49-F238E27FC236}">
                <a16:creationId xmlns:a16="http://schemas.microsoft.com/office/drawing/2014/main" id="{C51DFED1-5670-423C-A434-A9863890C0F4}"/>
              </a:ext>
            </a:extLst>
          </p:cNvPr>
          <p:cNvSpPr>
            <a:spLocks noGrp="1"/>
          </p:cNvSpPr>
          <p:nvPr>
            <p:ph idx="1"/>
          </p:nvPr>
        </p:nvSpPr>
        <p:spPr/>
        <p:txBody>
          <a:bodyPr>
            <a:normAutofit fontScale="92500" lnSpcReduction="10000"/>
          </a:bodyPr>
          <a:lstStyle/>
          <a:p>
            <a:pPr algn="just"/>
            <a:r>
              <a:rPr lang="tr-TR" dirty="0"/>
              <a:t>1. Planlama: Karar alma aşamasıdır. Amaçlar saptanmakta, fiziksel analiz ve seçeneklerin analizi gerçekleşmekte, maliyet tahminleri yapılmakta ve son aşamada model ortaya konulmaktadır. </a:t>
            </a:r>
          </a:p>
          <a:p>
            <a:pPr algn="just"/>
            <a:r>
              <a:rPr lang="tr-TR" dirty="0"/>
              <a:t>2. Programlama: Belirlenen amaçlara ulaşmak için gerekli uygulamaların belirlenmesi ve organize edilmesi aşamasıdır.</a:t>
            </a:r>
          </a:p>
          <a:p>
            <a:pPr algn="just"/>
            <a:r>
              <a:rPr lang="tr-TR" dirty="0"/>
              <a:t>3. Bütçeleme: Planlanan ve programlanan harcamalara kaynak tahsis edilmesi aşamasıdır. </a:t>
            </a:r>
          </a:p>
          <a:p>
            <a:pPr algn="just"/>
            <a:r>
              <a:rPr lang="tr-TR" dirty="0"/>
              <a:t>4. Sistem Analizi: Sistem analizi, karar alma aşamasında yöneticilere en iyi proje ya da programı seçme konusunda yardımcı olmaktadır. Sistem analizi aşamasında fayda-maliyet analizi, maliyet-etkinlik analizi, sistem planlaması, doğrusal programlama gibi teknik yöntemlerle analiz yapılmaktadır</a:t>
            </a:r>
          </a:p>
        </p:txBody>
      </p:sp>
    </p:spTree>
    <p:extLst>
      <p:ext uri="{BB962C8B-B14F-4D97-AF65-F5344CB8AC3E}">
        <p14:creationId xmlns:p14="http://schemas.microsoft.com/office/powerpoint/2010/main" val="3370635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9E2481-30B3-48B5-808B-87200E0A3808}"/>
              </a:ext>
            </a:extLst>
          </p:cNvPr>
          <p:cNvSpPr>
            <a:spLocks noGrp="1"/>
          </p:cNvSpPr>
          <p:nvPr>
            <p:ph type="title"/>
          </p:nvPr>
        </p:nvSpPr>
        <p:spPr/>
        <p:txBody>
          <a:bodyPr/>
          <a:lstStyle/>
          <a:p>
            <a:r>
              <a:rPr lang="tr-TR" dirty="0" err="1"/>
              <a:t>PPBS’nin</a:t>
            </a:r>
            <a:r>
              <a:rPr lang="tr-TR" dirty="0"/>
              <a:t> Faydaları:</a:t>
            </a:r>
          </a:p>
        </p:txBody>
      </p:sp>
      <p:sp>
        <p:nvSpPr>
          <p:cNvPr id="3" name="İçerik Yer Tutucusu 2">
            <a:extLst>
              <a:ext uri="{FF2B5EF4-FFF2-40B4-BE49-F238E27FC236}">
                <a16:creationId xmlns:a16="http://schemas.microsoft.com/office/drawing/2014/main" id="{164E5E57-7567-4B3B-9CAC-FDAA7CDB416D}"/>
              </a:ext>
            </a:extLst>
          </p:cNvPr>
          <p:cNvSpPr>
            <a:spLocks noGrp="1"/>
          </p:cNvSpPr>
          <p:nvPr>
            <p:ph idx="1"/>
          </p:nvPr>
        </p:nvSpPr>
        <p:spPr/>
        <p:txBody>
          <a:bodyPr/>
          <a:lstStyle/>
          <a:p>
            <a:r>
              <a:rPr lang="tr-TR" dirty="0"/>
              <a:t>Çağdaş analiz tekniklerinden yararlanır. </a:t>
            </a:r>
          </a:p>
          <a:p>
            <a:r>
              <a:rPr lang="tr-TR" dirty="0"/>
              <a:t>Fiziki denetime yer verir. </a:t>
            </a:r>
          </a:p>
          <a:p>
            <a:r>
              <a:rPr lang="tr-TR" dirty="0"/>
              <a:t> Rasyonel davranmayı sağlamaktadır. </a:t>
            </a:r>
          </a:p>
          <a:p>
            <a:r>
              <a:rPr lang="tr-TR" dirty="0"/>
              <a:t> Savurganlığı önler.  Programlar alt programlara bölündüğünden devletin ne için ne kadar harcadığı görülebilir. Şeffaftır. </a:t>
            </a:r>
          </a:p>
          <a:p>
            <a:r>
              <a:rPr lang="tr-TR" dirty="0"/>
              <a:t>Hükümetler amaçlarına daha kolay ulaşır. </a:t>
            </a:r>
          </a:p>
          <a:p>
            <a:r>
              <a:rPr lang="tr-TR" dirty="0"/>
              <a:t> Yönetim alanında sorumluluğu artırır</a:t>
            </a:r>
          </a:p>
        </p:txBody>
      </p:sp>
    </p:spTree>
    <p:extLst>
      <p:ext uri="{BB962C8B-B14F-4D97-AF65-F5344CB8AC3E}">
        <p14:creationId xmlns:p14="http://schemas.microsoft.com/office/powerpoint/2010/main" val="4239229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567C43-0A44-4B1A-A297-D2E5BCCAA153}"/>
              </a:ext>
            </a:extLst>
          </p:cNvPr>
          <p:cNvSpPr>
            <a:spLocks noGrp="1"/>
          </p:cNvSpPr>
          <p:nvPr>
            <p:ph type="title"/>
          </p:nvPr>
        </p:nvSpPr>
        <p:spPr/>
        <p:txBody>
          <a:bodyPr/>
          <a:lstStyle/>
          <a:p>
            <a:r>
              <a:rPr lang="tr-TR" dirty="0" err="1"/>
              <a:t>PPBS’nin</a:t>
            </a:r>
            <a:r>
              <a:rPr lang="tr-TR" dirty="0"/>
              <a:t> Sakıncaları: </a:t>
            </a:r>
          </a:p>
        </p:txBody>
      </p:sp>
      <p:sp>
        <p:nvSpPr>
          <p:cNvPr id="3" name="İçerik Yer Tutucusu 2">
            <a:extLst>
              <a:ext uri="{FF2B5EF4-FFF2-40B4-BE49-F238E27FC236}">
                <a16:creationId xmlns:a16="http://schemas.microsoft.com/office/drawing/2014/main" id="{6A4BE846-6380-4A9F-8BC4-000F8888034C}"/>
              </a:ext>
            </a:extLst>
          </p:cNvPr>
          <p:cNvSpPr>
            <a:spLocks noGrp="1"/>
          </p:cNvSpPr>
          <p:nvPr>
            <p:ph idx="1"/>
          </p:nvPr>
        </p:nvSpPr>
        <p:spPr/>
        <p:txBody>
          <a:bodyPr/>
          <a:lstStyle/>
          <a:p>
            <a:r>
              <a:rPr lang="tr-TR" dirty="0"/>
              <a:t>Alternatifler arası seçim şansını daraltan bir sistemdir. </a:t>
            </a:r>
          </a:p>
          <a:p>
            <a:r>
              <a:rPr lang="tr-TR" dirty="0"/>
              <a:t>Modern analizlerin kullanılması personel ihtiyacı doğurur. </a:t>
            </a:r>
          </a:p>
          <a:p>
            <a:r>
              <a:rPr lang="tr-TR" dirty="0"/>
              <a:t>Pahalı bir sistemdir. </a:t>
            </a:r>
          </a:p>
          <a:p>
            <a:r>
              <a:rPr lang="tr-TR" dirty="0"/>
              <a:t>Bütçenin siyasi ve sosyal yönü göz ardı edilir</a:t>
            </a:r>
          </a:p>
        </p:txBody>
      </p:sp>
    </p:spTree>
    <p:extLst>
      <p:ext uri="{BB962C8B-B14F-4D97-AF65-F5344CB8AC3E}">
        <p14:creationId xmlns:p14="http://schemas.microsoft.com/office/powerpoint/2010/main" val="4202761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4743A8-6582-4F00-8442-867A50032913}"/>
              </a:ext>
            </a:extLst>
          </p:cNvPr>
          <p:cNvSpPr>
            <a:spLocks noGrp="1"/>
          </p:cNvSpPr>
          <p:nvPr>
            <p:ph type="title"/>
          </p:nvPr>
        </p:nvSpPr>
        <p:spPr/>
        <p:txBody>
          <a:bodyPr/>
          <a:lstStyle/>
          <a:p>
            <a:r>
              <a:rPr lang="tr-TR" dirty="0"/>
              <a:t>Sıfır Tabanlı Bütçeleme Sistemi</a:t>
            </a:r>
          </a:p>
        </p:txBody>
      </p:sp>
      <p:sp>
        <p:nvSpPr>
          <p:cNvPr id="3" name="İçerik Yer Tutucusu 2">
            <a:extLst>
              <a:ext uri="{FF2B5EF4-FFF2-40B4-BE49-F238E27FC236}">
                <a16:creationId xmlns:a16="http://schemas.microsoft.com/office/drawing/2014/main" id="{90923A6B-A3E2-4100-BD58-F90BBF9939A0}"/>
              </a:ext>
            </a:extLst>
          </p:cNvPr>
          <p:cNvSpPr>
            <a:spLocks noGrp="1"/>
          </p:cNvSpPr>
          <p:nvPr>
            <p:ph idx="1"/>
          </p:nvPr>
        </p:nvSpPr>
        <p:spPr/>
        <p:txBody>
          <a:bodyPr/>
          <a:lstStyle/>
          <a:p>
            <a:pPr algn="just"/>
            <a:r>
              <a:rPr lang="tr-TR" dirty="0"/>
              <a:t>Buradaki temel mantık; geçmişten kalan kemikleşmiş ve artık ihtiyaç duyulmayan harcamaların kaldırılmasıdır. Bu sistemde bütçenin önceki yıl bütçeleri ile ilişkisi kesilir. Yani geçmiş yıllarda yapılan bütçeler hiç yapılmamış kabul edilir. Sıfır tabanlı bütçe sistemi savurganlığı önler, kaynakların daha etkin kullanımını öngörür. Ancak bunların yanında kırtasiyeciliği artıran bir sistemdir. İş yükünü artırır. Hazırlık süreci uzun ve zor olmakta, süreklilik arz eden kamu hizmetlerini ve yıllara yaygın yatırımları hesaba katmamaktadır. Bu sistemde bütçenin geleneksel, siyasi, sosyal fonksiyonu göz ardı edilir. </a:t>
            </a:r>
          </a:p>
        </p:txBody>
      </p:sp>
    </p:spTree>
    <p:extLst>
      <p:ext uri="{BB962C8B-B14F-4D97-AF65-F5344CB8AC3E}">
        <p14:creationId xmlns:p14="http://schemas.microsoft.com/office/powerpoint/2010/main" val="3330447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BDE95B-3BB6-46AB-9001-2F21CD540826}"/>
              </a:ext>
            </a:extLst>
          </p:cNvPr>
          <p:cNvSpPr>
            <a:spLocks noGrp="1"/>
          </p:cNvSpPr>
          <p:nvPr>
            <p:ph type="title"/>
          </p:nvPr>
        </p:nvSpPr>
        <p:spPr/>
        <p:txBody>
          <a:bodyPr/>
          <a:lstStyle/>
          <a:p>
            <a:r>
              <a:rPr lang="tr-TR" dirty="0"/>
              <a:t>Torba Bütçe Sistemi</a:t>
            </a:r>
          </a:p>
        </p:txBody>
      </p:sp>
      <p:sp>
        <p:nvSpPr>
          <p:cNvPr id="3" name="İçerik Yer Tutucusu 2">
            <a:extLst>
              <a:ext uri="{FF2B5EF4-FFF2-40B4-BE49-F238E27FC236}">
                <a16:creationId xmlns:a16="http://schemas.microsoft.com/office/drawing/2014/main" id="{4D9D6DE2-7F88-4ACA-8F57-DB93FAE0FAA5}"/>
              </a:ext>
            </a:extLst>
          </p:cNvPr>
          <p:cNvSpPr>
            <a:spLocks noGrp="1"/>
          </p:cNvSpPr>
          <p:nvPr>
            <p:ph idx="1"/>
          </p:nvPr>
        </p:nvSpPr>
        <p:spPr/>
        <p:txBody>
          <a:bodyPr/>
          <a:lstStyle/>
          <a:p>
            <a:r>
              <a:rPr lang="tr-TR" dirty="0"/>
              <a:t>Harcamacı kuruluşlara ödenek verilmesinde, kuruluşlara verilen ödeneklerin kullanımında, harcama yerleri bakımından bir sınırlama getirmeyen; ödeneklerin kullanımında kuruluşları serbest bırakan bütçeleme sistemidir.</a:t>
            </a:r>
          </a:p>
          <a:p>
            <a:r>
              <a:rPr lang="tr-TR" dirty="0"/>
              <a:t>Teorik bir bütçe sistemidir. Uygulamada bulunmamaktadır. En basit ve en çok inisiyatif sağlayan bütçedir.</a:t>
            </a:r>
          </a:p>
          <a:p>
            <a:endParaRPr lang="tr-TR" dirty="0"/>
          </a:p>
        </p:txBody>
      </p:sp>
    </p:spTree>
    <p:extLst>
      <p:ext uri="{BB962C8B-B14F-4D97-AF65-F5344CB8AC3E}">
        <p14:creationId xmlns:p14="http://schemas.microsoft.com/office/powerpoint/2010/main" val="761910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553849-9D96-4410-BA4F-2D4F95C9C2C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865F8B8-86A2-4BE7-A6F4-F6745CCEFD00}"/>
              </a:ext>
            </a:extLst>
          </p:cNvPr>
          <p:cNvSpPr>
            <a:spLocks noGrp="1"/>
          </p:cNvSpPr>
          <p:nvPr>
            <p:ph idx="1"/>
          </p:nvPr>
        </p:nvSpPr>
        <p:spPr/>
        <p:txBody>
          <a:bodyPr/>
          <a:lstStyle/>
          <a:p>
            <a:pPr marL="0" indent="0">
              <a:buNone/>
            </a:pPr>
            <a:r>
              <a:rPr lang="tr-TR" dirty="0"/>
              <a:t>Olumsuz Yönleri: </a:t>
            </a:r>
          </a:p>
          <a:p>
            <a:r>
              <a:rPr lang="tr-TR" dirty="0"/>
              <a:t>Harcamaların yapıldığı yerler hakkında bilgi almak zordur. </a:t>
            </a:r>
          </a:p>
          <a:p>
            <a:r>
              <a:rPr lang="tr-TR" dirty="0"/>
              <a:t>Kamu harcamalarında savurganlığa yol açabilecek özellik taşımaktadır.</a:t>
            </a:r>
          </a:p>
          <a:p>
            <a:r>
              <a:rPr lang="tr-TR" dirty="0"/>
              <a:t>Yapılan harcamaların etkileri konusunda bilgi alınamamaktadır. </a:t>
            </a:r>
          </a:p>
          <a:p>
            <a:r>
              <a:rPr lang="tr-TR" dirty="0"/>
              <a:t>Bürokrasiye geniş takdir yetkisi tanımaktadır</a:t>
            </a:r>
          </a:p>
        </p:txBody>
      </p:sp>
    </p:spTree>
    <p:extLst>
      <p:ext uri="{BB962C8B-B14F-4D97-AF65-F5344CB8AC3E}">
        <p14:creationId xmlns:p14="http://schemas.microsoft.com/office/powerpoint/2010/main" val="1548719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E09823-0C3F-4AA1-9E13-D3304886D48A}"/>
              </a:ext>
            </a:extLst>
          </p:cNvPr>
          <p:cNvSpPr>
            <a:spLocks noGrp="1"/>
          </p:cNvSpPr>
          <p:nvPr>
            <p:ph type="title"/>
          </p:nvPr>
        </p:nvSpPr>
        <p:spPr/>
        <p:txBody>
          <a:bodyPr/>
          <a:lstStyle/>
          <a:p>
            <a:r>
              <a:rPr lang="tr-TR" dirty="0"/>
              <a:t>Stratejik Planlamaya Dayalı Performans Esaslı Bütçeleme Sistemi</a:t>
            </a:r>
          </a:p>
        </p:txBody>
      </p:sp>
      <p:sp>
        <p:nvSpPr>
          <p:cNvPr id="3" name="İçerik Yer Tutucusu 2">
            <a:extLst>
              <a:ext uri="{FF2B5EF4-FFF2-40B4-BE49-F238E27FC236}">
                <a16:creationId xmlns:a16="http://schemas.microsoft.com/office/drawing/2014/main" id="{77F8A1A3-F376-4F3A-9380-B17B015DDB76}"/>
              </a:ext>
            </a:extLst>
          </p:cNvPr>
          <p:cNvSpPr>
            <a:spLocks noGrp="1"/>
          </p:cNvSpPr>
          <p:nvPr>
            <p:ph idx="1"/>
          </p:nvPr>
        </p:nvSpPr>
        <p:spPr/>
        <p:txBody>
          <a:bodyPr/>
          <a:lstStyle/>
          <a:p>
            <a:pPr algn="just"/>
            <a:r>
              <a:rPr lang="tr-TR" dirty="0"/>
              <a:t>Bu bütçe sistemi parasal kaynak sağlamanın ve diğer kararların bir örgüt tarafından gerçekleştirilmesine dayanan hedef yönelimli ve sonuç odaklı bir bütçe sistemidir. 2000’li yıllarda yaygınlaşmaya başlamıştır. Türkiye’de halen uygulanmakta olan bütçe sistemidir. 2003 yılında 5018 sayılı Kamu Mali Yönetimi ve Kontrol Kanunu’nun yürürlüğe girmesiyle birlikte Türkiye’de de stratejik planlamaya dayalı performans esaslı bütçe sistemine geçilmiştir.</a:t>
            </a:r>
          </a:p>
        </p:txBody>
      </p:sp>
    </p:spTree>
    <p:extLst>
      <p:ext uri="{BB962C8B-B14F-4D97-AF65-F5344CB8AC3E}">
        <p14:creationId xmlns:p14="http://schemas.microsoft.com/office/powerpoint/2010/main" val="694266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BF5936-2EB7-405C-994F-DFA31F95FBE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F9EAFD6-C068-40AE-87E1-62924855CAEA}"/>
              </a:ext>
            </a:extLst>
          </p:cNvPr>
          <p:cNvSpPr>
            <a:spLocks noGrp="1"/>
          </p:cNvSpPr>
          <p:nvPr>
            <p:ph idx="1"/>
          </p:nvPr>
        </p:nvSpPr>
        <p:spPr/>
        <p:txBody>
          <a:bodyPr/>
          <a:lstStyle/>
          <a:p>
            <a:pPr algn="just"/>
            <a:r>
              <a:rPr lang="tr-TR" dirty="0"/>
              <a:t>Söz konusu bütçe sistemindeki amaç, politika yapıcıların belirlediği makro ekonomik ve mali hedeflere ulaşmak amacıyla hazırladıkları plan ve programlar çerçevesinde, kamu kurumlarının stratejik planlarını ve performans programlarını hazırlaması ve bütçe tekliflerini de bu çerçevede oluşturmasıdır. Böylece hem kamu kurumları ve politika yapıcılar arasında bütçeleme konusunda bir eşgüdüm sağlanmış olacak, hem de kamu kaynakları stratejik amaç ve hedefler doğrultusunda verimli kullanılmış olacaktır</a:t>
            </a:r>
          </a:p>
        </p:txBody>
      </p:sp>
    </p:spTree>
    <p:extLst>
      <p:ext uri="{BB962C8B-B14F-4D97-AF65-F5344CB8AC3E}">
        <p14:creationId xmlns:p14="http://schemas.microsoft.com/office/powerpoint/2010/main" val="2743300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A103EA-C4F0-4E4C-8B3C-2FB9073D53C7}"/>
              </a:ext>
            </a:extLst>
          </p:cNvPr>
          <p:cNvSpPr>
            <a:spLocks noGrp="1"/>
          </p:cNvSpPr>
          <p:nvPr>
            <p:ph type="title"/>
          </p:nvPr>
        </p:nvSpPr>
        <p:spPr/>
        <p:txBody>
          <a:bodyPr/>
          <a:lstStyle/>
          <a:p>
            <a:r>
              <a:rPr lang="tr-TR" dirty="0"/>
              <a:t>Geleneksek (Klasik) Bütçe Sistemi</a:t>
            </a:r>
          </a:p>
        </p:txBody>
      </p:sp>
      <p:sp>
        <p:nvSpPr>
          <p:cNvPr id="3" name="İçerik Yer Tutucusu 2">
            <a:extLst>
              <a:ext uri="{FF2B5EF4-FFF2-40B4-BE49-F238E27FC236}">
                <a16:creationId xmlns:a16="http://schemas.microsoft.com/office/drawing/2014/main" id="{68407210-1976-48A7-9713-B62ADAEC5EB8}"/>
              </a:ext>
            </a:extLst>
          </p:cNvPr>
          <p:cNvSpPr>
            <a:spLocks noGrp="1"/>
          </p:cNvSpPr>
          <p:nvPr>
            <p:ph idx="1"/>
          </p:nvPr>
        </p:nvSpPr>
        <p:spPr/>
        <p:txBody>
          <a:bodyPr>
            <a:normAutofit fontScale="92500" lnSpcReduction="20000"/>
          </a:bodyPr>
          <a:lstStyle/>
          <a:p>
            <a:r>
              <a:rPr lang="tr-TR" dirty="0"/>
              <a:t>Klasik maliyeciler tarafından geliştirilen geleneksel bütçe sistemine göre hazırlanan bütçede denklik esastır. </a:t>
            </a:r>
          </a:p>
          <a:p>
            <a:r>
              <a:rPr lang="tr-TR" dirty="0"/>
              <a:t>Bu sistemde malzeme ve ücret sıralaması ya da madde sıralaması söz konusudur. Yapılan harcama sonucunda ne elde edildiği üzerinde durulmaz. </a:t>
            </a:r>
          </a:p>
          <a:p>
            <a:r>
              <a:rPr lang="tr-TR" dirty="0"/>
              <a:t>Esası mali disiplindir. </a:t>
            </a:r>
          </a:p>
          <a:p>
            <a:r>
              <a:rPr lang="tr-TR" dirty="0"/>
              <a:t>Gelir ve giderler kalem </a:t>
            </a:r>
            <a:r>
              <a:rPr lang="tr-TR" dirty="0" err="1"/>
              <a:t>kalem</a:t>
            </a:r>
            <a:r>
              <a:rPr lang="tr-TR" dirty="0"/>
              <a:t> yazılır. </a:t>
            </a:r>
          </a:p>
          <a:p>
            <a:r>
              <a:rPr lang="tr-TR" dirty="0"/>
              <a:t>En ilkel ve basit bütçe sistemidir. Günümüzde uygulanmaz. </a:t>
            </a:r>
          </a:p>
          <a:p>
            <a:r>
              <a:rPr lang="tr-TR" dirty="0"/>
              <a:t>Devletin organizasyon yapısına dayalıdır. Bu nedenle örgüt bütçesi de denir.</a:t>
            </a:r>
          </a:p>
          <a:p>
            <a:r>
              <a:rPr lang="tr-TR" dirty="0"/>
              <a:t>Organik sınıflandırma söz konusudur. </a:t>
            </a:r>
          </a:p>
          <a:p>
            <a:r>
              <a:rPr lang="tr-TR" dirty="0"/>
              <a:t>Piyasalar üzerinde fazla etki yaratmaz.</a:t>
            </a:r>
          </a:p>
          <a:p>
            <a:r>
              <a:rPr lang="tr-TR" dirty="0"/>
              <a:t>Tamamen girdi odaklıdır. Malzeme ve girdilerin satın almasına odaklıdır</a:t>
            </a:r>
          </a:p>
        </p:txBody>
      </p:sp>
    </p:spTree>
    <p:extLst>
      <p:ext uri="{BB962C8B-B14F-4D97-AF65-F5344CB8AC3E}">
        <p14:creationId xmlns:p14="http://schemas.microsoft.com/office/powerpoint/2010/main" val="4239522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9C792E-68F4-462E-9C99-CBE8F42B86B3}"/>
              </a:ext>
            </a:extLst>
          </p:cNvPr>
          <p:cNvSpPr>
            <a:spLocks noGrp="1"/>
          </p:cNvSpPr>
          <p:nvPr>
            <p:ph type="title"/>
          </p:nvPr>
        </p:nvSpPr>
        <p:spPr/>
        <p:txBody>
          <a:bodyPr/>
          <a:lstStyle/>
          <a:p>
            <a:r>
              <a:rPr lang="tr-TR" dirty="0"/>
              <a:t>Bu bütçe sistemi 3 unsur üzerine kuruludur;</a:t>
            </a:r>
          </a:p>
        </p:txBody>
      </p:sp>
      <p:sp>
        <p:nvSpPr>
          <p:cNvPr id="3" name="İçerik Yer Tutucusu 2">
            <a:extLst>
              <a:ext uri="{FF2B5EF4-FFF2-40B4-BE49-F238E27FC236}">
                <a16:creationId xmlns:a16="http://schemas.microsoft.com/office/drawing/2014/main" id="{480F7CEF-8B5C-419F-93E0-57BABA378D70}"/>
              </a:ext>
            </a:extLst>
          </p:cNvPr>
          <p:cNvSpPr>
            <a:spLocks noGrp="1"/>
          </p:cNvSpPr>
          <p:nvPr>
            <p:ph idx="1"/>
          </p:nvPr>
        </p:nvSpPr>
        <p:spPr/>
        <p:txBody>
          <a:bodyPr/>
          <a:lstStyle/>
          <a:p>
            <a:pPr algn="just"/>
            <a:r>
              <a:rPr lang="tr-TR" dirty="0"/>
              <a:t>a) Stratejik Planlama: Kurumların ileriye dönük misyon ve vizyonlarını ortaya koyarak, kurumun orta ve uzun vadeli stratejik amaç ve hedeflerini belirleyen bir süreçtir. Tüm kamu kurumları bir stratejik plan hazırlamak ve kamuoyuna duyurmak zorundadır. Kamu kurumları stratejik planlarında hem içinde bulundukları durumu hem de geleceğe dönük stratejik hedeflerini ortaya koyar. Bu stratejik planlar yürütme organının belirlediği plan ve programlarla uyumlu olmak durumundadır</a:t>
            </a:r>
          </a:p>
        </p:txBody>
      </p:sp>
    </p:spTree>
    <p:extLst>
      <p:ext uri="{BB962C8B-B14F-4D97-AF65-F5344CB8AC3E}">
        <p14:creationId xmlns:p14="http://schemas.microsoft.com/office/powerpoint/2010/main" val="3083867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1345A4-BB75-45B4-BDD9-00118DEA3EE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2DFD290-266B-4BCD-8839-C2D5ED645B77}"/>
              </a:ext>
            </a:extLst>
          </p:cNvPr>
          <p:cNvSpPr>
            <a:spLocks noGrp="1"/>
          </p:cNvSpPr>
          <p:nvPr>
            <p:ph idx="1"/>
          </p:nvPr>
        </p:nvSpPr>
        <p:spPr/>
        <p:txBody>
          <a:bodyPr/>
          <a:lstStyle/>
          <a:p>
            <a:pPr algn="just"/>
            <a:r>
              <a:rPr lang="tr-TR" dirty="0"/>
              <a:t>b) Performans Programı: Stratejik planda belirlenen stratejik amaç ve hedefler doğrultusunda kurumun bir mali yıldaki performans hedef düzeylerini ve bu hedeflere ulaşmak için yürütülmesi gereken faaliyet ve projeleri içeren belgelerdir. Performans programlarında gösterilen faaliyetler ve bunların kaynak ihtiyaçları, kamu kurumlarının bütçesinin oluşumuna ışık tutmaktadır.</a:t>
            </a:r>
          </a:p>
        </p:txBody>
      </p:sp>
    </p:spTree>
    <p:extLst>
      <p:ext uri="{BB962C8B-B14F-4D97-AF65-F5344CB8AC3E}">
        <p14:creationId xmlns:p14="http://schemas.microsoft.com/office/powerpoint/2010/main" val="1909155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9EEB68-822C-4D8F-8735-720F0447E4B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A9AAF48-2713-4876-89DD-10DDF13D306E}"/>
              </a:ext>
            </a:extLst>
          </p:cNvPr>
          <p:cNvSpPr>
            <a:spLocks noGrp="1"/>
          </p:cNvSpPr>
          <p:nvPr>
            <p:ph idx="1"/>
          </p:nvPr>
        </p:nvSpPr>
        <p:spPr/>
        <p:txBody>
          <a:bodyPr/>
          <a:lstStyle/>
          <a:p>
            <a:pPr algn="just"/>
            <a:r>
              <a:rPr lang="tr-TR" dirty="0"/>
              <a:t>c) Faaliyet Raporu: Kurumun performans programı uyarınca yürüttüğü faaliyet sonuçlarını, hedeflerden sapmalarını ve nedenlerini içeren, hesap verme sorumluluğunu gerçekleştirmek üzere hazırlanan raporlardır. Bütçenin uygulanmasını takip eden dönemde harcama yetkilileri birim faaliyet raporunu, üst yöneticiler ise idare faaliyet raporunu hazırlar. En alt birimden başlayıp Cumhurbaşkanlığı ve TBMM’ye kadar uzanan bir raporlama süreci söz konusudur. Böylece hem kurumsal düzeyde hem de makro düzeyde kamu sektörünün performans hedeflerine ne kadar ulaştığı ve uygulaması sona ermiş olan bütçede kamu kaynaklarının ne kadar verimli kullanıldığı tespit edilmiş ve değerlendirilmiş olmaktadır.</a:t>
            </a:r>
          </a:p>
        </p:txBody>
      </p:sp>
    </p:spTree>
    <p:extLst>
      <p:ext uri="{BB962C8B-B14F-4D97-AF65-F5344CB8AC3E}">
        <p14:creationId xmlns:p14="http://schemas.microsoft.com/office/powerpoint/2010/main" val="1020765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19A18F-7425-47F8-BD95-0C9DC9F9C5C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BAD28DA-8027-4163-ADCD-E796C693B643}"/>
              </a:ext>
            </a:extLst>
          </p:cNvPr>
          <p:cNvSpPr>
            <a:spLocks noGrp="1"/>
          </p:cNvSpPr>
          <p:nvPr>
            <p:ph idx="1"/>
          </p:nvPr>
        </p:nvSpPr>
        <p:spPr/>
        <p:txBody>
          <a:bodyPr/>
          <a:lstStyle/>
          <a:p>
            <a:pPr algn="just"/>
            <a:r>
              <a:rPr lang="tr-TR" dirty="0"/>
              <a:t>Kamu idareleri bütçelerini, stratejik planlarında yer alan misyon, vizyon, stratejik amaç ve hedeflerle uyumlu ve performans esasına dayalı olarak hazırlarlar. Kamu idarelerinin bütçelerinin stratejik planlarda belirlenen performans göstergelerine uygunluğu ve idarelerin bu çerçevede yürütecekleri faaliyetler ile performans esaslı bütçelemeye ilişkin diğer hususlar Cumhurbaşkanı tarafından belirlenir. Cumhurbaşkanı tarafından ilgili kamu idaresi için uygun görülen performans göstergeleri, kuruluşların bütçelerinde yer alır. Performans denetimleri bu göstergeler çerçevesinde gerçekleştirilir.</a:t>
            </a:r>
          </a:p>
        </p:txBody>
      </p:sp>
    </p:spTree>
    <p:extLst>
      <p:ext uri="{BB962C8B-B14F-4D97-AF65-F5344CB8AC3E}">
        <p14:creationId xmlns:p14="http://schemas.microsoft.com/office/powerpoint/2010/main" val="304743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BFFFE7-2BB5-41BC-BCE6-916E255FAD0C}"/>
              </a:ext>
            </a:extLst>
          </p:cNvPr>
          <p:cNvSpPr>
            <a:spLocks noGrp="1"/>
          </p:cNvSpPr>
          <p:nvPr>
            <p:ph type="title"/>
          </p:nvPr>
        </p:nvSpPr>
        <p:spPr/>
        <p:txBody>
          <a:bodyPr/>
          <a:lstStyle/>
          <a:p>
            <a:r>
              <a:rPr lang="tr-TR" dirty="0" err="1"/>
              <a:t>SPDPEBS’nin</a:t>
            </a:r>
            <a:r>
              <a:rPr lang="tr-TR" dirty="0"/>
              <a:t> Faydaları:</a:t>
            </a:r>
          </a:p>
        </p:txBody>
      </p:sp>
      <p:sp>
        <p:nvSpPr>
          <p:cNvPr id="3" name="İçerik Yer Tutucusu 2">
            <a:extLst>
              <a:ext uri="{FF2B5EF4-FFF2-40B4-BE49-F238E27FC236}">
                <a16:creationId xmlns:a16="http://schemas.microsoft.com/office/drawing/2014/main" id="{58331A81-CA3E-4D13-9923-F7E087DC2F42}"/>
              </a:ext>
            </a:extLst>
          </p:cNvPr>
          <p:cNvSpPr>
            <a:spLocks noGrp="1"/>
          </p:cNvSpPr>
          <p:nvPr>
            <p:ph idx="1"/>
          </p:nvPr>
        </p:nvSpPr>
        <p:spPr/>
        <p:txBody>
          <a:bodyPr/>
          <a:lstStyle/>
          <a:p>
            <a:r>
              <a:rPr lang="tr-TR" dirty="0"/>
              <a:t> Harcamacı kuruluşun neyi, neden yaptığına odaklanmaktadır </a:t>
            </a:r>
          </a:p>
          <a:p>
            <a:r>
              <a:rPr lang="tr-TR" dirty="0"/>
              <a:t>Mali disiplini hedef almaktadır </a:t>
            </a:r>
          </a:p>
          <a:p>
            <a:r>
              <a:rPr lang="tr-TR" dirty="0"/>
              <a:t>Üretkenlik ve verimlilik artışını hedeflemektedir </a:t>
            </a:r>
          </a:p>
          <a:p>
            <a:r>
              <a:rPr lang="tr-TR" dirty="0"/>
              <a:t>Kullanılan kaynağın büyüklüğünden ziyade vatandaşın memnuniyeti esas alınmaktadır </a:t>
            </a:r>
          </a:p>
          <a:p>
            <a:r>
              <a:rPr lang="tr-TR" dirty="0"/>
              <a:t>Kamu yöneticisinin ne kadar harcadığını değil, ne ölçüde hedefe ulaştığını sorgulamaktadır </a:t>
            </a:r>
          </a:p>
          <a:p>
            <a:r>
              <a:rPr lang="tr-TR" dirty="0"/>
              <a:t> Hesap verme sorumluluğunu güçlendirmektedir</a:t>
            </a:r>
          </a:p>
        </p:txBody>
      </p:sp>
    </p:spTree>
    <p:extLst>
      <p:ext uri="{BB962C8B-B14F-4D97-AF65-F5344CB8AC3E}">
        <p14:creationId xmlns:p14="http://schemas.microsoft.com/office/powerpoint/2010/main" val="1183390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A2024C-5341-48F6-8670-5DFBEE60CECA}"/>
              </a:ext>
            </a:extLst>
          </p:cNvPr>
          <p:cNvSpPr>
            <a:spLocks noGrp="1"/>
          </p:cNvSpPr>
          <p:nvPr>
            <p:ph type="title"/>
          </p:nvPr>
        </p:nvSpPr>
        <p:spPr/>
        <p:txBody>
          <a:bodyPr/>
          <a:lstStyle/>
          <a:p>
            <a:r>
              <a:rPr lang="tr-TR" dirty="0" err="1"/>
              <a:t>SPDPEBS’nin</a:t>
            </a:r>
            <a:r>
              <a:rPr lang="tr-TR" dirty="0"/>
              <a:t> Sakıncaları:</a:t>
            </a:r>
          </a:p>
        </p:txBody>
      </p:sp>
      <p:sp>
        <p:nvSpPr>
          <p:cNvPr id="3" name="İçerik Yer Tutucusu 2">
            <a:extLst>
              <a:ext uri="{FF2B5EF4-FFF2-40B4-BE49-F238E27FC236}">
                <a16:creationId xmlns:a16="http://schemas.microsoft.com/office/drawing/2014/main" id="{FA322DEF-D2DE-4A86-8BE4-EB0A899CD56C}"/>
              </a:ext>
            </a:extLst>
          </p:cNvPr>
          <p:cNvSpPr>
            <a:spLocks noGrp="1"/>
          </p:cNvSpPr>
          <p:nvPr>
            <p:ph idx="1"/>
          </p:nvPr>
        </p:nvSpPr>
        <p:spPr/>
        <p:txBody>
          <a:bodyPr/>
          <a:lstStyle/>
          <a:p>
            <a:r>
              <a:rPr lang="tr-TR" dirty="0"/>
              <a:t>Uygulayıcıların iş yükünü artırmaktadır </a:t>
            </a:r>
          </a:p>
          <a:p>
            <a:r>
              <a:rPr lang="tr-TR" dirty="0"/>
              <a:t>Bütçedeki bilgileri yorumlama açısından belirli bir uzmanlık ve bilgi birikimine ihtiyaç göstermektedir. </a:t>
            </a:r>
          </a:p>
          <a:p>
            <a:r>
              <a:rPr lang="tr-TR" dirty="0"/>
              <a:t>Performansın ölçülmesine ilişkin bir takım eksiklikleri bulunmaktadır</a:t>
            </a:r>
          </a:p>
        </p:txBody>
      </p:sp>
    </p:spTree>
    <p:extLst>
      <p:ext uri="{BB962C8B-B14F-4D97-AF65-F5344CB8AC3E}">
        <p14:creationId xmlns:p14="http://schemas.microsoft.com/office/powerpoint/2010/main" val="2557058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6FBBE2-77A8-4C53-B82E-7F82F7E3990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A494507-FE0F-4B6D-99B9-DF29F29186B4}"/>
              </a:ext>
            </a:extLst>
          </p:cNvPr>
          <p:cNvSpPr>
            <a:spLocks noGrp="1"/>
          </p:cNvSpPr>
          <p:nvPr>
            <p:ph idx="1"/>
          </p:nvPr>
        </p:nvSpPr>
        <p:spPr/>
        <p:txBody>
          <a:bodyPr/>
          <a:lstStyle/>
          <a:p>
            <a:pPr algn="just"/>
            <a:r>
              <a:rPr lang="tr-TR" dirty="0"/>
              <a:t>Stratejik planlamaya dayalı performans esaslı bütçeleme sisteminin başarılı bir şekilde uygulanabilmesi için tamamlayıcı olarak, Analitik Bütçe Sınıflandırması geliştirilmiştir.</a:t>
            </a:r>
          </a:p>
        </p:txBody>
      </p:sp>
    </p:spTree>
    <p:extLst>
      <p:ext uri="{BB962C8B-B14F-4D97-AF65-F5344CB8AC3E}">
        <p14:creationId xmlns:p14="http://schemas.microsoft.com/office/powerpoint/2010/main" val="3930053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26133D-1D87-46AF-B725-397A88966EE4}"/>
              </a:ext>
            </a:extLst>
          </p:cNvPr>
          <p:cNvSpPr>
            <a:spLocks noGrp="1"/>
          </p:cNvSpPr>
          <p:nvPr>
            <p:ph type="title"/>
          </p:nvPr>
        </p:nvSpPr>
        <p:spPr/>
        <p:txBody>
          <a:bodyPr/>
          <a:lstStyle/>
          <a:p>
            <a:r>
              <a:rPr lang="tr-TR" dirty="0"/>
              <a:t>İNGİLTERE’DE BÜTÇENİN TARİHSEL GELİŞİMİ</a:t>
            </a:r>
            <a:br>
              <a:rPr lang="tr-TR" dirty="0"/>
            </a:br>
            <a:endParaRPr lang="tr-TR" dirty="0"/>
          </a:p>
        </p:txBody>
      </p:sp>
      <p:sp>
        <p:nvSpPr>
          <p:cNvPr id="3" name="İçerik Yer Tutucusu 2">
            <a:extLst>
              <a:ext uri="{FF2B5EF4-FFF2-40B4-BE49-F238E27FC236}">
                <a16:creationId xmlns:a16="http://schemas.microsoft.com/office/drawing/2014/main" id="{3001B44F-F9C6-4924-BE0B-C1991B31D1AF}"/>
              </a:ext>
            </a:extLst>
          </p:cNvPr>
          <p:cNvSpPr>
            <a:spLocks noGrp="1"/>
          </p:cNvSpPr>
          <p:nvPr>
            <p:ph idx="1"/>
          </p:nvPr>
        </p:nvSpPr>
        <p:spPr/>
        <p:txBody>
          <a:bodyPr>
            <a:normAutofit fontScale="92500" lnSpcReduction="20000"/>
          </a:bodyPr>
          <a:lstStyle/>
          <a:p>
            <a:r>
              <a:rPr lang="tr-TR" dirty="0"/>
              <a:t>İngiltere bütçe hakkının gelişimi konusunda örnek olmuş ilk ülkedir. Kamu bütçelemesi, İngiltere’nin benzersiz politik tarihinden gelişmiştir. Bütçe hakkı, İngiltere’de 1215 tarihinde Büyük Özgürlük Şartı’nın (</a:t>
            </a:r>
            <a:r>
              <a:rPr lang="tr-TR" dirty="0" err="1"/>
              <a:t>Magna</a:t>
            </a:r>
            <a:r>
              <a:rPr lang="tr-TR" dirty="0"/>
              <a:t> Carta </a:t>
            </a:r>
            <a:r>
              <a:rPr lang="tr-TR" dirty="0" err="1"/>
              <a:t>Libertatum</a:t>
            </a:r>
            <a:r>
              <a:rPr lang="tr-TR" dirty="0"/>
              <a:t>) imzalanması ve l688’de Haklar Bildirgesi’nin (Bill of </a:t>
            </a:r>
            <a:r>
              <a:rPr lang="tr-TR" dirty="0" err="1"/>
              <a:t>Rights</a:t>
            </a:r>
            <a:r>
              <a:rPr lang="tr-TR" dirty="0"/>
              <a:t>) ilân edilmesi ile önemli aşamalar geçirip günümüze ulaşmıştır.</a:t>
            </a:r>
          </a:p>
          <a:p>
            <a:pPr marL="0" indent="0">
              <a:buNone/>
            </a:pPr>
            <a:r>
              <a:rPr lang="tr-TR" dirty="0"/>
              <a:t>Başlangıç Dönemi</a:t>
            </a:r>
          </a:p>
          <a:p>
            <a:r>
              <a:rPr lang="tr-TR" dirty="0"/>
              <a:t>Kamu bütçelemesi, hükümdarların binlerce yıl boyunca kaynakların toplanması ve kullanılması ile ilgili verdikleri kararların neticesinde ortaya çıkmıştır. Hükümdarlar, kaynakların aşırı kıtlığı ile mücadele ve tebaalarından da destek sağlama zorunluluğu ile sınırlandırılmaktaydılar. Gelirler başlangıçta işgücü, arazi, kara ve deniz ürünleri ile kıt malları içeriyordu. Paranın gelişimi, yöneticilerin para toplamasına veya diğer malları paraya dönüş-</a:t>
            </a:r>
            <a:r>
              <a:rPr lang="tr-TR" dirty="0" err="1"/>
              <a:t>türmelerine</a:t>
            </a:r>
            <a:r>
              <a:rPr lang="tr-TR" dirty="0"/>
              <a:t> ve borç almalarına izin </a:t>
            </a:r>
            <a:r>
              <a:rPr lang="tr-TR" dirty="0" err="1"/>
              <a:t>verd</a:t>
            </a:r>
            <a:endParaRPr lang="tr-TR" dirty="0"/>
          </a:p>
        </p:txBody>
      </p:sp>
    </p:spTree>
    <p:extLst>
      <p:ext uri="{BB962C8B-B14F-4D97-AF65-F5344CB8AC3E}">
        <p14:creationId xmlns:p14="http://schemas.microsoft.com/office/powerpoint/2010/main" val="377534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B64F3A-0EDF-432D-A861-BFFEA894A15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353FCFD-930C-425D-BF48-5C37F0300035}"/>
              </a:ext>
            </a:extLst>
          </p:cNvPr>
          <p:cNvSpPr>
            <a:spLocks noGrp="1"/>
          </p:cNvSpPr>
          <p:nvPr>
            <p:ph idx="1"/>
          </p:nvPr>
        </p:nvSpPr>
        <p:spPr/>
        <p:txBody>
          <a:bodyPr>
            <a:normAutofit fontScale="85000" lnSpcReduction="10000"/>
          </a:bodyPr>
          <a:lstStyle/>
          <a:p>
            <a:r>
              <a:rPr lang="tr-TR" dirty="0"/>
              <a:t>Harcamalar, hükümdarın hane masrafları, kamu hizmetleri, dini ve kültürel kurumlar ve kıtlık zamanında gıda gibi kalemleri içermekteydi. Gelir ve harcama kararlarının her yıl tekrar etmesi birçok yerde geleneksel hale geldi. </a:t>
            </a:r>
          </a:p>
          <a:p>
            <a:r>
              <a:rPr lang="tr-TR" dirty="0"/>
              <a:t>Çeşitli Cermen kabileleri, Roma İmparatorluğu’nun ortadan kalkmasıyla beşinci yüzyıldan başlayarak İngiltere’yi fethettiler. Yaklaşık yüz yıldır Fransa’nın </a:t>
            </a:r>
            <a:r>
              <a:rPr lang="tr-TR" dirty="0" err="1"/>
              <a:t>Normandiya</a:t>
            </a:r>
            <a:r>
              <a:rPr lang="tr-TR" dirty="0"/>
              <a:t> bölgesinde yaşayan bir Cermen kabilesi olan Normanlar, bütün İngiltere’yi 1066 yılında fethederek başarılı istilalar gerçekleştirdiler. Cermen kabileler akrabalık veya aile ilişkileri ile tanımlanmakta, savaşçıların kişisel bağlılıklarını kazanmış ve bazıları seçimle yönetime gelen belirli liderler tarafından adet ve geleneklere göre yönetilmekteydiler. İngiliz kralları geniş çaplı toprak tutmaya dayalı </a:t>
            </a:r>
            <a:r>
              <a:rPr lang="tr-TR" dirty="0" err="1"/>
              <a:t>seküler</a:t>
            </a:r>
            <a:r>
              <a:rPr lang="tr-TR" dirty="0"/>
              <a:t> bir asalet sistemi getirdiler. Başlangıçta arazi sahipliği siyasi-askeri hiyerarşilerinin içinde dağıtıl-</a:t>
            </a:r>
            <a:r>
              <a:rPr lang="tr-TR" dirty="0" err="1"/>
              <a:t>mıştı</a:t>
            </a:r>
            <a:r>
              <a:rPr lang="tr-TR" dirty="0"/>
              <a:t>. Arazi sahipleri, tuttukları toprak miktarına göre askeri sağlamak zorundaydılar. İngiliz kralları, savaşçı sınıfına, özellikle de büyük toprak sahiplerine bağımlı kalmışlardır. </a:t>
            </a:r>
          </a:p>
        </p:txBody>
      </p:sp>
    </p:spTree>
    <p:extLst>
      <p:ext uri="{BB962C8B-B14F-4D97-AF65-F5344CB8AC3E}">
        <p14:creationId xmlns:p14="http://schemas.microsoft.com/office/powerpoint/2010/main" val="15632209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A4E474-6D73-4AD9-AA00-A0F8FC6FD7B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C29B88A-AFE5-4EA8-8CE2-C0207EA2D5CA}"/>
              </a:ext>
            </a:extLst>
          </p:cNvPr>
          <p:cNvSpPr>
            <a:spLocks noGrp="1"/>
          </p:cNvSpPr>
          <p:nvPr>
            <p:ph idx="1"/>
          </p:nvPr>
        </p:nvSpPr>
        <p:spPr/>
        <p:txBody>
          <a:bodyPr>
            <a:normAutofit fontScale="77500" lnSpcReduction="20000"/>
          </a:bodyPr>
          <a:lstStyle/>
          <a:p>
            <a:r>
              <a:rPr lang="tr-TR" dirty="0"/>
              <a:t>İngiliz kralları ilk başlarda vergilere ağırlık vermediler. Onlar “olağan” gelirlere güveniyorlardı. “Olağan” gelirler, feodal yükümlülükler, kraliyet ayrıcalıkları ile ürün üretmek için kiralanan ya da kullanılan arazilerden geliyordu. Feodal yükümlülükler arasında toprak sahipleri tarafından işgücü, sarf malzemeleri, yiyecek ve konaklama sağlanması yer alıyordu. Gelirleri oluşturan bir diğer kalem olan kraliyet ayrıcalıkları ise para basımı, tekel ve bazı yetkilerin satışı, kilisenin zenginliğinden sağlanan kaynaklar ve para cezalarını içeriyordu. Toprak mülkiyeti askerlik hizmetinin ve servetin temeli olduğu için krallar toprak mülkiyetinin transferi ile doğrudan ilgiliydiler. </a:t>
            </a:r>
          </a:p>
          <a:p>
            <a:r>
              <a:rPr lang="tr-TR" dirty="0"/>
              <a:t>Vergiye ağırlık verilmesi, İngiltere’de dokuzuncu yüzyılda ortaya çıkmaya </a:t>
            </a:r>
            <a:r>
              <a:rPr lang="tr-TR" dirty="0" err="1"/>
              <a:t>başladı.İngiliz</a:t>
            </a:r>
            <a:r>
              <a:rPr lang="tr-TR" dirty="0"/>
              <a:t> kralları, on ikinci yüzyıla kadar Vikingler gibi İskandinavya’da yaşayan istilacı Cermen kabilelerine haraç ödemek için toprak sahiplerinden para topladılar. Bu tahsilatlar, krallıkların vergi toplama hakkını temsil etmekten ziyade taraflar arasında bir mutabakat olarak görülüyordu. İngiliz kralları döneminde, bu tür vergiler, özel günler (düğünler, cenazeler, taç giyimleri ve özellikle savaşlar) için kullanılan “olağanüstü” gelirler olarak kabul edildiler. 1159’dan başlayarak İngiliz kralları, Zırh Vergisi adı altında toprak sahiplerinin orduya asker sağlama hizmeti vermek yerine para ödemelerine imkân tanıyan parasal vergilere yöneldiler. </a:t>
            </a:r>
          </a:p>
          <a:p>
            <a:endParaRPr lang="tr-TR" dirty="0"/>
          </a:p>
        </p:txBody>
      </p:sp>
    </p:spTree>
    <p:extLst>
      <p:ext uri="{BB962C8B-B14F-4D97-AF65-F5344CB8AC3E}">
        <p14:creationId xmlns:p14="http://schemas.microsoft.com/office/powerpoint/2010/main" val="992052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DFCD10-46E7-4997-8BA1-44370BB16A12}"/>
              </a:ext>
            </a:extLst>
          </p:cNvPr>
          <p:cNvSpPr>
            <a:spLocks noGrp="1"/>
          </p:cNvSpPr>
          <p:nvPr>
            <p:ph type="title"/>
          </p:nvPr>
        </p:nvSpPr>
        <p:spPr/>
        <p:txBody>
          <a:bodyPr/>
          <a:lstStyle/>
          <a:p>
            <a:r>
              <a:rPr lang="tr-TR" dirty="0"/>
              <a:t>Geleneksel Bütçe Sisteminin Aksaklıkları:</a:t>
            </a:r>
          </a:p>
        </p:txBody>
      </p:sp>
      <p:sp>
        <p:nvSpPr>
          <p:cNvPr id="3" name="İçerik Yer Tutucusu 2">
            <a:extLst>
              <a:ext uri="{FF2B5EF4-FFF2-40B4-BE49-F238E27FC236}">
                <a16:creationId xmlns:a16="http://schemas.microsoft.com/office/drawing/2014/main" id="{BFFF8641-2477-437D-9E21-837A05AA011F}"/>
              </a:ext>
            </a:extLst>
          </p:cNvPr>
          <p:cNvSpPr>
            <a:spLocks noGrp="1"/>
          </p:cNvSpPr>
          <p:nvPr>
            <p:ph idx="1"/>
          </p:nvPr>
        </p:nvSpPr>
        <p:spPr/>
        <p:txBody>
          <a:bodyPr/>
          <a:lstStyle/>
          <a:p>
            <a:r>
              <a:rPr lang="tr-TR" dirty="0"/>
              <a:t>Hükümetin nihai amaçlarına önem vermez (organik olması nedeniyle).</a:t>
            </a:r>
          </a:p>
          <a:p>
            <a:r>
              <a:rPr lang="tr-TR" dirty="0"/>
              <a:t>Alternatifler arası seçim şansı sıfırdır. </a:t>
            </a:r>
          </a:p>
          <a:p>
            <a:r>
              <a:rPr lang="tr-TR" dirty="0"/>
              <a:t>Bütçenin hazırlanmasında ve sonuçların değerlendirilmesinde analizlerden yararlanılmamaktadır. </a:t>
            </a:r>
          </a:p>
          <a:p>
            <a:r>
              <a:rPr lang="tr-TR" dirty="0"/>
              <a:t>Uzun vadeli planlamaya olanak tanımamaktadır. </a:t>
            </a:r>
          </a:p>
          <a:p>
            <a:r>
              <a:rPr lang="tr-TR" dirty="0"/>
              <a:t>Sistemin özünü geleneksel kontrol oluşturur. </a:t>
            </a:r>
          </a:p>
          <a:p>
            <a:r>
              <a:rPr lang="tr-TR" dirty="0"/>
              <a:t>Modern yönetim anlayışına uymamaktadır. (Kamu Yönetimi + Mali Yönetim = Kamu Mali Yönetimi) </a:t>
            </a:r>
          </a:p>
          <a:p>
            <a:r>
              <a:rPr lang="tr-TR" dirty="0"/>
              <a:t>Sosyal faydayı ölçemez. </a:t>
            </a:r>
          </a:p>
        </p:txBody>
      </p:sp>
    </p:spTree>
    <p:extLst>
      <p:ext uri="{BB962C8B-B14F-4D97-AF65-F5344CB8AC3E}">
        <p14:creationId xmlns:p14="http://schemas.microsoft.com/office/powerpoint/2010/main" val="20709779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50D217-EE89-41CC-AE28-CD942181C68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1E07BB1-7DDE-4631-8528-888D9F00F11C}"/>
              </a:ext>
            </a:extLst>
          </p:cNvPr>
          <p:cNvSpPr>
            <a:spLocks noGrp="1"/>
          </p:cNvSpPr>
          <p:nvPr>
            <p:ph idx="1"/>
          </p:nvPr>
        </p:nvSpPr>
        <p:spPr/>
        <p:txBody>
          <a:bodyPr>
            <a:normAutofit fontScale="62500" lnSpcReduction="20000"/>
          </a:bodyPr>
          <a:lstStyle/>
          <a:p>
            <a:r>
              <a:rPr lang="tr-TR" b="1" dirty="0"/>
              <a:t>Büyük Özgürlük Şartı Sonrası Dönem </a:t>
            </a:r>
            <a:endParaRPr lang="tr-TR" dirty="0"/>
          </a:p>
          <a:p>
            <a:r>
              <a:rPr lang="tr-TR" dirty="0"/>
              <a:t>İngiliz kralları, toprak sahiplerini borç ve hediye vermeye zorlayarak, adalet satarak (hukuki davalara karar vermek için rüşvet alarak veya mülklerine el koymak için insanları yargılayarak) ve tebaalarına danışmadan yeni vergiler getirerek diğer olağan dışı gelirlerini artırdılar. Yeni gelir uygulamalarına itiraz eden tebaalarına karşı zor kullandılar. </a:t>
            </a:r>
          </a:p>
          <a:p>
            <a:r>
              <a:rPr lang="tr-TR" dirty="0"/>
              <a:t>Ülke içerisindeki karışıklıklar, Kraliyeti dış tehditlere karşı da savunmasız hale getirdi. Bu gelişmeler, 15.06.1215 tarihinde </a:t>
            </a:r>
            <a:r>
              <a:rPr lang="tr-TR" dirty="0" err="1"/>
              <a:t>Runnymede’de</a:t>
            </a:r>
            <a:r>
              <a:rPr lang="tr-TR" dirty="0"/>
              <a:t> kilise ve halk tarafından desteklenen bir grup baronla bir araya gelen Kral John’u, </a:t>
            </a:r>
            <a:r>
              <a:rPr lang="tr-TR" b="1" dirty="0"/>
              <a:t>Büyük Özgürlük Şartı </a:t>
            </a:r>
            <a:r>
              <a:rPr lang="tr-TR" dirty="0"/>
              <a:t>(</a:t>
            </a:r>
            <a:r>
              <a:rPr lang="tr-TR" dirty="0" err="1"/>
              <a:t>Magna</a:t>
            </a:r>
            <a:r>
              <a:rPr lang="tr-TR" dirty="0"/>
              <a:t> Carta </a:t>
            </a:r>
            <a:r>
              <a:rPr lang="tr-TR" dirty="0" err="1"/>
              <a:t>Libertatum</a:t>
            </a:r>
            <a:r>
              <a:rPr lang="tr-TR" dirty="0"/>
              <a:t>) adı verilen, tarihe ilk demokrasi metni ve anayasal belge olarak geçen şartı imzalamaya mecbur bırakmıştır. </a:t>
            </a:r>
          </a:p>
          <a:p>
            <a:r>
              <a:rPr lang="tr-TR" dirty="0"/>
              <a:t>Bu belge ile bütçe hakkının temelini oluşturan vergileme hakkı bir tür meşruti güvenceye kavuşturulmuş bulunmaktaydı. </a:t>
            </a:r>
          </a:p>
          <a:p>
            <a:r>
              <a:rPr lang="tr-TR" dirty="0"/>
              <a:t>Büyük </a:t>
            </a:r>
            <a:r>
              <a:rPr lang="tr-TR" dirty="0" err="1"/>
              <a:t>Şart’ın</a:t>
            </a:r>
            <a:r>
              <a:rPr lang="tr-TR" dirty="0"/>
              <a:t> 12. maddesinin hükmüne göre; “Makul miktarlarda olmak şartıyla, Kralın kendisi için fidye ödenmesi, ilk doğan oğlunu şövalye yapması ve en büyük kızının bir kereliğine evlenmesi amaçları dışında Genel Meclis (</a:t>
            </a:r>
            <a:r>
              <a:rPr lang="tr-TR" dirty="0" err="1"/>
              <a:t>Common</a:t>
            </a:r>
            <a:r>
              <a:rPr lang="tr-TR" dirty="0"/>
              <a:t> </a:t>
            </a:r>
            <a:r>
              <a:rPr lang="tr-TR" dirty="0" err="1"/>
              <a:t>Council</a:t>
            </a:r>
            <a:r>
              <a:rPr lang="tr-TR" dirty="0"/>
              <a:t>; Avam Kamarasının ilk şeklidir) tarafından kabul edilmedikçe Krallığa hiçbir vergi ya da yardım alınmayacaktır.” </a:t>
            </a:r>
          </a:p>
          <a:p>
            <a:r>
              <a:rPr lang="tr-TR" b="1" dirty="0"/>
              <a:t>Büyük Özgürlük Şartı: </a:t>
            </a:r>
            <a:r>
              <a:rPr lang="tr-TR" dirty="0"/>
              <a:t>1215 yılında İngiltere Kralı John tarafından imzalanan, vatandaşların haklarını ve özgürlüklerini garanti altına alan anlaşma. </a:t>
            </a:r>
          </a:p>
        </p:txBody>
      </p:sp>
    </p:spTree>
    <p:extLst>
      <p:ext uri="{BB962C8B-B14F-4D97-AF65-F5344CB8AC3E}">
        <p14:creationId xmlns:p14="http://schemas.microsoft.com/office/powerpoint/2010/main" val="17755668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3B252B-D8A0-4473-B345-EB36FCC5063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BBFD111-5C66-4DF4-A3E7-5F0B8FDB639E}"/>
              </a:ext>
            </a:extLst>
          </p:cNvPr>
          <p:cNvSpPr>
            <a:spLocks noGrp="1"/>
          </p:cNvSpPr>
          <p:nvPr>
            <p:ph idx="1"/>
          </p:nvPr>
        </p:nvSpPr>
        <p:spPr/>
        <p:txBody>
          <a:bodyPr>
            <a:normAutofit fontScale="92500" lnSpcReduction="20000"/>
          </a:bodyPr>
          <a:lstStyle/>
          <a:p>
            <a:r>
              <a:rPr lang="tr-TR" b="1" dirty="0"/>
              <a:t>Haklar Bildirgesi Sonrası Dönem: </a:t>
            </a:r>
            <a:endParaRPr lang="tr-TR" dirty="0"/>
          </a:p>
          <a:p>
            <a:r>
              <a:rPr lang="tr-TR" dirty="0"/>
              <a:t>Kral ile parlamento arasında yetkilerin paylaşılması her zaman kolay olmadı. Krallar, zaman zaman kendilerini kuvvetli hissettikçe, parlamentolara karşı savaş açtılar ve eski sınırsız yetkilerini tekrar ele geçirmeye çalıştılar. </a:t>
            </a:r>
            <a:r>
              <a:rPr lang="tr-TR" dirty="0" err="1"/>
              <a:t>Stuart</a:t>
            </a:r>
            <a:r>
              <a:rPr lang="tr-TR" dirty="0"/>
              <a:t> hanedanından 1. James ile 1. Charles zamanlarında bu mücadele şiddetlendi. Parlamento tarafından Kral 1. Charles’a vergi hakkının ihlal edilmemesi için yapılan ricaya rağmen, l629’da parlamento dağıtıldı ve donanma ihtiyaçları için donanma vergisi adlı yeni bir vergi konuldu. </a:t>
            </a:r>
          </a:p>
          <a:p>
            <a:r>
              <a:rPr lang="tr-TR" dirty="0"/>
              <a:t>Vergileri onaylama hakkını kesin olarak Parlamento’ya veren 1689 tarihli </a:t>
            </a:r>
            <a:r>
              <a:rPr lang="tr-TR" b="1" dirty="0"/>
              <a:t>Haklar Bildirgesi </a:t>
            </a:r>
            <a:r>
              <a:rPr lang="tr-TR" dirty="0"/>
              <a:t>(Bill of </a:t>
            </a:r>
            <a:r>
              <a:rPr lang="tr-TR" dirty="0" err="1"/>
              <a:t>Rights</a:t>
            </a:r>
            <a:r>
              <a:rPr lang="tr-TR" dirty="0"/>
              <a:t>) kabul edildi. Haklar Bildirgesinde “…bundan böyle, parlamento tarafından onaylanmadıkça ve bu onay ilân edilmedikçe hiç kimse vergi, hediye, katılma payı ya da bağış adı altında bir ödemeye zorlanamaz ...” hükmüne yer verildi. </a:t>
            </a:r>
          </a:p>
        </p:txBody>
      </p:sp>
    </p:spTree>
    <p:extLst>
      <p:ext uri="{BB962C8B-B14F-4D97-AF65-F5344CB8AC3E}">
        <p14:creationId xmlns:p14="http://schemas.microsoft.com/office/powerpoint/2010/main" val="3261100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6DB133-64F1-463C-AD22-F5D56DA5ABF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F6DEB99-45D5-446E-8735-6BDA01E17273}"/>
              </a:ext>
            </a:extLst>
          </p:cNvPr>
          <p:cNvSpPr>
            <a:spLocks noGrp="1"/>
          </p:cNvSpPr>
          <p:nvPr>
            <p:ph idx="1"/>
          </p:nvPr>
        </p:nvSpPr>
        <p:spPr/>
        <p:txBody>
          <a:bodyPr>
            <a:normAutofit fontScale="70000" lnSpcReduction="20000"/>
          </a:bodyPr>
          <a:lstStyle/>
          <a:p>
            <a:r>
              <a:rPr lang="tr-TR" b="1" dirty="0"/>
              <a:t>Haklar Bildirgesi: </a:t>
            </a:r>
            <a:r>
              <a:rPr lang="tr-TR" dirty="0"/>
              <a:t>İngiltere’de monarşi üzerindeki gücü ele geçiren Parlamento’nun ilan ettiği belirli anayasal ve medeni hakların ana hatlarıyla belirtildiği yasal </a:t>
            </a:r>
            <a:r>
              <a:rPr lang="tr-TR" dirty="0" err="1"/>
              <a:t>belge.İngiltere’de</a:t>
            </a:r>
            <a:r>
              <a:rPr lang="tr-TR" dirty="0"/>
              <a:t> vergi hakkının 1689 sonrası kesin olarak parlamentoya tanınmasıyla, önce savunma harcamalarını onaylama ile başlayan kamu harcamalarının miktar ve bileşimini belirleme hakkı, kraliyet ailesinin harcamaları ile devam etti. Kraliyet ailesinin gelir ve giderlerini gösteren “sivil listesi” (</a:t>
            </a:r>
            <a:r>
              <a:rPr lang="tr-TR" dirty="0" err="1"/>
              <a:t>Civil</a:t>
            </a:r>
            <a:r>
              <a:rPr lang="tr-TR" dirty="0"/>
              <a:t> </a:t>
            </a:r>
            <a:r>
              <a:rPr lang="tr-TR" dirty="0" err="1"/>
              <a:t>List</a:t>
            </a:r>
            <a:r>
              <a:rPr lang="tr-TR" dirty="0"/>
              <a:t>) ile diğer kamu giderlerinin ayrılması yoluna gidilerek denetim yetkisi genişletildi. </a:t>
            </a:r>
          </a:p>
          <a:p>
            <a:r>
              <a:rPr lang="tr-TR" dirty="0"/>
              <a:t>İngiltere’de bütçe 1822 yılında “</a:t>
            </a:r>
            <a:r>
              <a:rPr lang="tr-TR" b="1" dirty="0"/>
              <a:t>Hazine Şansölyesi</a:t>
            </a:r>
            <a:r>
              <a:rPr lang="tr-TR" dirty="0"/>
              <a:t>” (</a:t>
            </a:r>
            <a:r>
              <a:rPr lang="tr-TR" dirty="0" err="1"/>
              <a:t>Chancellor</a:t>
            </a:r>
            <a:r>
              <a:rPr lang="tr-TR" dirty="0"/>
              <a:t> of </a:t>
            </a:r>
            <a:r>
              <a:rPr lang="tr-TR" dirty="0" err="1"/>
              <a:t>the</a:t>
            </a:r>
            <a:r>
              <a:rPr lang="tr-TR" dirty="0"/>
              <a:t> </a:t>
            </a:r>
            <a:r>
              <a:rPr lang="tr-TR" dirty="0" err="1"/>
              <a:t>Exchequer</a:t>
            </a:r>
            <a:r>
              <a:rPr lang="tr-TR" dirty="0"/>
              <a:t>) tarafından parlamentoya sunulmaya başlanmıştır. 1822 yılı bütçe hakkının tam ve mükemmel bir şekilde kullanılmaya başlandığı yıl olarak, modern bütçelerin de başlangıcı sayılabilir. </a:t>
            </a:r>
          </a:p>
          <a:p>
            <a:r>
              <a:rPr lang="tr-TR" b="1" dirty="0"/>
              <a:t>Hazine Şansölyesi: </a:t>
            </a:r>
            <a:r>
              <a:rPr lang="tr-TR" dirty="0"/>
              <a:t>Diğer ülkelerdeki maliye bakanı rolüne eşdeğer, İngiltere’deki tüm ekonomik ve mali meselelerden sorumlu yetkili. </a:t>
            </a:r>
          </a:p>
          <a:p>
            <a:r>
              <a:rPr lang="tr-TR" dirty="0"/>
              <a:t>İngilizler 1860’larda bütçeyi sadece devletin gelir ve gider tahminlerini kapsayan basit bir mali doküman olmaktan çıkarıp ona toplumun “milli bütçesi” olma niteliğini de kazandırmışlardır. Böylece bütçe genel politikanın ve ekonomi politikasının bir aracı olarak kabul edilmeye başlanmıştır. Genel Muhasebe ve Sayıştay Kanunu, Toprak Reformu Kanunu, Sendikalar Kanunu, Eğitim Reformu ve Genel Eğitim Kanunu bu dönemde çıkarılmış, </a:t>
            </a:r>
            <a:r>
              <a:rPr lang="tr-TR" b="1" dirty="0"/>
              <a:t>Avam Kamarası</a:t>
            </a:r>
            <a:r>
              <a:rPr lang="tr-TR" dirty="0"/>
              <a:t>nın Sayıştay Komisyonu (</a:t>
            </a:r>
            <a:r>
              <a:rPr lang="tr-TR" dirty="0" err="1"/>
              <a:t>Public</a:t>
            </a:r>
            <a:r>
              <a:rPr lang="tr-TR" dirty="0"/>
              <a:t> </a:t>
            </a:r>
            <a:r>
              <a:rPr lang="tr-TR" dirty="0" err="1"/>
              <a:t>Accounts</a:t>
            </a:r>
            <a:r>
              <a:rPr lang="tr-TR" dirty="0"/>
              <a:t> </a:t>
            </a:r>
            <a:r>
              <a:rPr lang="tr-TR" dirty="0" err="1"/>
              <a:t>Committee</a:t>
            </a:r>
            <a:r>
              <a:rPr lang="tr-TR" dirty="0"/>
              <a:t>) sayılabilen encümen de bu dönemde kurulmuştur. </a:t>
            </a:r>
          </a:p>
        </p:txBody>
      </p:sp>
    </p:spTree>
    <p:extLst>
      <p:ext uri="{BB962C8B-B14F-4D97-AF65-F5344CB8AC3E}">
        <p14:creationId xmlns:p14="http://schemas.microsoft.com/office/powerpoint/2010/main" val="3596661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A4B25-3FA2-497D-A6D3-C5315B8C3C4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8A94AEA-EF82-4D6A-B464-EE84DDCC8542}"/>
              </a:ext>
            </a:extLst>
          </p:cNvPr>
          <p:cNvSpPr>
            <a:spLocks noGrp="1"/>
          </p:cNvSpPr>
          <p:nvPr>
            <p:ph idx="1"/>
          </p:nvPr>
        </p:nvSpPr>
        <p:spPr/>
        <p:txBody>
          <a:bodyPr>
            <a:normAutofit fontScale="85000" lnSpcReduction="20000"/>
          </a:bodyPr>
          <a:lstStyle/>
          <a:p>
            <a:r>
              <a:rPr lang="tr-TR" b="1" dirty="0"/>
              <a:t>Avam Kamarası: </a:t>
            </a:r>
            <a:r>
              <a:rPr lang="tr-TR" dirty="0"/>
              <a:t>İngiliz Parlamentosunun halk tarafından seçilen 650 temsilciden oluşan ve yasama gücünün büyük kısmını elinde bulunduran alt kısmı. </a:t>
            </a:r>
          </a:p>
          <a:p>
            <a:r>
              <a:rPr lang="tr-TR" dirty="0"/>
              <a:t>İngiliz hükümdarlar ve hükümetler, bütçeleme konusunda çok çeşitli teknikleri ve kurumları ithal ettiler ve geliştirdiler. </a:t>
            </a:r>
          </a:p>
          <a:p>
            <a:r>
              <a:rPr lang="tr-TR" dirty="0"/>
              <a:t>- Örneğin, Parlamento adı verilen siyasal kurum tarafından kamu gelirleri için siyasal onay alınması yöntemi bunun en önemlisidir. Ayrıca kamu gelir ve giderlerinin muhasebeleştirilmesi konusunda da önemli yenilikler getir-</a:t>
            </a:r>
            <a:r>
              <a:rPr lang="tr-TR" dirty="0" err="1"/>
              <a:t>mişlerdir</a:t>
            </a:r>
            <a:r>
              <a:rPr lang="tr-TR" dirty="0"/>
              <a:t>. İngiliz hükümdarları kamu kaynaklarını, para ödemelerinde kolaylık sağlamak için tek bir hesapta toplama uygulamasını da benimsemişlerdir </a:t>
            </a:r>
          </a:p>
          <a:p>
            <a:r>
              <a:rPr lang="tr-TR" dirty="0"/>
              <a:t>-1600’lerin başından itibaren İngilizler, Genel Fon olarak adlandırdıkları kamu paralarının toplanması ve harcanması için tek bir para havuzu fikrini kullanmaya başladılar. Parlamento, daha sonra bu havuzda gerçekleşen gelirler ve harcamalar hakkında her yıl bir rapor hazırlamasını istedi ve bu raporları inceleyerek eleştirilerde bulunuyordu. </a:t>
            </a:r>
          </a:p>
        </p:txBody>
      </p:sp>
    </p:spTree>
    <p:extLst>
      <p:ext uri="{BB962C8B-B14F-4D97-AF65-F5344CB8AC3E}">
        <p14:creationId xmlns:p14="http://schemas.microsoft.com/office/powerpoint/2010/main" val="3072526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932CF7-2D80-4078-B6E4-3807F1AC86DC}"/>
              </a:ext>
            </a:extLst>
          </p:cNvPr>
          <p:cNvSpPr>
            <a:spLocks noGrp="1"/>
          </p:cNvSpPr>
          <p:nvPr>
            <p:ph type="title"/>
          </p:nvPr>
        </p:nvSpPr>
        <p:spPr/>
        <p:txBody>
          <a:bodyPr/>
          <a:lstStyle/>
          <a:p>
            <a:r>
              <a:rPr lang="tr-TR" b="1" dirty="0"/>
              <a:t>FRANSA’DA BÜTÇENİN TARİHSEL GELİŞİMİ </a:t>
            </a:r>
            <a:endParaRPr lang="tr-TR" dirty="0"/>
          </a:p>
        </p:txBody>
      </p:sp>
      <p:sp>
        <p:nvSpPr>
          <p:cNvPr id="3" name="İçerik Yer Tutucusu 2">
            <a:extLst>
              <a:ext uri="{FF2B5EF4-FFF2-40B4-BE49-F238E27FC236}">
                <a16:creationId xmlns:a16="http://schemas.microsoft.com/office/drawing/2014/main" id="{621001FB-FC66-4B3C-82F7-CA118CB4CEF1}"/>
              </a:ext>
            </a:extLst>
          </p:cNvPr>
          <p:cNvSpPr>
            <a:spLocks noGrp="1"/>
          </p:cNvSpPr>
          <p:nvPr>
            <p:ph idx="1"/>
          </p:nvPr>
        </p:nvSpPr>
        <p:spPr/>
        <p:txBody>
          <a:bodyPr/>
          <a:lstStyle/>
          <a:p>
            <a:r>
              <a:rPr lang="tr-TR" dirty="0"/>
              <a:t>Fransa da bütçe hakkının ulus temsilcilerine verilmesi süreci, İngiltere’den daha ani ve hızlı biçimde ger-</a:t>
            </a:r>
            <a:r>
              <a:rPr lang="tr-TR" dirty="0" err="1"/>
              <a:t>çekleşmişti</a:t>
            </a:r>
            <a:r>
              <a:rPr lang="tr-TR" dirty="0"/>
              <a:t>. İngiltere’deki gibi vergi alma hakkı süreci kralların genel meclislere (</a:t>
            </a:r>
            <a:r>
              <a:rPr lang="tr-TR" dirty="0" err="1"/>
              <a:t>etats</a:t>
            </a:r>
            <a:r>
              <a:rPr lang="tr-TR" dirty="0"/>
              <a:t> </a:t>
            </a:r>
            <a:r>
              <a:rPr lang="tr-TR" dirty="0" err="1"/>
              <a:t>généraux</a:t>
            </a:r>
            <a:r>
              <a:rPr lang="tr-TR" dirty="0"/>
              <a:t>) danışarak vergi yükümlülüğüne başvurma şeklinde başladı. 15. yüzyılda kesin olarak yerleşmiş gibi görünen, vergilerin genel meclisler tarafından onaylanması ilkesi, 16. yüzyıl sonlarında ise tamamen ortadan kalktı. Kral, söz konusu bu meclislere başvurmadan vergi alıyordu. Buna rağmen, “halkın rızası olmadan vergi alınamaz” görüşü Fransa’da daima muhafaza edilegeldi. Bu durum 1789 Büyük Fransız İhtilali ile sonuçlandı. Bu sebeple Fransa bütçe tarihini iki döneme ayırmak mümkündür; 1789 İhtilali öncesi ve 1789 İhtilali sonrası. </a:t>
            </a:r>
          </a:p>
        </p:txBody>
      </p:sp>
    </p:spTree>
    <p:extLst>
      <p:ext uri="{BB962C8B-B14F-4D97-AF65-F5344CB8AC3E}">
        <p14:creationId xmlns:p14="http://schemas.microsoft.com/office/powerpoint/2010/main" val="27957183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447F06-4015-47EC-8F5F-317CC75A7F7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E61B91F-1062-46F5-9449-E82300120F70}"/>
              </a:ext>
            </a:extLst>
          </p:cNvPr>
          <p:cNvSpPr>
            <a:spLocks noGrp="1"/>
          </p:cNvSpPr>
          <p:nvPr>
            <p:ph idx="1"/>
          </p:nvPr>
        </p:nvSpPr>
        <p:spPr/>
        <p:txBody>
          <a:bodyPr>
            <a:normAutofit fontScale="92500" lnSpcReduction="20000"/>
          </a:bodyPr>
          <a:lstStyle/>
          <a:p>
            <a:r>
              <a:rPr lang="tr-TR" b="1" dirty="0"/>
              <a:t>1789 İhtilali Öncesi Dönem </a:t>
            </a:r>
            <a:endParaRPr lang="tr-TR" dirty="0"/>
          </a:p>
          <a:p>
            <a:r>
              <a:rPr lang="tr-TR" dirty="0"/>
              <a:t>Genel meclislerin (</a:t>
            </a:r>
            <a:r>
              <a:rPr lang="tr-TR" dirty="0" err="1"/>
              <a:t>etats</a:t>
            </a:r>
            <a:r>
              <a:rPr lang="tr-TR" dirty="0"/>
              <a:t> </a:t>
            </a:r>
            <a:r>
              <a:rPr lang="tr-TR" dirty="0" err="1"/>
              <a:t>généraux</a:t>
            </a:r>
            <a:r>
              <a:rPr lang="tr-TR" dirty="0"/>
              <a:t>) tarihi, bazı tarihçilerce 7. yüzyıla kadar götürülmektedir. Bu meclisler, aslında baronlar, din adamları ve burjuva temsilcilerinden kurulmuşlardı dolayısıyla daha çok toplumun üst sınıflarını temsil etme yeteneğine sahiptiler. Genel meclisler düzenli ve sürekli toplantılar yapan meclisler olmayıp, zaman zaman bazen yüzyıl içinde 5-6 kez toplantı yapan meclislerdi. Toplantılar, genellikle kralın isteği üzerine ve olağanüstü gelir ihtiyacı duyulduğu zamanlarda yapılırdı. </a:t>
            </a:r>
          </a:p>
          <a:p>
            <a:r>
              <a:rPr lang="tr-TR" dirty="0"/>
              <a:t>Vergide yükümlü rızasının aranması Fransa’da geleneksel bir ilkeydi. Fakat yavaş yavaş bu ilkeden sapılmış ve krallar keyfi vergiler koymayı alışkanlık edinmişlerdi.1614 - 1789 arası Fransa tarihinde </a:t>
            </a:r>
            <a:r>
              <a:rPr lang="tr-TR" dirty="0" err="1"/>
              <a:t>meclissiz</a:t>
            </a:r>
            <a:r>
              <a:rPr lang="tr-TR" dirty="0"/>
              <a:t> dönem olarak adlandırılmaktadır. Bu dönemin sonunda, Kralların büyük israf ve yolsuzlukları ile adaletsiz vergi uygulamaları 1789 İhtilali’ne giden yolu hazırlamıştır </a:t>
            </a:r>
          </a:p>
        </p:txBody>
      </p:sp>
    </p:spTree>
    <p:extLst>
      <p:ext uri="{BB962C8B-B14F-4D97-AF65-F5344CB8AC3E}">
        <p14:creationId xmlns:p14="http://schemas.microsoft.com/office/powerpoint/2010/main" val="588540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7EB03E-C3AF-4601-A890-BD9D9C54FFC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B40654B-F3AD-432A-B2F2-0E9E2E4923D4}"/>
              </a:ext>
            </a:extLst>
          </p:cNvPr>
          <p:cNvSpPr>
            <a:spLocks noGrp="1"/>
          </p:cNvSpPr>
          <p:nvPr>
            <p:ph idx="1"/>
          </p:nvPr>
        </p:nvSpPr>
        <p:spPr/>
        <p:txBody>
          <a:bodyPr>
            <a:normAutofit fontScale="92500" lnSpcReduction="20000"/>
          </a:bodyPr>
          <a:lstStyle/>
          <a:p>
            <a:r>
              <a:rPr lang="tr-TR" b="1" dirty="0"/>
              <a:t>1789 İhtilali Sonrası Dönem </a:t>
            </a:r>
            <a:endParaRPr lang="tr-TR" dirty="0"/>
          </a:p>
          <a:p>
            <a:r>
              <a:rPr lang="tr-TR" dirty="0"/>
              <a:t>14.07.1789’da gerçekleşen Büyük Fransız İhtilali ile birlikte derebeylerin, kilisenin sahip olduğu vergileme yetki ve ayrıcalıkları kaldırılmış ve kurucu meclis tarafından hazırlanan İnsan ve Vatandaş Hakları Bildirgesi’nde “… kamu gücünün sürdürülmesi ve idare giderleri için ortak bir vergi alınması zorunlu olup, bu vergi bütün yurttaşlara adil biçimde dağıtılmalıdır... bütün yurttaşların kendileri ya da temsilcileri aracılığı ile ortak verginin gerekliliğini saptamak, buna serbest biçimde rıza göstermek, kullanılmasını izlemek, miktarını, matrahını, tarh usulünü belirleme hakkı vardır ...” ilkeleri yer almıştır. </a:t>
            </a:r>
          </a:p>
          <a:p>
            <a:r>
              <a:rPr lang="tr-TR" dirty="0"/>
              <a:t>1791 Anayasasına, “Kamu yükümlülükleri her sene yasama organı tarafından görüşülüp onaylanacak ve açık ve kesin olarak yenilenmedikleri takdirde izleyen birleşimin son gününden sonra yürürlükte kalamayacaktır.” hükmünü koymak suretiyle, verginin yıllık olması ilkesi açıkça belirtilmiştir. </a:t>
            </a:r>
          </a:p>
        </p:txBody>
      </p:sp>
    </p:spTree>
    <p:extLst>
      <p:ext uri="{BB962C8B-B14F-4D97-AF65-F5344CB8AC3E}">
        <p14:creationId xmlns:p14="http://schemas.microsoft.com/office/powerpoint/2010/main" val="32084987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46D63E-3222-4B12-B5BB-CA2D0092059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B7731DF-433F-4343-8706-CED2D85E38DB}"/>
              </a:ext>
            </a:extLst>
          </p:cNvPr>
          <p:cNvSpPr>
            <a:spLocks noGrp="1"/>
          </p:cNvSpPr>
          <p:nvPr>
            <p:ph idx="1"/>
          </p:nvPr>
        </p:nvSpPr>
        <p:spPr/>
        <p:txBody>
          <a:bodyPr>
            <a:normAutofit fontScale="70000" lnSpcReduction="20000"/>
          </a:bodyPr>
          <a:lstStyle/>
          <a:p>
            <a:r>
              <a:rPr lang="tr-TR" dirty="0"/>
              <a:t>Çağdaş anlamıyla kamu bütçelerinin yapılmasına Restorasyon döneminde, 1816’da başlanmıştır. </a:t>
            </a:r>
          </a:p>
          <a:p>
            <a:r>
              <a:rPr lang="tr-TR" b="1" dirty="0"/>
              <a:t>Restorasyon Dönemi: </a:t>
            </a:r>
            <a:r>
              <a:rPr lang="tr-TR" dirty="0"/>
              <a:t>Fransa’da 1814’te Napolyon’un devrilmesinden 1830 yılının Temmuz Devrimi’ne kadar süren monarşinin tekrar güç kazandığı </a:t>
            </a:r>
            <a:r>
              <a:rPr lang="tr-TR" dirty="0" err="1"/>
              <a:t>dönem.İngiltere’nin</a:t>
            </a:r>
            <a:r>
              <a:rPr lang="tr-TR" dirty="0"/>
              <a:t> bütçe sistemi ile Fransa’nın bütçe sistemi arasında en az iki önemli fark vardır. İngiltere’de, Hazine Şansölyesi, Hükümetin mali planının hazırlanmasında en üst derecede sorumluluğa sahiptir. Diğer bakanların ödenek taleplerini değiştirmek için yetkisi vardır. Şansölyenin kararlarının Bakanlar Kurulu’nca temyiz edilmesi mümkündür fakat pek tercih edilmez. Fransa’da bütçe kararları, Maliye Bakanının diğer bakanlarla az ya da çok eşit temelde katıldığı Bakanlar Kurulu tarafından alınır. Hazine Şansölyesinin sahip olduğu derecede merkezi mali denetim kısmen Fransa’da eksiktir. Fakat daha da önemlisi, Fransa Meclisi’nin sahip olduğu bütçe otoritesidir. Ulusal Meclis Maliye Komitesi, önerilen harcama ve vergilerin miktarını azaltmak, arttırmak veya ortadan kaldırmak için neredeyse tam yetkiye sahiptir. Ayrıca, Meclis borçlanmayı belirler, onaylar ve krediler arası transferler de yasaktır. Böylece, Ulusal Meclis kamu bütçesi üzerinde İngiltere’ye göre çok daha fazla belirleyicidir. </a:t>
            </a:r>
          </a:p>
          <a:p>
            <a:r>
              <a:rPr lang="tr-TR" dirty="0"/>
              <a:t>Bütçelemede </a:t>
            </a:r>
            <a:r>
              <a:rPr lang="tr-TR" b="1" dirty="0"/>
              <a:t>klasik bütçe </a:t>
            </a:r>
            <a:r>
              <a:rPr lang="tr-TR" dirty="0"/>
              <a:t>anlayışının esası ilk kez Fransa’da ortaya konulmuş ve birçok ülke Fransız bütçe hukukunun temel, esaslarından hareket ederek klasik bütçe uygulamasına başlamıştır. </a:t>
            </a:r>
          </a:p>
        </p:txBody>
      </p:sp>
    </p:spTree>
    <p:extLst>
      <p:ext uri="{BB962C8B-B14F-4D97-AF65-F5344CB8AC3E}">
        <p14:creationId xmlns:p14="http://schemas.microsoft.com/office/powerpoint/2010/main" val="19064887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77C317-BEBF-4C17-BF88-B07574F467B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DE01F19-8DF9-4878-94E4-6C59CCFA23E6}"/>
              </a:ext>
            </a:extLst>
          </p:cNvPr>
          <p:cNvSpPr>
            <a:spLocks noGrp="1"/>
          </p:cNvSpPr>
          <p:nvPr>
            <p:ph idx="1"/>
          </p:nvPr>
        </p:nvSpPr>
        <p:spPr/>
        <p:txBody>
          <a:bodyPr/>
          <a:lstStyle/>
          <a:p>
            <a:r>
              <a:rPr lang="tr-TR" b="1" dirty="0"/>
              <a:t>Klasik Bütçe: </a:t>
            </a:r>
            <a:r>
              <a:rPr lang="tr-TR" dirty="0"/>
              <a:t>Örgüt bütçesi de denilen bu bütçe sisteminde her bir harcamacı kuruluşun bütçesi bölümlere ve maddelere ayrılmakta; harcama kalemlerinin tahmini tutarlarını belirten maddelerin toplamı bölümleri; bölümlerin toplamı ise kuruluşun bir yıllık gider tahminlerini vermektedir </a:t>
            </a:r>
          </a:p>
        </p:txBody>
      </p:sp>
    </p:spTree>
    <p:extLst>
      <p:ext uri="{BB962C8B-B14F-4D97-AF65-F5344CB8AC3E}">
        <p14:creationId xmlns:p14="http://schemas.microsoft.com/office/powerpoint/2010/main" val="609011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F5D7FC-78DD-4B98-A169-9C1F0A0E68BF}"/>
              </a:ext>
            </a:extLst>
          </p:cNvPr>
          <p:cNvSpPr>
            <a:spLocks noGrp="1"/>
          </p:cNvSpPr>
          <p:nvPr>
            <p:ph type="title"/>
          </p:nvPr>
        </p:nvSpPr>
        <p:spPr/>
        <p:txBody>
          <a:bodyPr/>
          <a:lstStyle/>
          <a:p>
            <a:r>
              <a:rPr lang="tr-TR" b="1" dirty="0"/>
              <a:t>AMERİKA BİRLEŞİK DEVLETLERİ’NDE BÜTÇENİN TARİHSEL GELİŞİMİ </a:t>
            </a:r>
            <a:endParaRPr lang="tr-TR" dirty="0"/>
          </a:p>
        </p:txBody>
      </p:sp>
      <p:sp>
        <p:nvSpPr>
          <p:cNvPr id="3" name="İçerik Yer Tutucusu 2">
            <a:extLst>
              <a:ext uri="{FF2B5EF4-FFF2-40B4-BE49-F238E27FC236}">
                <a16:creationId xmlns:a16="http://schemas.microsoft.com/office/drawing/2014/main" id="{C3EB2325-64FA-4AEA-AA29-0A1395B1FAD3}"/>
              </a:ext>
            </a:extLst>
          </p:cNvPr>
          <p:cNvSpPr>
            <a:spLocks noGrp="1"/>
          </p:cNvSpPr>
          <p:nvPr>
            <p:ph idx="1"/>
          </p:nvPr>
        </p:nvSpPr>
        <p:spPr/>
        <p:txBody>
          <a:bodyPr>
            <a:normAutofit fontScale="62500" lnSpcReduction="20000"/>
          </a:bodyPr>
          <a:lstStyle/>
          <a:p>
            <a:r>
              <a:rPr lang="tr-TR" dirty="0"/>
              <a:t>Amerika Birleşik Devletlerinde bütçelemenin gelişimi İngiltere’ye karşı başlatılan bağımsızlık mücadelesi döneminde, köleliğin kaldırılmasına isyan eden eyaletlerin 1861’de başlattığı ve 1865’te sona eren İç Savaş sonrasında ve yirminci yüzyılda önemli değişim ve gelişimler göstermiştir </a:t>
            </a:r>
          </a:p>
          <a:p>
            <a:r>
              <a:rPr lang="tr-TR" b="1" dirty="0"/>
              <a:t>Bağımsızlık Mücadelesi Dönemi </a:t>
            </a:r>
            <a:endParaRPr lang="tr-TR" dirty="0"/>
          </a:p>
          <a:p>
            <a:r>
              <a:rPr lang="tr-TR" dirty="0"/>
              <a:t>ABD’nin bağımsızlık hareketinin mali temeli “</a:t>
            </a:r>
            <a:r>
              <a:rPr lang="tr-TR" dirty="0" err="1"/>
              <a:t>temsilsiz</a:t>
            </a:r>
            <a:r>
              <a:rPr lang="tr-TR" dirty="0"/>
              <a:t> vergi olmaz” (</a:t>
            </a:r>
            <a:r>
              <a:rPr lang="tr-TR" dirty="0" err="1"/>
              <a:t>no</a:t>
            </a:r>
            <a:r>
              <a:rPr lang="tr-TR" dirty="0"/>
              <a:t> </a:t>
            </a:r>
            <a:r>
              <a:rPr lang="tr-TR" dirty="0" err="1"/>
              <a:t>taxation</a:t>
            </a:r>
            <a:r>
              <a:rPr lang="tr-TR" dirty="0"/>
              <a:t> </a:t>
            </a:r>
            <a:r>
              <a:rPr lang="tr-TR" dirty="0" err="1"/>
              <a:t>without</a:t>
            </a:r>
            <a:r>
              <a:rPr lang="tr-TR" dirty="0"/>
              <a:t> </a:t>
            </a:r>
            <a:r>
              <a:rPr lang="tr-TR" dirty="0" err="1"/>
              <a:t>representation</a:t>
            </a:r>
            <a:r>
              <a:rPr lang="tr-TR" dirty="0"/>
              <a:t>) adlı vergileme ilkesine dayanmaktadır. Kuzey Amerika’daki Fransızlar ve yerlilerle yapılan savaşın 1763’te sona ermesiyle birlikte İngiltere hükümeti, Amerikan kolonilerinin askeri savunma harcamaları için daha fazla mali destek sağlaması gerektiğine karar verdi. İngiltere’nin 1765’te çıkarttığı Pul Yasasına (</a:t>
            </a:r>
            <a:r>
              <a:rPr lang="tr-TR" dirty="0" err="1"/>
              <a:t>Stamp</a:t>
            </a:r>
            <a:r>
              <a:rPr lang="tr-TR" dirty="0"/>
              <a:t> </a:t>
            </a:r>
            <a:r>
              <a:rPr lang="tr-TR" dirty="0" err="1"/>
              <a:t>Act</a:t>
            </a:r>
            <a:r>
              <a:rPr lang="tr-TR" dirty="0"/>
              <a:t>) karşı çıkan Amerikalılar, parlamentoda temsil edilmedikleri için bu vergiyi ödemeyeceklerini savundular, ABD’de ilk defa vergi hakkının o dönemde mevcut on üç eyalet meclisine ait olduğu kabul edildi. İngiltere hükümeti, bu vergiden 1766’da vazgeçmesine rağmen 1767’de </a:t>
            </a:r>
            <a:r>
              <a:rPr lang="tr-TR" dirty="0" err="1"/>
              <a:t>Townshend</a:t>
            </a:r>
            <a:r>
              <a:rPr lang="tr-TR" dirty="0"/>
              <a:t> yasaları ile kâğıt, boya, cam, kurşun ve çay üzerine yeni beş vergi koydu. Vergiye karşı olan toplumsal direnme hareketlerinin artması üzerine, bunlardan çay hariç dördünün 1770’te kaldırılmasına rağmen, Çay Vergisi ABD kolonisi üzerinde bir tür egemenlik ve denetim hakkı olarak kabul edildi ve devam ettirildi </a:t>
            </a:r>
          </a:p>
          <a:p>
            <a:r>
              <a:rPr lang="tr-TR" b="1" dirty="0"/>
              <a:t>Bağımsızlık Bildirgesi: </a:t>
            </a:r>
            <a:r>
              <a:rPr lang="tr-TR" dirty="0"/>
              <a:t>Büyük Britanya Krallığı ile savaşta olan on üç Amerikan kolonisinin kendilerini artık İngilizlerin egemenliği altında olmayan bağımsız egemen bir devlet olarak tanımladıkları belge. </a:t>
            </a:r>
          </a:p>
        </p:txBody>
      </p:sp>
    </p:spTree>
    <p:extLst>
      <p:ext uri="{BB962C8B-B14F-4D97-AF65-F5344CB8AC3E}">
        <p14:creationId xmlns:p14="http://schemas.microsoft.com/office/powerpoint/2010/main" val="362025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EC43FD-484D-45EB-A484-52EEDA72516E}"/>
              </a:ext>
            </a:extLst>
          </p:cNvPr>
          <p:cNvSpPr>
            <a:spLocks noGrp="1"/>
          </p:cNvSpPr>
          <p:nvPr>
            <p:ph type="title"/>
          </p:nvPr>
        </p:nvSpPr>
        <p:spPr/>
        <p:txBody>
          <a:bodyPr/>
          <a:lstStyle/>
          <a:p>
            <a:r>
              <a:rPr lang="tr-TR" dirty="0"/>
              <a:t>Performans Bütçe Sistemi</a:t>
            </a:r>
          </a:p>
        </p:txBody>
      </p:sp>
      <p:sp>
        <p:nvSpPr>
          <p:cNvPr id="3" name="İçerik Yer Tutucusu 2">
            <a:extLst>
              <a:ext uri="{FF2B5EF4-FFF2-40B4-BE49-F238E27FC236}">
                <a16:creationId xmlns:a16="http://schemas.microsoft.com/office/drawing/2014/main" id="{82C542A6-1731-4F2C-91BA-E294F23414B8}"/>
              </a:ext>
            </a:extLst>
          </p:cNvPr>
          <p:cNvSpPr>
            <a:spLocks noGrp="1"/>
          </p:cNvSpPr>
          <p:nvPr>
            <p:ph idx="1"/>
          </p:nvPr>
        </p:nvSpPr>
        <p:spPr/>
        <p:txBody>
          <a:bodyPr/>
          <a:lstStyle/>
          <a:p>
            <a:pPr algn="just"/>
            <a:r>
              <a:rPr lang="tr-TR" dirty="0"/>
              <a:t>Kamu yönetimince mali yıl için kendilerine ayrılan ödeneklerle amaçlarını gerçekleştirme derecelerini ortaya koyan; bu amaçla hizmet etkinliğini ve fayda-maliyet analizlerini esas alan bir bütçeleme sistemidir. Ne satın alındığı değil, ne yapıldığı ve başarıldığı üzerinde durulur. İlk olarak ABD’de uygulanmıştır. Performans bütçe sisteminde, çeşitli kamu birimlerine ihtiyaç duydukları ödeneklerin tahsis edilmesinden çok; hedeflenen amaçların belirlenip bu hedeflere ne ölçüde ulaşıldığını gösterme çabası vardır. Bu sistemin temel özelliği, giderlerin kategorik olarak değil; fonksiyon, program, </a:t>
            </a:r>
            <a:r>
              <a:rPr lang="tr-TR" dirty="0" err="1"/>
              <a:t>iĢ</a:t>
            </a:r>
            <a:r>
              <a:rPr lang="tr-TR" dirty="0"/>
              <a:t> veya proje şeklinde sınıflandırılmasıdır. </a:t>
            </a:r>
          </a:p>
        </p:txBody>
      </p:sp>
    </p:spTree>
    <p:extLst>
      <p:ext uri="{BB962C8B-B14F-4D97-AF65-F5344CB8AC3E}">
        <p14:creationId xmlns:p14="http://schemas.microsoft.com/office/powerpoint/2010/main" val="1377051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F8DB72-7E9A-4F6F-BBEF-3A3CE0947C5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F307652-2FFF-499A-89E8-026C0AD27218}"/>
              </a:ext>
            </a:extLst>
          </p:cNvPr>
          <p:cNvSpPr>
            <a:spLocks noGrp="1"/>
          </p:cNvSpPr>
          <p:nvPr>
            <p:ph idx="1"/>
          </p:nvPr>
        </p:nvSpPr>
        <p:spPr/>
        <p:txBody>
          <a:bodyPr>
            <a:normAutofit fontScale="62500" lnSpcReduction="20000"/>
          </a:bodyPr>
          <a:lstStyle/>
          <a:p>
            <a:r>
              <a:rPr lang="tr-TR" b="1" dirty="0"/>
              <a:t>Amerikan İç Savaşı Sonrası Dönem </a:t>
            </a:r>
            <a:endParaRPr lang="tr-TR" dirty="0"/>
          </a:p>
          <a:p>
            <a:r>
              <a:rPr lang="tr-TR" dirty="0"/>
              <a:t>İç Savaş öncesi dönemde, Kongre ve Başkanlık yetkilerinin göreceli bir dengesi söz konusuydu. </a:t>
            </a:r>
          </a:p>
          <a:p>
            <a:r>
              <a:rPr lang="tr-TR" dirty="0"/>
              <a:t>Başkan ve yürütme organı, hükümetin günlük faaliyetleri üzerinde kontrolünü arttırdı, bazı dönemlerde ulusal ideallerin ve hedeflerin ifadesi için bir odak noktası haline gelmeye başladı. Kurumsal gücün bu hassas dengesi, İç Savaş ile başlayan ve bir sonraki yüzyılda da sürecek olan bir dizi büyük aksamaya maruz kaldı. İç savaştan sonra yürütme gücünün bu büyük genişlemesi büyük ölçüde tersine döndü. 1802’den 1865’e kadar hem gelir tahsilatı hem de ödenek tahsisatı yetkisi Meclis Bütçe Komitesinde yoğunlaşmıştı. </a:t>
            </a:r>
          </a:p>
          <a:p>
            <a:r>
              <a:rPr lang="tr-TR" dirty="0"/>
              <a:t>Bu dönemde Hazine Müsteşarlığı, Kongre’nin her yıllık oturumunun başında yıllık gerçekleşme raporu ile kamu kurumların harcama gereksinimlerini belirleyen bir tahmin tasarısını sunmaya devam etti. Sekreterin (Bakanın) işlevi sadece raporlamaydı. Harcama tekliflerini sınıflandırıp ve Kongre’ye iletirdi. Talepleri eleştirmez, değiştirmez, azaltmaz veya koordine etmezdi. Kabine de, mali planlama görevine sahip değildi. </a:t>
            </a:r>
          </a:p>
          <a:p>
            <a:r>
              <a:rPr lang="tr-TR" dirty="0"/>
              <a:t>İç Savaş’tan sonra sanayinin hızlı büyümesi ve kıtalararası demiryolunun tamamlanması gibi teknolojik başarıların desteğiyle, iş dünyası ulusal ekonominin sorunları ile boğuşmaya başladı. Başlıca örgütsel çözümleri, kamu kurumlarının özel sektördeki gibi resmi hiyerarşilerinin güçlendirilmesiydi. Bu dönemde bilimsel yöntem olarak gelişen sistematik örgüt teorisine göre, hem işi başarmak hem de sonuçlardan sorumlu olmak için bir yöne-</a:t>
            </a:r>
            <a:r>
              <a:rPr lang="tr-TR" dirty="0" err="1"/>
              <a:t>ticinin</a:t>
            </a:r>
            <a:r>
              <a:rPr lang="tr-TR" dirty="0"/>
              <a:t> yetkilendirilmesi gerekiyordu. </a:t>
            </a:r>
          </a:p>
        </p:txBody>
      </p:sp>
    </p:spTree>
    <p:extLst>
      <p:ext uri="{BB962C8B-B14F-4D97-AF65-F5344CB8AC3E}">
        <p14:creationId xmlns:p14="http://schemas.microsoft.com/office/powerpoint/2010/main" val="28253591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28A96B-3248-4024-AE36-4B03E543D6B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43A5ABF-4090-48DF-BED5-AE3A1F54D61A}"/>
              </a:ext>
            </a:extLst>
          </p:cNvPr>
          <p:cNvSpPr>
            <a:spLocks noGrp="1"/>
          </p:cNvSpPr>
          <p:nvPr>
            <p:ph idx="1"/>
          </p:nvPr>
        </p:nvSpPr>
        <p:spPr/>
        <p:txBody>
          <a:bodyPr/>
          <a:lstStyle/>
          <a:p>
            <a:r>
              <a:rPr lang="tr-TR" dirty="0"/>
              <a:t>Başkanın yetkisinin arttırılmasına yönelik artan Amerikan tercihi ve bunu bütçelemeye uygulamak için, reformcular dikkatlerini Avrupa’da gördükleri yürütme odaklı bütçe sistemlerine çevirdiler. Örneğin İngiltere’de, hükümet (yani kabine) bir mali program hazırlıyor ve bunu Parlamentoya tanıtıyordu. Kural olarak sadece hükümet harcama teklif edebiliyordu. Parlamento üyeleri, harcama teklifleri başlatamıyor ve hükümet tarafından yapılanların da daha fazla arttırılmasını isteyemiyordu. Tek seçenekleri hükümetçe talep edilen miktarları azaltmak ya da hükümeti değiştirmekti. </a:t>
            </a:r>
          </a:p>
        </p:txBody>
      </p:sp>
    </p:spTree>
    <p:extLst>
      <p:ext uri="{BB962C8B-B14F-4D97-AF65-F5344CB8AC3E}">
        <p14:creationId xmlns:p14="http://schemas.microsoft.com/office/powerpoint/2010/main" val="13907601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E4B6FD-5585-40E8-9B0B-378C804B33A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366B237-B49B-4A69-8B57-D31AC6A64990}"/>
              </a:ext>
            </a:extLst>
          </p:cNvPr>
          <p:cNvSpPr>
            <a:spLocks noGrp="1"/>
          </p:cNvSpPr>
          <p:nvPr>
            <p:ph idx="1"/>
          </p:nvPr>
        </p:nvSpPr>
        <p:spPr/>
        <p:txBody>
          <a:bodyPr>
            <a:normAutofit fontScale="70000" lnSpcReduction="20000"/>
          </a:bodyPr>
          <a:lstStyle/>
          <a:p>
            <a:r>
              <a:rPr lang="tr-TR" b="1" dirty="0"/>
              <a:t>Yirminci Yüzyıl Bütçe Reformları Dönemi </a:t>
            </a:r>
            <a:endParaRPr lang="tr-TR" dirty="0"/>
          </a:p>
          <a:p>
            <a:r>
              <a:rPr lang="tr-TR" dirty="0"/>
              <a:t>Artan baskılar bazı sonuçlar üretmeye başladı. 04.03.1909’da Muhtelif Sivil Tahsisat Yasası’nda yapılan bir değişiklik ile ödeneklerin gelirleri aşması halinde Hazine Sekreterinin, ödeneklerin nasıl azaltılabileceği veya ek vergi tahsilatının nasıl yapılacağı konusunda derhal Komisyon’a tavsiyede bulunması şartı getirilmiştir. Başkan William </a:t>
            </a:r>
            <a:r>
              <a:rPr lang="tr-TR" dirty="0" err="1"/>
              <a:t>Howard</a:t>
            </a:r>
            <a:r>
              <a:rPr lang="tr-TR" dirty="0"/>
              <a:t> </a:t>
            </a:r>
            <a:r>
              <a:rPr lang="tr-TR" dirty="0" err="1"/>
              <a:t>Taft</a:t>
            </a:r>
            <a:r>
              <a:rPr lang="tr-TR" dirty="0"/>
              <a:t> 1910’da </a:t>
            </a:r>
            <a:r>
              <a:rPr lang="tr-TR" dirty="0" err="1"/>
              <a:t>Frederick</a:t>
            </a:r>
            <a:r>
              <a:rPr lang="tr-TR" dirty="0"/>
              <a:t> A. Cleveland’ın başkanlığında birkaç reformcudan oluşan Ekonomi ve Verimlilik Komisyonu’nu görevlendirdi. </a:t>
            </a:r>
          </a:p>
          <a:p>
            <a:r>
              <a:rPr lang="tr-TR" dirty="0"/>
              <a:t>Komisyon sorumluluklarını geniş kapsamlı olarak kabul etti ve iki yıl boyunca yıllık mali program olarak bütçe, federal hükümetin organizasyonu ve faaliyetleri, personel sorunları, finansal kayıtlar ve hesaplar ile hükümetin bürokrasisi ve prosedürleri konularında çalışmalar gerçekleştirdi. Komisyonun yaptığı ilk çalışmalardan biri kişisel hizmetler, tüketim malzemeleri, yardımcı ekipmanlar gibi satın alınan unsurlara göre kamu harcamalarını sınıflandıran federal bakanlıklardan ve teşkilatlarından bilgi sağlamaktı. Bakanlar ile yapılan görüşme ve Başkan ile istişareler temelinde Komisyon, yıllık bütçe verilerinin sunulmasında kurumlar tarafından kullanılacak bir dizi form hazırlamıştı. </a:t>
            </a:r>
          </a:p>
          <a:p>
            <a:r>
              <a:rPr lang="tr-TR" dirty="0"/>
              <a:t>27 Haziran 1912’de ise Ulusal Bütçe İhtiyacı Komisyonu raporu yayınlandı </a:t>
            </a:r>
          </a:p>
        </p:txBody>
      </p:sp>
    </p:spTree>
    <p:extLst>
      <p:ext uri="{BB962C8B-B14F-4D97-AF65-F5344CB8AC3E}">
        <p14:creationId xmlns:p14="http://schemas.microsoft.com/office/powerpoint/2010/main" val="29531526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E1DF6-8294-4004-A9E5-038E29E535C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4EB6724-64FB-45F6-89FC-18B4AF1556E7}"/>
              </a:ext>
            </a:extLst>
          </p:cNvPr>
          <p:cNvSpPr>
            <a:spLocks noGrp="1"/>
          </p:cNvSpPr>
          <p:nvPr>
            <p:ph idx="1"/>
          </p:nvPr>
        </p:nvSpPr>
        <p:spPr/>
        <p:txBody>
          <a:bodyPr>
            <a:normAutofit fontScale="70000" lnSpcReduction="20000"/>
          </a:bodyPr>
          <a:lstStyle/>
          <a:p>
            <a:r>
              <a:rPr lang="tr-TR" dirty="0"/>
              <a:t>Anayasasında yapılan </a:t>
            </a:r>
            <a:r>
              <a:rPr lang="tr-TR" b="1" dirty="0"/>
              <a:t>16. Değişiklikle </a:t>
            </a:r>
            <a:r>
              <a:rPr lang="tr-TR" dirty="0"/>
              <a:t>federal yönetimin eyaletler tarafından onaya tabi olmadan gelir vergisi alabilmesinin önünün açılmasıyla da kaynak sıkıntıları hafifledi. </a:t>
            </a:r>
          </a:p>
          <a:p>
            <a:r>
              <a:rPr lang="tr-TR" b="1" dirty="0"/>
              <a:t>On Altıncı Değişiklik: </a:t>
            </a:r>
            <a:r>
              <a:rPr lang="tr-TR" dirty="0"/>
              <a:t>ABD Kongresinin, eyaletler arasında bir paylaştırma yapmaksızın ve herhangi bir nüfus sayımını ya da hesaplamayı dikkate almaksızın, hangi kaynaktan sağlanırsa sağlansın, bütün gelirlere vergi koyma ve toplama yetkisine sahip olduğu Anayasa değişikliği. </a:t>
            </a:r>
          </a:p>
          <a:p>
            <a:r>
              <a:rPr lang="tr-TR" dirty="0"/>
              <a:t>Ekonomi ve Verimlilik Komisyonu’nun çalışması acil bir mevzuata yol açmamasına rağmen, uzun vadeli bir değere sahipti. Savaş dönemi artan kamu harcaması ve çeşitlenen kamu hizmetleri bütçelemeyi ulusal bir önem meselesi haline getirdi. Belediyelerdeki ve eyaletlerdeki bütçe reformları dikkatleri çekti. Konuyla ilgili akademi ve basında çok geniş bir yazına yol açtı. Sonuçta bu çabaların tümü sonuç verdi. 1912’de bütçe sistemine olumsuz bakan olan kongre üyeleri artık destekler hale geldi. İş grupları, özellikle Ulusal Ticaret Odası üyeleri reform isteklerini dillendirdiler. Sonuç olarak Komisyonun çalışması, 1921’de Bütçe ve Muhasebe Yasası’nın nihai geçişine büyük ölçüde katkıda bulundu </a:t>
            </a:r>
          </a:p>
          <a:p>
            <a:r>
              <a:rPr lang="tr-TR" dirty="0"/>
              <a:t>Amerika Birleşik Devletleri çağdaş bütçe sistemlerinin doğduğu ve geliştiği bir ülke olmuştur. </a:t>
            </a:r>
          </a:p>
        </p:txBody>
      </p:sp>
    </p:spTree>
    <p:extLst>
      <p:ext uri="{BB962C8B-B14F-4D97-AF65-F5344CB8AC3E}">
        <p14:creationId xmlns:p14="http://schemas.microsoft.com/office/powerpoint/2010/main" val="15152080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AEA97A-F241-420E-B378-FB5CE7D3E31C}"/>
              </a:ext>
            </a:extLst>
          </p:cNvPr>
          <p:cNvSpPr>
            <a:spLocks noGrp="1"/>
          </p:cNvSpPr>
          <p:nvPr>
            <p:ph type="title"/>
          </p:nvPr>
        </p:nvSpPr>
        <p:spPr/>
        <p:txBody>
          <a:bodyPr/>
          <a:lstStyle/>
          <a:p>
            <a:r>
              <a:rPr lang="tr-TR" b="1" dirty="0"/>
              <a:t>TÜRKİYE’DE BÜTÇENİN TARİHSEL GELİŞİMİ </a:t>
            </a:r>
            <a:endParaRPr lang="tr-TR" dirty="0"/>
          </a:p>
        </p:txBody>
      </p:sp>
      <p:sp>
        <p:nvSpPr>
          <p:cNvPr id="3" name="İçerik Yer Tutucusu 2">
            <a:extLst>
              <a:ext uri="{FF2B5EF4-FFF2-40B4-BE49-F238E27FC236}">
                <a16:creationId xmlns:a16="http://schemas.microsoft.com/office/drawing/2014/main" id="{5B27D85E-8F19-4821-805C-AA3E6DC38B5D}"/>
              </a:ext>
            </a:extLst>
          </p:cNvPr>
          <p:cNvSpPr>
            <a:spLocks noGrp="1"/>
          </p:cNvSpPr>
          <p:nvPr>
            <p:ph idx="1"/>
          </p:nvPr>
        </p:nvSpPr>
        <p:spPr/>
        <p:txBody>
          <a:bodyPr>
            <a:normAutofit fontScale="62500" lnSpcReduction="20000"/>
          </a:bodyPr>
          <a:lstStyle/>
          <a:p>
            <a:r>
              <a:rPr lang="tr-TR" dirty="0"/>
              <a:t>Türkiye’de bütçelemenin gelişimini; Osmanlı İmparatorluğu dönemindeki 1839 Tanzimat Fermanı ve 1876 Anayasası ile Cumhuriyet dönemindeki 1924 Anayasası, 1961 Anayasası ve 1982 Anayasası’nın getirdiği yenilikler kapsamında değerlendirebiliriz. </a:t>
            </a:r>
          </a:p>
          <a:p>
            <a:r>
              <a:rPr lang="tr-TR" b="1" dirty="0"/>
              <a:t>Tanzimat Fermanı Dönemi </a:t>
            </a:r>
            <a:endParaRPr lang="tr-TR" dirty="0"/>
          </a:p>
          <a:p>
            <a:r>
              <a:rPr lang="tr-TR" dirty="0"/>
              <a:t>7 Ekim 1808’de Türklerin </a:t>
            </a:r>
            <a:r>
              <a:rPr lang="tr-TR" dirty="0" err="1"/>
              <a:t>Magna</a:t>
            </a:r>
            <a:r>
              <a:rPr lang="tr-TR" dirty="0"/>
              <a:t> </a:t>
            </a:r>
            <a:r>
              <a:rPr lang="tr-TR" dirty="0" err="1"/>
              <a:t>Carta’sı</a:t>
            </a:r>
            <a:r>
              <a:rPr lang="tr-TR" dirty="0"/>
              <a:t> diye adlandırılan </a:t>
            </a:r>
            <a:r>
              <a:rPr lang="tr-TR" dirty="0" err="1"/>
              <a:t>Sened</a:t>
            </a:r>
            <a:r>
              <a:rPr lang="tr-TR" dirty="0"/>
              <a:t>-i İttifak’ın imzalanmasıdır. </a:t>
            </a:r>
          </a:p>
          <a:p>
            <a:r>
              <a:rPr lang="tr-TR" dirty="0"/>
              <a:t>16. yüzyılın sonlarından itibaren ekonomik ve mali bunalım yayılmış ve 19. yüzyılın başlarında daha da ağırlaşan sorunlar Tanzimat denilen bir takım reform önlemleriyle sonuçlanmıştır. Mali sistemde ve yönetimde bugünkü merkeziyet yöntemi Tanzimat ile başlamış ve eski defterdarlık örgütleri, Tanzimat’tan bir yıl evvel 1838’de yerini Maliye Nezareti’ne (Bakanlığı’na) bırakmıştır. </a:t>
            </a:r>
          </a:p>
          <a:p>
            <a:r>
              <a:rPr lang="tr-TR" b="1" dirty="0"/>
              <a:t>Tanzimat Fermanı </a:t>
            </a:r>
            <a:r>
              <a:rPr lang="tr-TR" dirty="0"/>
              <a:t>(Gülhane Hattı Hümayunu) herkesten iktidarına göre vergi alınmasını, arpalık ve aidat yöntemlerinin terkedilerek yerine “maaş” sisteminin konulmasını, Hassa (padişah) Hazinesi ile giderlerinin Maliye Hazinesine aktarılması öngörülmüştür. Ancak, batı maliyesine yönelen bütün bu iyileştirme vaatleri arasında bütçeden hiç söz edilmemiştir. </a:t>
            </a:r>
          </a:p>
          <a:p>
            <a:r>
              <a:rPr lang="tr-TR" dirty="0"/>
              <a:t>Bütçenin, bir idari belge şeklinde bile olsa, öneminin anlaşılması için 1855 tarihli Hazine-i Celile’nin Muvazene Defterinin Suret-i Tanzimine Dair </a:t>
            </a:r>
            <a:r>
              <a:rPr lang="tr-TR" dirty="0" err="1"/>
              <a:t>Nizamname’nin</a:t>
            </a:r>
            <a:r>
              <a:rPr lang="tr-TR" dirty="0"/>
              <a:t> (Bütçe Yönetmeliği) yayınlanmasını beklemek gerekmiştir </a:t>
            </a:r>
          </a:p>
          <a:p>
            <a:r>
              <a:rPr lang="tr-TR" dirty="0"/>
              <a:t>1874 tarihli Devlet-i Aliye’nin Bütçe Nizamnamesi ile de ilk defa “bütçe” deyimi kullanılmıştır. </a:t>
            </a:r>
          </a:p>
        </p:txBody>
      </p:sp>
    </p:spTree>
    <p:extLst>
      <p:ext uri="{BB962C8B-B14F-4D97-AF65-F5344CB8AC3E}">
        <p14:creationId xmlns:p14="http://schemas.microsoft.com/office/powerpoint/2010/main" val="11899279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BF40E7-5162-415D-8C5A-82BEDEE5AD3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5F757B7-78F9-47E2-B786-FD11B88BBFA9}"/>
              </a:ext>
            </a:extLst>
          </p:cNvPr>
          <p:cNvSpPr>
            <a:spLocks noGrp="1"/>
          </p:cNvSpPr>
          <p:nvPr>
            <p:ph idx="1"/>
          </p:nvPr>
        </p:nvSpPr>
        <p:spPr/>
        <p:txBody>
          <a:bodyPr>
            <a:normAutofit fontScale="77500" lnSpcReduction="20000"/>
          </a:bodyPr>
          <a:lstStyle/>
          <a:p>
            <a:r>
              <a:rPr lang="tr-TR" b="1" dirty="0"/>
              <a:t>1876 Anayasası Dönemi </a:t>
            </a:r>
            <a:endParaRPr lang="tr-TR" dirty="0"/>
          </a:p>
          <a:p>
            <a:r>
              <a:rPr lang="tr-TR" dirty="0"/>
              <a:t>Türkiye’de bugünkü anlamı ile bütçe hakkını resmen kabul ve ifade eden ilk yasa 1876 Anayasası (Kanun-i Esasi) </a:t>
            </a:r>
            <a:r>
              <a:rPr lang="tr-TR" dirty="0" err="1"/>
              <a:t>olmuştur.Bu</a:t>
            </a:r>
            <a:r>
              <a:rPr lang="tr-TR" dirty="0"/>
              <a:t> anayasayla klasik bütçe anlayışı benimsenerek bütçeler idari sınıflandırma esasına </a:t>
            </a:r>
          </a:p>
          <a:p>
            <a:endParaRPr lang="tr-TR" dirty="0"/>
          </a:p>
          <a:p>
            <a:r>
              <a:rPr lang="tr-TR" dirty="0"/>
              <a:t>MURAT YAYINLARI ÜCRESİZ EKİDİR. </a:t>
            </a:r>
          </a:p>
          <a:p>
            <a:r>
              <a:rPr lang="tr-TR" dirty="0"/>
              <a:t>göre yapılmış, devletin bütçesi tanımlanarak gelir ve giderlerin bölümler itibariyle onanması ve bütçenin yıllık olması ilkeleri ile Sayıştay denetimi ve Kesin Hesap Kanunu esasları kabul edilmiştir. </a:t>
            </a:r>
          </a:p>
          <a:p>
            <a:r>
              <a:rPr lang="tr-TR" dirty="0"/>
              <a:t>1876’da ilan edilen ilk Anayasa’da vergi ve bütçe hakkı kısmi bir şekilde </a:t>
            </a:r>
            <a:r>
              <a:rPr lang="tr-TR" dirty="0" err="1"/>
              <a:t>Mebusan</a:t>
            </a:r>
            <a:r>
              <a:rPr lang="tr-TR" dirty="0"/>
              <a:t> Meclisi ile Ayan Meclisinden kurulu “Meclis-i Umumi” ye verilmiştir. Anayasada, ayrıca vergilerin tahsilinde bütçe kanunu ile her yıl yeniden izin verilmesi esası da yer </a:t>
            </a:r>
            <a:r>
              <a:rPr lang="tr-TR" dirty="0" err="1"/>
              <a:t>almaktaydı“Bütçe</a:t>
            </a:r>
            <a:r>
              <a:rPr lang="tr-TR" dirty="0"/>
              <a:t> kanunu (bir) yıllık geçerliliğe sahiptir.” hükmü ile de bütçenin yıllık olma ilkesi benimsenmiştir. Kanunu Esasi’deki diğer hükümlerle de kesin hesap yasası ve Sayıştay kontrolü sistemleri kabul edilmiştir. </a:t>
            </a:r>
          </a:p>
        </p:txBody>
      </p:sp>
    </p:spTree>
    <p:extLst>
      <p:ext uri="{BB962C8B-B14F-4D97-AF65-F5344CB8AC3E}">
        <p14:creationId xmlns:p14="http://schemas.microsoft.com/office/powerpoint/2010/main" val="2430311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3832F7-83F8-4AA1-8903-99EEFD13D77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71F4E6E-FC3C-4B80-AF2D-D8B598DB3F6A}"/>
              </a:ext>
            </a:extLst>
          </p:cNvPr>
          <p:cNvSpPr>
            <a:spLocks noGrp="1"/>
          </p:cNvSpPr>
          <p:nvPr>
            <p:ph idx="1"/>
          </p:nvPr>
        </p:nvSpPr>
        <p:spPr/>
        <p:txBody>
          <a:bodyPr>
            <a:normAutofit fontScale="77500" lnSpcReduction="20000"/>
          </a:bodyPr>
          <a:lstStyle/>
          <a:p>
            <a:r>
              <a:rPr lang="tr-TR" dirty="0"/>
              <a:t>İkinci Meşrutiyet idaresi, anayasayı yürürlüğe koymuş ve bütçe teklifini hazırlayarak dönemin meclisine sunmuştur. Meclis de bütçe teklifini görüşmüş ve onaylamıştır. Bu nedenle, hazırlanması, onaylanması ve uygulaması ile bütçe hakkının gerçek anlamıyla uygulandığı ilk bütçe, 1909 yılı bütçesi olmuştur. 1909 yılı bütçesi, sistematiği ve muhteviyatı itibariyle, daha sonraki yıllar ve Cumhuriyet dönemi bütçelerine temel oluşturan örnek bütçe olmuştur. Aynı zamanda, 1910 yılında devlet muhasebesinin dayandığı eski mevzuat kaldırılmış ve 1909 Bütçe Kanunu ile getirilen yenilikler kabul edilen Muhasebe-i Umumiye Kanunu ile devamlı hale getirilmiştir. </a:t>
            </a:r>
          </a:p>
          <a:p>
            <a:r>
              <a:rPr lang="tr-TR" dirty="0"/>
              <a:t>Mali örgütün yeniden düzenlenmesi, Divan-ı Muhasebatın (Sayıştay) yeniden kurulması, harcamaların ön vizeye tâbi tutulması ve vergi kanunlarının düzeltilmesi gayretleri yine bu dönemde gerçekleştirilmiştir. Bu düzenleme ve önlemlerle, döneme damgasını vuran </a:t>
            </a:r>
            <a:r>
              <a:rPr lang="tr-TR" b="1" dirty="0"/>
              <a:t>Duyun-u Umumiye İdaresi</a:t>
            </a:r>
            <a:r>
              <a:rPr lang="tr-TR" dirty="0"/>
              <a:t>nce toplanan ve Osmanlı Devleti’nin dış borçlarının ödenmesine tahsis edilen gelirler dışında, tüm devlet gelirlerinin Hazineye girmesi ve giderlerin de yine Hazine aracılığıyla ödenmesi ilkesi gerçekleştirilebilmiştir. </a:t>
            </a:r>
          </a:p>
          <a:p>
            <a:r>
              <a:rPr lang="tr-TR" dirty="0"/>
              <a:t>Osmanlı imparatorluğunun kanunlaşan en son bütçesi ise 1918 yılı bütçesi olmuştur. </a:t>
            </a:r>
          </a:p>
        </p:txBody>
      </p:sp>
    </p:spTree>
    <p:extLst>
      <p:ext uri="{BB962C8B-B14F-4D97-AF65-F5344CB8AC3E}">
        <p14:creationId xmlns:p14="http://schemas.microsoft.com/office/powerpoint/2010/main" val="25263701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EDE160-E685-4983-A3E7-47512F1C057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CF72763-61C5-4E15-A0E9-40A19CCA2187}"/>
              </a:ext>
            </a:extLst>
          </p:cNvPr>
          <p:cNvSpPr>
            <a:spLocks noGrp="1"/>
          </p:cNvSpPr>
          <p:nvPr>
            <p:ph idx="1"/>
          </p:nvPr>
        </p:nvSpPr>
        <p:spPr/>
        <p:txBody>
          <a:bodyPr>
            <a:normAutofit fontScale="55000" lnSpcReduction="20000"/>
          </a:bodyPr>
          <a:lstStyle/>
          <a:p>
            <a:r>
              <a:rPr lang="tr-TR" b="1" dirty="0"/>
              <a:t>1924 Anayasası Dönemi </a:t>
            </a:r>
            <a:endParaRPr lang="tr-TR" dirty="0"/>
          </a:p>
          <a:p>
            <a:r>
              <a:rPr lang="tr-TR" dirty="0"/>
              <a:t>1924 Anayasası Türkiye’de ilk kez verginin niteliğini çağdaş görüşlere uygun olarak ifade etmiş “Vergiler ancak kanunla salınır ve alınır” demek suretiyle verginin kanuniliği esasını koymuştur. Bu hükümle vergiyi onaylama hakkını, yani milletin vergi verme konusunda temsilcileri aracılığıyla tek söz sahibi olması ilkesini kabul ve ifade etmiştir. </a:t>
            </a:r>
          </a:p>
          <a:p>
            <a:r>
              <a:rPr lang="tr-TR" dirty="0"/>
              <a:t>1924 Anayasası, bütçe ve devlet giderleri konusunda da açık ve kesin hükümler öngörmüştür. Bu hükümlere göre: “Devlet malları bütçe dışı harcanamaz”; “Bütçe Kanunu’nun geçerliliği bir yıldır”; “Kesin Hesap Kanunu, ilişkin olduğu yıl bütçesinin hesap dönemi içinde elde edilen gelirlerle, gene o yılki ödemelerin gerçekleşmiş tutarını gösterir kanundur. Bunun şekli ve bölümleri Bütçe Kanunu ile tam karşılıklı olacaktır”; “Her yılın kesin hesap kanunu tasarısı o yılın sonundan başlayarak en geç ikinci yıl Kasım ayı başına kadar TBMM’ye sunulur”. </a:t>
            </a:r>
          </a:p>
          <a:p>
            <a:r>
              <a:rPr lang="tr-TR" dirty="0"/>
              <a:t>Milletvekillerinin bütçe görüşmeleri aşamasında genel kurulda konuşma sürelerini kısıtlayan herhangi bir düzenleme </a:t>
            </a:r>
            <a:r>
              <a:rPr lang="tr-TR" dirty="0" err="1"/>
              <a:t>bulunmamaktadır.Bu</a:t>
            </a:r>
            <a:r>
              <a:rPr lang="tr-TR" dirty="0"/>
              <a:t> dönemde klasik bütçeleme sisteminin uygulanmasına devam edilmiş, ancak harcamaların sınıflandırılmasında da yenilik yapılmıştır. 1950 yılına kadar bütçe harcamaları yalnız organik temele göre basit bir sıralamaya tabi tutulurken, bu tarihten itibaren cari harcamalar - yatırım harcamaları şeklinde ikili bir tasnif uygulanmaya başlanmış olup ilk kez ekonomik sınıflandırma yapılmıştır. </a:t>
            </a:r>
          </a:p>
          <a:p>
            <a:r>
              <a:rPr lang="tr-TR" b="1" dirty="0"/>
              <a:t>1961 Anayasası Dönemi </a:t>
            </a:r>
            <a:endParaRPr lang="tr-TR" dirty="0"/>
          </a:p>
          <a:p>
            <a:r>
              <a:rPr lang="tr-TR" b="1" dirty="0"/>
              <a:t>Soğuk savaş </a:t>
            </a:r>
            <a:r>
              <a:rPr lang="tr-TR" dirty="0"/>
              <a:t>dönemindeki iç ve dış dinamiklerin bir sonucu olarak ortaya çıkan 1961 Anayasası, 1950-60 arası yaşanan iç siyasi gelişmelerin izlerini yansıtmaktadır.1961 Anayasası, “vergi ödevini” belirlemiş ve “herkes kamu giderlerini karşılamak üzere, mali gücüne göre vergi ödemekle yükümlüdür. Vergi, resim ve harçlar ve benzeri mali yükümlülükler ancak kanunla konulur” hükmünü koymuştur. Bu hükümle 1961 Anayasası, 1924 Anayasası’ndakine benzer bir vergi tanımı vermiş ve yenilik olarak herkesin mali gücüne göre vergi ödemekle yükümlü olduğuna değinerek vergilemede iktidar ilkesini kabul etmiştir </a:t>
            </a:r>
          </a:p>
        </p:txBody>
      </p:sp>
    </p:spTree>
    <p:extLst>
      <p:ext uri="{BB962C8B-B14F-4D97-AF65-F5344CB8AC3E}">
        <p14:creationId xmlns:p14="http://schemas.microsoft.com/office/powerpoint/2010/main" val="1100854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D3A91D-D276-4085-B044-F386D7FAA53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CC11388-1FD0-46BA-9A69-CF1A9FA8E771}"/>
              </a:ext>
            </a:extLst>
          </p:cNvPr>
          <p:cNvSpPr>
            <a:spLocks noGrp="1"/>
          </p:cNvSpPr>
          <p:nvPr>
            <p:ph idx="1"/>
          </p:nvPr>
        </p:nvSpPr>
        <p:spPr/>
        <p:txBody>
          <a:bodyPr>
            <a:normAutofit fontScale="92500" lnSpcReduction="20000"/>
          </a:bodyPr>
          <a:lstStyle/>
          <a:p>
            <a:r>
              <a:rPr lang="tr-TR" dirty="0"/>
              <a:t>1961 Anayasası bütçenin “yıllık olması” ilkesini benimsenmekle beraber, “kabul edilecek bir kanunla kalkınma planlarıyla ilgili yatırımlar veya bir yıldan fazla sürecek iş ve hizmetler için özel süre ve usuller konabilecektir.” hükmü, bütçedeki çağdaş gelişmelerin bir yansımasıdır. </a:t>
            </a:r>
          </a:p>
          <a:p>
            <a:r>
              <a:rPr lang="tr-TR" dirty="0"/>
              <a:t>Kesin hesap kanununa yani bütçe ile verilen izinlerin yasama organınca denetlenmesi ile ilgili hükümlerde 1961 Anayasasının 128. maddesinde 1924 Anayasasındakine göre oldukça üstün bir şekilde belirlenmiştir.1961 Anayasası ile Bakanlar Kurulu tarafından hazırlanan bütçe tasarısının mali yılbaşından üç ay önce Büyük Millet Meclisine sunulacağı ve bu tasarıya “milli bütçe tahminleri” de ekleneceği hükmü getirilerek bütçe hakkının kullanılması genişletilmiştir. Böylece klasik bütçe anlayışı yerine çağdaş modern bütçe anlayışının benimsenmesiyle, bütçenin mali araç olma yanında, ekonomik araç olması ve böylece ekonomik hayata yön vermesi sağlanmak istenmiştir. </a:t>
            </a:r>
          </a:p>
        </p:txBody>
      </p:sp>
    </p:spTree>
    <p:extLst>
      <p:ext uri="{BB962C8B-B14F-4D97-AF65-F5344CB8AC3E}">
        <p14:creationId xmlns:p14="http://schemas.microsoft.com/office/powerpoint/2010/main" val="38855415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C88FC5-D16B-44C5-AF9B-E51A520B3E6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C2A040C-E09F-4393-BB9D-351B7528B89C}"/>
              </a:ext>
            </a:extLst>
          </p:cNvPr>
          <p:cNvSpPr>
            <a:spLocks noGrp="1"/>
          </p:cNvSpPr>
          <p:nvPr>
            <p:ph idx="1"/>
          </p:nvPr>
        </p:nvSpPr>
        <p:spPr/>
        <p:txBody>
          <a:bodyPr>
            <a:normAutofit fontScale="77500" lnSpcReduction="20000"/>
          </a:bodyPr>
          <a:lstStyle/>
          <a:p>
            <a:r>
              <a:rPr lang="tr-TR" dirty="0"/>
              <a:t>1961 Anayasası, bütçenin TBMM’de görüşülmesi sırasında, Meclis üyelerinin değiştirme teklifinde bulunma haklarını sınırlandırmıştır. Şöyle ki: “TBMM üyeleri, Meclislerinin genel kurullarında. Bakanlık ve daire bütçeleriyle katma bütçeler hakkındaki düşüncelerini, her bütçenin tümü üzerindeki görüşmeler sırasında” açık-</a:t>
            </a:r>
            <a:r>
              <a:rPr lang="tr-TR" dirty="0" err="1"/>
              <a:t>layacaklar</a:t>
            </a:r>
            <a:r>
              <a:rPr lang="tr-TR" dirty="0"/>
              <a:t> ve bütçe kanun tasarılarının genel kurullarda görüşülmesi sırasında “gider artırıcı veya belli gelirleri azaltıcı teklifler yapamayacaklardır”. Bu kısıtlamalara rağmen, 1961 Anayasası aynı maddesinde, “bölüm itibariyle tasdik” yöntemini, Meclis’in bütçeyi onama yetkisini her hizmetin gerektirdiği ödenek veya her gelir türü için ayrı ayrı kullanmak olanağını korumaya özen göstermiştir. Süre açısından da bütçenin mali yılbaşına kadar karara bağlanmasını zorunlu kılarak, daha önceki anayasalardan farklı olarak bütçenin mali yıla girilmeden önce onanmasını anayasal ilke haline getirmiştir.1973 yılında Türk bütçe sisteminde “program bütçe </a:t>
            </a:r>
            <a:r>
              <a:rPr lang="tr-TR" dirty="0" err="1"/>
              <a:t>sistemi”ne</a:t>
            </a:r>
            <a:r>
              <a:rPr lang="tr-TR" dirty="0"/>
              <a:t> geçilmiştir. Yeni sistem ile idari yapıda fonksiyonel bir değişiklik yapılmadan, bütçe kod yapısı fonksiyonel sınıflandırma yapısına uygun olarak değiştirilmiştir. Program bütçe sistemi ile sınıflandırma; program, alt program, ödenek türü, faaliyet-proje ve harcama kalemi şeklinde yapılmıştır. </a:t>
            </a:r>
          </a:p>
        </p:txBody>
      </p:sp>
    </p:spTree>
    <p:extLst>
      <p:ext uri="{BB962C8B-B14F-4D97-AF65-F5344CB8AC3E}">
        <p14:creationId xmlns:p14="http://schemas.microsoft.com/office/powerpoint/2010/main" val="182278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07BEFE-516A-4FF0-B053-43A0DE90DB3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FCFA02-2D1D-4AFA-B786-AE18D3418A6A}"/>
              </a:ext>
            </a:extLst>
          </p:cNvPr>
          <p:cNvSpPr>
            <a:spLocks noGrp="1"/>
          </p:cNvSpPr>
          <p:nvPr>
            <p:ph idx="1"/>
          </p:nvPr>
        </p:nvSpPr>
        <p:spPr/>
        <p:txBody>
          <a:bodyPr/>
          <a:lstStyle/>
          <a:p>
            <a:pPr marL="0" indent="0">
              <a:buNone/>
            </a:pPr>
            <a:r>
              <a:rPr lang="tr-TR" dirty="0"/>
              <a:t>Performans bütçenin 3 aşaması vardır: </a:t>
            </a:r>
          </a:p>
          <a:p>
            <a:r>
              <a:rPr lang="tr-TR" dirty="0"/>
              <a:t>- Bütçenin faaliyetler ve iş yüklerine göre sınıflandırılması,</a:t>
            </a:r>
          </a:p>
          <a:p>
            <a:r>
              <a:rPr lang="tr-TR" dirty="0"/>
              <a:t> - Performans ölçümlerinin yapılması, </a:t>
            </a:r>
          </a:p>
          <a:p>
            <a:r>
              <a:rPr lang="tr-TR" dirty="0"/>
              <a:t>- Gerçekleşen maliyetlerle hedeflenen maliyetlerin </a:t>
            </a:r>
            <a:r>
              <a:rPr lang="tr-TR" dirty="0" err="1"/>
              <a:t>karşılaĢtırılması</a:t>
            </a:r>
            <a:r>
              <a:rPr lang="tr-TR" dirty="0"/>
              <a:t> (performans raporlarının hazırlanması)</a:t>
            </a:r>
          </a:p>
        </p:txBody>
      </p:sp>
    </p:spTree>
    <p:extLst>
      <p:ext uri="{BB962C8B-B14F-4D97-AF65-F5344CB8AC3E}">
        <p14:creationId xmlns:p14="http://schemas.microsoft.com/office/powerpoint/2010/main" val="31903310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6E6CD6-CD62-4D14-8C65-AD8BF565B21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F5F3BA9-869D-4B61-9E8C-CB6F457A14DF}"/>
              </a:ext>
            </a:extLst>
          </p:cNvPr>
          <p:cNvSpPr>
            <a:spLocks noGrp="1"/>
          </p:cNvSpPr>
          <p:nvPr>
            <p:ph idx="1"/>
          </p:nvPr>
        </p:nvSpPr>
        <p:spPr/>
        <p:txBody>
          <a:bodyPr>
            <a:normAutofit fontScale="55000" lnSpcReduction="20000"/>
          </a:bodyPr>
          <a:lstStyle/>
          <a:p>
            <a:r>
              <a:rPr lang="tr-TR" b="1" dirty="0"/>
              <a:t>1982 Anayasası Dönemi </a:t>
            </a:r>
            <a:endParaRPr lang="tr-TR" dirty="0"/>
          </a:p>
          <a:p>
            <a:r>
              <a:rPr lang="tr-TR" dirty="0"/>
              <a:t>12 Eylül 1980 askeri darbesi sonunda Danışma Meclisi ile Milli Güvenlik Konseyinden oluşan 2. Kurucu Meclis tarafından kabul edilerek 7 Kasım 1982 tarihinde halk oylamasından geçen Anayasada bütçe ile ilgili hükümlerde 1961 Anayasasında konulan ilkelere esas itibariyle sadık kalınmış, fakat bütçeyle doğrudan ilişkili düzenlemeler daha ayrıntılı hale getirilmiştir.1982 Anayasasında 1961 Anayasasına göre yapılan önemli değişiklikler olarak şu hususlar belirtilebilir: Yıllık genel ve katma bütçe tasarıları mali yılbaşından 75 gün (yani 2.5 ay) önce TBMM’ne sunulacaktır. Tek Meclisli hale gelen TBMM’de kurulan Bütçe Komisyonu kırk üyeli olacak ve iktidar grubuna en az yirmi beş üye verilecektir. Bütçe Komisyonu bütçe tasarısını en geç elli beş günde görü-</a:t>
            </a:r>
            <a:r>
              <a:rPr lang="tr-TR" dirty="0" err="1"/>
              <a:t>şecek</a:t>
            </a:r>
            <a:r>
              <a:rPr lang="tr-TR" dirty="0"/>
              <a:t> ve Meclis Genel Kuruluna sunacaktır. Genel Kurulda, TBMM üyelerinin değişiklik önergelerini nasıl sunacaklarına, gider artırıcı veya gelirleri azaltıcı tekliflerde bulunamayacaklarına ilişkin 1961 Anayasasında var olan esaslar 1982 Anayasasında da aynen korunmuştur. Ayrıca Bakanlar Kuruluna bütçelerde değişiklik yapma yetkisi verilemeyeceği de hüküm altına alınmıştır. </a:t>
            </a:r>
          </a:p>
          <a:p>
            <a:r>
              <a:rPr lang="tr-TR" dirty="0"/>
              <a:t>1980 sonrası dönemde ekonomide görülen liberalleşme akımı bütçe sistemine de yansımıştır. Bu dönemde normal kamu gelirlerinin kamu giderlerini karşılayamaması, uluslararası ekonomik ve mali ilişkilerin artması nedenleriyle 1995 yılında “Kamu Mali Yönetimi Projesi” kapsamında ulusal ve uluslararası karşılaştırmalara imkân verecek, ölçme ve analiz yapmaya elverişli bir bütçe kod yapısının oluşturulması konusunda çalışmalara başlanmıştır. Bu kapsamda IMF uzmanlarının da yardımlarıyla GFS (Devlet Mali İstatistikleri) ve AB’de uygulanan ESA’95 (Avrupa Muhasebe Sistemi) kod yapısına uyumlu bir bütçe kod yapısı olan analitik bütçe sınıflandırması ilk defa 2004 yılında konsolide bütçe kapsamındaki idarelerin bütçelerinde uygulamaya konulmuştur. Mahalli idareler, sosyal güvenlik kurumları, düzenleyici ve denetleyici kurumlar ile özel bütçeli idareler ise 2006 yılından itibaren bu sınıflandırma sistemine göre bütçelerini hazırlamaya başlamıştır. </a:t>
            </a:r>
          </a:p>
        </p:txBody>
      </p:sp>
    </p:spTree>
    <p:extLst>
      <p:ext uri="{BB962C8B-B14F-4D97-AF65-F5344CB8AC3E}">
        <p14:creationId xmlns:p14="http://schemas.microsoft.com/office/powerpoint/2010/main" val="33504896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886B4C-220B-495B-86CC-602B4DDC623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7DAE1A2-BA05-4192-A7CF-4FACC8D2B004}"/>
              </a:ext>
            </a:extLst>
          </p:cNvPr>
          <p:cNvSpPr>
            <a:spLocks noGrp="1"/>
          </p:cNvSpPr>
          <p:nvPr>
            <p:ph idx="1"/>
          </p:nvPr>
        </p:nvSpPr>
        <p:spPr/>
        <p:txBody>
          <a:bodyPr>
            <a:normAutofit fontScale="77500" lnSpcReduction="20000"/>
          </a:bodyPr>
          <a:lstStyle/>
          <a:p>
            <a:r>
              <a:rPr lang="tr-TR" dirty="0"/>
              <a:t>1980 sonrası dönemde ekonomide görülen liberalleşme akımı bütçe sistemine de yansımıştır. Bu dönemde normal kamu gelirlerinin kamu giderlerini karşılayamaması, uluslararası ekonomik ve mali ilişkilerin artması nedenleriyle 1995 yılında “Kamu Mali Yönetimi Projesi” kapsamında ulusal ve uluslararası karşılaştırmalara imkân verecek, ölçme ve analiz yapmaya elverişli bir bütçe kod yapısının oluşturulması konusunda çalışmalara başlanmıştır. Bu kapsamda IMF uzmanlarının da yardımlarıyla GFS (Devlet Mali İstatistikleri) ve AB’de uygulanan ESA’95 (Avrupa Muhasebe Sistemi) kod yapısına uyumlu bir bütçe kod yapısı olan analitik bütçe sınıflandırması ilk defa 2004 yılında konsolide bütçe kapsamındaki idarelerin bütçelerinde uygulamaya konulmuştur. Mahalli idareler, sosyal güvenlik kurumları, düzenleyici ve denetleyici kurumlar ile özel bütçeli idareler ise 2006 yılından itibaren bu sınıflandırma sistemine göre bütçelerini hazırlamaya başlamıştır. </a:t>
            </a:r>
          </a:p>
          <a:p>
            <a:r>
              <a:rPr lang="tr-TR" dirty="0"/>
              <a:t>Bütçe ile kalkınma planları arasında bağ kurulamaması, bütçe uygulamalarının tek mali yılla sınırlı olması ve AB’ye uyum süreci, mevcut mali yönetim anlayışımızda değişiklik yapılmasını gerektirmiştir. Bu kapsamda hazırlanan 5018 sayılı Kamu Mali Yönetimi ve Kontrol Kanunu 10.12.2003 tarihinde Türkiye Büyük Millet Meclisi tarafından kabul edilmiştir </a:t>
            </a:r>
          </a:p>
        </p:txBody>
      </p:sp>
    </p:spTree>
    <p:extLst>
      <p:ext uri="{BB962C8B-B14F-4D97-AF65-F5344CB8AC3E}">
        <p14:creationId xmlns:p14="http://schemas.microsoft.com/office/powerpoint/2010/main" val="38161523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F5F839-305B-47B6-B27A-D84412716A7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046740B-8F1F-445E-9AE8-BC6DAC9C8617}"/>
              </a:ext>
            </a:extLst>
          </p:cNvPr>
          <p:cNvSpPr>
            <a:spLocks noGrp="1"/>
          </p:cNvSpPr>
          <p:nvPr>
            <p:ph idx="1"/>
          </p:nvPr>
        </p:nvSpPr>
        <p:spPr/>
        <p:txBody>
          <a:bodyPr>
            <a:normAutofit fontScale="85000" lnSpcReduction="20000"/>
          </a:bodyPr>
          <a:lstStyle/>
          <a:p>
            <a:r>
              <a:rPr lang="tr-TR" dirty="0"/>
              <a:t>16 Nisan 2017’de gerçekleşen anayasa değişikliği referandumu ile parlamenter sistemden Cumhurbaşkanlığı Hükümet Sistemine geçilmesi kabul edilmiştir. Anayasa değişikliği paketinin 5. maddesi, bütçenin onaylanmasını TBMM’nin görev ve yetkileri arasında saymaktadır. 15. madde ise bütçenin hazırlanması görevini Cumhurbaşkanına vermektedir. Buna göre Cumhurbaşkanı bütçe kanun teklifini, mali yılbaşından en az yetmiş beş gün önce TBMM’ye sunmakta, bütçe teklifi de Bütçe Komisyonu’nda görüşülmektedir. Komisyon’un elli beş gün içinde kabul edeceği metnin Genel Kurulda görüşülmesi ve mali yılbaşına kadar karara bağlanması hüküm altına alınmaktadır. Ancak önerilen hükümet sistemine bütçe konusunda katkı yapan asıl düzenlemeye bu maddenin ikinci paragrafında rastlanılmaktadır: “Bütçe kanununun süresinde yürürlüğe konulamaması halinde, geçici bütçe kanunu çıkarılır. Geçici bütçe kanununun da çıkarılamaması durumunda, yeni bütçe kanunu kabul edilinceye kadar bir önceki yılın bütçesi yeniden değerleme oranına göre artırılarak uygulanır.” Bu düzenlemenin yasama-yürütme arasında çoğu zaman tıkanıklıklara yol açma riski taşıyan bütçenin kabulü konusuna oldukça etkili bir çözüm getirdiği ifade edilebilir. </a:t>
            </a:r>
          </a:p>
        </p:txBody>
      </p:sp>
    </p:spTree>
    <p:extLst>
      <p:ext uri="{BB962C8B-B14F-4D97-AF65-F5344CB8AC3E}">
        <p14:creationId xmlns:p14="http://schemas.microsoft.com/office/powerpoint/2010/main" val="32447938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6A96FC-6281-4FBA-B987-1B15AB323898}"/>
              </a:ext>
            </a:extLst>
          </p:cNvPr>
          <p:cNvSpPr>
            <a:spLocks noGrp="1"/>
          </p:cNvSpPr>
          <p:nvPr>
            <p:ph type="title"/>
          </p:nvPr>
        </p:nvSpPr>
        <p:spPr/>
        <p:txBody>
          <a:bodyPr/>
          <a:lstStyle/>
          <a:p>
            <a:r>
              <a:rPr lang="tr-TR" dirty="0"/>
              <a:t>Türkiye’de Bütçe Uygulaması</a:t>
            </a:r>
          </a:p>
        </p:txBody>
      </p:sp>
      <p:sp>
        <p:nvSpPr>
          <p:cNvPr id="3" name="İçerik Yer Tutucusu 2">
            <a:extLst>
              <a:ext uri="{FF2B5EF4-FFF2-40B4-BE49-F238E27FC236}">
                <a16:creationId xmlns:a16="http://schemas.microsoft.com/office/drawing/2014/main" id="{FF231003-98B7-4667-8D09-0104EA59ADF0}"/>
              </a:ext>
            </a:extLst>
          </p:cNvPr>
          <p:cNvSpPr>
            <a:spLocks noGrp="1"/>
          </p:cNvSpPr>
          <p:nvPr>
            <p:ph idx="1"/>
          </p:nvPr>
        </p:nvSpPr>
        <p:spPr/>
        <p:txBody>
          <a:bodyPr/>
          <a:lstStyle/>
          <a:p>
            <a:r>
              <a:rPr lang="tr-TR" dirty="0"/>
              <a:t>İlk kez Tazminat döneminde ortaya çıkan bütçe, 1877’de Kanuni Esasi’de yer almıştır. Cumhuriyet döneminde ise, 1924’de Teşkilatı Esasiye Kanunu ve 1927’de Muhasebe-i Umumiye Kanununda güvence altına alınmıştır. 1961 ve 1982 Anayasalarında merkezi devletin ve KİT’ler dışındaki kamu tüzel kişilerin harcama ve gelirlerinin yıllık bütçelerde yer alacağı belirtilmiştir. Türkiye’de 1973’den itibaren bütçeler, program bütçe olarak hazırlanmıştır. </a:t>
            </a:r>
          </a:p>
        </p:txBody>
      </p:sp>
    </p:spTree>
    <p:extLst>
      <p:ext uri="{BB962C8B-B14F-4D97-AF65-F5344CB8AC3E}">
        <p14:creationId xmlns:p14="http://schemas.microsoft.com/office/powerpoint/2010/main" val="36899829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530F7F-01AE-49AD-B11E-983D8D25ABE9}"/>
              </a:ext>
            </a:extLst>
          </p:cNvPr>
          <p:cNvSpPr>
            <a:spLocks noGrp="1"/>
          </p:cNvSpPr>
          <p:nvPr>
            <p:ph type="title"/>
          </p:nvPr>
        </p:nvSpPr>
        <p:spPr/>
        <p:txBody>
          <a:bodyPr/>
          <a:lstStyle/>
          <a:p>
            <a:r>
              <a:rPr lang="tr-TR" dirty="0"/>
              <a:t>Bütçe </a:t>
            </a:r>
            <a:r>
              <a:rPr lang="tr-TR" dirty="0" err="1"/>
              <a:t>veAnayasa</a:t>
            </a:r>
            <a:endParaRPr lang="tr-TR" dirty="0"/>
          </a:p>
        </p:txBody>
      </p:sp>
      <p:sp>
        <p:nvSpPr>
          <p:cNvPr id="3" name="İçerik Yer Tutucusu 2">
            <a:extLst>
              <a:ext uri="{FF2B5EF4-FFF2-40B4-BE49-F238E27FC236}">
                <a16:creationId xmlns:a16="http://schemas.microsoft.com/office/drawing/2014/main" id="{8BA922B4-8A96-4BA9-A173-73B1980FD41F}"/>
              </a:ext>
            </a:extLst>
          </p:cNvPr>
          <p:cNvSpPr>
            <a:spLocks noGrp="1"/>
          </p:cNvSpPr>
          <p:nvPr>
            <p:ph idx="1"/>
          </p:nvPr>
        </p:nvSpPr>
        <p:spPr/>
        <p:txBody>
          <a:bodyPr/>
          <a:lstStyle/>
          <a:p>
            <a:pPr algn="just"/>
            <a:r>
              <a:rPr lang="tr-TR" dirty="0"/>
              <a:t>Devletin ve kamu iktisadî teşebbüsleri dışındaki kamu tüzelkişilerinin harcamaları, yıllık bütçelerle yapılır. Mali yıl başlangıcı ile merkezi yönetim bütçesinin hazırlanması, uygulanması ve kontrolü kanunla düzenlenir. Kanun, kalkınma planları ile ilgili yatırımlar veya bir yıldan fazla sürecek iş ve hizmetler için özel süre ve usuller koyabilir. Bütçe kanununa, bütçe ile ilgili hükümler dışında hiçbir hüküm konulamaz.</a:t>
            </a:r>
          </a:p>
        </p:txBody>
      </p:sp>
    </p:spTree>
    <p:extLst>
      <p:ext uri="{BB962C8B-B14F-4D97-AF65-F5344CB8AC3E}">
        <p14:creationId xmlns:p14="http://schemas.microsoft.com/office/powerpoint/2010/main" val="26639418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0F4B24-E56B-4ACB-BB10-F13E9FE2AA8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C50E353-7253-4F7D-8B11-401B7A42BFC8}"/>
              </a:ext>
            </a:extLst>
          </p:cNvPr>
          <p:cNvSpPr>
            <a:spLocks noGrp="1"/>
          </p:cNvSpPr>
          <p:nvPr>
            <p:ph idx="1"/>
          </p:nvPr>
        </p:nvSpPr>
        <p:spPr/>
        <p:txBody>
          <a:bodyPr>
            <a:normAutofit fontScale="85000" lnSpcReduction="20000"/>
          </a:bodyPr>
          <a:lstStyle/>
          <a:p>
            <a:pPr algn="just"/>
            <a:r>
              <a:rPr lang="tr-TR" dirty="0"/>
              <a:t>Bakanlar Kurulu, merkezi yönetim bütçe tasarısı ile millî bütçe tahminlerini gösteren raporu, malî yıl başından en az </a:t>
            </a:r>
            <a:r>
              <a:rPr lang="tr-TR" dirty="0" err="1"/>
              <a:t>yetmişbeş</a:t>
            </a:r>
            <a:r>
              <a:rPr lang="tr-TR" dirty="0"/>
              <a:t> gün önce, Türkiye Büyük Millet Meclisine sunar. Bütçe tasarıları ve rapor, kırk üyeden kurulu Bütçe Komisyonunda incelenir. </a:t>
            </a:r>
          </a:p>
          <a:p>
            <a:pPr algn="just"/>
            <a:r>
              <a:rPr lang="tr-TR" dirty="0"/>
              <a:t>Bu komisyonun kuruluşunda, iktidar grubuna veya gruplarına en az </a:t>
            </a:r>
            <a:r>
              <a:rPr lang="tr-TR" dirty="0" err="1"/>
              <a:t>yirmibeş</a:t>
            </a:r>
            <a:r>
              <a:rPr lang="tr-TR" dirty="0"/>
              <a:t> üye verilmek şartı ile, siyasî parti gruplarının ve bağımsızların oranlarına göre temsili göz önünde tutulur. Bütçe Komisyonunun </a:t>
            </a:r>
            <a:r>
              <a:rPr lang="tr-TR" dirty="0" err="1"/>
              <a:t>ellibeş</a:t>
            </a:r>
            <a:r>
              <a:rPr lang="tr-TR" dirty="0"/>
              <a:t> gün içinde kabul edeceği metin, Türkiye Büyük Millet Meclisinde görüşülür ve malî yıl başına kadar karara bağlanır. </a:t>
            </a:r>
          </a:p>
          <a:p>
            <a:pPr algn="just"/>
            <a:r>
              <a:rPr lang="tr-TR" dirty="0"/>
              <a:t>Türkiye Büyük Millet Meclisi üyeleri, Genel Kurulda, kamu idare bütçeleri hakkında düşüncelerini, her bütçenin tümü üzerindeki görüşmeler sırasında açıklarlar; bölümler ve değişiklik önergeleri, üzerinde ayrıca görüşme yapılmaksızın okunur ve oylanır. Türkiye Büyük Millet Meclisi üyeleri, bütçe kanunu tasarılarının Genel Kurulda görüşülmesi sırasında, gider artırıcı veya gelirleri azaltıcı önerilerde bulunamazlar. </a:t>
            </a:r>
          </a:p>
        </p:txBody>
      </p:sp>
    </p:spTree>
    <p:extLst>
      <p:ext uri="{BB962C8B-B14F-4D97-AF65-F5344CB8AC3E}">
        <p14:creationId xmlns:p14="http://schemas.microsoft.com/office/powerpoint/2010/main" val="8759758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7F778F-E718-48AC-A026-A612F0F15E34}"/>
              </a:ext>
            </a:extLst>
          </p:cNvPr>
          <p:cNvSpPr>
            <a:spLocks noGrp="1"/>
          </p:cNvSpPr>
          <p:nvPr>
            <p:ph type="title"/>
          </p:nvPr>
        </p:nvSpPr>
        <p:spPr/>
        <p:txBody>
          <a:bodyPr/>
          <a:lstStyle/>
          <a:p>
            <a:r>
              <a:rPr lang="tr-TR" dirty="0"/>
              <a:t>Önceki yıl bütçelerinin denetimi</a:t>
            </a:r>
          </a:p>
        </p:txBody>
      </p:sp>
      <p:sp>
        <p:nvSpPr>
          <p:cNvPr id="3" name="İçerik Yer Tutucusu 2">
            <a:extLst>
              <a:ext uri="{FF2B5EF4-FFF2-40B4-BE49-F238E27FC236}">
                <a16:creationId xmlns:a16="http://schemas.microsoft.com/office/drawing/2014/main" id="{9AF7E2C8-38F9-45DD-93B8-015B127068D5}"/>
              </a:ext>
            </a:extLst>
          </p:cNvPr>
          <p:cNvSpPr>
            <a:spLocks noGrp="1"/>
          </p:cNvSpPr>
          <p:nvPr>
            <p:ph idx="1"/>
          </p:nvPr>
        </p:nvSpPr>
        <p:spPr/>
        <p:txBody>
          <a:bodyPr>
            <a:normAutofit fontScale="92500" lnSpcReduction="10000"/>
          </a:bodyPr>
          <a:lstStyle/>
          <a:p>
            <a:pPr algn="just"/>
            <a:r>
              <a:rPr lang="tr-TR" dirty="0" err="1"/>
              <a:t>Kesinhesap</a:t>
            </a:r>
            <a:r>
              <a:rPr lang="tr-TR" dirty="0"/>
              <a:t> kanunu tasarıları, kanunda daha kısa bir süre kabul edilmemiş ise, ilgili oldukları malî yılın sonundan başlayarak, en geç yedi ay sonra, Bakanlar Kurulunca Türkiye Büyük Millet Meclisine sunulur. Sayıştay, genel uygunluk bildirimini, ilişkin olduğu kesin hesap kanunu tasarısının verilmesinden başlayarak en geç </a:t>
            </a:r>
            <a:r>
              <a:rPr lang="tr-TR" dirty="0" err="1"/>
              <a:t>yetmişbeş</a:t>
            </a:r>
            <a:r>
              <a:rPr lang="tr-TR" dirty="0"/>
              <a:t> gün içinde Türkiye Büyük Millet Meclisine sunar. Kesin hesap kanunu tasarısı, yeni yıl bütçe kanunu tasarısıyla birlikte Bütçe Komisyonu gündemine alınır. Bütçe Komisyonu, bütçe kanunu tasarısıyla kesin hesap kanunu tasarısını Genel Kurula birlikte sunar, Genel Kurul, kesin hesap kanunu tasarısını, yeni yıl bütçe kanunu tasarısıyla beraber görüşerek karara bağlar. Kesin hesap kanunu tasarısı ve genel uygunluk bildiriminin Türkiye Büyük Millet Meclisine verilmiş olması, ilgili yıla ait </a:t>
            </a:r>
            <a:r>
              <a:rPr lang="tr-TR" dirty="0" err="1"/>
              <a:t>Sayıştayca</a:t>
            </a:r>
            <a:r>
              <a:rPr lang="tr-TR" dirty="0"/>
              <a:t> sonuçlandırılamamış denetim ve hesap yargılamasını önlemez ve bunların karara bağlandığı anlamına gelmez.</a:t>
            </a:r>
          </a:p>
        </p:txBody>
      </p:sp>
    </p:spTree>
    <p:extLst>
      <p:ext uri="{BB962C8B-B14F-4D97-AF65-F5344CB8AC3E}">
        <p14:creationId xmlns:p14="http://schemas.microsoft.com/office/powerpoint/2010/main" val="3539843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E8807F-D11F-4794-8B43-B060EA8E48F5}"/>
              </a:ext>
            </a:extLst>
          </p:cNvPr>
          <p:cNvSpPr>
            <a:spLocks noGrp="1"/>
          </p:cNvSpPr>
          <p:nvPr>
            <p:ph type="title"/>
          </p:nvPr>
        </p:nvSpPr>
        <p:spPr/>
        <p:txBody>
          <a:bodyPr/>
          <a:lstStyle/>
          <a:p>
            <a:r>
              <a:rPr lang="tr-TR" dirty="0"/>
              <a:t>Sayıştay denetimi</a:t>
            </a:r>
          </a:p>
        </p:txBody>
      </p:sp>
      <p:sp>
        <p:nvSpPr>
          <p:cNvPr id="3" name="İçerik Yer Tutucusu 2">
            <a:extLst>
              <a:ext uri="{FF2B5EF4-FFF2-40B4-BE49-F238E27FC236}">
                <a16:creationId xmlns:a16="http://schemas.microsoft.com/office/drawing/2014/main" id="{9E37EE25-948F-48D4-B9F2-DC280B083FC6}"/>
              </a:ext>
            </a:extLst>
          </p:cNvPr>
          <p:cNvSpPr>
            <a:spLocks noGrp="1"/>
          </p:cNvSpPr>
          <p:nvPr>
            <p:ph idx="1"/>
          </p:nvPr>
        </p:nvSpPr>
        <p:spPr/>
        <p:txBody>
          <a:bodyPr>
            <a:normAutofit fontScale="92500" lnSpcReduction="20000"/>
          </a:bodyPr>
          <a:lstStyle/>
          <a:p>
            <a:pPr algn="just"/>
            <a:r>
              <a:rPr lang="tr-TR" dirty="0"/>
              <a:t>Sayıştay, merkezi yönetim bütçesi kapsamındaki kamu idareleri ile sosyal güvenlik kurumlarının bütün gelir ve giderleri ile mallarını Türkiye Büyük Millet Meclisi adına denetlemek ve sorumluların hesap ve işlemlerini kesin hükme bağlamak ve kanunlarla verilen inceleme, denetleme ve hükme bağlama işlerini yapmakla görevlidir. </a:t>
            </a:r>
            <a:r>
              <a:rPr lang="tr-TR" dirty="0" err="1"/>
              <a:t>Sayıştayın</a:t>
            </a:r>
            <a:r>
              <a:rPr lang="tr-TR" dirty="0"/>
              <a:t> kesin hükümleri hakkında ilgililer yazılı bildirim tarihinden itibaren </a:t>
            </a:r>
            <a:r>
              <a:rPr lang="tr-TR" dirty="0" err="1"/>
              <a:t>onbeş</a:t>
            </a:r>
            <a:r>
              <a:rPr lang="tr-TR" dirty="0"/>
              <a:t> gün içinde bir kereye mahsus olmak üzere karar düzeltilmesi isteminde bulunabilirler. Bu kararlar dolayısıyla idarî yargı yoluna başvurulamaz. Vergi, benzeri malî yükümlülükler ve ödevler hakkında Danıştay ile Sayıştay kararları arasındaki uyuşmazlıklarda Danıştay kararları esas alınır. Mahalli idarelerin hesap ve işlemlerinin denetimi ve kesin hükme bağlanması Sayıştay tarafından yapılır. </a:t>
            </a:r>
            <a:r>
              <a:rPr lang="tr-TR" dirty="0" err="1"/>
              <a:t>Sayıştayın</a:t>
            </a:r>
            <a:r>
              <a:rPr lang="tr-TR" dirty="0"/>
              <a:t> kuruluşu, işleyişi, denetim usulleri, mensuplarının nitelikleri, atanmaları, ödev ve yetkileri, hakları ve yükümlülükleri ve diğer özlük işleri, Başkan ve üyelerinin teminatı kanunla düzenlenir</a:t>
            </a:r>
          </a:p>
        </p:txBody>
      </p:sp>
    </p:spTree>
    <p:extLst>
      <p:ext uri="{BB962C8B-B14F-4D97-AF65-F5344CB8AC3E}">
        <p14:creationId xmlns:p14="http://schemas.microsoft.com/office/powerpoint/2010/main" val="14583005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83A986-10F1-4AA6-9926-8BD70B9F214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622DB84-E920-4E91-AA40-3531F8FE4FB0}"/>
              </a:ext>
            </a:extLst>
          </p:cNvPr>
          <p:cNvSpPr>
            <a:spLocks noGrp="1"/>
          </p:cNvSpPr>
          <p:nvPr>
            <p:ph idx="1"/>
          </p:nvPr>
        </p:nvSpPr>
        <p:spPr/>
        <p:txBody>
          <a:bodyPr>
            <a:normAutofit fontScale="92500" lnSpcReduction="20000"/>
          </a:bodyPr>
          <a:lstStyle/>
          <a:p>
            <a:r>
              <a:rPr lang="tr-TR" dirty="0"/>
              <a:t>Bütçelerin hazırlanması, uygulanması ve kontrolünde aşağıdaki gibi gerçekleşir: </a:t>
            </a:r>
          </a:p>
          <a:p>
            <a:r>
              <a:rPr lang="tr-TR" dirty="0"/>
              <a:t>Bütçelerin hazırlanması ve uygulanmasında, makroekonomik istikrarla birlikte sürdürülebilir kalkınmayı sağlamak esastır. </a:t>
            </a:r>
          </a:p>
          <a:p>
            <a:r>
              <a:rPr lang="tr-TR" dirty="0"/>
              <a:t>Kamu idarelerine bütçeyle verilen harcama yetkisi, kanunlarla düzenlenen görev ve hizmetlerin yerine getirilmesi amacıyla kullanılır. Bütçeler kalkınma planı ve programlarda yer alan politika, hedef ve önceliklere uygun şekilde, idarelerin stratejik planları ile performans ölçütlerine ve fayda-maliyet analizine göre hazırlanır, uygulanır ve kontrol edilir. </a:t>
            </a:r>
          </a:p>
          <a:p>
            <a:r>
              <a:rPr lang="tr-TR" dirty="0"/>
              <a:t>Bütçeler, stratejik planlar dikkate alınarak izleyen iki yılın bütçe tahminleriyle birlikte görüşülür ve değerlendirilir.</a:t>
            </a:r>
          </a:p>
          <a:p>
            <a:r>
              <a:rPr lang="tr-TR" dirty="0"/>
              <a:t>Bütçe, kamu malî işlemlerinin kapsamlı ve saydam bir şekilde görünmesini sağlar.</a:t>
            </a:r>
          </a:p>
        </p:txBody>
      </p:sp>
    </p:spTree>
    <p:extLst>
      <p:ext uri="{BB962C8B-B14F-4D97-AF65-F5344CB8AC3E}">
        <p14:creationId xmlns:p14="http://schemas.microsoft.com/office/powerpoint/2010/main" val="15761353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8EA0F8A-9B32-4F47-99CA-21B0D3D655B6}"/>
              </a:ext>
            </a:extLst>
          </p:cNvPr>
          <p:cNvSpPr>
            <a:spLocks noGrp="1"/>
          </p:cNvSpPr>
          <p:nvPr>
            <p:ph idx="1"/>
          </p:nvPr>
        </p:nvSpPr>
        <p:spPr>
          <a:xfrm>
            <a:off x="1097280" y="1845734"/>
            <a:ext cx="10325686" cy="4484728"/>
          </a:xfrm>
        </p:spPr>
        <p:txBody>
          <a:bodyPr>
            <a:noAutofit/>
          </a:bodyPr>
          <a:lstStyle/>
          <a:p>
            <a:r>
              <a:rPr lang="tr-TR" sz="1800" dirty="0"/>
              <a:t>Tüm gelir ve giderler gayri safi olarak bütçelerde gösterilir. </a:t>
            </a:r>
          </a:p>
          <a:p>
            <a:r>
              <a:rPr lang="tr-TR" sz="1800" dirty="0"/>
              <a:t>Belirli gelirlerin belirli giderlere tahsis edilmemesi esastır. </a:t>
            </a:r>
          </a:p>
          <a:p>
            <a:r>
              <a:rPr lang="tr-TR" sz="1800" dirty="0"/>
              <a:t>Bütçelerde gelir ve gider denkliğinin sağlanması esastır. </a:t>
            </a:r>
          </a:p>
          <a:p>
            <a:r>
              <a:rPr lang="tr-TR" sz="1800" dirty="0"/>
              <a:t>Bütçeler, ait olduğu yıl başlamadan önce Türkiye Büyük Millet Meclisi veya yetkili organlarca kabul edilmedikçe veya onaylanmadıkça uygulanamaz. </a:t>
            </a:r>
          </a:p>
          <a:p>
            <a:r>
              <a:rPr lang="tr-TR" sz="1800" dirty="0"/>
              <a:t>Bütçelerde, bütçeyi ilgilendirmeyen hususlara yer verilmez. </a:t>
            </a:r>
          </a:p>
          <a:p>
            <a:r>
              <a:rPr lang="tr-TR" sz="1800" dirty="0"/>
              <a:t>Bütçeler kurumsal, işlevsel ve ekonomik sonuçların görülmesini sağlayacak şekilde Maliye Bakanlığınca uluslararası standartlara uygun olarak belirlenen bir sınıflandırmaya tâbi tutularak hazırlanır ve uygulanır.</a:t>
            </a:r>
          </a:p>
          <a:p>
            <a:r>
              <a:rPr lang="tr-TR" sz="1800" dirty="0"/>
              <a:t> Bütçe gelir ve gider tahminleri ile uygulama sonuçlarının raporlanmasında açıklık, doğruluk ve malî saydamlık esas alınır. </a:t>
            </a:r>
          </a:p>
          <a:p>
            <a:r>
              <a:rPr lang="tr-TR" sz="1800" dirty="0"/>
              <a:t>Kamu idarelerinin tüm gelir ve giderleri bütçelerinde gösterilir. Kamu hizmetleri, bütçelere konulacak ödeneklerle, mevzuatla belirlenmiş yöntem, ilke ve amaçlara uygun olarak gerçekleştirilir. Bütçelerde, ödenekler belirli amaçları gerçekleştirmek üzere tahsis edilir.</a:t>
            </a:r>
          </a:p>
        </p:txBody>
      </p:sp>
    </p:spTree>
    <p:extLst>
      <p:ext uri="{BB962C8B-B14F-4D97-AF65-F5344CB8AC3E}">
        <p14:creationId xmlns:p14="http://schemas.microsoft.com/office/powerpoint/2010/main" val="608341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8A5ABB-DF69-4EED-B364-2AAF9586B171}"/>
              </a:ext>
            </a:extLst>
          </p:cNvPr>
          <p:cNvSpPr>
            <a:spLocks noGrp="1"/>
          </p:cNvSpPr>
          <p:nvPr>
            <p:ph type="title"/>
          </p:nvPr>
        </p:nvSpPr>
        <p:spPr/>
        <p:txBody>
          <a:bodyPr/>
          <a:lstStyle/>
          <a:p>
            <a:r>
              <a:rPr lang="tr-TR" dirty="0"/>
              <a:t>Performans Bütçe Sisteminin Yararları</a:t>
            </a:r>
          </a:p>
        </p:txBody>
      </p:sp>
      <p:sp>
        <p:nvSpPr>
          <p:cNvPr id="3" name="İçerik Yer Tutucusu 2">
            <a:extLst>
              <a:ext uri="{FF2B5EF4-FFF2-40B4-BE49-F238E27FC236}">
                <a16:creationId xmlns:a16="http://schemas.microsoft.com/office/drawing/2014/main" id="{803A2DD8-B087-4EA2-9CCC-F7CE0B1495C3}"/>
              </a:ext>
            </a:extLst>
          </p:cNvPr>
          <p:cNvSpPr>
            <a:spLocks noGrp="1"/>
          </p:cNvSpPr>
          <p:nvPr>
            <p:ph idx="1"/>
          </p:nvPr>
        </p:nvSpPr>
        <p:spPr/>
        <p:txBody>
          <a:bodyPr/>
          <a:lstStyle/>
          <a:p>
            <a:r>
              <a:rPr lang="tr-TR" dirty="0"/>
              <a:t>Her bir faaliyetin faydasını ve maliyetini ölçmeye dayalı bir sistemdir. </a:t>
            </a:r>
          </a:p>
          <a:p>
            <a:r>
              <a:rPr lang="tr-TR" dirty="0"/>
              <a:t> Devletin klasik denetim anlayışından çağdaş denetim anlayışına dönüştürür. </a:t>
            </a:r>
          </a:p>
          <a:p>
            <a:r>
              <a:rPr lang="tr-TR" dirty="0"/>
              <a:t>Gerçekleşmeyen hedefleri raporladığından devlet daha etkin çalışır.</a:t>
            </a:r>
          </a:p>
        </p:txBody>
      </p:sp>
    </p:spTree>
    <p:extLst>
      <p:ext uri="{BB962C8B-B14F-4D97-AF65-F5344CB8AC3E}">
        <p14:creationId xmlns:p14="http://schemas.microsoft.com/office/powerpoint/2010/main" val="541894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ACA64B-096E-478B-8E34-D60692163D90}"/>
              </a:ext>
            </a:extLst>
          </p:cNvPr>
          <p:cNvSpPr>
            <a:spLocks noGrp="1"/>
          </p:cNvSpPr>
          <p:nvPr>
            <p:ph type="title"/>
          </p:nvPr>
        </p:nvSpPr>
        <p:spPr/>
        <p:txBody>
          <a:bodyPr/>
          <a:lstStyle/>
          <a:p>
            <a:r>
              <a:rPr lang="tr-TR" dirty="0"/>
              <a:t>Performans Bütçe Sisteminin Zararları:</a:t>
            </a:r>
          </a:p>
        </p:txBody>
      </p:sp>
      <p:sp>
        <p:nvSpPr>
          <p:cNvPr id="3" name="İçerik Yer Tutucusu 2">
            <a:extLst>
              <a:ext uri="{FF2B5EF4-FFF2-40B4-BE49-F238E27FC236}">
                <a16:creationId xmlns:a16="http://schemas.microsoft.com/office/drawing/2014/main" id="{89070E23-6AAE-4461-808D-5F2A5F6B75D4}"/>
              </a:ext>
            </a:extLst>
          </p:cNvPr>
          <p:cNvSpPr>
            <a:spLocks noGrp="1"/>
          </p:cNvSpPr>
          <p:nvPr>
            <p:ph idx="1"/>
          </p:nvPr>
        </p:nvSpPr>
        <p:spPr/>
        <p:txBody>
          <a:bodyPr/>
          <a:lstStyle/>
          <a:p>
            <a:r>
              <a:rPr lang="tr-TR" dirty="0"/>
              <a:t> Bütçelerin siyasi boyutu ihmal edilmektedir. Burada bütçe devletin amaçlarına odaklanan teknik bir metin haline gelmektedir. </a:t>
            </a:r>
          </a:p>
          <a:p>
            <a:r>
              <a:rPr lang="tr-TR" dirty="0"/>
              <a:t>Yeni personel ihtiyacını doğurmaktadır. </a:t>
            </a:r>
          </a:p>
          <a:p>
            <a:r>
              <a:rPr lang="tr-TR" dirty="0"/>
              <a:t>Modern ve çağdaş denetime olanak sağladığı için yöneticilerin işini zorlaştıran bir sistemdir.</a:t>
            </a:r>
          </a:p>
        </p:txBody>
      </p:sp>
    </p:spTree>
    <p:extLst>
      <p:ext uri="{BB962C8B-B14F-4D97-AF65-F5344CB8AC3E}">
        <p14:creationId xmlns:p14="http://schemas.microsoft.com/office/powerpoint/2010/main" val="107516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164BBA-DB29-4974-BE12-8A1680FB5A05}"/>
              </a:ext>
            </a:extLst>
          </p:cNvPr>
          <p:cNvSpPr>
            <a:spLocks noGrp="1"/>
          </p:cNvSpPr>
          <p:nvPr>
            <p:ph type="title"/>
          </p:nvPr>
        </p:nvSpPr>
        <p:spPr/>
        <p:txBody>
          <a:bodyPr/>
          <a:lstStyle/>
          <a:p>
            <a:r>
              <a:rPr lang="tr-TR" dirty="0"/>
              <a:t>Program Bütçe Sistemi </a:t>
            </a:r>
          </a:p>
        </p:txBody>
      </p:sp>
      <p:sp>
        <p:nvSpPr>
          <p:cNvPr id="3" name="İçerik Yer Tutucusu 2">
            <a:extLst>
              <a:ext uri="{FF2B5EF4-FFF2-40B4-BE49-F238E27FC236}">
                <a16:creationId xmlns:a16="http://schemas.microsoft.com/office/drawing/2014/main" id="{4937C680-1318-4E38-8FA7-0E32D3D77928}"/>
              </a:ext>
            </a:extLst>
          </p:cNvPr>
          <p:cNvSpPr>
            <a:spLocks noGrp="1"/>
          </p:cNvSpPr>
          <p:nvPr>
            <p:ph idx="1"/>
          </p:nvPr>
        </p:nvSpPr>
        <p:spPr/>
        <p:txBody>
          <a:bodyPr/>
          <a:lstStyle/>
          <a:p>
            <a:pPr algn="just"/>
            <a:r>
              <a:rPr lang="tr-TR" dirty="0"/>
              <a:t>Aynı kurumsal amaca yönelik çalışan tüm faaliyet ve programları, hangi kamu kuruluşunun sorumluluğu altında olduğuna bakmaksızın düzenlemeye çalışan bir bütçeleme sistemidir. Bu sistemde devletin yürüttüğü faaliyetler fonksiyonlar (hizmetler) olarak belirlenmekte ve bu fonksiyonların amacına ulaşması için bütçede program sınıflandırmasına geçilmektedir. Bu programlama ise programlar, alt programlar ve faaliyet/proje şeklinde sınıflandırılmaktadır. Program bütçe sistemi, fayda-maliyet analizine önem vermektedir. Böylece kurumlar yaptıkları harcamaların gerekçelerini göstermek zorundadır.</a:t>
            </a:r>
          </a:p>
        </p:txBody>
      </p:sp>
    </p:spTree>
    <p:extLst>
      <p:ext uri="{BB962C8B-B14F-4D97-AF65-F5344CB8AC3E}">
        <p14:creationId xmlns:p14="http://schemas.microsoft.com/office/powerpoint/2010/main" val="369945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6048C1-2371-4A16-8124-890A088DE81F}"/>
              </a:ext>
            </a:extLst>
          </p:cNvPr>
          <p:cNvSpPr>
            <a:spLocks noGrp="1"/>
          </p:cNvSpPr>
          <p:nvPr>
            <p:ph type="title"/>
          </p:nvPr>
        </p:nvSpPr>
        <p:spPr/>
        <p:txBody>
          <a:bodyPr/>
          <a:lstStyle/>
          <a:p>
            <a:r>
              <a:rPr lang="tr-TR" dirty="0"/>
              <a:t>Program Bütçe Sisteminin Yararları:</a:t>
            </a:r>
          </a:p>
        </p:txBody>
      </p:sp>
      <p:sp>
        <p:nvSpPr>
          <p:cNvPr id="3" name="İçerik Yer Tutucusu 2">
            <a:extLst>
              <a:ext uri="{FF2B5EF4-FFF2-40B4-BE49-F238E27FC236}">
                <a16:creationId xmlns:a16="http://schemas.microsoft.com/office/drawing/2014/main" id="{5862BA12-AB58-425E-9079-B0B849AA3E6B}"/>
              </a:ext>
            </a:extLst>
          </p:cNvPr>
          <p:cNvSpPr>
            <a:spLocks noGrp="1"/>
          </p:cNvSpPr>
          <p:nvPr>
            <p:ph idx="1"/>
          </p:nvPr>
        </p:nvSpPr>
        <p:spPr/>
        <p:txBody>
          <a:bodyPr/>
          <a:lstStyle/>
          <a:p>
            <a:r>
              <a:rPr lang="tr-TR" dirty="0"/>
              <a:t>Devletin yürüttüğü faaliyetler fonksiyonlara bölünmekte, bu da devletin amaçlarını görmek için faydalı olmaktadır. </a:t>
            </a:r>
          </a:p>
          <a:p>
            <a:r>
              <a:rPr lang="tr-TR" dirty="0"/>
              <a:t> Alternatifler arası seçim yapıldığı için hizmette verimlilik vardır.</a:t>
            </a:r>
          </a:p>
        </p:txBody>
      </p:sp>
    </p:spTree>
    <p:extLst>
      <p:ext uri="{BB962C8B-B14F-4D97-AF65-F5344CB8AC3E}">
        <p14:creationId xmlns:p14="http://schemas.microsoft.com/office/powerpoint/2010/main" val="19335841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6682</Words>
  <Application>Microsoft Office PowerPoint</Application>
  <PresentationFormat>Geniş ekran</PresentationFormat>
  <Paragraphs>210</Paragraphs>
  <Slides>59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59</vt:i4>
      </vt:variant>
    </vt:vector>
  </HeadingPairs>
  <TitlesOfParts>
    <vt:vector size="63" baseType="lpstr">
      <vt:lpstr>Arial</vt:lpstr>
      <vt:lpstr>Calibri</vt:lpstr>
      <vt:lpstr>Calibri Light</vt:lpstr>
      <vt:lpstr>Office Teması</vt:lpstr>
      <vt:lpstr>Bütçe Sistemleri</vt:lpstr>
      <vt:lpstr>Geleneksek (Klasik) Bütçe Sistemi</vt:lpstr>
      <vt:lpstr>Geleneksel Bütçe Sisteminin Aksaklıkları:</vt:lpstr>
      <vt:lpstr>Performans Bütçe Sistemi</vt:lpstr>
      <vt:lpstr>PowerPoint Sunusu</vt:lpstr>
      <vt:lpstr>Performans Bütçe Sisteminin Yararları</vt:lpstr>
      <vt:lpstr>Performans Bütçe Sisteminin Zararları:</vt:lpstr>
      <vt:lpstr>Program Bütçe Sistemi </vt:lpstr>
      <vt:lpstr>Program Bütçe Sisteminin Yararları:</vt:lpstr>
      <vt:lpstr>Program Bütçe Sisteminin Sakıncaları:</vt:lpstr>
      <vt:lpstr>Planlama-Programlama-Bütçeleme Sistemi (PPBS)</vt:lpstr>
      <vt:lpstr>PPBS dört aşamadan oluşur;</vt:lpstr>
      <vt:lpstr>PPBS’nin Faydaları:</vt:lpstr>
      <vt:lpstr>PPBS’nin Sakıncaları: </vt:lpstr>
      <vt:lpstr>Sıfır Tabanlı Bütçeleme Sistemi</vt:lpstr>
      <vt:lpstr>Torba Bütçe Sistemi</vt:lpstr>
      <vt:lpstr>PowerPoint Sunusu</vt:lpstr>
      <vt:lpstr>Stratejik Planlamaya Dayalı Performans Esaslı Bütçeleme Sistemi</vt:lpstr>
      <vt:lpstr>PowerPoint Sunusu</vt:lpstr>
      <vt:lpstr>Bu bütçe sistemi 3 unsur üzerine kuruludur;</vt:lpstr>
      <vt:lpstr>PowerPoint Sunusu</vt:lpstr>
      <vt:lpstr>PowerPoint Sunusu</vt:lpstr>
      <vt:lpstr>PowerPoint Sunusu</vt:lpstr>
      <vt:lpstr>SPDPEBS’nin Faydaları:</vt:lpstr>
      <vt:lpstr>SPDPEBS’nin Sakıncaları:</vt:lpstr>
      <vt:lpstr>PowerPoint Sunusu</vt:lpstr>
      <vt:lpstr>İNGİLTERE’DE BÜTÇENİN TARİHSEL GELİŞİMİ </vt:lpstr>
      <vt:lpstr>PowerPoint Sunusu</vt:lpstr>
      <vt:lpstr>PowerPoint Sunusu</vt:lpstr>
      <vt:lpstr>PowerPoint Sunusu</vt:lpstr>
      <vt:lpstr>PowerPoint Sunusu</vt:lpstr>
      <vt:lpstr>PowerPoint Sunusu</vt:lpstr>
      <vt:lpstr>PowerPoint Sunusu</vt:lpstr>
      <vt:lpstr>FRANSA’DA BÜTÇENİN TARİHSEL GELİŞİMİ </vt:lpstr>
      <vt:lpstr>PowerPoint Sunusu</vt:lpstr>
      <vt:lpstr>PowerPoint Sunusu</vt:lpstr>
      <vt:lpstr>PowerPoint Sunusu</vt:lpstr>
      <vt:lpstr>PowerPoint Sunusu</vt:lpstr>
      <vt:lpstr>AMERİKA BİRLEŞİK DEVLETLERİ’NDE BÜTÇENİN TARİHSEL GELİŞİMİ </vt:lpstr>
      <vt:lpstr>PowerPoint Sunusu</vt:lpstr>
      <vt:lpstr>PowerPoint Sunusu</vt:lpstr>
      <vt:lpstr>PowerPoint Sunusu</vt:lpstr>
      <vt:lpstr>PowerPoint Sunusu</vt:lpstr>
      <vt:lpstr>TÜRKİYE’DE BÜTÇENİN TARİHSEL GELİŞİMİ </vt:lpstr>
      <vt:lpstr>PowerPoint Sunusu</vt:lpstr>
      <vt:lpstr>PowerPoint Sunusu</vt:lpstr>
      <vt:lpstr>PowerPoint Sunusu</vt:lpstr>
      <vt:lpstr>PowerPoint Sunusu</vt:lpstr>
      <vt:lpstr>PowerPoint Sunusu</vt:lpstr>
      <vt:lpstr>PowerPoint Sunusu</vt:lpstr>
      <vt:lpstr>PowerPoint Sunusu</vt:lpstr>
      <vt:lpstr>PowerPoint Sunusu</vt:lpstr>
      <vt:lpstr>Türkiye’de Bütçe Uygulaması</vt:lpstr>
      <vt:lpstr>Bütçe veAnayasa</vt:lpstr>
      <vt:lpstr>PowerPoint Sunusu</vt:lpstr>
      <vt:lpstr>Önceki yıl bütçelerinin denetimi</vt:lpstr>
      <vt:lpstr>Sayıştay denetimi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Bütçe Sistemleri</dc:title>
  <dc:creator>AYTEKİN</dc:creator>
  <cp:lastModifiedBy>AYTEKİN</cp:lastModifiedBy>
  <cp:revision>26</cp:revision>
  <dcterms:created xsi:type="dcterms:W3CDTF">2020-03-26T11:30:18Z</dcterms:created>
  <dcterms:modified xsi:type="dcterms:W3CDTF">2020-04-13T16:53:48Z</dcterms:modified>
</cp:coreProperties>
</file>