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9307A7-00BC-44F7-9882-25795570D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2119FF7-3338-4F67-A803-C212A5B9EF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31E7E57-334C-4BE8-87D7-5E8ABADA4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B2B-2751-46C6-98ED-B8839ED7F0F7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27100B6-9739-4B5F-9BDC-C766194B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1F0033D-EE16-4479-9CEA-24D769C36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03E7-A59A-43F9-90BF-ADE42D77DF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9627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1FB8BE-E5CF-4E74-8A3E-66332266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293D739-F945-4EB2-AFC2-8405162F2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5B48949-C54A-4476-B743-9DF42A588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B2B-2751-46C6-98ED-B8839ED7F0F7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EAB9C45-DDE4-4D0C-9909-8F8C7484B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5B1F2F3-DF64-48D1-994B-B0ADB5CDE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03E7-A59A-43F9-90BF-ADE42D77DF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4308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A50BBF6E-A1CA-4BB4-A9F4-10024F962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D0D84F8-E618-4213-BAD0-5B8C8B87B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20DEA84-8102-4BBF-B979-0C6A7AD62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B2B-2751-46C6-98ED-B8839ED7F0F7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F4BFCA7-2A46-47CB-99CC-DB619D39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A0E8DA0-5A6A-4166-9EBC-0948337BD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03E7-A59A-43F9-90BF-ADE42D77DF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759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B3B8E4B-E0FE-42A6-831C-5E6D025C4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4427432-6920-4E3A-A2F9-2B317E2AD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9F2DA73-5B66-4992-8357-B98102311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B2B-2751-46C6-98ED-B8839ED7F0F7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44CF310-AEAF-4CD5-B611-D04ACEAEB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EE236F7-9FBF-48FA-8371-DFD94689D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03E7-A59A-43F9-90BF-ADE42D77DF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3273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931924-CF63-4BA5-B957-276B76E7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DA56C3D-CB8D-4E3D-8ADC-4B0EAF3C7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D3D714D-BD15-47E0-89F2-0BF7D93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B2B-2751-46C6-98ED-B8839ED7F0F7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97EBD99-654B-48D2-9343-3148A65E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C524AB9-05F5-4003-BE2E-B43CF50B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03E7-A59A-43F9-90BF-ADE42D77DF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999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39D10B-3CDD-4579-9F20-FC17EA1D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64C8360-A6CB-41F5-9B3D-7C0E29983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F3129BF-2D33-4087-BD0A-4609D4CE6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B66084F-C378-438B-8745-93643F37D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B2B-2751-46C6-98ED-B8839ED7F0F7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CFF1E48-12EB-409A-9496-F4F3B3F8C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3CC1092-61CE-4403-A127-FB205D06D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03E7-A59A-43F9-90BF-ADE42D77DF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3871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61302ED-F179-4C71-8172-E3E34CB5C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4CF3FE5-0C92-4FCF-9F7C-4B64920B2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83E88D6-37C0-4E07-ABC3-A44CF95BB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A598A2D-4C53-45FA-BFB0-B51B83EFB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98CB33F4-3718-4428-8945-5C0346B7A7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DA59D05-31BD-4F76-A46F-FAA76666C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B2B-2751-46C6-98ED-B8839ED7F0F7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930FFA38-8327-4103-B941-6EFD0DCF3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51E3FA60-4B63-497C-94F1-180CEBCC2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03E7-A59A-43F9-90BF-ADE42D77DF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8911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E3E1A76-1973-4C4D-9DE5-109C6132F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3538516-5D15-44D3-AF2D-888955F8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B2B-2751-46C6-98ED-B8839ED7F0F7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B791923-1235-4CD1-A61D-23B5D2584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C444747-DEDD-4C8E-8FE7-D3BB1F10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03E7-A59A-43F9-90BF-ADE42D77DF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117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CCB9B3BA-AC08-47A1-B63A-1A9BF32ED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B2B-2751-46C6-98ED-B8839ED7F0F7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524100D-6D5E-403E-875C-6D311A2D8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88463EF-9995-4671-922B-B64475E54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03E7-A59A-43F9-90BF-ADE42D77DF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1839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CA32F2-1D76-4FA2-899F-E30DE6DCB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DFE3766-018B-4AD1-B25B-230913CA1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942A71F-B70E-4398-B8CB-FDFF99D10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2F9EE38-51DB-49C3-AD2B-487842D78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B2B-2751-46C6-98ED-B8839ED7F0F7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19173DB-59F5-4E51-9AB8-07B6BC9D8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AD3AB98-79F7-45CB-8D69-8164785EF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03E7-A59A-43F9-90BF-ADE42D77DF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975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8F4DC7-9BE4-4DA4-9071-5E50E222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F2011CCE-654F-4675-92A4-CA026742B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96D347E-1FA0-463F-A946-1A85AAEF2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89D9753-A319-466B-86D3-21EE0EE7F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B2B-2751-46C6-98ED-B8839ED7F0F7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579778E-949B-481D-9280-693F6BA4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5D001F4-6CB6-4FA6-B732-1FEFB6E5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03E7-A59A-43F9-90BF-ADE42D77DF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486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EAC4B2E6-75D0-4563-93F0-74B548920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412366E-8A96-4D40-A989-3E9A84A6C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0E41B0B-CCE5-4C0B-ABD5-DF72FEC396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2FB2B-2751-46C6-98ED-B8839ED7F0F7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D1B9C44-358E-4CBF-BF40-0B078E622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0588E90-91A5-42A2-AAEC-E3EB61CC3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03E7-A59A-43F9-90BF-ADE42D77DF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11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61B51E-E431-4C36-AEB5-9A8D930C3B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NOKTA VE </a:t>
            </a:r>
            <a:r>
              <a:rPr lang="tr-TR"/>
              <a:t>ARALIK TAHMİN</a:t>
            </a: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7CB6372-F283-4206-8984-5707349283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810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F82DFD-2768-461F-9464-8EA6D2741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923866D3-3D45-48AB-A27F-B6EA9D2607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tr-T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tr-TR" dirty="0"/>
                  <a:t> </a:t>
                </a:r>
                <a14:m>
                  <m:oMath xmlns:m="http://schemas.openxmlformats.org/officeDocument/2006/math">
                    <m:r>
                      <a:rPr lang="tr-T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tr-T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tr-T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tr-T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</m:oMath>
                </a14:m>
                <a:endParaRPr lang="tr-TR" dirty="0"/>
              </a:p>
              <a:p>
                <a:r>
                  <a:rPr lang="tr-TR" dirty="0"/>
                  <a:t>Güven aralığını hesaplamak istediğimiz güven derecesine, güven katsayısı denir. </a:t>
                </a:r>
              </a:p>
              <a:p>
                <a:r>
                  <a:rPr lang="tr-TR" dirty="0"/>
                  <a:t>Aralığın merkezi olan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tr-T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tr-TR" dirty="0"/>
                  <a:t> ,</a:t>
                </a:r>
                <a:r>
                  <a:rPr lang="tr-T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tr-TR" dirty="0"/>
                  <a:t>’nün nokta tahmincisi</a:t>
                </a:r>
              </a:p>
              <a:p>
                <a:r>
                  <a:rPr lang="tr-TR" dirty="0"/>
                  <a:t>2: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tr-T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tr-TR" dirty="0"/>
                  <a:t> ‘</a:t>
                </a:r>
                <a:r>
                  <a:rPr lang="tr-TR" dirty="0" err="1"/>
                  <a:t>nın</a:t>
                </a:r>
                <a:r>
                  <a:rPr lang="tr-TR" dirty="0"/>
                  <a:t> olası değerlerinin yaklaşık %95’inin kaç standart hata etrafında olacağını gösteren standart normal dağılış değeri veya z değeridir. Bu z değerine güven faktörü denir. </a:t>
                </a:r>
              </a:p>
              <a:p>
                <a:r>
                  <a:rPr lang="tr-TR" dirty="0"/>
                  <a:t>Güven faktörünün değeri güven katsayısına bağlıdır.</a:t>
                </a:r>
              </a:p>
              <a:p>
                <a:r>
                  <a:rPr lang="tr-TR" dirty="0"/>
                  <a:t>Güven katsayısı %95 olduğu için güven faktörü 2’dir. Güven katsayısı (1-</a:t>
                </a:r>
                <a14:m>
                  <m:oMath xmlns:m="http://schemas.openxmlformats.org/officeDocument/2006/math"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tr-T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tr-TR" dirty="0"/>
                  <a:t>’ya eşittir.</a:t>
                </a:r>
              </a:p>
              <a:p>
                <a14:m>
                  <m:oMath xmlns:m="http://schemas.openxmlformats.org/officeDocument/2006/math"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tr-TR" dirty="0"/>
                  <a:t>: bilinmeyen </a:t>
                </a:r>
                <a14:m>
                  <m:oMath xmlns:m="http://schemas.openxmlformats.org/officeDocument/2006/math"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tr-TR" dirty="0"/>
                  <a:t>’ye ait aralığın dışında kalan normal dağılış eğrisi altındaki alandır.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tr-T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tr-T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</m:oMath>
                </a14:m>
                <a:r>
                  <a:rPr lang="tr-TR" dirty="0"/>
                  <a:t>: standart hata</a:t>
                </a:r>
              </a:p>
              <a:p>
                <a:endParaRPr lang="tr-TR" dirty="0"/>
              </a:p>
            </p:txBody>
          </p:sp>
        </mc:Choice>
        <mc:Fallback xmlns="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923866D3-3D45-48AB-A27F-B6EA9D2607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224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0166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D2344F-F9A0-4F9F-8A84-CC465716E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C8F59EA0-6E18-494C-A3EB-75C742907F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tr-TR" dirty="0"/>
                  <a:t>Anakitle standart sapmasının bulunamadığı durumlarda, standart hata örnek standart sapması kullanılarak hesaplanır.</a:t>
                </a:r>
              </a:p>
              <a:p>
                <a:r>
                  <a:rPr lang="tr-TR" dirty="0"/>
                  <a:t>Güven aralığı:</a:t>
                </a:r>
              </a:p>
              <a:p>
                <a:r>
                  <a:rPr lang="tr-TR" dirty="0"/>
                  <a:t>tahmin</a:t>
                </a:r>
                <a14:m>
                  <m:oMath xmlns:m="http://schemas.openxmlformats.org/officeDocument/2006/math"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tr-T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tr-T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ü</m:t>
                    </m:r>
                    <m:r>
                      <a:rPr lang="tr-T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𝑣𝑒𝑛𝑓𝑎𝑘𝑡</m:t>
                    </m:r>
                    <m:r>
                      <a:rPr lang="tr-T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ö</m:t>
                    </m:r>
                    <m:r>
                      <a:rPr lang="tr-T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tr-T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ü</m:t>
                    </m:r>
                    <m:r>
                      <a:rPr lang="tr-T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𝑥𝑠𝑡𝑎𝑛𝑑𝑎𝑟𝑡h𝑎𝑡𝑎</m:t>
                    </m:r>
                  </m:oMath>
                </a14:m>
                <a:endParaRPr lang="tr-TR" dirty="0"/>
              </a:p>
            </p:txBody>
          </p:sp>
        </mc:Choice>
        <mc:Fallback xmlns="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C8F59EA0-6E18-494C-A3EB-75C742907F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1888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3F82B8-2DCD-4F79-92E8-123D0780B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DBF4BDF-04E3-4DA0-BDAB-B51866987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6" r="-2876" b="46260"/>
          <a:stretch/>
        </p:blipFill>
        <p:spPr>
          <a:xfrm>
            <a:off x="1299017" y="2349305"/>
            <a:ext cx="9854192" cy="2683833"/>
          </a:xfrm>
        </p:spPr>
      </p:pic>
    </p:spTree>
    <p:extLst>
      <p:ext uri="{BB962C8B-B14F-4D97-AF65-F5344CB8AC3E}">
        <p14:creationId xmlns:p14="http://schemas.microsoft.com/office/powerpoint/2010/main" val="3371698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3E51AD-E29F-450B-9EC6-CA9E51BC9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B755750-ACB3-4A1D-A588-89992F320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6304" r="2295" b="31388"/>
          <a:stretch/>
        </p:blipFill>
        <p:spPr>
          <a:xfrm>
            <a:off x="440887" y="252583"/>
            <a:ext cx="7704307" cy="1799583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2CD68224-F978-4723-BB78-93CE9AE0F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2" b="53436"/>
          <a:stretch/>
        </p:blipFill>
        <p:spPr>
          <a:xfrm>
            <a:off x="2701876" y="2052166"/>
            <a:ext cx="7293806" cy="464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6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641FEBE-9810-4713-835B-19CE6682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08CCC2-61CB-4DD0-A9F0-776D3CE0B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Güven düzeyi %90 için z değeri: 1.645</a:t>
            </a:r>
          </a:p>
          <a:p>
            <a:r>
              <a:rPr lang="tr-TR" dirty="0"/>
              <a:t>%95 için 1.96</a:t>
            </a:r>
          </a:p>
          <a:p>
            <a:r>
              <a:rPr lang="tr-TR" dirty="0"/>
              <a:t>%99 için 2.58</a:t>
            </a:r>
          </a:p>
        </p:txBody>
      </p:sp>
    </p:spTree>
    <p:extLst>
      <p:ext uri="{BB962C8B-B14F-4D97-AF65-F5344CB8AC3E}">
        <p14:creationId xmlns:p14="http://schemas.microsoft.com/office/powerpoint/2010/main" val="1556655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DD8548-1A6E-45EB-8A17-01217289C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7FE9573-9E05-4B44-858D-3A51CDF6A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7" r="1798" b="51792"/>
          <a:stretch/>
        </p:blipFill>
        <p:spPr>
          <a:xfrm>
            <a:off x="531828" y="2124223"/>
            <a:ext cx="10821972" cy="3699802"/>
          </a:xfrm>
        </p:spPr>
      </p:pic>
    </p:spTree>
    <p:extLst>
      <p:ext uri="{BB962C8B-B14F-4D97-AF65-F5344CB8AC3E}">
        <p14:creationId xmlns:p14="http://schemas.microsoft.com/office/powerpoint/2010/main" val="2258638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6">
            <a:extLst>
              <a:ext uri="{FF2B5EF4-FFF2-40B4-BE49-F238E27FC236}">
                <a16:creationId xmlns:a16="http://schemas.microsoft.com/office/drawing/2014/main" id="{26DD1E90-5941-4877-81A2-8A97B1278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4E579E9-F461-4E67-A058-130856989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2" r="1003" b="56282"/>
          <a:stretch/>
        </p:blipFill>
        <p:spPr>
          <a:xfrm>
            <a:off x="838200" y="3016185"/>
            <a:ext cx="7607396" cy="3476690"/>
          </a:xfr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6928D702-0D6D-4006-BD3A-9954BC41DFFC}"/>
              </a:ext>
            </a:extLst>
          </p:cNvPr>
          <p:cNvSpPr txBox="1"/>
          <p:nvPr/>
        </p:nvSpPr>
        <p:spPr>
          <a:xfrm>
            <a:off x="506437" y="1913955"/>
            <a:ext cx="8961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100 örnekten oluşan </a:t>
            </a:r>
            <a:r>
              <a:rPr lang="tr-TR" dirty="0" err="1"/>
              <a:t>hanehalkı</a:t>
            </a:r>
            <a:r>
              <a:rPr lang="tr-TR" dirty="0"/>
              <a:t> tüketim harcamaları araştırmasından, ortalama 104,56 TL olarak bulunmuştur. </a:t>
            </a:r>
            <a:r>
              <a:rPr lang="tr-TR" dirty="0" err="1"/>
              <a:t>Anakitle</a:t>
            </a:r>
            <a:r>
              <a:rPr lang="tr-TR" dirty="0"/>
              <a:t> standart sapması 85.414 TL olduğu bilindiğine göre tüketim harcamaları ortalamasının %90 ve %95 güven aralığını hesaplayalım.</a:t>
            </a:r>
          </a:p>
        </p:txBody>
      </p:sp>
    </p:spTree>
    <p:extLst>
      <p:ext uri="{BB962C8B-B14F-4D97-AF65-F5344CB8AC3E}">
        <p14:creationId xmlns:p14="http://schemas.microsoft.com/office/powerpoint/2010/main" val="819231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1A58D2-6C09-47EF-82F4-C7E14808B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2)Küçük örneklerde aralık tahmini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7ADD2CC-B9EA-44D3-A54F-5E3E322C3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Student</a:t>
            </a:r>
            <a:r>
              <a:rPr lang="tr-TR" dirty="0"/>
              <a:t> t dağılışı</a:t>
            </a:r>
          </a:p>
          <a:p>
            <a:r>
              <a:rPr lang="tr-TR" dirty="0" err="1"/>
              <a:t>sd</a:t>
            </a:r>
            <a:r>
              <a:rPr lang="tr-TR" dirty="0"/>
              <a:t>=n-1 serbestlik derecesi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200A62D-3558-486A-9267-23FD2A076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4" t="30769" r="19458" b="36000"/>
          <a:stretch/>
        </p:blipFill>
        <p:spPr>
          <a:xfrm>
            <a:off x="5725551" y="2152358"/>
            <a:ext cx="4445390" cy="37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46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40832C-1517-443A-8B05-BBD9F0FED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07A6F34-4806-4C40-8E73-BEE1AD1F4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Simetriktir</a:t>
            </a:r>
          </a:p>
          <a:p>
            <a:r>
              <a:rPr lang="tr-TR" dirty="0"/>
              <a:t>Aritmetik ortalaması sıfırdır</a:t>
            </a:r>
          </a:p>
          <a:p>
            <a:r>
              <a:rPr lang="tr-TR" dirty="0"/>
              <a:t>Standart normal dağılıştan daha geniş yayılış</a:t>
            </a:r>
          </a:p>
          <a:p>
            <a:r>
              <a:rPr lang="tr-TR" dirty="0"/>
              <a:t>Serbestlik derecesine göre oluşur.</a:t>
            </a:r>
          </a:p>
          <a:p>
            <a:r>
              <a:rPr lang="tr-TR" dirty="0" err="1"/>
              <a:t>Nisbeten</a:t>
            </a:r>
            <a:r>
              <a:rPr lang="tr-TR" dirty="0"/>
              <a:t> büyük örneklerde, normal dağılışa çok yaklaşır.</a:t>
            </a:r>
          </a:p>
        </p:txBody>
      </p:sp>
    </p:spTree>
    <p:extLst>
      <p:ext uri="{BB962C8B-B14F-4D97-AF65-F5344CB8AC3E}">
        <p14:creationId xmlns:p14="http://schemas.microsoft.com/office/powerpoint/2010/main" val="751815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0F0DA4-7300-422C-A4A7-C6AC6C75A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57C68DB-6300-4355-8B57-D59E9C04A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29" r="4882" b="26983"/>
          <a:stretch/>
        </p:blipFill>
        <p:spPr>
          <a:xfrm>
            <a:off x="646023" y="1885070"/>
            <a:ext cx="10366736" cy="181473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Metin kutusu 5">
                <a:extLst>
                  <a:ext uri="{FF2B5EF4-FFF2-40B4-BE49-F238E27FC236}">
                    <a16:creationId xmlns:a16="http://schemas.microsoft.com/office/drawing/2014/main" id="{B2F2A63F-E056-4C73-8A92-F25418D83FEB}"/>
                  </a:ext>
                </a:extLst>
              </p:cNvPr>
              <p:cNvSpPr txBox="1"/>
              <p:nvPr/>
            </p:nvSpPr>
            <p:spPr>
              <a:xfrm>
                <a:off x="365760" y="3703427"/>
                <a:ext cx="3953021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𝑠𝑑</m:t>
                          </m:r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,∝</m:t>
                          </m:r>
                        </m:sub>
                      </m:sSub>
                      <m:r>
                        <a:rPr lang="tr-TR" b="0" i="1" smtClean="0">
                          <a:latin typeface="Cambria Math" panose="02040503050406030204" pitchFamily="18" charset="0"/>
                        </a:rPr>
                        <m:t>=1.753</m:t>
                      </m:r>
                    </m:oMath>
                  </m:oMathPara>
                </a14:m>
                <a:endParaRPr lang="tr-TR" dirty="0"/>
              </a:p>
            </p:txBody>
          </p:sp>
        </mc:Choice>
        <mc:Fallback xmlns="">
          <p:sp>
            <p:nvSpPr>
              <p:cNvPr id="6" name="Metin kutusu 5">
                <a:extLst>
                  <a:ext uri="{FF2B5EF4-FFF2-40B4-BE49-F238E27FC236}">
                    <a16:creationId xmlns:a16="http://schemas.microsoft.com/office/drawing/2014/main" id="{B2F2A63F-E056-4C73-8A92-F25418D83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" y="3703427"/>
                <a:ext cx="3953021" cy="3815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İçerik Yer Tutucusu 4">
            <a:extLst>
              <a:ext uri="{FF2B5EF4-FFF2-40B4-BE49-F238E27FC236}">
                <a16:creationId xmlns:a16="http://schemas.microsoft.com/office/drawing/2014/main" id="{A96BBCBB-0DAE-49B2-87F1-621CF29ACC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r="1865" b="74140"/>
          <a:stretch/>
        </p:blipFill>
        <p:spPr>
          <a:xfrm>
            <a:off x="646023" y="4313964"/>
            <a:ext cx="7927094" cy="14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11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AA43B1-FFF8-43D4-96B8-7BF3CD660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3FAE16-793F-49EE-9F37-FCFE623D2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lnSpc>
                <a:spcPct val="200000"/>
              </a:lnSpc>
              <a:spcAft>
                <a:spcPts val="1000"/>
              </a:spcAft>
              <a:buNone/>
            </a:pPr>
            <a:r>
              <a:rPr lang="tr-TR" dirty="0">
                <a:solidFill>
                  <a:srgbClr val="FF0000"/>
                </a:solidFill>
                <a:ea typeface="Calibri"/>
                <a:cs typeface="Times New Roman"/>
              </a:rPr>
              <a:t>Tahmin edici: </a:t>
            </a:r>
            <a:r>
              <a:rPr lang="tr-TR" dirty="0">
                <a:solidFill>
                  <a:prstClr val="black"/>
                </a:solidFill>
                <a:ea typeface="Calibri"/>
                <a:cs typeface="Times New Roman"/>
              </a:rPr>
              <a:t>Kitle parametresini tahmin etmek için kullanılan örnek istatistiğine tahmin edici adı verilir. </a:t>
            </a:r>
          </a:p>
          <a:p>
            <a:pPr marL="0" lvl="0" indent="0" algn="just">
              <a:lnSpc>
                <a:spcPct val="200000"/>
              </a:lnSpc>
              <a:spcAft>
                <a:spcPts val="1000"/>
              </a:spcAft>
              <a:buNone/>
            </a:pPr>
            <a:r>
              <a:rPr lang="tr-TR" dirty="0">
                <a:solidFill>
                  <a:srgbClr val="FF0000"/>
                </a:solidFill>
                <a:ea typeface="Calibri"/>
                <a:cs typeface="Times New Roman"/>
              </a:rPr>
              <a:t>Tahmin:</a:t>
            </a:r>
            <a:r>
              <a:rPr lang="tr-TR" dirty="0">
                <a:solidFill>
                  <a:prstClr val="black"/>
                </a:solidFill>
                <a:ea typeface="Calibri"/>
                <a:cs typeface="Times New Roman"/>
              </a:rPr>
              <a:t> Tahmin edicinin almış olduğu değere tahmin denir.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07194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13AFF7-E8DA-4D1D-8361-738B7119B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id="{DF01D239-6168-4E43-8DB6-8EA0788E3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6" r="2726" b="15870"/>
          <a:stretch/>
        </p:blipFill>
        <p:spPr>
          <a:xfrm>
            <a:off x="1116136" y="1150624"/>
            <a:ext cx="9589377" cy="5342251"/>
          </a:xfrm>
        </p:spPr>
      </p:pic>
    </p:spTree>
    <p:extLst>
      <p:ext uri="{BB962C8B-B14F-4D97-AF65-F5344CB8AC3E}">
        <p14:creationId xmlns:p14="http://schemas.microsoft.com/office/powerpoint/2010/main" val="3488592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A215B7-822E-4007-90BE-C6C2672C9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Oranların Güven Aralığı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37C715D2-B78B-41B6-BA0E-A94C4A04E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8" r="1002" b="52726"/>
          <a:stretch/>
        </p:blipFill>
        <p:spPr>
          <a:xfrm>
            <a:off x="1833589" y="1881554"/>
            <a:ext cx="8169783" cy="3094892"/>
          </a:xfrm>
        </p:spPr>
      </p:pic>
    </p:spTree>
    <p:extLst>
      <p:ext uri="{BB962C8B-B14F-4D97-AF65-F5344CB8AC3E}">
        <p14:creationId xmlns:p14="http://schemas.microsoft.com/office/powerpoint/2010/main" val="3193747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81651C-D083-4D5F-9BA2-86AD5EE9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2B39805-4958-4347-BF57-30F991D90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597" r="-723" b="9728"/>
          <a:stretch/>
        </p:blipFill>
        <p:spPr>
          <a:xfrm>
            <a:off x="838200" y="1749254"/>
            <a:ext cx="8553156" cy="4831889"/>
          </a:xfrm>
        </p:spPr>
      </p:pic>
    </p:spTree>
    <p:extLst>
      <p:ext uri="{BB962C8B-B14F-4D97-AF65-F5344CB8AC3E}">
        <p14:creationId xmlns:p14="http://schemas.microsoft.com/office/powerpoint/2010/main" val="3936212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82EE4A-2572-4A6F-BBDA-A91FC33DB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Aritmetik Ortalamaların Farklarının Güven Aralığı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2F9E314-4863-46EF-BC6C-CDF4E20DF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" r="5744" b="77619"/>
          <a:stretch/>
        </p:blipFill>
        <p:spPr>
          <a:xfrm>
            <a:off x="838200" y="2419642"/>
            <a:ext cx="8995946" cy="2050049"/>
          </a:xfrm>
        </p:spPr>
      </p:pic>
    </p:spTree>
    <p:extLst>
      <p:ext uri="{BB962C8B-B14F-4D97-AF65-F5344CB8AC3E}">
        <p14:creationId xmlns:p14="http://schemas.microsoft.com/office/powerpoint/2010/main" val="1454161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5AEC90-F366-4BD6-A484-65EFCC464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C2EBAF5-0E1D-4DF5-B7B1-BF0BB2EF8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3" r="6607" b="32682"/>
          <a:stretch/>
        </p:blipFill>
        <p:spPr>
          <a:xfrm>
            <a:off x="936674" y="1690688"/>
            <a:ext cx="8970397" cy="5010909"/>
          </a:xfrm>
        </p:spPr>
      </p:pic>
    </p:spTree>
    <p:extLst>
      <p:ext uri="{BB962C8B-B14F-4D97-AF65-F5344CB8AC3E}">
        <p14:creationId xmlns:p14="http://schemas.microsoft.com/office/powerpoint/2010/main" val="3020392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F646DC5-5E2D-4B74-AC85-FC823F534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Oranların Farkının Güven Aralığı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4079C22-6932-4B24-8DCE-754CAC5C2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1" r="1433" b="40764"/>
          <a:stretch/>
        </p:blipFill>
        <p:spPr>
          <a:xfrm>
            <a:off x="838200" y="2247632"/>
            <a:ext cx="9988723" cy="1659988"/>
          </a:xfrm>
        </p:spPr>
      </p:pic>
    </p:spTree>
    <p:extLst>
      <p:ext uri="{BB962C8B-B14F-4D97-AF65-F5344CB8AC3E}">
        <p14:creationId xmlns:p14="http://schemas.microsoft.com/office/powerpoint/2010/main" val="4248605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0B564E-28D7-46EE-B6DD-E724E290E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8322CDA-B23A-4E79-A209-CECFDA139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8" r="12641" b="47876"/>
          <a:stretch/>
        </p:blipFill>
        <p:spPr>
          <a:xfrm>
            <a:off x="838200" y="1690688"/>
            <a:ext cx="9097007" cy="4606342"/>
          </a:xfrm>
        </p:spPr>
      </p:pic>
    </p:spTree>
    <p:extLst>
      <p:ext uri="{BB962C8B-B14F-4D97-AF65-F5344CB8AC3E}">
        <p14:creationId xmlns:p14="http://schemas.microsoft.com/office/powerpoint/2010/main" val="4279581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DBF09B-5F38-4E27-95E2-DE40E7609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C0EF55-6155-4C48-B2F4-D50300970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tr-TR" dirty="0">
                <a:solidFill>
                  <a:srgbClr val="FF0000"/>
                </a:solidFill>
                <a:ea typeface="Calibri"/>
                <a:cs typeface="Times New Roman"/>
              </a:rPr>
              <a:t>Nokta tahmini: </a:t>
            </a:r>
            <a:r>
              <a:rPr lang="tr-TR" dirty="0">
                <a:ea typeface="Calibri"/>
                <a:cs typeface="Times New Roman"/>
              </a:rPr>
              <a:t>Bir kitle parametresini tahmin etmek için kullanılan örnek istatistiğinin değerine nokta tahmini adı verilir. </a:t>
            </a: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tr-TR" dirty="0">
                <a:solidFill>
                  <a:srgbClr val="FF0000"/>
                </a:solidFill>
                <a:ea typeface="Calibri"/>
                <a:cs typeface="Times New Roman"/>
              </a:rPr>
              <a:t>Aralık tahmini: </a:t>
            </a:r>
            <a:r>
              <a:rPr lang="tr-TR" dirty="0">
                <a:ea typeface="Calibri"/>
                <a:cs typeface="Times New Roman"/>
              </a:rPr>
              <a:t>Bir parametrenin aralık tahmini, parametreyi tahmin etmek için kullanılan değerleri içeren bir aralıktır. 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91442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DA50FA-B72D-4DD7-9E59-528999F75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Nokta tahmini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3A53C4A-C4C9-412A-90DB-2FFAAF6BB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342" r="2727" b="11345"/>
          <a:stretch/>
        </p:blipFill>
        <p:spPr>
          <a:xfrm>
            <a:off x="838200" y="1356203"/>
            <a:ext cx="6899632" cy="5136672"/>
          </a:xfrm>
        </p:spPr>
      </p:pic>
    </p:spTree>
    <p:extLst>
      <p:ext uri="{BB962C8B-B14F-4D97-AF65-F5344CB8AC3E}">
        <p14:creationId xmlns:p14="http://schemas.microsoft.com/office/powerpoint/2010/main" val="3316170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47092C-4BC5-4ED2-91F5-2187378E0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Aralık </a:t>
            </a:r>
            <a:r>
              <a:rPr lang="tr-TR" dirty="0" err="1"/>
              <a:t>Tahminlemesi</a:t>
            </a:r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1985F96-F1EE-423E-8880-DC091816F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9" r="2296" b="14900"/>
          <a:stretch/>
        </p:blipFill>
        <p:spPr>
          <a:xfrm>
            <a:off x="947324" y="1476472"/>
            <a:ext cx="8759383" cy="5163479"/>
          </a:xfrm>
        </p:spPr>
      </p:pic>
    </p:spTree>
    <p:extLst>
      <p:ext uri="{BB962C8B-B14F-4D97-AF65-F5344CB8AC3E}">
        <p14:creationId xmlns:p14="http://schemas.microsoft.com/office/powerpoint/2010/main" val="1677784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A9F1B6-DBC9-47EE-A2CB-26B1F60A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Aritmetik Ortalamanın Güven Aralığı</a:t>
            </a:r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57A2AC52-720A-4A5C-9D35-81407FB88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tr-TR" sz="2000" dirty="0"/>
              <a:t>Tahminin güven düzeyini kullanarak bir parametre için belirlenen aralığa güven aralığı denir. En çok kullanılan güven aralıkları %90, %95 ve %99’ dur.</a:t>
            </a:r>
          </a:p>
          <a:p>
            <a:pPr>
              <a:lnSpc>
                <a:spcPct val="200000"/>
              </a:lnSpc>
            </a:pPr>
            <a:r>
              <a:rPr lang="tr-TR" sz="2000" dirty="0"/>
              <a:t>Bir parametrenin bir aralık tahminin güven düzeyi, parametreyi kapsama olasılığıdır. 1-α ile gösterilir. Burada α anlamlılık düzeyi adını alır.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6368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F7AB21-F4C4-4AB1-BB95-F1A9149E5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1)Büyük Örneklerde Aralık Tahmini</a:t>
            </a:r>
          </a:p>
        </p:txBody>
      </p:sp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id="{897BD301-82ED-4D48-9ACF-54DA66461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dirty="0"/>
              <a:t>Anlamlı ve kullanılabilir bir aralık tahmininde bulunabilmek için örnekleme dağılımlarından yararlanmamız gerekir. Örneğin </a:t>
            </a:r>
            <a:r>
              <a:rPr lang="tr-TR" dirty="0" err="1"/>
              <a:t>anakitle</a:t>
            </a:r>
            <a:r>
              <a:rPr lang="tr-TR" dirty="0"/>
              <a:t> aritmetik ortalamasının aralık tahminini yapabilmek için, aritmetik ortalamanın örnekleme dağılımım elde ederiz. </a:t>
            </a:r>
            <a:r>
              <a:rPr lang="tr-TR" dirty="0" err="1"/>
              <a:t>Anakitlenin</a:t>
            </a:r>
            <a:r>
              <a:rPr lang="tr-TR" dirty="0"/>
              <a:t> dağılımı ne olursa olsun, örnek hacmi arttıkça örnek ortalamalarının dağılımı normal dağılışa yaklaştığını hatırlayalım. Aritmetik ortalamanın normal dağılış gösterdiğini bildiğimize göre, aritmetik ortalamayla ilgili yeni değerlendirmeler de yapabiliriz. </a:t>
            </a:r>
          </a:p>
        </p:txBody>
      </p:sp>
    </p:spTree>
    <p:extLst>
      <p:ext uri="{BB962C8B-B14F-4D97-AF65-F5344CB8AC3E}">
        <p14:creationId xmlns:p14="http://schemas.microsoft.com/office/powerpoint/2010/main" val="3762642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FD5679-1ED2-4EDA-980C-A44E0447C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8740C67-38C5-430E-A345-9C61E3C16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t="36848" r="11780" b="29449"/>
          <a:stretch/>
        </p:blipFill>
        <p:spPr>
          <a:xfrm>
            <a:off x="2166424" y="1586132"/>
            <a:ext cx="6611338" cy="368573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Dikdörtgen 5">
                <a:extLst>
                  <a:ext uri="{FF2B5EF4-FFF2-40B4-BE49-F238E27FC236}">
                    <a16:creationId xmlns:a16="http://schemas.microsoft.com/office/drawing/2014/main" id="{8D2CCEC1-72E7-402F-99BC-F31D0F5E273B}"/>
                  </a:ext>
                </a:extLst>
              </p:cNvPr>
              <p:cNvSpPr/>
              <p:nvPr/>
            </p:nvSpPr>
            <p:spPr>
              <a:xfrm>
                <a:off x="2321169" y="5502926"/>
                <a:ext cx="6096000" cy="12003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tr-TR" dirty="0"/>
                  <a:t>Örneğin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tr-T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tr-TR" b="1" dirty="0"/>
                  <a:t> </a:t>
                </a:r>
                <a:r>
                  <a:rPr lang="tr-TR" dirty="0"/>
                  <a:t>’</a:t>
                </a:r>
                <a:r>
                  <a:rPr lang="tr-TR" dirty="0" err="1"/>
                  <a:t>nın</a:t>
                </a:r>
                <a:r>
                  <a:rPr lang="tr-TR" dirty="0"/>
                  <a:t> tüm değerlerinin %95’i, sayısal değeri ne olursa olsun </a:t>
                </a:r>
                <a14:m>
                  <m:oMath xmlns:m="http://schemas.openxmlformats.org/officeDocument/2006/math"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tr-TR" dirty="0"/>
                  <a:t>’nün 2 standart hata çevresinde yer alacaktır. Yani </a:t>
                </a:r>
                <a14:m>
                  <m:oMath xmlns:m="http://schemas.openxmlformats.org/officeDocument/2006/math"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tr-T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tr-T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tr-T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tr-T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</m:oMath>
                </a14:m>
                <a:r>
                  <a:rPr lang="tr-TR" dirty="0"/>
                  <a:t>ve</a:t>
                </a:r>
                <a:r>
                  <a:rPr lang="tr-T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tr-T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tr-T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tr-T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tr-T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</m:oMath>
                </a14:m>
                <a:r>
                  <a:rPr lang="tr-TR" dirty="0"/>
                  <a:t>ile sınırlanan aralığın merkezinde </a:t>
                </a:r>
                <a14:m>
                  <m:oMath xmlns:m="http://schemas.openxmlformats.org/officeDocument/2006/math"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tr-TR" dirty="0"/>
                  <a:t> vardır ve tüm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tr-T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tr-TR" dirty="0"/>
                  <a:t> değerlerinin yaklaşık %95’i bu aralıkta bulunur.</a:t>
                </a:r>
              </a:p>
            </p:txBody>
          </p:sp>
        </mc:Choice>
        <mc:Fallback xmlns="">
          <p:sp>
            <p:nvSpPr>
              <p:cNvPr id="6" name="Dikdörtgen 5">
                <a:extLst>
                  <a:ext uri="{FF2B5EF4-FFF2-40B4-BE49-F238E27FC236}">
                    <a16:creationId xmlns:a16="http://schemas.microsoft.com/office/drawing/2014/main" id="{8D2CCEC1-72E7-402F-99BC-F31D0F5E27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169" y="5502926"/>
                <a:ext cx="6096000" cy="1200329"/>
              </a:xfrm>
              <a:prstGeom prst="rect">
                <a:avLst/>
              </a:prstGeom>
              <a:blipFill>
                <a:blip r:embed="rId3"/>
                <a:stretch>
                  <a:fillRect l="-900" t="-3046" r="-1600" b="-7107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5018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6D9792-C286-4C80-AEC1-545F7B75E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ADCF1C07-E3AD-4C49-84E9-03981E1613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tr-TR" dirty="0"/>
                  <a:t>Ancak bilinmeyen </a:t>
                </a:r>
                <a14:m>
                  <m:oMath xmlns:m="http://schemas.openxmlformats.org/officeDocument/2006/math"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tr-TR" dirty="0"/>
                  <a:t> için aralık hesapladığımızı hatırlatıp, böyle bir aralığı hesaplama şansımızın olmadığım belirtelim. Buna çözüm olarak, </a:t>
                </a:r>
                <a14:m>
                  <m:oMath xmlns:m="http://schemas.openxmlformats.org/officeDocument/2006/math"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tr-TR" dirty="0"/>
                  <a:t>yerine onun tahmincisi olan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tr-T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tr-TR" dirty="0"/>
                  <a:t> ’</a:t>
                </a:r>
                <a:r>
                  <a:rPr lang="tr-TR" dirty="0" err="1"/>
                  <a:t>yı</a:t>
                </a:r>
                <a:r>
                  <a:rPr lang="tr-TR" dirty="0"/>
                  <a:t> kullanabiliriz. Böylece güven aralığı sınırlarımız: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tr-T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tr-TR" dirty="0"/>
                  <a:t> </a:t>
                </a:r>
                <a14:m>
                  <m:oMath xmlns:m="http://schemas.openxmlformats.org/officeDocument/2006/math">
                    <m:r>
                      <a:rPr lang="tr-T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tr-T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tr-T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tr-T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</m:oMath>
                </a14:m>
                <a:r>
                  <a:rPr lang="tr-TR" dirty="0"/>
                  <a:t>ve</a:t>
                </a:r>
                <a:r>
                  <a:rPr lang="tr-T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tr-T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tr-TR" dirty="0"/>
                  <a:t> </a:t>
                </a:r>
                <a14:m>
                  <m:oMath xmlns:m="http://schemas.openxmlformats.org/officeDocument/2006/math">
                    <m:r>
                      <a:rPr lang="tr-T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tr-T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tr-T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tr-T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</m:oMath>
                </a14:m>
                <a:endParaRPr lang="tr-TR" dirty="0"/>
              </a:p>
              <a:p>
                <a:r>
                  <a:rPr lang="tr-TR" dirty="0"/>
                  <a:t>Aralığımızın son durumu, %95 güven düzeyinde, </a:t>
                </a:r>
                <a14:m>
                  <m:oMath xmlns:m="http://schemas.openxmlformats.org/officeDocument/2006/math"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tr-TR" dirty="0"/>
                  <a:t>’nün </a:t>
                </a:r>
                <a:r>
                  <a:rPr lang="tr-TR" dirty="0" err="1"/>
                  <a:t>yeralacağı</a:t>
                </a:r>
                <a:r>
                  <a:rPr lang="tr-TR" dirty="0"/>
                  <a:t> aralığı göstermektedir.</a:t>
                </a:r>
              </a:p>
              <a:p>
                <a:endParaRPr lang="tr-TR" dirty="0"/>
              </a:p>
            </p:txBody>
          </p:sp>
        </mc:Choice>
        <mc:Fallback xmlns="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ADCF1C07-E3AD-4C49-84E9-03981E1613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2256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533</Words>
  <Application>Microsoft Office PowerPoint</Application>
  <PresentationFormat>Geniş ekran</PresentationFormat>
  <Paragraphs>43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Office Teması</vt:lpstr>
      <vt:lpstr>NOKTA VE ARALIK TAHMİN</vt:lpstr>
      <vt:lpstr>PowerPoint Sunusu</vt:lpstr>
      <vt:lpstr>PowerPoint Sunusu</vt:lpstr>
      <vt:lpstr>Nokta tahmini</vt:lpstr>
      <vt:lpstr>Aralık Tahminlemesi</vt:lpstr>
      <vt:lpstr>Aritmetik Ortalamanın Güven Aralığı</vt:lpstr>
      <vt:lpstr>1)Büyük Örneklerde Aralık Tahmini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2)Küçük örneklerde aralık tahmini</vt:lpstr>
      <vt:lpstr>PowerPoint Sunusu</vt:lpstr>
      <vt:lpstr>PowerPoint Sunusu</vt:lpstr>
      <vt:lpstr>PowerPoint Sunusu</vt:lpstr>
      <vt:lpstr>Oranların Güven Aralığı</vt:lpstr>
      <vt:lpstr>PowerPoint Sunusu</vt:lpstr>
      <vt:lpstr>Aritmetik Ortalamaların Farklarının Güven Aralığı</vt:lpstr>
      <vt:lpstr>PowerPoint Sunusu</vt:lpstr>
      <vt:lpstr>Oranların Farkının Güven Aralığı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NOKTA VE ARALIK TAHMİN, HİPOTEZ TESTLERİ</dc:title>
  <dc:creator>AYTEKİN</dc:creator>
  <cp:lastModifiedBy>AYTEKİN</cp:lastModifiedBy>
  <cp:revision>36</cp:revision>
  <dcterms:created xsi:type="dcterms:W3CDTF">2020-03-27T14:38:33Z</dcterms:created>
  <dcterms:modified xsi:type="dcterms:W3CDTF">2020-03-27T20:54:54Z</dcterms:modified>
</cp:coreProperties>
</file>