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12"/>
  </p:notesMasterIdLst>
  <p:sldIdLst>
    <p:sldId id="257" r:id="rId2"/>
    <p:sldId id="267" r:id="rId3"/>
    <p:sldId id="258" r:id="rId4"/>
    <p:sldId id="259" r:id="rId5"/>
    <p:sldId id="265" r:id="rId6"/>
    <p:sldId id="260" r:id="rId7"/>
    <p:sldId id="261" r:id="rId8"/>
    <p:sldId id="262" r:id="rId9"/>
    <p:sldId id="264" r:id="rId10"/>
    <p:sldId id="263"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692DED-3852-4EC2-BD2A-2F5D8F9DBD47}" type="datetimeFigureOut">
              <a:rPr lang="tr-TR" smtClean="0"/>
              <a:t>2.11.2021</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E88D31-62E5-4B7B-86CC-E96BB132F286}" type="slidenum">
              <a:rPr lang="tr-TR" smtClean="0"/>
              <a:t>‹#›</a:t>
            </a:fld>
            <a:endParaRPr lang="tr-TR"/>
          </a:p>
        </p:txBody>
      </p:sp>
    </p:spTree>
    <p:extLst>
      <p:ext uri="{BB962C8B-B14F-4D97-AF65-F5344CB8AC3E}">
        <p14:creationId xmlns:p14="http://schemas.microsoft.com/office/powerpoint/2010/main" val="91953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1A32E00F-FCCD-408B-8EF2-A670A1E3B264}" type="datetimeFigureOut">
              <a:rPr lang="tr-TR" smtClean="0"/>
              <a:t>2.11.2021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9255346" y="2750337"/>
            <a:ext cx="1171888" cy="1356442"/>
          </a:xfrm>
        </p:spPr>
        <p:txBody>
          <a:bodyPr/>
          <a:lstStyle/>
          <a:p>
            <a:fld id="{2E9C9280-E148-4BFC-8CCC-E8CA4E7C49B5}" type="slidenum">
              <a:rPr lang="tr-TR" smtClean="0"/>
              <a:t>‹#›</a:t>
            </a:fld>
            <a:endParaRPr lang="tr-TR"/>
          </a:p>
        </p:txBody>
      </p:sp>
    </p:spTree>
    <p:extLst>
      <p:ext uri="{BB962C8B-B14F-4D97-AF65-F5344CB8AC3E}">
        <p14:creationId xmlns:p14="http://schemas.microsoft.com/office/powerpoint/2010/main" val="352076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1A32E00F-FCCD-408B-8EF2-A670A1E3B264}" type="datetimeFigureOut">
              <a:rPr lang="tr-TR" smtClean="0"/>
              <a:t>2.11.2021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10729455" y="4711309"/>
            <a:ext cx="1154151" cy="1090789"/>
          </a:xfrm>
        </p:spPr>
        <p:txBody>
          <a:bodyPr/>
          <a:lstStyle/>
          <a:p>
            <a:fld id="{2E9C9280-E148-4BFC-8CCC-E8CA4E7C49B5}" type="slidenum">
              <a:rPr lang="tr-TR" smtClean="0"/>
              <a:t>‹#›</a:t>
            </a:fld>
            <a:endParaRPr lang="tr-TR"/>
          </a:p>
        </p:txBody>
      </p:sp>
    </p:spTree>
    <p:extLst>
      <p:ext uri="{BB962C8B-B14F-4D97-AF65-F5344CB8AC3E}">
        <p14:creationId xmlns:p14="http://schemas.microsoft.com/office/powerpoint/2010/main" val="1043140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1A32E00F-FCCD-408B-8EF2-A670A1E3B264}" type="datetimeFigureOut">
              <a:rPr lang="tr-TR" smtClean="0"/>
              <a:t>2.11.2021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10729455" y="4711615"/>
            <a:ext cx="1154151" cy="1090789"/>
          </a:xfrm>
        </p:spPr>
        <p:txBody>
          <a:bodyPr/>
          <a:lstStyle/>
          <a:p>
            <a:fld id="{2E9C9280-E148-4BFC-8CCC-E8CA4E7C49B5}" type="slidenum">
              <a:rPr lang="tr-TR" smtClean="0"/>
              <a:t>‹#›</a:t>
            </a:fld>
            <a:endParaRPr lang="tr-TR"/>
          </a:p>
        </p:txBody>
      </p:sp>
    </p:spTree>
    <p:extLst>
      <p:ext uri="{BB962C8B-B14F-4D97-AF65-F5344CB8AC3E}">
        <p14:creationId xmlns:p14="http://schemas.microsoft.com/office/powerpoint/2010/main" val="14086731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tr-TR"/>
              <a:t>Asıl başlık stilini düzenlemek için tıklayın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1A32E00F-FCCD-408B-8EF2-A670A1E3B264}" type="datetimeFigureOut">
              <a:rPr lang="tr-TR" smtClean="0"/>
              <a:t>2.11.2021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10729455" y="4709925"/>
            <a:ext cx="1154151" cy="1090789"/>
          </a:xfrm>
        </p:spPr>
        <p:txBody>
          <a:bodyPr/>
          <a:lstStyle/>
          <a:p>
            <a:fld id="{2E9C9280-E148-4BFC-8CCC-E8CA4E7C49B5}" type="slidenum">
              <a:rPr lang="tr-TR" smtClean="0"/>
              <a:t>‹#›</a:t>
            </a:fld>
            <a:endParaRPr lang="tr-TR"/>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42534171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1A32E00F-FCCD-408B-8EF2-A670A1E3B264}" type="datetimeFigureOut">
              <a:rPr lang="tr-TR" smtClean="0"/>
              <a:t>2.11.2021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10729455" y="4709925"/>
            <a:ext cx="1154151" cy="1090789"/>
          </a:xfrm>
        </p:spPr>
        <p:txBody>
          <a:bodyPr/>
          <a:lstStyle/>
          <a:p>
            <a:fld id="{2E9C9280-E148-4BFC-8CCC-E8CA4E7C49B5}" type="slidenum">
              <a:rPr lang="tr-TR" smtClean="0"/>
              <a:t>‹#›</a:t>
            </a:fld>
            <a:endParaRPr lang="tr-TR"/>
          </a:p>
        </p:txBody>
      </p:sp>
    </p:spTree>
    <p:extLst>
      <p:ext uri="{BB962C8B-B14F-4D97-AF65-F5344CB8AC3E}">
        <p14:creationId xmlns:p14="http://schemas.microsoft.com/office/powerpoint/2010/main" val="23345482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tr-TR"/>
              <a:t>Asıl başlık stilini düzenlemek için tıklayın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3" name="Date Placeholder 2"/>
          <p:cNvSpPr>
            <a:spLocks noGrp="1"/>
          </p:cNvSpPr>
          <p:nvPr>
            <p:ph type="dt" sz="half" idx="10"/>
          </p:nvPr>
        </p:nvSpPr>
        <p:spPr/>
        <p:txBody>
          <a:bodyPr/>
          <a:lstStyle/>
          <a:p>
            <a:fld id="{1A32E00F-FCCD-408B-8EF2-A670A1E3B264}" type="datetimeFigureOut">
              <a:rPr lang="tr-TR" smtClean="0"/>
              <a:t>2.11.2021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E9C9280-E148-4BFC-8CCC-E8CA4E7C49B5}" type="slidenum">
              <a:rPr lang="tr-TR" smtClean="0"/>
              <a:t>‹#›</a:t>
            </a:fld>
            <a:endParaRPr lang="tr-TR"/>
          </a:p>
        </p:txBody>
      </p:sp>
    </p:spTree>
    <p:extLst>
      <p:ext uri="{BB962C8B-B14F-4D97-AF65-F5344CB8AC3E}">
        <p14:creationId xmlns:p14="http://schemas.microsoft.com/office/powerpoint/2010/main" val="15209086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tr-TR"/>
              <a:t>Asıl başlık stilini düzenlemek için tıklayın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3" name="Date Placeholder 2"/>
          <p:cNvSpPr>
            <a:spLocks noGrp="1"/>
          </p:cNvSpPr>
          <p:nvPr>
            <p:ph type="dt" sz="half" idx="10"/>
          </p:nvPr>
        </p:nvSpPr>
        <p:spPr/>
        <p:txBody>
          <a:bodyPr/>
          <a:lstStyle/>
          <a:p>
            <a:fld id="{1A32E00F-FCCD-408B-8EF2-A670A1E3B264}" type="datetimeFigureOut">
              <a:rPr lang="tr-TR" smtClean="0"/>
              <a:t>2.11.2021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E9C9280-E148-4BFC-8CCC-E8CA4E7C49B5}" type="slidenum">
              <a:rPr lang="tr-TR" smtClean="0"/>
              <a:t>‹#›</a:t>
            </a:fld>
            <a:endParaRPr lang="tr-TR"/>
          </a:p>
        </p:txBody>
      </p:sp>
    </p:spTree>
    <p:extLst>
      <p:ext uri="{BB962C8B-B14F-4D97-AF65-F5344CB8AC3E}">
        <p14:creationId xmlns:p14="http://schemas.microsoft.com/office/powerpoint/2010/main" val="5937676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A32E00F-FCCD-408B-8EF2-A670A1E3B264}" type="datetimeFigureOut">
              <a:rPr lang="tr-TR" smtClean="0"/>
              <a:t>2.11.2021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E9C9280-E148-4BFC-8CCC-E8CA4E7C49B5}" type="slidenum">
              <a:rPr lang="tr-TR" smtClean="0"/>
              <a:t>‹#›</a:t>
            </a:fld>
            <a:endParaRPr lang="tr-TR"/>
          </a:p>
        </p:txBody>
      </p:sp>
    </p:spTree>
    <p:extLst>
      <p:ext uri="{BB962C8B-B14F-4D97-AF65-F5344CB8AC3E}">
        <p14:creationId xmlns:p14="http://schemas.microsoft.com/office/powerpoint/2010/main" val="30800633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1A32E00F-FCCD-408B-8EF2-A670A1E3B264}" type="datetimeFigureOut">
              <a:rPr lang="tr-TR" smtClean="0"/>
              <a:t>2.11.2021</a:t>
            </a:fld>
            <a:endParaRPr lang="tr-TR"/>
          </a:p>
        </p:txBody>
      </p:sp>
      <p:sp>
        <p:nvSpPr>
          <p:cNvPr id="5" name="Footer Placeholder 4"/>
          <p:cNvSpPr>
            <a:spLocks noGrp="1"/>
          </p:cNvSpPr>
          <p:nvPr>
            <p:ph type="ftr" sz="quarter" idx="11"/>
          </p:nvPr>
        </p:nvSpPr>
        <p:spPr>
          <a:xfrm>
            <a:off x="680321" y="5936188"/>
            <a:ext cx="6126805" cy="365125"/>
          </a:xfrm>
        </p:spPr>
        <p:txBody>
          <a:bodyPr/>
          <a:lstStyle/>
          <a:p>
            <a:endParaRPr lang="tr-TR"/>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2E9C9280-E148-4BFC-8CCC-E8CA4E7C49B5}" type="slidenum">
              <a:rPr lang="tr-TR" smtClean="0"/>
              <a:t>‹#›</a:t>
            </a:fld>
            <a:endParaRPr lang="tr-TR"/>
          </a:p>
        </p:txBody>
      </p:sp>
    </p:spTree>
    <p:extLst>
      <p:ext uri="{BB962C8B-B14F-4D97-AF65-F5344CB8AC3E}">
        <p14:creationId xmlns:p14="http://schemas.microsoft.com/office/powerpoint/2010/main" val="504729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A32E00F-FCCD-408B-8EF2-A670A1E3B264}" type="datetimeFigureOut">
              <a:rPr lang="tr-TR" smtClean="0"/>
              <a:t>2.11.2021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E9C9280-E148-4BFC-8CCC-E8CA4E7C49B5}" type="slidenum">
              <a:rPr lang="tr-TR" smtClean="0"/>
              <a:t>‹#›</a:t>
            </a:fld>
            <a:endParaRPr lang="tr-TR"/>
          </a:p>
        </p:txBody>
      </p:sp>
    </p:spTree>
    <p:extLst>
      <p:ext uri="{BB962C8B-B14F-4D97-AF65-F5344CB8AC3E}">
        <p14:creationId xmlns:p14="http://schemas.microsoft.com/office/powerpoint/2010/main" val="2629303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A32E00F-FCCD-408B-8EF2-A670A1E3B264}" type="datetimeFigureOut">
              <a:rPr lang="tr-TR" smtClean="0"/>
              <a:t>2.11.2021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10729455" y="2869895"/>
            <a:ext cx="1154151" cy="1090789"/>
          </a:xfrm>
        </p:spPr>
        <p:txBody>
          <a:bodyPr/>
          <a:lstStyle/>
          <a:p>
            <a:fld id="{2E9C9280-E148-4BFC-8CCC-E8CA4E7C49B5}" type="slidenum">
              <a:rPr lang="tr-TR" smtClean="0"/>
              <a:t>‹#›</a:t>
            </a:fld>
            <a:endParaRPr lang="tr-TR"/>
          </a:p>
        </p:txBody>
      </p:sp>
    </p:spTree>
    <p:extLst>
      <p:ext uri="{BB962C8B-B14F-4D97-AF65-F5344CB8AC3E}">
        <p14:creationId xmlns:p14="http://schemas.microsoft.com/office/powerpoint/2010/main" val="3021038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1A32E00F-FCCD-408B-8EF2-A670A1E3B264}" type="datetimeFigureOut">
              <a:rPr lang="tr-TR" smtClean="0"/>
              <a:t>2.11.2021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E9C9280-E148-4BFC-8CCC-E8CA4E7C49B5}" type="slidenum">
              <a:rPr lang="tr-TR" smtClean="0"/>
              <a:t>‹#›</a:t>
            </a:fld>
            <a:endParaRPr lang="tr-TR"/>
          </a:p>
        </p:txBody>
      </p:sp>
    </p:spTree>
    <p:extLst>
      <p:ext uri="{BB962C8B-B14F-4D97-AF65-F5344CB8AC3E}">
        <p14:creationId xmlns:p14="http://schemas.microsoft.com/office/powerpoint/2010/main" val="2834655130"/>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680322" y="3030008"/>
            <a:ext cx="4698355" cy="2906179"/>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594123" y="3030008"/>
            <a:ext cx="4700059" cy="2906179"/>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1A32E00F-FCCD-408B-8EF2-A670A1E3B264}" type="datetimeFigureOut">
              <a:rPr lang="tr-TR" smtClean="0"/>
              <a:t>2.11.2021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E9C9280-E148-4BFC-8CCC-E8CA4E7C49B5}" type="slidenum">
              <a:rPr lang="tr-TR" smtClean="0"/>
              <a:t>‹#›</a:t>
            </a:fld>
            <a:endParaRPr lang="tr-TR"/>
          </a:p>
        </p:txBody>
      </p:sp>
    </p:spTree>
    <p:extLst>
      <p:ext uri="{BB962C8B-B14F-4D97-AF65-F5344CB8AC3E}">
        <p14:creationId xmlns:p14="http://schemas.microsoft.com/office/powerpoint/2010/main" val="984208518"/>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1A32E00F-FCCD-408B-8EF2-A670A1E3B264}" type="datetimeFigureOut">
              <a:rPr lang="tr-TR" smtClean="0"/>
              <a:t>2.11.2021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E9C9280-E148-4BFC-8CCC-E8CA4E7C49B5}" type="slidenum">
              <a:rPr lang="tr-TR" smtClean="0"/>
              <a:t>‹#›</a:t>
            </a:fld>
            <a:endParaRPr lang="tr-TR"/>
          </a:p>
        </p:txBody>
      </p:sp>
    </p:spTree>
    <p:extLst>
      <p:ext uri="{BB962C8B-B14F-4D97-AF65-F5344CB8AC3E}">
        <p14:creationId xmlns:p14="http://schemas.microsoft.com/office/powerpoint/2010/main" val="2508947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1A32E00F-FCCD-408B-8EF2-A670A1E3B264}" type="datetimeFigureOut">
              <a:rPr lang="tr-TR" smtClean="0"/>
              <a:t>2.11.2021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2E9C9280-E148-4BFC-8CCC-E8CA4E7C49B5}" type="slidenum">
              <a:rPr lang="tr-TR" smtClean="0"/>
              <a:t>‹#›</a:t>
            </a:fld>
            <a:endParaRPr lang="tr-TR"/>
          </a:p>
        </p:txBody>
      </p:sp>
    </p:spTree>
    <p:extLst>
      <p:ext uri="{BB962C8B-B14F-4D97-AF65-F5344CB8AC3E}">
        <p14:creationId xmlns:p14="http://schemas.microsoft.com/office/powerpoint/2010/main" val="11180295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tr-TR"/>
              <a:t>Asıl başlık stilini düzenlemek için tıklayın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1A32E00F-FCCD-408B-8EF2-A670A1E3B264}" type="datetimeFigureOut">
              <a:rPr lang="tr-TR" smtClean="0"/>
              <a:t>2.11.2021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E9C9280-E148-4BFC-8CCC-E8CA4E7C49B5}" type="slidenum">
              <a:rPr lang="tr-TR" smtClean="0"/>
              <a:t>‹#›</a:t>
            </a:fld>
            <a:endParaRPr lang="tr-TR"/>
          </a:p>
        </p:txBody>
      </p:sp>
    </p:spTree>
    <p:extLst>
      <p:ext uri="{BB962C8B-B14F-4D97-AF65-F5344CB8AC3E}">
        <p14:creationId xmlns:p14="http://schemas.microsoft.com/office/powerpoint/2010/main" val="1903186424"/>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1A32E00F-FCCD-408B-8EF2-A670A1E3B264}" type="datetimeFigureOut">
              <a:rPr lang="tr-TR" smtClean="0"/>
              <a:t>2.11.2021</a:t>
            </a:fld>
            <a:endParaRPr lang="tr-T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E9C9280-E148-4BFC-8CCC-E8CA4E7C49B5}" type="slidenum">
              <a:rPr lang="tr-TR" smtClean="0"/>
              <a:t>‹#›</a:t>
            </a:fld>
            <a:endParaRPr lang="tr-TR"/>
          </a:p>
        </p:txBody>
      </p:sp>
    </p:spTree>
    <p:extLst>
      <p:ext uri="{BB962C8B-B14F-4D97-AF65-F5344CB8AC3E}">
        <p14:creationId xmlns:p14="http://schemas.microsoft.com/office/powerpoint/2010/main" val="1978752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1A32E00F-FCCD-408B-8EF2-A670A1E3B264}" type="datetimeFigureOut">
              <a:rPr lang="tr-TR" smtClean="0"/>
              <a:t>2.11.2021</a:t>
            </a:fld>
            <a:endParaRPr lang="tr-TR"/>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2E9C9280-E148-4BFC-8CCC-E8CA4E7C49B5}" type="slidenum">
              <a:rPr lang="tr-TR" smtClean="0"/>
              <a:t>‹#›</a:t>
            </a:fld>
            <a:endParaRPr lang="tr-TR"/>
          </a:p>
        </p:txBody>
      </p:sp>
    </p:spTree>
    <p:extLst>
      <p:ext uri="{BB962C8B-B14F-4D97-AF65-F5344CB8AC3E}">
        <p14:creationId xmlns:p14="http://schemas.microsoft.com/office/powerpoint/2010/main" val="1195465233"/>
      </p:ext>
    </p:extLst>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 id="2147483781" r:id="rId13"/>
    <p:sldLayoutId id="2147483782" r:id="rId14"/>
    <p:sldLayoutId id="2147483783" r:id="rId15"/>
    <p:sldLayoutId id="2147483784" r:id="rId16"/>
    <p:sldLayoutId id="2147483785"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FD990E1-56CF-468B-AC1C-16DD311879D1}"/>
              </a:ext>
            </a:extLst>
          </p:cNvPr>
          <p:cNvSpPr>
            <a:spLocks noGrp="1"/>
          </p:cNvSpPr>
          <p:nvPr>
            <p:ph type="title"/>
          </p:nvPr>
        </p:nvSpPr>
        <p:spPr/>
        <p:txBody>
          <a:bodyPr/>
          <a:lstStyle/>
          <a:p>
            <a:r>
              <a:rPr lang="tr-TR" dirty="0"/>
              <a:t>TEMEL KAVRAMLAR</a:t>
            </a:r>
          </a:p>
        </p:txBody>
      </p:sp>
      <p:sp>
        <p:nvSpPr>
          <p:cNvPr id="3" name="İçerik Yer Tutucusu 2">
            <a:extLst>
              <a:ext uri="{FF2B5EF4-FFF2-40B4-BE49-F238E27FC236}">
                <a16:creationId xmlns:a16="http://schemas.microsoft.com/office/drawing/2014/main" id="{7E581E8A-0016-4991-9773-17AFF9C8CD4F}"/>
              </a:ext>
            </a:extLst>
          </p:cNvPr>
          <p:cNvSpPr>
            <a:spLocks noGrp="1"/>
          </p:cNvSpPr>
          <p:nvPr>
            <p:ph idx="1"/>
          </p:nvPr>
        </p:nvSpPr>
        <p:spPr/>
        <p:txBody>
          <a:bodyPr/>
          <a:lstStyle/>
          <a:p>
            <a:pPr marL="0" indent="0">
              <a:buNone/>
            </a:pPr>
            <a:r>
              <a:rPr lang="tr-TR" dirty="0"/>
              <a:t>İstatistik nedir?</a:t>
            </a:r>
          </a:p>
          <a:p>
            <a:r>
              <a:rPr lang="tr-TR" dirty="0"/>
              <a:t>Verileri toplayan, </a:t>
            </a:r>
          </a:p>
          <a:p>
            <a:r>
              <a:rPr lang="tr-TR" dirty="0"/>
              <a:t>düzenleyen, analizler yapan</a:t>
            </a:r>
          </a:p>
          <a:p>
            <a:r>
              <a:rPr lang="tr-TR" dirty="0"/>
              <a:t> ve bu analizlerle bir takım yorumlarda bulunarak çözüme ulaşmaya çalışan </a:t>
            </a:r>
          </a:p>
          <a:p>
            <a:r>
              <a:rPr lang="tr-TR" dirty="0"/>
              <a:t>bir bilim dalıdır.</a:t>
            </a:r>
          </a:p>
          <a:p>
            <a:endParaRPr lang="tr-TR" dirty="0"/>
          </a:p>
        </p:txBody>
      </p:sp>
    </p:spTree>
    <p:extLst>
      <p:ext uri="{BB962C8B-B14F-4D97-AF65-F5344CB8AC3E}">
        <p14:creationId xmlns:p14="http://schemas.microsoft.com/office/powerpoint/2010/main" val="3930707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45021D5-E671-4760-9E37-9FB792A3224D}"/>
              </a:ext>
            </a:extLst>
          </p:cNvPr>
          <p:cNvSpPr>
            <a:spLocks noGrp="1"/>
          </p:cNvSpPr>
          <p:nvPr>
            <p:ph type="title"/>
          </p:nvPr>
        </p:nvSpPr>
        <p:spPr/>
        <p:txBody>
          <a:bodyPr/>
          <a:lstStyle/>
          <a:p>
            <a:r>
              <a:rPr lang="tr-TR" dirty="0"/>
              <a:t>Ölçek Tipleri</a:t>
            </a:r>
          </a:p>
        </p:txBody>
      </p:sp>
      <p:sp>
        <p:nvSpPr>
          <p:cNvPr id="3" name="İçerik Yer Tutucusu 2">
            <a:extLst>
              <a:ext uri="{FF2B5EF4-FFF2-40B4-BE49-F238E27FC236}">
                <a16:creationId xmlns:a16="http://schemas.microsoft.com/office/drawing/2014/main" id="{22CD0738-1F59-4C1D-9E69-160CE39FA6F4}"/>
              </a:ext>
            </a:extLst>
          </p:cNvPr>
          <p:cNvSpPr>
            <a:spLocks noGrp="1"/>
          </p:cNvSpPr>
          <p:nvPr>
            <p:ph idx="1"/>
          </p:nvPr>
        </p:nvSpPr>
        <p:spPr>
          <a:xfrm>
            <a:off x="337625" y="2067952"/>
            <a:ext cx="10761784" cy="4515728"/>
          </a:xfrm>
        </p:spPr>
        <p:txBody>
          <a:bodyPr>
            <a:normAutofit fontScale="62500" lnSpcReduction="20000"/>
          </a:bodyPr>
          <a:lstStyle/>
          <a:p>
            <a:pPr marL="0" indent="0">
              <a:buNone/>
            </a:pPr>
            <a:r>
              <a:rPr lang="tr-TR" dirty="0">
                <a:solidFill>
                  <a:schemeClr val="bg1"/>
                </a:solidFill>
              </a:rPr>
              <a:t>A) Nominal (Sınıflama) Ölçek</a:t>
            </a:r>
          </a:p>
          <a:p>
            <a:pPr marL="0" indent="0">
              <a:buNone/>
            </a:pPr>
            <a:r>
              <a:rPr lang="tr-TR" dirty="0"/>
              <a:t>Nitel verilere kodlamalar vererek yapılan ölçeklendirmelerdir.(Ev sahibi olup olmaması) Veriler arasında büyüklük küçüklük ilişkisi yok.</a:t>
            </a:r>
          </a:p>
          <a:p>
            <a:pPr marL="0" indent="0">
              <a:buNone/>
            </a:pPr>
            <a:r>
              <a:rPr lang="tr-TR" dirty="0"/>
              <a:t>Frekans, </a:t>
            </a:r>
            <a:r>
              <a:rPr lang="tr-TR" dirty="0" err="1"/>
              <a:t>mod</a:t>
            </a:r>
            <a:r>
              <a:rPr lang="tr-TR" dirty="0"/>
              <a:t>, yüzde</a:t>
            </a:r>
          </a:p>
          <a:p>
            <a:pPr marL="0" indent="0">
              <a:buNone/>
            </a:pPr>
            <a:r>
              <a:rPr lang="tr-TR" dirty="0">
                <a:solidFill>
                  <a:schemeClr val="bg1"/>
                </a:solidFill>
              </a:rPr>
              <a:t>B) Sıralayıcı Ölçek</a:t>
            </a:r>
          </a:p>
          <a:p>
            <a:pPr marL="0" indent="0">
              <a:buNone/>
            </a:pPr>
            <a:r>
              <a:rPr lang="tr-TR" dirty="0"/>
              <a:t>Verilere kodlamalar verilir ancak verilerin hiyerarşi içinde bulunması söz konusudur.(Öğrencilerin başarı durumu)</a:t>
            </a:r>
          </a:p>
          <a:p>
            <a:pPr marL="0" indent="0">
              <a:buNone/>
            </a:pPr>
            <a:r>
              <a:rPr lang="tr-TR" dirty="0"/>
              <a:t>Yüzdelik, çeyreklik, sıra ortalaması</a:t>
            </a:r>
          </a:p>
          <a:p>
            <a:pPr marL="0" indent="0">
              <a:buNone/>
            </a:pPr>
            <a:r>
              <a:rPr lang="tr-TR" dirty="0">
                <a:solidFill>
                  <a:schemeClr val="bg1"/>
                </a:solidFill>
              </a:rPr>
              <a:t>C) Aralık Ölçeği</a:t>
            </a:r>
          </a:p>
          <a:p>
            <a:pPr marL="0" indent="0">
              <a:buNone/>
            </a:pPr>
            <a:r>
              <a:rPr lang="tr-TR" dirty="0"/>
              <a:t>Veriler ölçüm ile elde edilir. Ölçek yapan araçların başlangıç noktaları kesin değil göreli noktalardır.(Sıcaklık) 0 yokluk anlamına gelmez. Kat özelliği yoktur.</a:t>
            </a:r>
          </a:p>
          <a:p>
            <a:pPr marL="0" indent="0">
              <a:buNone/>
            </a:pPr>
            <a:r>
              <a:rPr lang="tr-TR" dirty="0"/>
              <a:t>Aritmetik ortalama, standart sapma</a:t>
            </a:r>
          </a:p>
          <a:p>
            <a:pPr marL="0" indent="0">
              <a:buNone/>
            </a:pPr>
            <a:r>
              <a:rPr lang="tr-TR" dirty="0">
                <a:solidFill>
                  <a:schemeClr val="bg1"/>
                </a:solidFill>
              </a:rPr>
              <a:t>D)Oran Ölçeği</a:t>
            </a:r>
          </a:p>
          <a:p>
            <a:pPr marL="0" indent="0">
              <a:buNone/>
            </a:pPr>
            <a:r>
              <a:rPr lang="tr-TR" dirty="0"/>
              <a:t>Veriler ölçüm ile elde edilir. Başlangıç göreli bir nokta değil mutlak bir noktadır.(Ağırlık, uzunluk) </a:t>
            </a:r>
          </a:p>
          <a:p>
            <a:pPr marL="0" indent="0">
              <a:buNone/>
            </a:pPr>
            <a:r>
              <a:rPr lang="tr-TR" dirty="0"/>
              <a:t>Tüm istatistik işlemler</a:t>
            </a:r>
          </a:p>
          <a:p>
            <a:pPr marL="0" indent="0">
              <a:buNone/>
            </a:pPr>
            <a:endParaRPr lang="tr-TR" dirty="0"/>
          </a:p>
          <a:p>
            <a:r>
              <a:rPr lang="tr-TR" dirty="0"/>
              <a:t>Yukarıdan aşağıya gelişmişlik artar</a:t>
            </a:r>
          </a:p>
        </p:txBody>
      </p:sp>
    </p:spTree>
    <p:extLst>
      <p:ext uri="{BB962C8B-B14F-4D97-AF65-F5344CB8AC3E}">
        <p14:creationId xmlns:p14="http://schemas.microsoft.com/office/powerpoint/2010/main" val="41401825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F1E8D81-2655-4460-86A3-1AF04D9FC1D7}"/>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C8648A11-AB4A-4B06-AF1E-22F3A2216BD3}"/>
              </a:ext>
            </a:extLst>
          </p:cNvPr>
          <p:cNvSpPr>
            <a:spLocks noGrp="1"/>
          </p:cNvSpPr>
          <p:nvPr>
            <p:ph idx="1"/>
          </p:nvPr>
        </p:nvSpPr>
        <p:spPr/>
        <p:txBody>
          <a:bodyPr/>
          <a:lstStyle/>
          <a:p>
            <a:r>
              <a:rPr lang="tr-TR" dirty="0"/>
              <a:t>Tanımlayıcı istatistik</a:t>
            </a:r>
          </a:p>
          <a:p>
            <a:pPr marL="0" indent="0">
              <a:buNone/>
            </a:pPr>
            <a:r>
              <a:rPr lang="tr-TR" dirty="0"/>
              <a:t>İşsizliğin bölgelere, cinsiyete göre dağılımı </a:t>
            </a:r>
          </a:p>
          <a:p>
            <a:pPr marL="0" indent="0">
              <a:buNone/>
            </a:pPr>
            <a:r>
              <a:rPr lang="tr-TR" dirty="0" err="1"/>
              <a:t>Ortalama,mod</a:t>
            </a:r>
            <a:r>
              <a:rPr lang="tr-TR" dirty="0"/>
              <a:t>, medyan</a:t>
            </a:r>
          </a:p>
          <a:p>
            <a:r>
              <a:rPr lang="tr-TR" dirty="0"/>
              <a:t>Analizci istatistik</a:t>
            </a:r>
          </a:p>
          <a:p>
            <a:pPr marL="0" indent="0">
              <a:buNone/>
            </a:pPr>
            <a:r>
              <a:rPr lang="tr-TR" dirty="0"/>
              <a:t>Paket programlar</a:t>
            </a:r>
          </a:p>
          <a:p>
            <a:pPr marL="0" indent="0">
              <a:buNone/>
            </a:pPr>
            <a:r>
              <a:rPr lang="tr-TR" dirty="0"/>
              <a:t>Hipotez testleri, korelasyon</a:t>
            </a:r>
          </a:p>
          <a:p>
            <a:pPr marL="0" indent="0">
              <a:buNone/>
            </a:pPr>
            <a:endParaRPr lang="tr-TR" dirty="0"/>
          </a:p>
        </p:txBody>
      </p:sp>
    </p:spTree>
    <p:extLst>
      <p:ext uri="{BB962C8B-B14F-4D97-AF65-F5344CB8AC3E}">
        <p14:creationId xmlns:p14="http://schemas.microsoft.com/office/powerpoint/2010/main" val="39092800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F82359E-34B2-41F1-BE07-4B26DA7D341F}"/>
              </a:ext>
            </a:extLst>
          </p:cNvPr>
          <p:cNvSpPr>
            <a:spLocks noGrp="1"/>
          </p:cNvSpPr>
          <p:nvPr>
            <p:ph type="title"/>
          </p:nvPr>
        </p:nvSpPr>
        <p:spPr/>
        <p:txBody>
          <a:bodyPr/>
          <a:lstStyle/>
          <a:p>
            <a:r>
              <a:rPr lang="tr-TR" dirty="0"/>
              <a:t>Temel kavramlar</a:t>
            </a:r>
          </a:p>
        </p:txBody>
      </p:sp>
      <p:sp>
        <p:nvSpPr>
          <p:cNvPr id="3" name="İçerik Yer Tutucusu 2">
            <a:extLst>
              <a:ext uri="{FF2B5EF4-FFF2-40B4-BE49-F238E27FC236}">
                <a16:creationId xmlns:a16="http://schemas.microsoft.com/office/drawing/2014/main" id="{E044CC3D-1C4F-4535-8670-C1D254525958}"/>
              </a:ext>
            </a:extLst>
          </p:cNvPr>
          <p:cNvSpPr>
            <a:spLocks noGrp="1"/>
          </p:cNvSpPr>
          <p:nvPr>
            <p:ph idx="1"/>
          </p:nvPr>
        </p:nvSpPr>
        <p:spPr/>
        <p:txBody>
          <a:bodyPr>
            <a:normAutofit/>
          </a:bodyPr>
          <a:lstStyle/>
          <a:p>
            <a:r>
              <a:rPr lang="tr-TR" b="1" dirty="0"/>
              <a:t>Anakütle: </a:t>
            </a:r>
            <a:r>
              <a:rPr lang="tr-TR" dirty="0"/>
              <a:t>Belli bir ortak özelliğe sahip tüm birimlerin oluşturduğu topluluktur. (Üniversite öğrencilerinin tamamı)</a:t>
            </a:r>
          </a:p>
          <a:p>
            <a:r>
              <a:rPr lang="tr-TR" b="1" dirty="0"/>
              <a:t>Örneklem: </a:t>
            </a:r>
            <a:r>
              <a:rPr lang="tr-TR" dirty="0" err="1"/>
              <a:t>Anakütleyi</a:t>
            </a:r>
            <a:r>
              <a:rPr lang="tr-TR" dirty="0"/>
              <a:t> temsil gücüne sahip </a:t>
            </a:r>
            <a:r>
              <a:rPr lang="tr-TR" dirty="0" err="1"/>
              <a:t>anakütleden</a:t>
            </a:r>
            <a:r>
              <a:rPr lang="tr-TR" dirty="0"/>
              <a:t> çekilen birimlerdir.</a:t>
            </a:r>
          </a:p>
        </p:txBody>
      </p:sp>
    </p:spTree>
    <p:extLst>
      <p:ext uri="{BB962C8B-B14F-4D97-AF65-F5344CB8AC3E}">
        <p14:creationId xmlns:p14="http://schemas.microsoft.com/office/powerpoint/2010/main" val="3136674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6DA6F31-5327-42B0-BC2E-21F912F6CDBD}"/>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DA33D56E-4E2B-4FFD-B43A-4C3AF522FAD0}"/>
              </a:ext>
            </a:extLst>
          </p:cNvPr>
          <p:cNvSpPr>
            <a:spLocks noGrp="1"/>
          </p:cNvSpPr>
          <p:nvPr>
            <p:ph idx="1"/>
          </p:nvPr>
        </p:nvSpPr>
        <p:spPr/>
        <p:txBody>
          <a:bodyPr/>
          <a:lstStyle/>
          <a:p>
            <a:r>
              <a:rPr lang="tr-TR" dirty="0"/>
              <a:t>Parametre: Hesaplamaların </a:t>
            </a:r>
            <a:r>
              <a:rPr lang="tr-TR" dirty="0" err="1"/>
              <a:t>anakütleden</a:t>
            </a:r>
            <a:r>
              <a:rPr lang="tr-TR" dirty="0"/>
              <a:t> yapıldığı ölçütler</a:t>
            </a:r>
          </a:p>
          <a:p>
            <a:r>
              <a:rPr lang="tr-TR" dirty="0"/>
              <a:t>İstatistik: Hesaplamaların örneklemden yapıldığı ölçütler</a:t>
            </a:r>
          </a:p>
          <a:p>
            <a:endParaRPr lang="tr-TR" dirty="0"/>
          </a:p>
        </p:txBody>
      </p:sp>
    </p:spTree>
    <p:extLst>
      <p:ext uri="{BB962C8B-B14F-4D97-AF65-F5344CB8AC3E}">
        <p14:creationId xmlns:p14="http://schemas.microsoft.com/office/powerpoint/2010/main" val="565278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B4B5AC2-B004-40AC-B259-6CC836762976}"/>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3B1CF3E-AD9F-4D0F-B11F-2981BDACFE94}"/>
              </a:ext>
            </a:extLst>
          </p:cNvPr>
          <p:cNvSpPr>
            <a:spLocks noGrp="1"/>
          </p:cNvSpPr>
          <p:nvPr>
            <p:ph idx="1"/>
          </p:nvPr>
        </p:nvSpPr>
        <p:spPr/>
        <p:txBody>
          <a:bodyPr/>
          <a:lstStyle/>
          <a:p>
            <a:r>
              <a:rPr lang="tr-TR" dirty="0"/>
              <a:t>Veri: Küçük bilgi parçası. Analizi yapılacak sayı veya gerçekler</a:t>
            </a:r>
          </a:p>
          <a:p>
            <a:pPr marL="0" indent="0">
              <a:buNone/>
            </a:pPr>
            <a:r>
              <a:rPr lang="tr-TR" dirty="0"/>
              <a:t>Birinin yaşı, cinsiyeti</a:t>
            </a:r>
          </a:p>
          <a:p>
            <a:pPr marL="0" indent="0">
              <a:buNone/>
            </a:pPr>
            <a:endParaRPr lang="tr-TR" dirty="0"/>
          </a:p>
          <a:p>
            <a:r>
              <a:rPr lang="tr-TR" dirty="0"/>
              <a:t>Veri seti: biden fazla özelliğe ait veriler</a:t>
            </a:r>
          </a:p>
          <a:p>
            <a:r>
              <a:rPr lang="tr-TR" dirty="0"/>
              <a:t>Denek: hakkında veri toplanan birey veya nesne</a:t>
            </a:r>
          </a:p>
          <a:p>
            <a:r>
              <a:rPr lang="tr-TR" dirty="0"/>
              <a:t>Gözlem: tek bir deneğe ait tüm değişkenlere ait veriler</a:t>
            </a:r>
          </a:p>
        </p:txBody>
      </p:sp>
    </p:spTree>
    <p:extLst>
      <p:ext uri="{BB962C8B-B14F-4D97-AF65-F5344CB8AC3E}">
        <p14:creationId xmlns:p14="http://schemas.microsoft.com/office/powerpoint/2010/main" val="1211137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D26D148-2069-4229-9F12-AE3272DA402B}"/>
              </a:ext>
            </a:extLst>
          </p:cNvPr>
          <p:cNvSpPr>
            <a:spLocks noGrp="1"/>
          </p:cNvSpPr>
          <p:nvPr>
            <p:ph type="title"/>
          </p:nvPr>
        </p:nvSpPr>
        <p:spPr/>
        <p:txBody>
          <a:bodyPr/>
          <a:lstStyle/>
          <a:p>
            <a:r>
              <a:rPr lang="tr-TR" dirty="0"/>
              <a:t>	</a:t>
            </a:r>
          </a:p>
        </p:txBody>
      </p:sp>
      <p:sp>
        <p:nvSpPr>
          <p:cNvPr id="3" name="İçerik Yer Tutucusu 2">
            <a:extLst>
              <a:ext uri="{FF2B5EF4-FFF2-40B4-BE49-F238E27FC236}">
                <a16:creationId xmlns:a16="http://schemas.microsoft.com/office/drawing/2014/main" id="{BFBE258F-92DD-41C2-B6BB-0829066A94AF}"/>
              </a:ext>
            </a:extLst>
          </p:cNvPr>
          <p:cNvSpPr>
            <a:spLocks noGrp="1"/>
          </p:cNvSpPr>
          <p:nvPr>
            <p:ph idx="1"/>
          </p:nvPr>
        </p:nvSpPr>
        <p:spPr>
          <a:xfrm>
            <a:off x="680321" y="1991032"/>
            <a:ext cx="10321976" cy="3967316"/>
          </a:xfrm>
        </p:spPr>
        <p:txBody>
          <a:bodyPr>
            <a:normAutofit/>
          </a:bodyPr>
          <a:lstStyle/>
          <a:p>
            <a:r>
              <a:rPr lang="tr-TR" sz="2000" dirty="0"/>
              <a:t>Değişken: Deneklere ait özellikler </a:t>
            </a:r>
          </a:p>
          <a:p>
            <a:pPr marL="457200" indent="-457200">
              <a:buFont typeface="+mj-lt"/>
              <a:buAutoNum type="arabicPeriod"/>
            </a:pPr>
            <a:r>
              <a:rPr lang="tr-TR" sz="2000" dirty="0"/>
              <a:t>Nitel Değişken - Nicel Değişken</a:t>
            </a:r>
          </a:p>
          <a:p>
            <a:pPr marL="0" indent="0" algn="just">
              <a:buNone/>
            </a:pPr>
            <a:r>
              <a:rPr lang="tr-TR" sz="2000" dirty="0"/>
              <a:t>Sözcük ya da sembollerle ifade edilen değişkenlere nitel, sayılarla ifade edilen değişkenler ise nicel değişken denir.</a:t>
            </a:r>
          </a:p>
          <a:p>
            <a:pPr marL="0" indent="0" algn="just">
              <a:buNone/>
            </a:pPr>
            <a:r>
              <a:rPr lang="tr-TR" sz="2000" dirty="0"/>
              <a:t>cinsiyet, nitel bir değişkendir.</a:t>
            </a:r>
          </a:p>
          <a:p>
            <a:pPr marL="0" indent="0" algn="just">
              <a:buNone/>
            </a:pPr>
            <a:r>
              <a:rPr lang="tr-TR" sz="2000" dirty="0"/>
              <a:t>Yaş, ağırlık, öğrenme başarısı, nicel değişkendir.</a:t>
            </a:r>
          </a:p>
        </p:txBody>
      </p:sp>
    </p:spTree>
    <p:extLst>
      <p:ext uri="{BB962C8B-B14F-4D97-AF65-F5344CB8AC3E}">
        <p14:creationId xmlns:p14="http://schemas.microsoft.com/office/powerpoint/2010/main" val="2622470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67EF645-4C26-427F-80B7-64C8EA359BB0}"/>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0A1FB2DC-A27C-4E84-B1D7-29529AA19A2A}"/>
              </a:ext>
            </a:extLst>
          </p:cNvPr>
          <p:cNvSpPr>
            <a:spLocks noGrp="1"/>
          </p:cNvSpPr>
          <p:nvPr>
            <p:ph idx="1"/>
          </p:nvPr>
        </p:nvSpPr>
        <p:spPr/>
        <p:txBody>
          <a:bodyPr>
            <a:normAutofit/>
          </a:bodyPr>
          <a:lstStyle/>
          <a:p>
            <a:pPr marL="457200" indent="-457200">
              <a:buFont typeface="+mj-lt"/>
              <a:buAutoNum type="arabicPeriod" startAt="2"/>
            </a:pPr>
            <a:r>
              <a:rPr lang="tr-TR" dirty="0"/>
              <a:t>Sürekli Değişken - Kesikli Değişken</a:t>
            </a:r>
          </a:p>
          <a:p>
            <a:pPr marL="0" indent="0">
              <a:buNone/>
            </a:pPr>
            <a:r>
              <a:rPr lang="tr-TR" dirty="0"/>
              <a:t>Sayı ekseni üzerinde tüm noktalarda değer alabilen değişken sürekli </a:t>
            </a:r>
          </a:p>
          <a:p>
            <a:pPr marL="0" indent="0">
              <a:buNone/>
            </a:pPr>
            <a:r>
              <a:rPr lang="tr-TR" dirty="0"/>
              <a:t>Sadece tam sayısal değerler alan kesikli değişkendir.</a:t>
            </a:r>
          </a:p>
          <a:p>
            <a:pPr marL="0" indent="0">
              <a:buNone/>
            </a:pPr>
            <a:r>
              <a:rPr lang="tr-TR" dirty="0"/>
              <a:t>Cinsiyet, eğitim düzeyi, doğum yeri, kan grubu, şube gibi değişkenler kesikli, ağırlık, akademik başarı, öğrenme başarısı, tutum gibi değişkenler süreklidir</a:t>
            </a:r>
          </a:p>
          <a:p>
            <a:endParaRPr lang="tr-TR" dirty="0"/>
          </a:p>
        </p:txBody>
      </p:sp>
    </p:spTree>
    <p:extLst>
      <p:ext uri="{BB962C8B-B14F-4D97-AF65-F5344CB8AC3E}">
        <p14:creationId xmlns:p14="http://schemas.microsoft.com/office/powerpoint/2010/main" val="38879624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B1598C9-67C7-4A5A-BDA3-889218BB7739}"/>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D11B2661-F3D9-4665-B037-8E7FA2A84894}"/>
              </a:ext>
            </a:extLst>
          </p:cNvPr>
          <p:cNvSpPr>
            <a:spLocks noGrp="1"/>
          </p:cNvSpPr>
          <p:nvPr>
            <p:ph idx="1"/>
          </p:nvPr>
        </p:nvSpPr>
        <p:spPr/>
        <p:txBody>
          <a:bodyPr/>
          <a:lstStyle/>
          <a:p>
            <a:pPr marL="457200" indent="-457200">
              <a:buFont typeface="+mj-lt"/>
              <a:buAutoNum type="arabicPeriod" startAt="3"/>
            </a:pPr>
            <a:r>
              <a:rPr lang="tr-TR" dirty="0"/>
              <a:t>Bağımlı (Açıklanan) Değişken – Bağımsız (Açıklayıcı) Değişken</a:t>
            </a:r>
          </a:p>
          <a:p>
            <a:pPr marL="0" indent="0">
              <a:buNone/>
            </a:pPr>
            <a:r>
              <a:rPr lang="tr-TR" dirty="0"/>
              <a:t>Bu sınıflamanın yapılabilmesi için en az iki değişken ve bu değişkenler arasında tanımlı bir ilişki bulunmalıdır.</a:t>
            </a:r>
          </a:p>
          <a:p>
            <a:pPr marL="0" indent="0">
              <a:buNone/>
            </a:pPr>
            <a:r>
              <a:rPr lang="tr-TR" dirty="0"/>
              <a:t>Bağımsız değişken etkileyen bağımlı değişken etkilenen faktör konumundadır.</a:t>
            </a:r>
          </a:p>
          <a:p>
            <a:endParaRPr lang="tr-TR" dirty="0"/>
          </a:p>
        </p:txBody>
      </p:sp>
    </p:spTree>
    <p:extLst>
      <p:ext uri="{BB962C8B-B14F-4D97-AF65-F5344CB8AC3E}">
        <p14:creationId xmlns:p14="http://schemas.microsoft.com/office/powerpoint/2010/main" val="3538757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C04F1C6-B2A8-4DA2-AC83-2C5178D053FA}"/>
              </a:ext>
            </a:extLst>
          </p:cNvPr>
          <p:cNvSpPr>
            <a:spLocks noGrp="1"/>
          </p:cNvSpPr>
          <p:nvPr>
            <p:ph type="title"/>
          </p:nvPr>
        </p:nvSpPr>
        <p:spPr/>
        <p:txBody>
          <a:bodyPr/>
          <a:lstStyle/>
          <a:p>
            <a:endParaRPr lang="tr-TR" dirty="0"/>
          </a:p>
        </p:txBody>
      </p:sp>
      <p:sp>
        <p:nvSpPr>
          <p:cNvPr id="3" name="İçerik Yer Tutucusu 2">
            <a:extLst>
              <a:ext uri="{FF2B5EF4-FFF2-40B4-BE49-F238E27FC236}">
                <a16:creationId xmlns:a16="http://schemas.microsoft.com/office/drawing/2014/main" id="{68CF0D3E-4049-4C0A-8F83-D4E2979C2576}"/>
              </a:ext>
            </a:extLst>
          </p:cNvPr>
          <p:cNvSpPr>
            <a:spLocks noGrp="1"/>
          </p:cNvSpPr>
          <p:nvPr>
            <p:ph idx="1"/>
          </p:nvPr>
        </p:nvSpPr>
        <p:spPr/>
        <p:txBody>
          <a:bodyPr/>
          <a:lstStyle/>
          <a:p>
            <a:r>
              <a:rPr lang="tr-TR" dirty="0"/>
              <a:t>İstatistiki veriler bazen ölçüm ile bazen sayım ile bazen gözlem ile toplanırlar. Verilerin toplanma şekline bağlı olarak farklı ölçek tipleri geliştirilmiştir. Bu ölçek tiplerine göre de farklı istatistiki yöntemler söz konusudur.</a:t>
            </a:r>
          </a:p>
        </p:txBody>
      </p:sp>
    </p:spTree>
    <p:extLst>
      <p:ext uri="{BB962C8B-B14F-4D97-AF65-F5344CB8AC3E}">
        <p14:creationId xmlns:p14="http://schemas.microsoft.com/office/powerpoint/2010/main" val="3439680465"/>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TM04033917[[fn=Berlin]]</Template>
  <TotalTime>375</TotalTime>
  <Words>420</Words>
  <Application>Microsoft Office PowerPoint</Application>
  <PresentationFormat>Geniş ekran</PresentationFormat>
  <Paragraphs>52</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Trebuchet MS</vt:lpstr>
      <vt:lpstr>Berlin</vt:lpstr>
      <vt:lpstr>TEMEL KAVRAMLAR</vt:lpstr>
      <vt:lpstr>PowerPoint Sunusu</vt:lpstr>
      <vt:lpstr>Temel kavramlar</vt:lpstr>
      <vt:lpstr>PowerPoint Sunusu</vt:lpstr>
      <vt:lpstr>PowerPoint Sunusu</vt:lpstr>
      <vt:lpstr> </vt:lpstr>
      <vt:lpstr>PowerPoint Sunusu</vt:lpstr>
      <vt:lpstr>PowerPoint Sunusu</vt:lpstr>
      <vt:lpstr>PowerPoint Sunusu</vt:lpstr>
      <vt:lpstr>Ölçek Tipleri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TEMEL İSTATİSTİK</dc:title>
  <dc:creator>OVB</dc:creator>
  <cp:lastModifiedBy>Sistem Bilgisayar</cp:lastModifiedBy>
  <cp:revision>47</cp:revision>
  <dcterms:created xsi:type="dcterms:W3CDTF">2018-08-25T23:41:58Z</dcterms:created>
  <dcterms:modified xsi:type="dcterms:W3CDTF">2021-11-02T17:55:21Z</dcterms:modified>
</cp:coreProperties>
</file>