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8" r:id="rId6"/>
    <p:sldId id="267" r:id="rId7"/>
    <p:sldId id="261" r:id="rId8"/>
    <p:sldId id="262" r:id="rId9"/>
    <p:sldId id="269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Frekans</c:v>
          </c:tx>
          <c:invertIfNegative val="0"/>
          <c:cat>
            <c:numRef>
              <c:f>Sayfa3!$A$2:$A$7</c:f>
              <c:numCache>
                <c:formatCode>General</c:formatCode>
                <c:ptCount val="6"/>
                <c:pt idx="0">
                  <c:v>19.5</c:v>
                </c:pt>
                <c:pt idx="1">
                  <c:v>34.5</c:v>
                </c:pt>
                <c:pt idx="2">
                  <c:v>49.5</c:v>
                </c:pt>
                <c:pt idx="3">
                  <c:v>64.5</c:v>
                </c:pt>
                <c:pt idx="4">
                  <c:v>79.5</c:v>
                </c:pt>
                <c:pt idx="5">
                  <c:v>94.5</c:v>
                </c:pt>
              </c:numCache>
            </c:numRef>
          </c:cat>
          <c:val>
            <c:numRef>
              <c:f>Sayfa3!$B$2:$B$7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27</c:v>
                </c:pt>
                <c:pt idx="3">
                  <c:v>51</c:v>
                </c:pt>
                <c:pt idx="4">
                  <c:v>10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97-451E-BCAA-086CFFF049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746942127"/>
        <c:axId val="1693900287"/>
      </c:barChart>
      <c:catAx>
        <c:axId val="1746942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93900287"/>
        <c:crosses val="autoZero"/>
        <c:auto val="1"/>
        <c:lblAlgn val="ctr"/>
        <c:lblOffset val="100"/>
        <c:noMultiLvlLbl val="0"/>
      </c:catAx>
      <c:valAx>
        <c:axId val="1693900287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tr-TR"/>
                  <a:t>Frekans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46942127"/>
        <c:crosses val="autoZero"/>
        <c:crossBetween val="between"/>
      </c:valAx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6AC-4A98-973A-1E58EDA228A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6AC-4A98-973A-1E58EDA228A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6AC-4A98-973A-1E58EDA228A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6AC-4A98-973A-1E58EDA228A0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8000"/>
                      <a:lumMod val="114000"/>
                    </a:schemeClr>
                  </a:gs>
                  <a:gs pos="100000">
                    <a:schemeClr val="accent5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4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6AC-4A98-973A-1E58EDA228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Sayfa4!$A$2:$A$6</c:f>
              <c:numCache>
                <c:formatCode>General</c:formatCode>
                <c:ptCount val="5"/>
                <c:pt idx="0">
                  <c:v>5</c:v>
                </c:pt>
                <c:pt idx="1">
                  <c:v>27</c:v>
                </c:pt>
                <c:pt idx="2">
                  <c:v>51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6AC-4A98-973A-1E58EDA228A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 err="1"/>
              <a:t>GSMH’ın</a:t>
            </a:r>
            <a:r>
              <a:rPr lang="tr-TR" dirty="0"/>
              <a:t> </a:t>
            </a:r>
            <a:r>
              <a:rPr lang="tr-TR" dirty="0" err="1"/>
              <a:t>sektörel</a:t>
            </a:r>
            <a:r>
              <a:rPr lang="tr-TR" baseline="0" dirty="0"/>
              <a:t> dağılımı</a:t>
            </a:r>
            <a:endParaRPr lang="tr-T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Sayfa1!$A$1:$A$4</c:f>
              <c:strCache>
                <c:ptCount val="4"/>
                <c:pt idx="0">
                  <c:v>tarım</c:v>
                </c:pt>
                <c:pt idx="1">
                  <c:v>sanayi</c:v>
                </c:pt>
                <c:pt idx="2">
                  <c:v>hizmetler</c:v>
                </c:pt>
                <c:pt idx="3">
                  <c:v>İnşaat</c:v>
                </c:pt>
              </c:strCache>
            </c:strRef>
          </c:cat>
          <c:val>
            <c:numRef>
              <c:f>Sayfa1!$B$1:$B$4</c:f>
              <c:numCache>
                <c:formatCode>General</c:formatCode>
                <c:ptCount val="4"/>
                <c:pt idx="0">
                  <c:v>6.1</c:v>
                </c:pt>
                <c:pt idx="1">
                  <c:v>20.6</c:v>
                </c:pt>
                <c:pt idx="2">
                  <c:v>53.4</c:v>
                </c:pt>
                <c:pt idx="3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2C-4D61-A301-876273F2C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9265999"/>
        <c:axId val="367920655"/>
      </c:barChart>
      <c:catAx>
        <c:axId val="36926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67920655"/>
        <c:crosses val="autoZero"/>
        <c:auto val="1"/>
        <c:lblAlgn val="ctr"/>
        <c:lblOffset val="100"/>
        <c:noMultiLvlLbl val="0"/>
      </c:catAx>
      <c:valAx>
        <c:axId val="367920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69265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0.18498</cdr:x>
      <cdr:y>0.8296</cdr:y>
    </cdr:from>
    <cdr:to>
      <cdr:x>0.3272</cdr:x>
      <cdr:y>0.90135</cdr:y>
    </cdr:to>
    <cdr:cxnSp macro="">
      <cdr:nvCxnSpPr>
        <cdr:cNvPr id="3" name="Düz Bağlayıcı 2">
          <a:extLst xmlns:a="http://schemas.openxmlformats.org/drawingml/2006/main">
            <a:ext uri="{FF2B5EF4-FFF2-40B4-BE49-F238E27FC236}">
              <a16:creationId xmlns:a16="http://schemas.microsoft.com/office/drawing/2014/main" id="{C436B4C4-6D63-4A86-A1C2-DD52F3B7BFCF}"/>
            </a:ext>
          </a:extLst>
        </cdr:cNvPr>
        <cdr:cNvCxnSpPr/>
      </cdr:nvCxnSpPr>
      <cdr:spPr>
        <a:xfrm xmlns:a="http://schemas.openxmlformats.org/drawingml/2006/main" flipV="1">
          <a:off x="997514" y="2728452"/>
          <a:ext cx="766917" cy="2359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0.32446</cdr:x>
      <cdr:y>0.5157</cdr:y>
    </cdr:from>
    <cdr:to>
      <cdr:x>0.47489</cdr:x>
      <cdr:y>0.8296</cdr:y>
    </cdr:to>
    <cdr:cxnSp macro="">
      <cdr:nvCxnSpPr>
        <cdr:cNvPr id="8" name="Düz Bağlayıcı 7">
          <a:extLst xmlns:a="http://schemas.openxmlformats.org/drawingml/2006/main">
            <a:ext uri="{FF2B5EF4-FFF2-40B4-BE49-F238E27FC236}">
              <a16:creationId xmlns:a16="http://schemas.microsoft.com/office/drawing/2014/main" id="{F309205F-54AD-46D3-8927-8F373491AAD5}"/>
            </a:ext>
          </a:extLst>
        </cdr:cNvPr>
        <cdr:cNvCxnSpPr/>
      </cdr:nvCxnSpPr>
      <cdr:spPr>
        <a:xfrm xmlns:a="http://schemas.openxmlformats.org/drawingml/2006/main" flipV="1">
          <a:off x="1749682" y="1696065"/>
          <a:ext cx="811161" cy="103238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0.47215</cdr:x>
      <cdr:y>0.16592</cdr:y>
    </cdr:from>
    <cdr:to>
      <cdr:x>0.61437</cdr:x>
      <cdr:y>0.52018</cdr:y>
    </cdr:to>
    <cdr:cxnSp macro="">
      <cdr:nvCxnSpPr>
        <cdr:cNvPr id="10" name="Düz Bağlayıcı 9">
          <a:extLst xmlns:a="http://schemas.openxmlformats.org/drawingml/2006/main">
            <a:ext uri="{FF2B5EF4-FFF2-40B4-BE49-F238E27FC236}">
              <a16:creationId xmlns:a16="http://schemas.microsoft.com/office/drawing/2014/main" id="{239FB2E8-7D76-4FAC-B236-9A4B8EC4C04F}"/>
            </a:ext>
          </a:extLst>
        </cdr:cNvPr>
        <cdr:cNvCxnSpPr/>
      </cdr:nvCxnSpPr>
      <cdr:spPr>
        <a:xfrm xmlns:a="http://schemas.openxmlformats.org/drawingml/2006/main" flipV="1">
          <a:off x="2546095" y="545690"/>
          <a:ext cx="766916" cy="11651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0.61711</cdr:x>
      <cdr:y>0.1704</cdr:y>
    </cdr:from>
    <cdr:to>
      <cdr:x>0.75385</cdr:x>
      <cdr:y>0.75336</cdr:y>
    </cdr:to>
    <cdr:cxnSp macro="">
      <cdr:nvCxnSpPr>
        <cdr:cNvPr id="12" name="Düz Bağlayıcı 11">
          <a:extLst xmlns:a="http://schemas.openxmlformats.org/drawingml/2006/main">
            <a:ext uri="{FF2B5EF4-FFF2-40B4-BE49-F238E27FC236}">
              <a16:creationId xmlns:a16="http://schemas.microsoft.com/office/drawing/2014/main" id="{1DF2440F-879F-44A8-8124-1550DAA9BE66}"/>
            </a:ext>
          </a:extLst>
        </cdr:cNvPr>
        <cdr:cNvCxnSpPr/>
      </cdr:nvCxnSpPr>
      <cdr:spPr>
        <a:xfrm xmlns:a="http://schemas.openxmlformats.org/drawingml/2006/main">
          <a:off x="3327760" y="560439"/>
          <a:ext cx="737419" cy="19172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0.75659</cdr:x>
      <cdr:y>0.75336</cdr:y>
    </cdr:from>
    <cdr:to>
      <cdr:x>0.90975</cdr:x>
      <cdr:y>0.79821</cdr:y>
    </cdr:to>
    <cdr:cxnSp macro="">
      <cdr:nvCxnSpPr>
        <cdr:cNvPr id="14" name="Düz Bağlayıcı 13">
          <a:extLst xmlns:a="http://schemas.openxmlformats.org/drawingml/2006/main">
            <a:ext uri="{FF2B5EF4-FFF2-40B4-BE49-F238E27FC236}">
              <a16:creationId xmlns:a16="http://schemas.microsoft.com/office/drawing/2014/main" id="{B6516F51-5162-4542-BD26-7998492BA4AD}"/>
            </a:ext>
          </a:extLst>
        </cdr:cNvPr>
        <cdr:cNvCxnSpPr/>
      </cdr:nvCxnSpPr>
      <cdr:spPr>
        <a:xfrm xmlns:a="http://schemas.openxmlformats.org/drawingml/2006/main">
          <a:off x="4079927" y="2477729"/>
          <a:ext cx="825910" cy="1474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24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92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009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0390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4874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882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765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55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41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4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30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16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1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9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15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83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05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4FA4A5-AFAA-4B81-8630-1DFE8E57A78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8F99C-FBDE-4FBF-B575-26E454F654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5797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7E2546-9688-4F6E-8C8A-D8A2313A67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VERİLERİN İŞLENMESİ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73DDF75-F6BE-4FF0-9E8C-F39D787510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TABLOLAR, SERİLER, GRAFİKLER</a:t>
            </a:r>
          </a:p>
        </p:txBody>
      </p:sp>
    </p:spTree>
    <p:extLst>
      <p:ext uri="{BB962C8B-B14F-4D97-AF65-F5344CB8AC3E}">
        <p14:creationId xmlns:p14="http://schemas.microsoft.com/office/powerpoint/2010/main" val="3625408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59B8EAD-5E35-45B2-8FC1-2E0DBFA9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Verilerin Grafikler Gösterimi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39E3D5-E17E-465A-9797-FCBF8637F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dirty="0" err="1"/>
              <a:t>Histogram</a:t>
            </a:r>
            <a:r>
              <a:rPr lang="tr-TR" dirty="0"/>
              <a:t>: Frekans tablosunun grafik gösterimi</a:t>
            </a:r>
          </a:p>
          <a:p>
            <a:endParaRPr lang="tr-TR" dirty="0"/>
          </a:p>
        </p:txBody>
      </p:sp>
      <p:graphicFrame>
        <p:nvGraphicFramePr>
          <p:cNvPr id="10" name="Grafik 9">
            <a:extLst>
              <a:ext uri="{FF2B5EF4-FFF2-40B4-BE49-F238E27FC236}">
                <a16:creationId xmlns:a16="http://schemas.microsoft.com/office/drawing/2014/main" id="{F63137E7-79FC-4E09-86C8-4FF3F23DC5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118908"/>
              </p:ext>
            </p:extLst>
          </p:nvPr>
        </p:nvGraphicFramePr>
        <p:xfrm>
          <a:off x="2217634" y="2669458"/>
          <a:ext cx="5392534" cy="3288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etin kutusu 3">
            <a:extLst>
              <a:ext uri="{FF2B5EF4-FFF2-40B4-BE49-F238E27FC236}">
                <a16:creationId xmlns:a16="http://schemas.microsoft.com/office/drawing/2014/main" id="{D80C6C03-4594-47F4-B5ED-558F39023B74}"/>
              </a:ext>
            </a:extLst>
          </p:cNvPr>
          <p:cNvSpPr txBox="1"/>
          <p:nvPr/>
        </p:nvSpPr>
        <p:spPr>
          <a:xfrm>
            <a:off x="9974366" y="4847271"/>
            <a:ext cx="1708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Her sınıf sütun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CEA91E9-D716-4799-9FB3-9EDBAB825BBE}"/>
              </a:ext>
            </a:extLst>
          </p:cNvPr>
          <p:cNvSpPr txBox="1"/>
          <p:nvPr/>
        </p:nvSpPr>
        <p:spPr>
          <a:xfrm>
            <a:off x="10450643" y="2821858"/>
            <a:ext cx="17088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Yatay eksende sınıf uç değerleri dikey eksen frekans</a:t>
            </a:r>
          </a:p>
        </p:txBody>
      </p:sp>
    </p:spTree>
    <p:extLst>
      <p:ext uri="{BB962C8B-B14F-4D97-AF65-F5344CB8AC3E}">
        <p14:creationId xmlns:p14="http://schemas.microsoft.com/office/powerpoint/2010/main" val="325280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D0E980-0DC2-46C6-9CC9-6E5BC66C4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Daire Grafiği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9A1A8E91-CB05-4387-BA23-3B45AF3ADF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4485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2045647-FC25-45F2-9071-384A4C80E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Sütun Grafiği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4260BCD-2AE2-4412-9643-16A85CBE32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618475"/>
              </p:ext>
            </p:extLst>
          </p:nvPr>
        </p:nvGraphicFramePr>
        <p:xfrm>
          <a:off x="838200" y="1825625"/>
          <a:ext cx="8512277" cy="411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866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BD10C3B-DC20-4D96-857D-4CBDE6694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Verilerin Basit Seri Şeklinde Gösterimi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CC625A9A-DDF2-4127-B2B0-5AFBC9AD10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469366"/>
              </p:ext>
            </p:extLst>
          </p:nvPr>
        </p:nvGraphicFramePr>
        <p:xfrm>
          <a:off x="838200" y="2829898"/>
          <a:ext cx="10515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">
                  <a:extLst>
                    <a:ext uri="{9D8B030D-6E8A-4147-A177-3AD203B41FA5}">
                      <a16:colId xmlns:a16="http://schemas.microsoft.com/office/drawing/2014/main" val="366734331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758403100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618507653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982794000"/>
                    </a:ext>
                  </a:extLst>
                </a:gridCol>
                <a:gridCol w="1061392">
                  <a:extLst>
                    <a:ext uri="{9D8B030D-6E8A-4147-A177-3AD203B41FA5}">
                      <a16:colId xmlns:a16="http://schemas.microsoft.com/office/drawing/2014/main" val="1475459835"/>
                    </a:ext>
                  </a:extLst>
                </a:gridCol>
                <a:gridCol w="1041728">
                  <a:extLst>
                    <a:ext uri="{9D8B030D-6E8A-4147-A177-3AD203B41FA5}">
                      <a16:colId xmlns:a16="http://schemas.microsoft.com/office/drawing/2014/main" val="1562283490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108964628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341099707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646639249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93951560"/>
                    </a:ext>
                  </a:extLst>
                </a:gridCol>
              </a:tblGrid>
              <a:tr h="279083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862188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252238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651501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28252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202440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r>
                        <a:rPr lang="tr-TR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801965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444083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821366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376369"/>
                  </a:ext>
                </a:extLst>
              </a:tr>
              <a:tr h="279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02801"/>
                  </a:ext>
                </a:extLst>
              </a:tr>
            </a:tbl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E183D793-2591-4E70-827A-1A8B7051EC2A}"/>
              </a:ext>
            </a:extLst>
          </p:cNvPr>
          <p:cNvSpPr txBox="1"/>
          <p:nvPr/>
        </p:nvSpPr>
        <p:spPr>
          <a:xfrm>
            <a:off x="838200" y="2075627"/>
            <a:ext cx="7939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Örnek: 100 kişiden oluşan bir sınıfta öğrencilerin istatistik dersinden aldıkları notlar</a:t>
            </a:r>
          </a:p>
        </p:txBody>
      </p:sp>
    </p:spTree>
    <p:extLst>
      <p:ext uri="{BB962C8B-B14F-4D97-AF65-F5344CB8AC3E}">
        <p14:creationId xmlns:p14="http://schemas.microsoft.com/office/powerpoint/2010/main" val="360039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C703678-F46A-46DA-8452-F54CA8837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Verilerin  Sınıflandırılmış Seri Şeklinde Gösterimi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AAC63766-EC05-42A0-94C0-EBD70F3D69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469287"/>
              </p:ext>
            </p:extLst>
          </p:nvPr>
        </p:nvGraphicFramePr>
        <p:xfrm>
          <a:off x="838200" y="1961535"/>
          <a:ext cx="1051560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90921714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31842741"/>
                    </a:ext>
                  </a:extLst>
                </a:gridCol>
              </a:tblGrid>
              <a:tr h="234930">
                <a:tc>
                  <a:txBody>
                    <a:bodyPr/>
                    <a:lstStyle/>
                    <a:p>
                      <a:r>
                        <a:rPr lang="tr-TR" dirty="0"/>
                        <a:t>Veri (notlar) X</a:t>
                      </a:r>
                      <a:r>
                        <a:rPr lang="tr-TR" baseline="-250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Frekans (Sıklık Sayısı) f</a:t>
                      </a:r>
                      <a:r>
                        <a:rPr lang="tr-TR" baseline="-25000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874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05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54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87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9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66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948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023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937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9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C274B9-9523-42EB-9170-63FF232F9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Frekans Tablosu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9731C8-2E80-47A1-B459-CF3E74F7F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Sınıf alt limiti : sınıfın alt değeri</a:t>
            </a:r>
          </a:p>
          <a:p>
            <a:pPr marL="0" indent="0">
              <a:buNone/>
            </a:pPr>
            <a:r>
              <a:rPr lang="tr-TR" dirty="0"/>
              <a:t>Sınıf üst limiti :  sınıfın üst değeri</a:t>
            </a:r>
          </a:p>
          <a:p>
            <a:pPr marL="0" indent="0">
              <a:buNone/>
            </a:pPr>
            <a:r>
              <a:rPr lang="tr-TR" dirty="0"/>
              <a:t>Sınıf üst ucu: bir sınıfın üst sınırı ile </a:t>
            </a:r>
            <a:r>
              <a:rPr lang="tr-TR" dirty="0" err="1"/>
              <a:t>takibeden</a:t>
            </a:r>
            <a:r>
              <a:rPr lang="tr-TR" dirty="0"/>
              <a:t> sınıfın alt sınırının ortalamasıdır.</a:t>
            </a:r>
          </a:p>
          <a:p>
            <a:pPr marL="0" indent="0">
              <a:buNone/>
            </a:pPr>
            <a:r>
              <a:rPr lang="tr-TR" dirty="0"/>
              <a:t>Sınıf alt ucu: bir sınıfın alt sınırı ile bir önceki sınıfın üst sınırının ortalamasıdır.</a:t>
            </a:r>
          </a:p>
          <a:p>
            <a:pPr marL="0" indent="0">
              <a:buNone/>
            </a:pPr>
            <a:r>
              <a:rPr lang="tr-TR" dirty="0"/>
              <a:t>Sınıf uç değerlerini bir sınıfın alt sınırdan bir önceki sınıfın farkının ortalamasını alt sınırlardan çıkarıp, üst sınırlara ekleyerek bulabiliriz.</a:t>
            </a:r>
          </a:p>
          <a:p>
            <a:pPr marL="0" indent="0">
              <a:buNone/>
            </a:pPr>
            <a:r>
              <a:rPr lang="tr-TR" dirty="0"/>
              <a:t>Sınıf genişliği: sınıfın üst ucu ile alt ucu arasındaki fark</a:t>
            </a:r>
          </a:p>
          <a:p>
            <a:pPr marL="0" indent="0">
              <a:buNone/>
            </a:pPr>
            <a:r>
              <a:rPr lang="tr-TR" dirty="0"/>
              <a:t>Sınıf aralığı: sınıf üst ve alt sınırları arasındaki fark</a:t>
            </a:r>
          </a:p>
          <a:p>
            <a:pPr marL="0" indent="0">
              <a:buNone/>
            </a:pPr>
            <a:r>
              <a:rPr lang="tr-TR" dirty="0"/>
              <a:t>Sınıf değeri: sınıf orta değeri</a:t>
            </a:r>
          </a:p>
        </p:txBody>
      </p:sp>
    </p:spTree>
    <p:extLst>
      <p:ext uri="{BB962C8B-B14F-4D97-AF65-F5344CB8AC3E}">
        <p14:creationId xmlns:p14="http://schemas.microsoft.com/office/powerpoint/2010/main" val="360522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EF7CF3-3C07-43D1-97A8-39F710DF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55C923-902D-4FA4-802E-1743281DA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Gözlem sayısını belirle</a:t>
            </a:r>
          </a:p>
          <a:p>
            <a:r>
              <a:rPr lang="tr-TR" dirty="0"/>
              <a:t>Sınıf sayısını hesapla (bir üst tam sayıya yuvarlanmalı)</a:t>
            </a:r>
          </a:p>
          <a:p>
            <a:r>
              <a:rPr lang="tr-TR" dirty="0"/>
              <a:t>En küçük ve en büyük veriyi bul</a:t>
            </a:r>
          </a:p>
          <a:p>
            <a:r>
              <a:rPr lang="tr-TR" dirty="0"/>
              <a:t>Aralığı hesapla</a:t>
            </a:r>
          </a:p>
          <a:p>
            <a:r>
              <a:rPr lang="tr-TR" dirty="0"/>
              <a:t>Sınıf büyüklüğü hesapla</a:t>
            </a:r>
            <a:r>
              <a:rPr lang="sv-SE" dirty="0"/>
              <a:t>(bir üst tam sayıya yuvarlanmalı)</a:t>
            </a:r>
            <a:endParaRPr lang="tr-TR" dirty="0"/>
          </a:p>
          <a:p>
            <a:r>
              <a:rPr lang="tr-TR" dirty="0"/>
              <a:t>Sınıfları oluştur</a:t>
            </a:r>
          </a:p>
          <a:p>
            <a:r>
              <a:rPr lang="tr-TR" dirty="0"/>
              <a:t>Frekansları belirle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324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9731C8-2E80-47A1-B459-CF3E74F7F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Sınıf Sayısı ve Sınıf Büyüklüğü Bulunması</a:t>
            </a:r>
          </a:p>
          <a:p>
            <a:pPr marL="0" indent="0">
              <a:buNone/>
            </a:pPr>
            <a:r>
              <a:rPr lang="tr-TR" dirty="0"/>
              <a:t>Sınıf sayısı soruda ve ya araştırıcının kendi tarafından belirlenir. Eğer belirtilmemişse aşağıdaki formül ile bulunur.</a:t>
            </a:r>
          </a:p>
          <a:p>
            <a:pPr marL="0" indent="0">
              <a:buNone/>
            </a:pPr>
            <a:r>
              <a:rPr lang="tr-TR" dirty="0"/>
              <a:t>Sınıf sayısı=1+3.32*</a:t>
            </a:r>
            <a:r>
              <a:rPr lang="tr-TR" dirty="0" err="1"/>
              <a:t>Log</a:t>
            </a:r>
            <a:r>
              <a:rPr lang="tr-TR" dirty="0"/>
              <a:t>(n)</a:t>
            </a:r>
          </a:p>
          <a:p>
            <a:pPr marL="0" indent="0">
              <a:buNone/>
            </a:pPr>
            <a:r>
              <a:rPr lang="tr-TR" dirty="0"/>
              <a:t>Sınıf Aralığı Büyüklüğü  =En büyük- en küçük değer/Sınıf Sayısı</a:t>
            </a:r>
          </a:p>
        </p:txBody>
      </p:sp>
    </p:spTree>
    <p:extLst>
      <p:ext uri="{BB962C8B-B14F-4D97-AF65-F5344CB8AC3E}">
        <p14:creationId xmlns:p14="http://schemas.microsoft.com/office/powerpoint/2010/main" val="373633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CCBED4-7D64-439E-8FEE-E2C848B41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729" y="306541"/>
            <a:ext cx="10515600" cy="4351338"/>
          </a:xfrm>
        </p:spPr>
        <p:txBody>
          <a:bodyPr/>
          <a:lstStyle/>
          <a:p>
            <a:r>
              <a:rPr lang="tr-TR" dirty="0"/>
              <a:t>Sınıf Ortası(Sınıf Değeri) ve </a:t>
            </a:r>
            <a:r>
              <a:rPr lang="tr-TR" dirty="0" err="1"/>
              <a:t>Nisbi</a:t>
            </a:r>
            <a:r>
              <a:rPr lang="tr-TR" dirty="0"/>
              <a:t> Frekans</a:t>
            </a:r>
          </a:p>
          <a:p>
            <a:pPr marL="0" indent="0">
              <a:buNone/>
            </a:pPr>
            <a:r>
              <a:rPr lang="tr-TR" dirty="0"/>
              <a:t>Sınıf ortası sınıfı temsil eden değerdir ve bu yüzden sınıfın tam orta noktası alınır. Sınıfın alt sınır değeri ile üst sınır değeri toplanarak 2’ye bölünür.</a:t>
            </a:r>
          </a:p>
          <a:p>
            <a:pPr marL="0" indent="0">
              <a:buNone/>
            </a:pPr>
            <a:r>
              <a:rPr lang="tr-TR" dirty="0"/>
              <a:t>Serideki her sınıfın frekanslarının toplam frekansa bölünmesi ile </a:t>
            </a:r>
            <a:r>
              <a:rPr lang="tr-TR" dirty="0" err="1"/>
              <a:t>nisbi</a:t>
            </a:r>
            <a:r>
              <a:rPr lang="tr-TR" dirty="0"/>
              <a:t> frekanslar bulunur.</a:t>
            </a:r>
          </a:p>
        </p:txBody>
      </p:sp>
    </p:spTree>
    <p:extLst>
      <p:ext uri="{BB962C8B-B14F-4D97-AF65-F5344CB8AC3E}">
        <p14:creationId xmlns:p14="http://schemas.microsoft.com/office/powerpoint/2010/main" val="53999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445FC8-B967-4918-9F78-F414C01AC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Birikimli(Kümülatif) Frekanslar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1B2894BB-103A-4B2B-9EE3-32B4143B8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68147"/>
              </p:ext>
            </p:extLst>
          </p:nvPr>
        </p:nvGraphicFramePr>
        <p:xfrm>
          <a:off x="1117600" y="2666453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676160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30950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06168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8412483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tr-TR" dirty="0"/>
                        <a:t>Sınıflar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dirty="0"/>
                        <a:t>Frekans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dirty="0"/>
                        <a:t>Birikimli Frekanslar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902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-den 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-den çok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962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20-34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51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35-49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824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257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65-79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14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80-94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07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12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728E65-1B34-4ADB-8E1B-B163C4EE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9A19E0C7-E8D4-4D3C-AFFB-DB7D21E24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752948"/>
              </p:ext>
            </p:extLst>
          </p:nvPr>
        </p:nvGraphicFramePr>
        <p:xfrm>
          <a:off x="1117600" y="2666453"/>
          <a:ext cx="81280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4676160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130950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4194402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0592022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3096151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6497017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1061687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8412483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tr-TR" dirty="0"/>
                        <a:t>Sınıflar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dirty="0"/>
                        <a:t>Frekans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dirty="0"/>
                        <a:t>Sınıf Uçları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dirty="0"/>
                        <a:t>Sınıf ortası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tr-TR" dirty="0" err="1"/>
                        <a:t>N.frekans</a:t>
                      </a:r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dirty="0"/>
                        <a:t>Birikimli Frekanslar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902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Alt uç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Üst uç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-den 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-den çok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962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20-34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51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35-49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27/100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824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51/100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257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65-79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148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80-94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94.5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07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433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492</TotalTime>
  <Words>505</Words>
  <Application>Microsoft Office PowerPoint</Application>
  <PresentationFormat>Geniş ekran</PresentationFormat>
  <Paragraphs>230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İyon</vt:lpstr>
      <vt:lpstr>VERİLERİN İŞLENMESİ</vt:lpstr>
      <vt:lpstr>Verilerin Basit Seri Şeklinde Gösterimi</vt:lpstr>
      <vt:lpstr>Verilerin  Sınıflandırılmış Seri Şeklinde Gösterimi</vt:lpstr>
      <vt:lpstr>Frekans Tablosu</vt:lpstr>
      <vt:lpstr>PowerPoint Sunusu</vt:lpstr>
      <vt:lpstr>PowerPoint Sunusu</vt:lpstr>
      <vt:lpstr>PowerPoint Sunusu</vt:lpstr>
      <vt:lpstr>PowerPoint Sunusu</vt:lpstr>
      <vt:lpstr>PowerPoint Sunusu</vt:lpstr>
      <vt:lpstr>Verilerin Grafikler Gösterimi</vt:lpstr>
      <vt:lpstr>Daire Grafiği</vt:lpstr>
      <vt:lpstr>Sütun Grafiği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VERİLERİN İŞLENMESİ</dc:title>
  <dc:creator>OVB</dc:creator>
  <cp:lastModifiedBy>Sistem Bilgisayar</cp:lastModifiedBy>
  <cp:revision>44</cp:revision>
  <dcterms:created xsi:type="dcterms:W3CDTF">2018-09-14T10:02:04Z</dcterms:created>
  <dcterms:modified xsi:type="dcterms:W3CDTF">2021-11-16T17:27:33Z</dcterms:modified>
</cp:coreProperties>
</file>