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83"/>
  </p:notesMasterIdLst>
  <p:sldIdLst>
    <p:sldId id="377" r:id="rId2"/>
    <p:sldId id="468" r:id="rId3"/>
    <p:sldId id="479" r:id="rId4"/>
    <p:sldId id="480" r:id="rId5"/>
    <p:sldId id="589" r:id="rId6"/>
    <p:sldId id="590" r:id="rId7"/>
    <p:sldId id="593" r:id="rId8"/>
    <p:sldId id="594" r:id="rId9"/>
    <p:sldId id="482" r:id="rId10"/>
    <p:sldId id="483" r:id="rId11"/>
    <p:sldId id="475" r:id="rId12"/>
    <p:sldId id="619" r:id="rId13"/>
    <p:sldId id="476" r:id="rId14"/>
    <p:sldId id="545" r:id="rId15"/>
    <p:sldId id="477" r:id="rId16"/>
    <p:sldId id="616" r:id="rId17"/>
    <p:sldId id="617" r:id="rId18"/>
    <p:sldId id="618" r:id="rId19"/>
    <p:sldId id="478" r:id="rId20"/>
    <p:sldId id="484" r:id="rId21"/>
    <p:sldId id="331" r:id="rId22"/>
    <p:sldId id="486" r:id="rId23"/>
    <p:sldId id="601" r:id="rId24"/>
    <p:sldId id="330" r:id="rId25"/>
    <p:sldId id="602" r:id="rId26"/>
    <p:sldId id="603" r:id="rId27"/>
    <p:sldId id="608" r:id="rId28"/>
    <p:sldId id="605" r:id="rId29"/>
    <p:sldId id="606" r:id="rId30"/>
    <p:sldId id="489" r:id="rId31"/>
    <p:sldId id="334" r:id="rId32"/>
    <p:sldId id="374" r:id="rId33"/>
    <p:sldId id="375" r:id="rId34"/>
    <p:sldId id="336" r:id="rId35"/>
    <p:sldId id="609" r:id="rId36"/>
    <p:sldId id="610" r:id="rId37"/>
    <p:sldId id="611" r:id="rId38"/>
    <p:sldId id="564" r:id="rId39"/>
    <p:sldId id="579" r:id="rId40"/>
    <p:sldId id="339" r:id="rId41"/>
    <p:sldId id="580" r:id="rId42"/>
    <p:sldId id="581" r:id="rId43"/>
    <p:sldId id="568" r:id="rId44"/>
    <p:sldId id="343" r:id="rId45"/>
    <p:sldId id="612" r:id="rId46"/>
    <p:sldId id="344" r:id="rId47"/>
    <p:sldId id="345" r:id="rId48"/>
    <p:sldId id="570" r:id="rId49"/>
    <p:sldId id="571" r:id="rId50"/>
    <p:sldId id="613" r:id="rId51"/>
    <p:sldId id="615" r:id="rId52"/>
    <p:sldId id="614" r:id="rId53"/>
    <p:sldId id="354" r:id="rId54"/>
    <p:sldId id="355" r:id="rId55"/>
    <p:sldId id="373" r:id="rId56"/>
    <p:sldId id="576" r:id="rId57"/>
    <p:sldId id="561" r:id="rId58"/>
    <p:sldId id="562" r:id="rId59"/>
    <p:sldId id="563" r:id="rId60"/>
    <p:sldId id="529" r:id="rId61"/>
    <p:sldId id="437" r:id="rId62"/>
    <p:sldId id="438" r:id="rId63"/>
    <p:sldId id="439" r:id="rId64"/>
    <p:sldId id="440" r:id="rId65"/>
    <p:sldId id="444" r:id="rId66"/>
    <p:sldId id="540" r:id="rId67"/>
    <p:sldId id="541" r:id="rId68"/>
    <p:sldId id="558" r:id="rId69"/>
    <p:sldId id="582" r:id="rId70"/>
    <p:sldId id="584" r:id="rId71"/>
    <p:sldId id="585" r:id="rId72"/>
    <p:sldId id="586" r:id="rId73"/>
    <p:sldId id="587" r:id="rId74"/>
    <p:sldId id="588" r:id="rId75"/>
    <p:sldId id="536" r:id="rId76"/>
    <p:sldId id="537" r:id="rId77"/>
    <p:sldId id="538" r:id="rId78"/>
    <p:sldId id="539" r:id="rId79"/>
    <p:sldId id="547" r:id="rId80"/>
    <p:sldId id="450" r:id="rId81"/>
    <p:sldId id="452" r:id="rId8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39" y="6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NTM\Desktop\Hasat%202013\bi&#231;.ya&#35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2.7932275902543997E-2"/>
          <c:y val="9.9694640307480306E-2"/>
          <c:w val="0.97206772409745412"/>
          <c:h val="0.86094095579383734"/>
        </c:manualLayout>
      </c:layout>
      <c:pie3DChart>
        <c:varyColors val="1"/>
        <c:ser>
          <c:idx val="0"/>
          <c:order val="0"/>
          <c:explosion val="25"/>
          <c:dLbls>
            <c:dLbl>
              <c:idx val="0"/>
              <c:layout>
                <c:manualLayout>
                  <c:x val="-0.15393094037513069"/>
                  <c:y val="5.7831566233257234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17EF-47D0-A76F-C63CEFE0D7AE}"/>
                </c:ext>
              </c:extLst>
            </c:dLbl>
            <c:dLbl>
              <c:idx val="1"/>
              <c:layout>
                <c:manualLayout>
                  <c:x val="-7.5280118579903008E-2"/>
                  <c:y val="-0.1861156327364795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17EF-47D0-A76F-C63CEFE0D7AE}"/>
                </c:ext>
              </c:extLst>
            </c:dLbl>
            <c:dLbl>
              <c:idx val="3"/>
              <c:layout>
                <c:manualLayout>
                  <c:x val="0.12814809371088942"/>
                  <c:y val="4.1754688381133734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17EF-47D0-A76F-C63CEFE0D7AE}"/>
                </c:ext>
              </c:extLst>
            </c:dLbl>
            <c:spPr>
              <a:solidFill>
                <a:srgbClr val="FFC000"/>
              </a:solidFill>
            </c:spPr>
            <c:txPr>
              <a:bodyPr/>
              <a:lstStyle/>
              <a:p>
                <a:pPr>
                  <a:defRPr b="1"/>
                </a:pPr>
                <a:endParaRPr lang="tr-TR"/>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[biç.yaş.xlsx]Sayfa1!$B$6:$B$9</c:f>
              <c:strCache>
                <c:ptCount val="4"/>
                <c:pt idx="0">
                  <c:v>0 - 5</c:v>
                </c:pt>
                <c:pt idx="1">
                  <c:v>6-10</c:v>
                </c:pt>
                <c:pt idx="2">
                  <c:v>11-20</c:v>
                </c:pt>
                <c:pt idx="3">
                  <c:v>20+</c:v>
                </c:pt>
              </c:strCache>
            </c:strRef>
          </c:cat>
          <c:val>
            <c:numRef>
              <c:f>[biç.yaş.xlsx]Sayfa1!$C$6:$C$9</c:f>
              <c:numCache>
                <c:formatCode>General</c:formatCode>
                <c:ptCount val="4"/>
                <c:pt idx="0">
                  <c:v>3450</c:v>
                </c:pt>
                <c:pt idx="1">
                  <c:v>3450</c:v>
                </c:pt>
                <c:pt idx="2">
                  <c:v>3900</c:v>
                </c:pt>
                <c:pt idx="3">
                  <c:v>4200</c:v>
                </c:pt>
              </c:numCache>
            </c:numRef>
          </c:val>
          <c:extLst>
            <c:ext xmlns:c16="http://schemas.microsoft.com/office/drawing/2014/chart" uri="{C3380CC4-5D6E-409C-BE32-E72D297353CC}">
              <c16:uniqueId val="{00000003-17EF-47D0-A76F-C63CEFE0D7AE}"/>
            </c:ext>
          </c:extLst>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tr-TR"/>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2DCFE-83E0-46DF-BBF5-FC09E8C3B7D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57E17333-3A49-48A2-94F0-BBDFCF6A75E1}">
      <dgm:prSet/>
      <dgm:spPr>
        <a:solidFill>
          <a:srgbClr val="FFC000"/>
        </a:solidFill>
      </dgm:spPr>
      <dgm:t>
        <a:bodyPr/>
        <a:lstStyle/>
        <a:p>
          <a:pPr rtl="0"/>
          <a:r>
            <a:rPr lang="tr-TR" dirty="0" smtClean="0">
              <a:solidFill>
                <a:schemeClr val="tx1"/>
              </a:solidFill>
            </a:rPr>
            <a:t>DÖVME DÜZENİ</a:t>
          </a:r>
          <a:endParaRPr lang="tr-TR" dirty="0">
            <a:solidFill>
              <a:schemeClr val="tx1"/>
            </a:solidFill>
          </a:endParaRPr>
        </a:p>
      </dgm:t>
    </dgm:pt>
    <dgm:pt modelId="{02F635F2-307F-40E3-AAAC-D180122FEC1F}" type="parTrans" cxnId="{5CC9C783-A922-4506-9091-DC471A1948FD}">
      <dgm:prSet/>
      <dgm:spPr/>
      <dgm:t>
        <a:bodyPr/>
        <a:lstStyle/>
        <a:p>
          <a:endParaRPr lang="tr-TR"/>
        </a:p>
      </dgm:t>
    </dgm:pt>
    <dgm:pt modelId="{67EDAA0D-1486-4AFE-AE0E-BF32576C0242}" type="sibTrans" cxnId="{5CC9C783-A922-4506-9091-DC471A1948FD}">
      <dgm:prSet/>
      <dgm:spPr/>
      <dgm:t>
        <a:bodyPr/>
        <a:lstStyle/>
        <a:p>
          <a:endParaRPr lang="tr-TR"/>
        </a:p>
      </dgm:t>
    </dgm:pt>
    <dgm:pt modelId="{9BDCAD09-ED90-4F65-A6B3-E5F59827AAD6}" type="pres">
      <dgm:prSet presAssocID="{BDA2DCFE-83E0-46DF-BBF5-FC09E8C3B7D3}" presName="linear" presStyleCnt="0">
        <dgm:presLayoutVars>
          <dgm:animLvl val="lvl"/>
          <dgm:resizeHandles val="exact"/>
        </dgm:presLayoutVars>
      </dgm:prSet>
      <dgm:spPr/>
      <dgm:t>
        <a:bodyPr/>
        <a:lstStyle/>
        <a:p>
          <a:endParaRPr lang="tr-TR"/>
        </a:p>
      </dgm:t>
    </dgm:pt>
    <dgm:pt modelId="{149F39DC-3E1C-4DA5-BBB3-6666C6CCA6A1}" type="pres">
      <dgm:prSet presAssocID="{57E17333-3A49-48A2-94F0-BBDFCF6A75E1}" presName="parentText" presStyleLbl="node1" presStyleIdx="0" presStyleCnt="1">
        <dgm:presLayoutVars>
          <dgm:chMax val="0"/>
          <dgm:bulletEnabled val="1"/>
        </dgm:presLayoutVars>
      </dgm:prSet>
      <dgm:spPr/>
      <dgm:t>
        <a:bodyPr/>
        <a:lstStyle/>
        <a:p>
          <a:endParaRPr lang="tr-TR"/>
        </a:p>
      </dgm:t>
    </dgm:pt>
  </dgm:ptLst>
  <dgm:cxnLst>
    <dgm:cxn modelId="{5CC9C783-A922-4506-9091-DC471A1948FD}" srcId="{BDA2DCFE-83E0-46DF-BBF5-FC09E8C3B7D3}" destId="{57E17333-3A49-48A2-94F0-BBDFCF6A75E1}" srcOrd="0" destOrd="0" parTransId="{02F635F2-307F-40E3-AAAC-D180122FEC1F}" sibTransId="{67EDAA0D-1486-4AFE-AE0E-BF32576C0242}"/>
    <dgm:cxn modelId="{89D6609C-F886-4C7A-AAB9-033A397C0EE0}" type="presOf" srcId="{BDA2DCFE-83E0-46DF-BBF5-FC09E8C3B7D3}" destId="{9BDCAD09-ED90-4F65-A6B3-E5F59827AAD6}" srcOrd="0" destOrd="0" presId="urn:microsoft.com/office/officeart/2005/8/layout/vList2"/>
    <dgm:cxn modelId="{0471655D-773B-4424-AF44-CC322AFE3CBC}" type="presOf" srcId="{57E17333-3A49-48A2-94F0-BBDFCF6A75E1}" destId="{149F39DC-3E1C-4DA5-BBB3-6666C6CCA6A1}" srcOrd="0" destOrd="0" presId="urn:microsoft.com/office/officeart/2005/8/layout/vList2"/>
    <dgm:cxn modelId="{0E5D6C66-D0E8-4974-A641-1863426E217A}" type="presParOf" srcId="{9BDCAD09-ED90-4F65-A6B3-E5F59827AAD6}" destId="{149F39DC-3E1C-4DA5-BBB3-6666C6CCA6A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F39DC-3E1C-4DA5-BBB3-6666C6CCA6A1}">
      <dsp:nvSpPr>
        <dsp:cNvPr id="0" name=""/>
        <dsp:cNvSpPr/>
      </dsp:nvSpPr>
      <dsp:spPr>
        <a:xfrm>
          <a:off x="0" y="2184"/>
          <a:ext cx="8229600" cy="93541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tr-TR" sz="3900" kern="1200" dirty="0" smtClean="0">
              <a:solidFill>
                <a:schemeClr val="tx1"/>
              </a:solidFill>
            </a:rPr>
            <a:t>DÖVME DÜZENİ</a:t>
          </a:r>
          <a:endParaRPr lang="tr-TR" sz="3900" kern="1200" dirty="0">
            <a:solidFill>
              <a:schemeClr val="tx1"/>
            </a:solidFill>
          </a:endParaRPr>
        </a:p>
      </dsp:txBody>
      <dsp:txXfrm>
        <a:off x="45663" y="47847"/>
        <a:ext cx="8138274" cy="8440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png"/></Relationships>
</file>

<file path=ppt/drawings/drawing1.xml><?xml version="1.0" encoding="utf-8"?>
<c:userShapes xmlns:c="http://schemas.openxmlformats.org/drawingml/2006/chart">
  <cdr:relSizeAnchor xmlns:cdr="http://schemas.openxmlformats.org/drawingml/2006/chartDrawing">
    <cdr:from>
      <cdr:x>0.05983</cdr:x>
      <cdr:y>0.15714</cdr:y>
    </cdr:from>
    <cdr:to>
      <cdr:x>0.22448</cdr:x>
      <cdr:y>0.25126</cdr:y>
    </cdr:to>
    <cdr:sp macro="" textlink="">
      <cdr:nvSpPr>
        <cdr:cNvPr id="2" name="1 Metin kutusu"/>
        <cdr:cNvSpPr txBox="1"/>
      </cdr:nvSpPr>
      <cdr:spPr>
        <a:xfrm xmlns:a="http://schemas.openxmlformats.org/drawingml/2006/main">
          <a:off x="500066" y="785804"/>
          <a:ext cx="1376193" cy="47066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tr-TR" sz="2000" b="1" dirty="0"/>
            <a:t>4.200</a:t>
          </a:r>
          <a:r>
            <a:rPr lang="tr-TR" sz="2000" dirty="0"/>
            <a:t> </a:t>
          </a:r>
          <a:r>
            <a:rPr lang="tr-TR" sz="2000" b="1" dirty="0"/>
            <a:t>adet</a:t>
          </a:r>
        </a:p>
      </cdr:txBody>
    </cdr:sp>
  </cdr:relSizeAnchor>
  <cdr:relSizeAnchor xmlns:cdr="http://schemas.openxmlformats.org/drawingml/2006/chartDrawing">
    <cdr:from>
      <cdr:x>0.75926</cdr:x>
      <cdr:y>0.14286</cdr:y>
    </cdr:from>
    <cdr:to>
      <cdr:x>0.89385</cdr:x>
      <cdr:y>0.23697</cdr:y>
    </cdr:to>
    <cdr:sp macro="" textlink="">
      <cdr:nvSpPr>
        <cdr:cNvPr id="3" name="2 Metin kutusu"/>
        <cdr:cNvSpPr txBox="1"/>
      </cdr:nvSpPr>
      <cdr:spPr>
        <a:xfrm xmlns:a="http://schemas.openxmlformats.org/drawingml/2006/main">
          <a:off x="5857916" y="714380"/>
          <a:ext cx="1038403" cy="47061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tr-TR" sz="2000" b="1" dirty="0"/>
            <a:t>3.450</a:t>
          </a:r>
          <a:r>
            <a:rPr lang="tr-TR" sz="1800" b="1" dirty="0"/>
            <a:t> adet</a:t>
          </a:r>
        </a:p>
      </cdr:txBody>
    </cdr:sp>
  </cdr:relSizeAnchor>
  <cdr:relSizeAnchor xmlns:cdr="http://schemas.openxmlformats.org/drawingml/2006/chartDrawing">
    <cdr:from>
      <cdr:x>0.24883</cdr:x>
      <cdr:y>0.27353</cdr:y>
    </cdr:from>
    <cdr:to>
      <cdr:x>0.39906</cdr:x>
      <cdr:y>0.55588</cdr:y>
    </cdr:to>
    <cdr:sp macro="" textlink="">
      <cdr:nvSpPr>
        <cdr:cNvPr id="4" name="3 Metin kutusu"/>
        <cdr:cNvSpPr txBox="1"/>
      </cdr:nvSpPr>
      <cdr:spPr>
        <a:xfrm xmlns:a="http://schemas.openxmlformats.org/drawingml/2006/main">
          <a:off x="1514476" y="88582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tr-TR" sz="1100"/>
        </a:p>
      </cdr:txBody>
    </cdr:sp>
  </cdr:relSizeAnchor>
  <cdr:relSizeAnchor xmlns:cdr="http://schemas.openxmlformats.org/drawingml/2006/chartDrawing">
    <cdr:from>
      <cdr:x>0.12037</cdr:x>
      <cdr:y>0.52857</cdr:y>
    </cdr:from>
    <cdr:to>
      <cdr:x>0.24088</cdr:x>
      <cdr:y>0.61975</cdr:y>
    </cdr:to>
    <cdr:sp macro="" textlink="">
      <cdr:nvSpPr>
        <cdr:cNvPr id="5" name="4 Metin kutusu"/>
        <cdr:cNvSpPr txBox="1"/>
      </cdr:nvSpPr>
      <cdr:spPr>
        <a:xfrm xmlns:a="http://schemas.openxmlformats.org/drawingml/2006/main">
          <a:off x="928694" y="2643206"/>
          <a:ext cx="929772" cy="45596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tr-TR" sz="1800" b="1" dirty="0"/>
            <a:t>3.900 adet</a:t>
          </a:r>
        </a:p>
      </cdr:txBody>
    </cdr:sp>
  </cdr:relSizeAnchor>
  <cdr:relSizeAnchor xmlns:cdr="http://schemas.openxmlformats.org/drawingml/2006/chartDrawing">
    <cdr:from>
      <cdr:x>0.64815</cdr:x>
      <cdr:y>0.45714</cdr:y>
    </cdr:from>
    <cdr:to>
      <cdr:x>0.7963</cdr:x>
      <cdr:y>0.5542</cdr:y>
    </cdr:to>
    <cdr:sp macro="" textlink="">
      <cdr:nvSpPr>
        <cdr:cNvPr id="6" name="5 Metin kutusu"/>
        <cdr:cNvSpPr txBox="1"/>
      </cdr:nvSpPr>
      <cdr:spPr>
        <a:xfrm xmlns:a="http://schemas.openxmlformats.org/drawingml/2006/main">
          <a:off x="5000660" y="2286016"/>
          <a:ext cx="1143008" cy="48536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tr-TR" sz="2000" b="1" dirty="0"/>
            <a:t>3.450</a:t>
          </a:r>
          <a:r>
            <a:rPr lang="tr-TR" sz="1200" b="1" baseline="0" dirty="0"/>
            <a:t> adet</a:t>
          </a:r>
          <a:endParaRPr lang="tr-TR" sz="1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BF67EA-51E0-4B64-BDD6-C2410A0E6608}" type="datetimeFigureOut">
              <a:rPr lang="tr-TR" smtClean="0"/>
              <a:pPr/>
              <a:t>13.12.2019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12ECE9-9986-4A02-A707-784B0FFB634E}"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3653D9C-5B85-418E-BC75-64BF1EABE090}" type="slidenum">
              <a:rPr lang="tr-TR" smtClean="0">
                <a:latin typeface="Arial" charset="0"/>
                <a:cs typeface="Arial" charset="0"/>
              </a:rPr>
              <a:pPr/>
              <a:t>10</a:t>
            </a:fld>
            <a:endParaRPr lang="tr-TR" smtClean="0">
              <a:latin typeface="Arial" charset="0"/>
              <a:cs typeface="Arial" charset="0"/>
            </a:endParaRPr>
          </a:p>
        </p:txBody>
      </p:sp>
      <p:sp>
        <p:nvSpPr>
          <p:cNvPr id="144387" name="Rectangle 2"/>
          <p:cNvSpPr>
            <a:spLocks noGrp="1" noRot="1" noChangeAspect="1" noChangeArrowheads="1" noTextEdit="1"/>
          </p:cNvSpPr>
          <p:nvPr>
            <p:ph type="sldImg"/>
          </p:nvPr>
        </p:nvSpPr>
        <p:spPr>
          <a:xfrm>
            <a:off x="914400" y="514350"/>
            <a:ext cx="5029200" cy="3771900"/>
          </a:xfrm>
          <a:ln/>
        </p:spPr>
      </p:sp>
      <p:sp>
        <p:nvSpPr>
          <p:cNvPr id="144388" name="Rectangle 3"/>
          <p:cNvSpPr>
            <a:spLocks noGrp="1" noChangeArrowheads="1"/>
          </p:cNvSpPr>
          <p:nvPr>
            <p:ph type="body" idx="1"/>
          </p:nvPr>
        </p:nvSpPr>
        <p:spPr>
          <a:xfrm>
            <a:off x="609600" y="4343400"/>
            <a:ext cx="5638800" cy="4114800"/>
          </a:xfrm>
          <a:noFill/>
          <a:ln/>
        </p:spPr>
        <p:txBody>
          <a:bodyPr/>
          <a:lstStyle/>
          <a:p>
            <a:pPr eaLnBrk="1" hangingPunct="1">
              <a:spcBef>
                <a:spcPct val="0"/>
              </a:spcBef>
            </a:pPr>
            <a:r>
              <a:rPr lang="tr-TR" smtClean="0">
                <a:latin typeface="Arial" charset="0"/>
              </a:rPr>
              <a:t>Makine içerisinden ürün akışını açıklayınız</a:t>
            </a:r>
            <a:r>
              <a:rPr lang="en-GB" smtClean="0">
                <a:latin typeface="Arial" charset="0"/>
              </a:rPr>
              <a:t>.</a:t>
            </a:r>
          </a:p>
          <a:p>
            <a:pPr eaLnBrk="1" hangingPunct="1">
              <a:spcBef>
                <a:spcPct val="0"/>
              </a:spcBef>
            </a:pPr>
            <a:r>
              <a:rPr lang="tr-TR" smtClean="0">
                <a:latin typeface="Arial" charset="0"/>
              </a:rPr>
              <a:t>Ürün akışı animasyonunu ilerletmek için fare ile tıklayınız</a:t>
            </a:r>
            <a:endParaRPr lang="en-GB"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B9E5E8D-77EB-48D4-A441-CE3BBDC5ED78}" type="slidenum">
              <a:rPr lang="tr-TR" smtClean="0"/>
              <a:pPr/>
              <a:t>16</a:t>
            </a:fld>
            <a:endParaRPr lang="tr-T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tr-TR" smtClean="0"/>
              <a:t>Tüm bu aşamalar, girdi ve bütçe belirlenmesine yardımcı olur.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algn="just"/>
            <a:r>
              <a:rPr lang="tr-TR" sz="1800" smtClean="0">
                <a:latin typeface="Tahoma" pitchFamily="34" charset="0"/>
              </a:rPr>
              <a:t>Sorunların giderilmesi amacıyla,  Bakanlığımızca yapılan en önemli çalışmalardan birisi; Biçerdöverle hasatta dane kayıplarının önlenmesine yönelik olarak  çiftçi ve teknik elemanların eğitimine ağırlık verilmektedir. Bu eğitimler dört kısımda yapılmakta olup öncelikle biçerdöverleri kullanacak olan operatörlerin eğitecek eğiticilerin eğitimi, ikincisi biçerdöverleri kullanacak olan operatörlerin eğitimi, üçüncüsü hasatta biçerdöveri kontrol edecek kontrolörlerin eğitimi dördüncüsü ise çiftçilerin eğitimidir.</a:t>
            </a:r>
          </a:p>
          <a:p>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8EC232-035A-4099-9B64-49F4958C7444}" type="slidenum">
              <a:rPr lang="tr-TR"/>
              <a:pPr/>
              <a:t>21</a:t>
            </a:fld>
            <a:endParaRPr lang="tr-T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tr-TR"/>
              <a:t>Ürünün biçme düzeninden dövücü düzene ulaştırılması esnasında meydana gelen kayıplardır. Namlu dışında biçme genişliği boyunca görülen başak ve daneler biçme düzeninden kaynaklanan kayıplardır.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814567-DC16-4EBB-83C9-E356E0F3D67D}" type="slidenum">
              <a:rPr lang="tr-TR" sz="1200"/>
              <a:pPr algn="r"/>
              <a:t>60</a:t>
            </a:fld>
            <a:endParaRPr lang="tr-TR" sz="1200"/>
          </a:p>
        </p:txBody>
      </p:sp>
      <p:sp>
        <p:nvSpPr>
          <p:cNvPr id="137219" name="Rectangle 2"/>
          <p:cNvSpPr>
            <a:spLocks noGrp="1" noRot="1" noChangeAspect="1" noChangeArrowheads="1" noTextEdit="1"/>
          </p:cNvSpPr>
          <p:nvPr>
            <p:ph type="sldImg"/>
          </p:nvPr>
        </p:nvSpPr>
        <p:spPr bwMode="auto">
          <a:xfrm>
            <a:off x="914400" y="514350"/>
            <a:ext cx="5029200" cy="3771900"/>
          </a:xfrm>
          <a:noFill/>
          <a:ln>
            <a:solidFill>
              <a:srgbClr val="000000"/>
            </a:solidFill>
            <a:miter lim="800000"/>
            <a:headEnd/>
            <a:tailEnd/>
          </a:ln>
        </p:spPr>
      </p:sp>
      <p:sp>
        <p:nvSpPr>
          <p:cNvPr id="137220" name="Rectangle 3"/>
          <p:cNvSpPr>
            <a:spLocks noGrp="1" noChangeArrowheads="1"/>
          </p:cNvSpPr>
          <p:nvPr>
            <p:ph type="body" idx="1"/>
          </p:nvPr>
        </p:nvSpPr>
        <p:spPr bwMode="auto">
          <a:xfrm>
            <a:off x="609600" y="4343400"/>
            <a:ext cx="5638800" cy="4114800"/>
          </a:xfrm>
          <a:noFill/>
        </p:spPr>
        <p:txBody>
          <a:bodyPr wrap="square" numCol="1" anchor="t" anchorCtr="0" compatLnSpc="1">
            <a:prstTxWarp prst="textNoShape">
              <a:avLst/>
            </a:prstTxWarp>
          </a:bodyPr>
          <a:lstStyle/>
          <a:p>
            <a:pPr eaLnBrk="1" hangingPunct="1">
              <a:spcBef>
                <a:spcPct val="0"/>
              </a:spcBef>
              <a:buFontTx/>
              <a:buChar char="•"/>
            </a:pPr>
            <a:r>
              <a:rPr lang="en-GB" sz="1000" smtClean="0">
                <a:latin typeface="Arial" pitchFamily="34" charset="0"/>
              </a:rPr>
              <a:t> </a:t>
            </a:r>
            <a:r>
              <a:rPr lang="tr-TR" sz="1000" smtClean="0">
                <a:latin typeface="Arial" pitchFamily="34" charset="0"/>
              </a:rPr>
              <a:t>Dane deposu numunesini harmanlamanın tam olması, temizlik ve kırık daneler açısından kontrol ediniz</a:t>
            </a:r>
            <a:r>
              <a:rPr lang="en-GB" sz="1000" smtClean="0">
                <a:latin typeface="Arial" pitchFamily="34" charset="0"/>
              </a:rPr>
              <a:t>.</a:t>
            </a:r>
          </a:p>
          <a:p>
            <a:pPr eaLnBrk="1" hangingPunct="1">
              <a:spcBef>
                <a:spcPct val="0"/>
              </a:spcBef>
              <a:buFontTx/>
              <a:buChar char="•"/>
            </a:pPr>
            <a:r>
              <a:rPr lang="en-GB" sz="1000" smtClean="0">
                <a:latin typeface="Arial" pitchFamily="34" charset="0"/>
              </a:rPr>
              <a:t> </a:t>
            </a:r>
            <a:r>
              <a:rPr lang="tr-TR" sz="1000" smtClean="0">
                <a:latin typeface="Arial" pitchFamily="34" charset="0"/>
              </a:rPr>
              <a:t>Sağır elek üzerindeki malzeme dağılımını kontrol ediniz</a:t>
            </a:r>
            <a:r>
              <a:rPr lang="en-GB" sz="1000" smtClean="0">
                <a:latin typeface="Arial" pitchFamily="34" charset="0"/>
              </a:rPr>
              <a:t>.</a:t>
            </a:r>
          </a:p>
          <a:p>
            <a:pPr eaLnBrk="1" hangingPunct="1">
              <a:spcBef>
                <a:spcPct val="0"/>
              </a:spcBef>
              <a:buFontTx/>
              <a:buChar char="•"/>
            </a:pPr>
            <a:r>
              <a:rPr lang="en-GB" sz="1000" smtClean="0">
                <a:latin typeface="Arial" pitchFamily="34" charset="0"/>
              </a:rPr>
              <a:t> </a:t>
            </a:r>
            <a:r>
              <a:rPr lang="tr-TR" sz="1000" smtClean="0">
                <a:latin typeface="Arial" pitchFamily="34" charset="0"/>
              </a:rPr>
              <a:t>Elekler üzerindeki malzemelerin tipini, miktarını ve dağılımını kontrol ediniz</a:t>
            </a:r>
            <a:r>
              <a:rPr lang="en-GB" sz="1000" smtClean="0">
                <a:latin typeface="Arial" pitchFamily="34" charset="0"/>
              </a:rPr>
              <a:t>.</a:t>
            </a:r>
          </a:p>
          <a:p>
            <a:pPr eaLnBrk="1" hangingPunct="1">
              <a:spcBef>
                <a:spcPct val="0"/>
              </a:spcBef>
              <a:buFontTx/>
              <a:buChar char="•"/>
            </a:pPr>
            <a:r>
              <a:rPr lang="en-GB" sz="1000" smtClean="0">
                <a:latin typeface="Arial" pitchFamily="34" charset="0"/>
              </a:rPr>
              <a:t> </a:t>
            </a:r>
            <a:r>
              <a:rPr lang="tr-TR" sz="1000" smtClean="0">
                <a:latin typeface="Arial" pitchFamily="34" charset="0"/>
              </a:rPr>
              <a:t>Kesmik tipini ve miktarını kontrol ediniz</a:t>
            </a:r>
            <a:r>
              <a:rPr lang="en-GB" sz="1000" smtClean="0">
                <a:latin typeface="Arial" pitchFamily="34" charset="0"/>
              </a:rPr>
              <a:t>.</a:t>
            </a:r>
          </a:p>
          <a:p>
            <a:pPr eaLnBrk="1" hangingPunct="1">
              <a:spcBef>
                <a:spcPct val="0"/>
              </a:spcBef>
            </a:pPr>
            <a:r>
              <a:rPr lang="en-GB" sz="1000" smtClean="0">
                <a:latin typeface="Arial" pitchFamily="34" charset="0"/>
              </a:rPr>
              <a:t>a. </a:t>
            </a:r>
            <a:r>
              <a:rPr lang="tr-TR" sz="1000" smtClean="0">
                <a:latin typeface="Arial" pitchFamily="34" charset="0"/>
              </a:rPr>
              <a:t>Tablanın ön tarafına yürüyünüz ve tabla ürüne temas etmeden önceki ürün kaybını kontrol ediniz (hasat öncesi kayıp</a:t>
            </a:r>
            <a:r>
              <a:rPr lang="en-GB" sz="1000" smtClean="0">
                <a:latin typeface="Arial" pitchFamily="34" charset="0"/>
              </a:rPr>
              <a:t>).</a:t>
            </a:r>
          </a:p>
          <a:p>
            <a:pPr eaLnBrk="1" hangingPunct="1">
              <a:spcBef>
                <a:spcPct val="0"/>
              </a:spcBef>
            </a:pPr>
            <a:r>
              <a:rPr lang="en-GB" sz="1000" smtClean="0">
                <a:latin typeface="Arial" pitchFamily="34" charset="0"/>
              </a:rPr>
              <a:t>b. </a:t>
            </a:r>
            <a:r>
              <a:rPr lang="tr-TR" sz="1000" smtClean="0">
                <a:latin typeface="Arial" pitchFamily="34" charset="0"/>
              </a:rPr>
              <a:t>Yalnızca tablanın hareket ettiği alan içerisindeki ürün kaybını kontrol ediniz (tabla kaybı</a:t>
            </a:r>
            <a:r>
              <a:rPr lang="en-GB" sz="1000" smtClean="0">
                <a:latin typeface="Arial" pitchFamily="34" charset="0"/>
              </a:rPr>
              <a:t>).</a:t>
            </a:r>
          </a:p>
          <a:p>
            <a:pPr eaLnBrk="1" hangingPunct="1">
              <a:spcBef>
                <a:spcPct val="0"/>
              </a:spcBef>
            </a:pPr>
            <a:r>
              <a:rPr lang="en-GB" sz="1000" smtClean="0">
                <a:latin typeface="Arial" pitchFamily="34" charset="0"/>
              </a:rPr>
              <a:t>c. </a:t>
            </a:r>
            <a:r>
              <a:rPr lang="tr-TR" sz="1000" smtClean="0">
                <a:latin typeface="Arial" pitchFamily="34" charset="0"/>
              </a:rPr>
              <a:t>Sızıntı kayıpları açısından biçerdöverin altını kontrol ediniz</a:t>
            </a:r>
            <a:endParaRPr lang="en-GB" sz="1000" smtClean="0">
              <a:latin typeface="Arial" pitchFamily="34" charset="0"/>
            </a:endParaRPr>
          </a:p>
          <a:p>
            <a:pPr eaLnBrk="1" hangingPunct="1">
              <a:spcBef>
                <a:spcPct val="0"/>
              </a:spcBef>
            </a:pPr>
            <a:r>
              <a:rPr lang="en-GB" sz="1000" smtClean="0">
                <a:latin typeface="Arial" pitchFamily="34" charset="0"/>
              </a:rPr>
              <a:t>d+e+f. </a:t>
            </a:r>
            <a:r>
              <a:rPr lang="tr-TR" sz="1000" smtClean="0">
                <a:latin typeface="Arial" pitchFamily="34" charset="0"/>
              </a:rPr>
              <a:t>Temizleme eleğinin genişliği boyunca bir namlu içerisindeki </a:t>
            </a:r>
            <a:r>
              <a:rPr lang="en-GB" sz="1000" smtClean="0">
                <a:latin typeface="Arial" pitchFamily="34" charset="0"/>
              </a:rPr>
              <a:t>(d=</a:t>
            </a:r>
            <a:r>
              <a:rPr lang="tr-TR" sz="1000" smtClean="0">
                <a:latin typeface="Arial" pitchFamily="34" charset="0"/>
              </a:rPr>
              <a:t> elek kaybı</a:t>
            </a:r>
            <a:r>
              <a:rPr lang="en-GB" sz="1000" smtClean="0">
                <a:latin typeface="Arial" pitchFamily="34" charset="0"/>
              </a:rPr>
              <a:t>, e=</a:t>
            </a:r>
            <a:r>
              <a:rPr lang="tr-TR" sz="1000" smtClean="0">
                <a:latin typeface="Arial" pitchFamily="34" charset="0"/>
              </a:rPr>
              <a:t> </a:t>
            </a:r>
            <a:r>
              <a:rPr lang="en-GB" sz="1000" smtClean="0">
                <a:latin typeface="Arial" pitchFamily="34" charset="0"/>
              </a:rPr>
              <a:t>fan </a:t>
            </a:r>
            <a:r>
              <a:rPr lang="tr-TR" sz="1000" smtClean="0">
                <a:latin typeface="Arial" pitchFamily="34" charset="0"/>
              </a:rPr>
              <a:t>kaybı</a:t>
            </a:r>
            <a:r>
              <a:rPr lang="en-GB" sz="1000" smtClean="0">
                <a:latin typeface="Arial" pitchFamily="34" charset="0"/>
              </a:rPr>
              <a:t>, f=</a:t>
            </a:r>
            <a:r>
              <a:rPr lang="tr-TR" sz="1000" smtClean="0">
                <a:latin typeface="Arial" pitchFamily="34" charset="0"/>
              </a:rPr>
              <a:t> sarsak kaybı</a:t>
            </a:r>
            <a:r>
              <a:rPr lang="en-GB" sz="1000" smtClean="0">
                <a:latin typeface="Arial" pitchFamily="34" charset="0"/>
              </a:rPr>
              <a:t>) </a:t>
            </a:r>
            <a:r>
              <a:rPr lang="tr-TR" sz="1000" smtClean="0">
                <a:latin typeface="Arial" pitchFamily="34" charset="0"/>
              </a:rPr>
              <a:t>işlevsel kayıpları kontrol ediniz</a:t>
            </a:r>
            <a:r>
              <a:rPr lang="en-GB" sz="1000" smtClean="0">
                <a:latin typeface="Arial" pitchFamily="34" charset="0"/>
              </a:rPr>
              <a:t>. </a:t>
            </a:r>
            <a:r>
              <a:rPr lang="tr-TR" sz="1000" smtClean="0">
                <a:latin typeface="Arial" pitchFamily="34" charset="0"/>
              </a:rPr>
              <a:t>Makine kaybını belirlemek üzere hasat öncesi ve tabla kayıplarını bu değerden çıkarınız</a:t>
            </a:r>
            <a:r>
              <a:rPr lang="en-GB" sz="1000" smtClean="0">
                <a:latin typeface="Arial" pitchFamily="34" charset="0"/>
              </a:rPr>
              <a:t>.</a:t>
            </a:r>
          </a:p>
          <a:p>
            <a:pPr eaLnBrk="1" hangingPunct="1">
              <a:spcBef>
                <a:spcPct val="0"/>
              </a:spcBef>
            </a:pPr>
            <a:r>
              <a:rPr lang="en-GB" sz="1000" smtClean="0">
                <a:latin typeface="Arial" pitchFamily="34" charset="0"/>
              </a:rPr>
              <a:t>11. </a:t>
            </a:r>
            <a:r>
              <a:rPr lang="tr-TR" sz="1000" smtClean="0">
                <a:latin typeface="Arial" pitchFamily="34" charset="0"/>
              </a:rPr>
              <a:t>Bütün önceki faktörler göz önünde bulundurularak, biçerdöveri tekrar ayarlayınız</a:t>
            </a:r>
            <a:r>
              <a:rPr lang="en-GB" sz="1000" smtClean="0">
                <a:latin typeface="Arial" pitchFamily="34" charset="0"/>
              </a:rPr>
              <a:t>.</a:t>
            </a:r>
          </a:p>
          <a:p>
            <a:pPr eaLnBrk="1" hangingPunct="1">
              <a:spcBef>
                <a:spcPct val="0"/>
              </a:spcBef>
            </a:pPr>
            <a:r>
              <a:rPr lang="en-GB" sz="1000" smtClean="0">
                <a:latin typeface="Arial" pitchFamily="34" charset="0"/>
              </a:rPr>
              <a:t>NOT:</a:t>
            </a:r>
          </a:p>
          <a:p>
            <a:pPr eaLnBrk="1" hangingPunct="1">
              <a:spcBef>
                <a:spcPct val="0"/>
              </a:spcBef>
            </a:pPr>
            <a:r>
              <a:rPr lang="tr-TR" sz="1000" smtClean="0">
                <a:latin typeface="Arial" pitchFamily="34" charset="0"/>
              </a:rPr>
              <a:t>Biçerdöver performansındaki her türlü değişimin belirli bir ayarla ilişkilendirilebilmesi için her seferinde bir ayar yapınız</a:t>
            </a:r>
            <a:r>
              <a:rPr lang="en-GB" sz="1000" smtClean="0">
                <a:latin typeface="Arial" pitchFamily="34" charset="0"/>
              </a:rPr>
              <a:t>.</a:t>
            </a:r>
          </a:p>
          <a:p>
            <a:pPr eaLnBrk="1" hangingPunct="1">
              <a:spcBef>
                <a:spcPct val="0"/>
              </a:spcBef>
            </a:pPr>
            <a:endParaRPr lang="en-GB" sz="100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algn="just"/>
            <a:r>
              <a:rPr lang="tr-TR" sz="1800" smtClean="0">
                <a:latin typeface="Tahoma" pitchFamily="34" charset="0"/>
              </a:rPr>
              <a:t>Sorunların giderilmesi amacıyla,  Bakanlığımızca yapılan en önemli çalışmalardan birisi; Biçerdöverle hasatta dane kayıplarının önlenmesine yönelik olarak  çiftçi ve teknik elemanların eğitimine ağırlık verilmektedir. Bu eğitimler dört kısımda yapılmakta olup öncelikle biçerdöverleri kullanacak olan operatörlerin eğitecek eğiticilerin eğitimi, ikincisi biçerdöverleri kullanacak olan operatörlerin eğitimi, üçüncüsü hasatta biçerdöveri kontrol edecek kontrolörlerin eğitimi dördüncüsü ise çiftçilerin eğitimidir.</a:t>
            </a:r>
          </a:p>
          <a:p>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algn="just"/>
            <a:r>
              <a:rPr lang="tr-TR" sz="1800" smtClean="0">
                <a:latin typeface="Tahoma" pitchFamily="34" charset="0"/>
              </a:rPr>
              <a:t>Sorunların giderilmesi amacıyla,  Bakanlığımızca yapılan en önemli çalışmalardan birisi; Biçerdöverle hasatta dane kayıplarının önlenmesine yönelik olarak  çiftçi ve teknik elemanların eğitimine ağırlık verilmektedir. Bu eğitimler dört kısımda yapılmakta olup öncelikle biçerdöverleri kullanacak olan operatörlerin eğitecek eğiticilerin eğitimi, ikincisi biçerdöverleri kullanacak olan operatörlerin eğitimi, üçüncüsü hasatta biçerdöveri kontrol edecek kontrolörlerin eğitimi dördüncüsü ise çiftçilerin eğitimidir.</a:t>
            </a:r>
          </a:p>
          <a:p>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346D0027-F8B0-4784-9A55-3D265466FCA8}" type="datetime1">
              <a:rPr lang="tr-TR" smtClean="0"/>
              <a:pPr/>
              <a:t>13.12.2019</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2FC6779-8EAC-4FAD-AC91-138C1FF1939E}" type="datetime1">
              <a:rPr lang="tr-TR" smtClean="0"/>
              <a:pPr/>
              <a:t>13.12.2019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60F405B9-05FB-4514-9736-4D506B63E3F2}" type="datetime1">
              <a:rPr lang="tr-TR" smtClean="0"/>
              <a:pPr/>
              <a:t>13.12.2019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Başlık ve Diyagram veya Kuruluş Grafiği">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SmartArt Yer Tutucusu"/>
          <p:cNvSpPr>
            <a:spLocks noGrp="1"/>
          </p:cNvSpPr>
          <p:nvPr>
            <p:ph type="dgm" idx="1"/>
          </p:nvPr>
        </p:nvSpPr>
        <p:spPr>
          <a:xfrm>
            <a:off x="457200" y="1600200"/>
            <a:ext cx="8229600" cy="4525963"/>
          </a:xfrm>
        </p:spPr>
        <p:txBody>
          <a:bodyPr/>
          <a:lstStyle/>
          <a:p>
            <a:endParaRPr lang="tr-TR"/>
          </a:p>
        </p:txBody>
      </p:sp>
      <p:sp>
        <p:nvSpPr>
          <p:cNvPr id="4" name="3 Veri Yer Tutucusu"/>
          <p:cNvSpPr>
            <a:spLocks noGrp="1"/>
          </p:cNvSpPr>
          <p:nvPr>
            <p:ph type="dt" sz="half" idx="10"/>
          </p:nvPr>
        </p:nvSpPr>
        <p:spPr>
          <a:xfrm>
            <a:off x="457200" y="6251575"/>
            <a:ext cx="2133600" cy="476250"/>
          </a:xfrm>
        </p:spPr>
        <p:txBody>
          <a:bodyPr/>
          <a:lstStyle>
            <a:lvl1pPr>
              <a:defRPr/>
            </a:lvl1pPr>
          </a:lstStyle>
          <a:p>
            <a:fld id="{140EEE65-85B1-499A-95F8-91E6C706E144}" type="datetime1">
              <a:rPr lang="tr-TR" smtClean="0"/>
              <a:pPr/>
              <a:t>13.12.2019</a:t>
            </a:fld>
            <a:endParaRPr lang="tr-TR"/>
          </a:p>
        </p:txBody>
      </p:sp>
      <p:sp>
        <p:nvSpPr>
          <p:cNvPr id="5" name="4 Slayt Numarası Yer Tutucusu"/>
          <p:cNvSpPr>
            <a:spLocks noGrp="1"/>
          </p:cNvSpPr>
          <p:nvPr>
            <p:ph type="sldNum" sz="quarter" idx="11"/>
          </p:nvPr>
        </p:nvSpPr>
        <p:spPr>
          <a:xfrm>
            <a:off x="6553200" y="6248400"/>
            <a:ext cx="2133600" cy="476250"/>
          </a:xfrm>
        </p:spPr>
        <p:txBody>
          <a:bodyPr/>
          <a:lstStyle>
            <a:lvl1pPr>
              <a:defRPr/>
            </a:lvl1pPr>
          </a:lstStyle>
          <a:p>
            <a:fld id="{FBEDCDC4-96BD-4575-89B5-ACB09704F414}" type="slidenum">
              <a:rPr lang="tr-TR"/>
              <a:pPr/>
              <a:t>‹#›</a:t>
            </a:fld>
            <a:endParaRPr lang="tr-TR"/>
          </a:p>
        </p:txBody>
      </p:sp>
      <p:sp>
        <p:nvSpPr>
          <p:cNvPr id="6" name="5 Altbilgi Yer Tutucusu"/>
          <p:cNvSpPr>
            <a:spLocks noGrp="1"/>
          </p:cNvSpPr>
          <p:nvPr>
            <p:ph type="ftr" sz="quarter" idx="12"/>
          </p:nvPr>
        </p:nvSpPr>
        <p:spPr>
          <a:xfrm>
            <a:off x="3124200" y="6248400"/>
            <a:ext cx="2895600" cy="476250"/>
          </a:xfrm>
        </p:spPr>
        <p:txBody>
          <a:bodyPr/>
          <a:lstStyle>
            <a:lvl1pPr>
              <a:defRPr/>
            </a:lvl1pPr>
          </a:lstStyle>
          <a:p>
            <a:endParaRPr lang="tr-T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a:xfrm>
            <a:off x="457200" y="6245225"/>
            <a:ext cx="2133600" cy="476250"/>
          </a:xfrm>
        </p:spPr>
        <p:txBody>
          <a:bodyPr/>
          <a:lstStyle>
            <a:lvl1pPr>
              <a:defRPr/>
            </a:lvl1pPr>
          </a:lstStyle>
          <a:p>
            <a:pPr>
              <a:defRPr/>
            </a:pPr>
            <a:fld id="{950F5E2F-DC03-4F8C-9C74-BD2BCCB8E72C}" type="datetime1">
              <a:rPr lang="tr-TR" smtClean="0"/>
              <a:pPr>
                <a:defRPr/>
              </a:pPr>
              <a:t>13.12.2019</a:t>
            </a:fld>
            <a:endParaRPr lang="tr-TR"/>
          </a:p>
        </p:txBody>
      </p:sp>
      <p:sp>
        <p:nvSpPr>
          <p:cNvPr id="6" name="Altbilgi Yer Tutucusu 5"/>
          <p:cNvSpPr>
            <a:spLocks noGrp="1"/>
          </p:cNvSpPr>
          <p:nvPr>
            <p:ph type="ftr" sz="quarter" idx="11"/>
          </p:nvPr>
        </p:nvSpPr>
        <p:spPr>
          <a:xfrm>
            <a:off x="3124200" y="6245225"/>
            <a:ext cx="2895600" cy="476250"/>
          </a:xfrm>
        </p:spPr>
        <p:txBody>
          <a:bodyPr/>
          <a:lstStyle>
            <a:lvl1pPr>
              <a:defRPr/>
            </a:lvl1pPr>
          </a:lstStyle>
          <a:p>
            <a:pPr>
              <a:defRPr/>
            </a:pPr>
            <a:endParaRPr lang="tr-TR"/>
          </a:p>
        </p:txBody>
      </p:sp>
      <p:sp>
        <p:nvSpPr>
          <p:cNvPr id="7" name="Slayt Numarası Yer Tutucusu 6"/>
          <p:cNvSpPr>
            <a:spLocks noGrp="1"/>
          </p:cNvSpPr>
          <p:nvPr>
            <p:ph type="sldNum" sz="quarter" idx="12"/>
          </p:nvPr>
        </p:nvSpPr>
        <p:spPr>
          <a:xfrm>
            <a:off x="6553200" y="6245225"/>
            <a:ext cx="2133600" cy="476250"/>
          </a:xfrm>
        </p:spPr>
        <p:txBody>
          <a:bodyPr/>
          <a:lstStyle>
            <a:lvl1pPr>
              <a:defRPr/>
            </a:lvl1pPr>
          </a:lstStyle>
          <a:p>
            <a:pPr>
              <a:defRPr/>
            </a:pPr>
            <a:fld id="{6322EF5C-F3A1-4843-9B71-597FA860F8A7}" type="slidenum">
              <a:rPr lang="tr-TR"/>
              <a:pPr>
                <a:defRPr/>
              </a:pP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7813"/>
            <a:ext cx="8229600"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307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600200"/>
            <a:ext cx="4038600" cy="21891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8200" y="3941763"/>
            <a:ext cx="4038600" cy="218916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Veri Yer Tutucusu"/>
          <p:cNvSpPr>
            <a:spLocks noGrp="1"/>
          </p:cNvSpPr>
          <p:nvPr>
            <p:ph type="dt" sz="half" idx="10"/>
          </p:nvPr>
        </p:nvSpPr>
        <p:spPr>
          <a:xfrm>
            <a:off x="457200" y="6248400"/>
            <a:ext cx="2133600" cy="457200"/>
          </a:xfrm>
        </p:spPr>
        <p:txBody>
          <a:bodyPr/>
          <a:lstStyle>
            <a:lvl1pPr>
              <a:defRPr/>
            </a:lvl1pPr>
          </a:lstStyle>
          <a:p>
            <a:fld id="{C684D26D-3431-4734-AA62-1D7DB5C5B241}" type="datetime1">
              <a:rPr lang="tr-TR" smtClean="0"/>
              <a:pPr/>
              <a:t>13.12.2019</a:t>
            </a:fld>
            <a:endParaRPr lang="tr-TR"/>
          </a:p>
        </p:txBody>
      </p:sp>
      <p:sp>
        <p:nvSpPr>
          <p:cNvPr id="7" name="6 Altbilgi Yer Tutucusu"/>
          <p:cNvSpPr>
            <a:spLocks noGrp="1"/>
          </p:cNvSpPr>
          <p:nvPr>
            <p:ph type="ftr" sz="quarter" idx="11"/>
          </p:nvPr>
        </p:nvSpPr>
        <p:spPr>
          <a:xfrm>
            <a:off x="3124200" y="6248400"/>
            <a:ext cx="2895600" cy="457200"/>
          </a:xfrm>
        </p:spPr>
        <p:txBody>
          <a:bodyPr/>
          <a:lstStyle>
            <a:lvl1pPr>
              <a:defRPr/>
            </a:lvl1pPr>
          </a:lstStyle>
          <a:p>
            <a:endParaRPr lang="tr-TR"/>
          </a:p>
        </p:txBody>
      </p:sp>
      <p:sp>
        <p:nvSpPr>
          <p:cNvPr id="8" name="7 Slayt Numarası Yer Tutucusu"/>
          <p:cNvSpPr>
            <a:spLocks noGrp="1"/>
          </p:cNvSpPr>
          <p:nvPr>
            <p:ph type="sldNum" sz="quarter" idx="12"/>
          </p:nvPr>
        </p:nvSpPr>
        <p:spPr>
          <a:xfrm>
            <a:off x="6553200" y="6248400"/>
            <a:ext cx="2133600" cy="457200"/>
          </a:xfrm>
        </p:spPr>
        <p:txBody>
          <a:bodyPr/>
          <a:lstStyle>
            <a:lvl1pPr>
              <a:defRPr/>
            </a:lvl1pPr>
          </a:lstStyle>
          <a:p>
            <a:fld id="{C251634C-8223-4DA3-96D4-7EF19DC6D326}" type="slidenum">
              <a:rPr lang="tr-T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0C328D4-24C0-4F71-B402-CA76E30FDA54}" type="datetime1">
              <a:rPr lang="tr-TR" smtClean="0"/>
              <a:pPr/>
              <a:t>13.12.2019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FAB6702A-156B-484A-B50D-30504A52EBC3}" type="datetime1">
              <a:rPr lang="tr-TR" smtClean="0"/>
              <a:pPr/>
              <a:t>13.12.2019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2A3C336B-D60C-4505-8CBE-2C6E82B8E092}" type="datetime1">
              <a:rPr lang="tr-TR" smtClean="0"/>
              <a:pPr/>
              <a:t>13.12.2019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F76DAB41-DF08-48A8-873E-260A48A029FD}" type="datetime1">
              <a:rPr lang="tr-TR" smtClean="0"/>
              <a:pPr/>
              <a:t>13.12.2019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745D5E60-F599-43AE-9237-F4E96456EC64}" type="datetime1">
              <a:rPr lang="tr-TR" smtClean="0"/>
              <a:pPr/>
              <a:t>13.12.2019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F0D2420-8AC8-4459-A690-C1641ED96BDE}" type="datetime1">
              <a:rPr lang="tr-TR" smtClean="0"/>
              <a:pPr/>
              <a:t>13.12.2019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67070293-CE2B-408B-9395-F9042004DCD2}" type="datetime1">
              <a:rPr lang="tr-TR" smtClean="0"/>
              <a:pPr/>
              <a:t>13.12.2019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C5954A6-5D21-43D9-ACCD-B1920837B51E}" type="datetime1">
              <a:rPr lang="tr-TR" smtClean="0"/>
              <a:pPr/>
              <a:t>13.12.2019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5F4C13B-9768-466C-BAF1-3863F63227B4}" type="datetime1">
              <a:rPr lang="tr-TR" smtClean="0"/>
              <a:pPr/>
              <a:t>13.12.2019</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oleObject" Target="../embeddings/oleObject3.bin"/><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34.png"/><Relationship Id="rId10" Type="http://schemas.openxmlformats.org/officeDocument/2006/relationships/image" Target="../media/image38.emf"/><Relationship Id="rId4" Type="http://schemas.openxmlformats.org/officeDocument/2006/relationships/oleObject" Target="../embeddings/oleObject6.bin"/><Relationship Id="rId9" Type="http://schemas.openxmlformats.org/officeDocument/2006/relationships/image" Target="../media/image36.png"/></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52.png"/><Relationship Id="rId5" Type="http://schemas.openxmlformats.org/officeDocument/2006/relationships/oleObject" Target="../embeddings/oleObject11.bin"/><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28728" y="500042"/>
            <a:ext cx="7515220" cy="1143000"/>
          </a:xfrm>
        </p:spPr>
        <p:txBody>
          <a:bodyPr>
            <a:noAutofit/>
          </a:bodyPr>
          <a:lstStyle/>
          <a:p>
            <a:pPr algn="ctr"/>
            <a:r>
              <a:rPr lang="tr-TR" sz="3200" b="1" dirty="0" smtClean="0">
                <a:solidFill>
                  <a:schemeClr val="tx1"/>
                </a:solidFill>
              </a:rPr>
              <a:t>HASAT KAYIPLARININ NEDENLERİ ve   ÖLÇME YÖNTEMLERİ</a:t>
            </a:r>
            <a:endParaRPr lang="tr-TR" sz="3200" b="1" dirty="0">
              <a:solidFill>
                <a:schemeClr val="tx1"/>
              </a:solidFill>
            </a:endParaRPr>
          </a:p>
        </p:txBody>
      </p:sp>
      <p:pic>
        <p:nvPicPr>
          <p:cNvPr id="1026" name="Picture 2"/>
          <p:cNvPicPr>
            <a:picLocks noGrp="1" noChangeAspect="1" noChangeArrowheads="1"/>
          </p:cNvPicPr>
          <p:nvPr>
            <p:ph idx="1"/>
          </p:nvPr>
        </p:nvPicPr>
        <p:blipFill>
          <a:blip r:embed="rId2" cstate="print"/>
          <a:stretch>
            <a:fillRect/>
          </a:stretch>
        </p:blipFill>
        <p:spPr bwMode="auto">
          <a:xfrm>
            <a:off x="616661" y="2500306"/>
            <a:ext cx="7910678" cy="3824294"/>
          </a:xfrm>
          <a:prstGeom prst="rect">
            <a:avLst/>
          </a:prstGeom>
          <a:noFill/>
          <a:ln w="9525">
            <a:noFill/>
            <a:miter lim="800000"/>
            <a:headEnd/>
            <a:tailEnd/>
          </a:ln>
          <a:effectLst/>
        </p:spPr>
      </p:pic>
      <p:sp>
        <p:nvSpPr>
          <p:cNvPr id="7" name="6 Veri Yer Tutucusu"/>
          <p:cNvSpPr>
            <a:spLocks noGrp="1"/>
          </p:cNvSpPr>
          <p:nvPr>
            <p:ph type="dt" sz="half" idx="10"/>
          </p:nvPr>
        </p:nvSpPr>
        <p:spPr/>
        <p:txBody>
          <a:bodyPr/>
          <a:lstStyle/>
          <a:p>
            <a:fld id="{24E64EDD-45C1-4B11-92A9-6E170AA7FFDC}" type="datetime1">
              <a:rPr lang="tr-TR" smtClean="0"/>
              <a:pPr/>
              <a:t>13.12.2019</a:t>
            </a:fld>
            <a:endParaRPr lang="tr-TR"/>
          </a:p>
        </p:txBody>
      </p:sp>
      <p:sp>
        <p:nvSpPr>
          <p:cNvPr id="8" name="7 Slayt Numarası Yer Tutucusu"/>
          <p:cNvSpPr>
            <a:spLocks noGrp="1"/>
          </p:cNvSpPr>
          <p:nvPr>
            <p:ph type="sldNum" sz="quarter" idx="12"/>
          </p:nvPr>
        </p:nvSpPr>
        <p:spPr/>
        <p:txBody>
          <a:bodyPr/>
          <a:lstStyle/>
          <a:p>
            <a:fld id="{B1DEFA8C-F947-479F-BE07-76B6B3F80BF1}" type="slidenum">
              <a:rPr lang="tr-TR" smtClean="0"/>
              <a:pPr/>
              <a:t>1</a:t>
            </a:fld>
            <a:endParaRPr lang="tr-TR"/>
          </a:p>
        </p:txBody>
      </p:sp>
      <p:sp>
        <p:nvSpPr>
          <p:cNvPr id="5" name="4 Dikdörtgen"/>
          <p:cNvSpPr/>
          <p:nvPr/>
        </p:nvSpPr>
        <p:spPr>
          <a:xfrm>
            <a:off x="642910" y="3857628"/>
            <a:ext cx="4572000" cy="646331"/>
          </a:xfrm>
          <a:prstGeom prst="rect">
            <a:avLst/>
          </a:prstGeom>
        </p:spPr>
        <p:txBody>
          <a:bodyPr>
            <a:spAutoFit/>
          </a:bodyPr>
          <a:lstStyle/>
          <a:p>
            <a:pPr algn="ctr">
              <a:lnSpc>
                <a:spcPct val="150000"/>
              </a:lnSpc>
            </a:pPr>
            <a:r>
              <a:rPr lang="tr-TR" sz="2400" b="1" dirty="0" smtClean="0"/>
              <a:t>Doç. Dr</a:t>
            </a:r>
            <a:r>
              <a:rPr lang="tr-TR" sz="2400" b="1" dirty="0" smtClean="0"/>
              <a:t>. Mehmet Fırat BARAN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rop flow"/>
          <p:cNvPicPr>
            <a:picLocks noChangeAspect="1" noChangeArrowheads="1"/>
          </p:cNvPicPr>
          <p:nvPr/>
        </p:nvPicPr>
        <p:blipFill>
          <a:blip r:embed="rId3" cstate="print"/>
          <a:srcRect/>
          <a:stretch>
            <a:fillRect/>
          </a:stretch>
        </p:blipFill>
        <p:spPr bwMode="auto">
          <a:xfrm>
            <a:off x="0" y="928670"/>
            <a:ext cx="8734425" cy="3971938"/>
          </a:xfrm>
          <a:prstGeom prst="rect">
            <a:avLst/>
          </a:prstGeom>
          <a:noFill/>
          <a:ln w="9525">
            <a:noFill/>
            <a:miter lim="800000"/>
            <a:headEnd/>
            <a:tailEnd/>
          </a:ln>
        </p:spPr>
      </p:pic>
      <p:sp>
        <p:nvSpPr>
          <p:cNvPr id="68617" name="Rectangle 9"/>
          <p:cNvSpPr>
            <a:spLocks noChangeArrowheads="1"/>
          </p:cNvSpPr>
          <p:nvPr/>
        </p:nvSpPr>
        <p:spPr bwMode="auto">
          <a:xfrm>
            <a:off x="0" y="4448175"/>
            <a:ext cx="1127125" cy="450850"/>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nvGrpSpPr>
          <p:cNvPr id="2" name="Group 10"/>
          <p:cNvGrpSpPr>
            <a:grpSpLocks/>
          </p:cNvGrpSpPr>
          <p:nvPr/>
        </p:nvGrpSpPr>
        <p:grpSpPr bwMode="auto">
          <a:xfrm>
            <a:off x="1123950" y="4343400"/>
            <a:ext cx="303213" cy="560388"/>
            <a:chOff x="708" y="2736"/>
            <a:chExt cx="191" cy="353"/>
          </a:xfrm>
        </p:grpSpPr>
        <p:sp>
          <p:nvSpPr>
            <p:cNvPr id="21625" name="Rectangle 11"/>
            <p:cNvSpPr>
              <a:spLocks noChangeArrowheads="1"/>
            </p:cNvSpPr>
            <p:nvPr/>
          </p:nvSpPr>
          <p:spPr bwMode="auto">
            <a:xfrm>
              <a:off x="708" y="3030"/>
              <a:ext cx="191" cy="59"/>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21626" name="AutoShape 12"/>
            <p:cNvSpPr>
              <a:spLocks noChangeArrowheads="1"/>
            </p:cNvSpPr>
            <p:nvPr/>
          </p:nvSpPr>
          <p:spPr bwMode="auto">
            <a:xfrm rot="5400000" flipV="1">
              <a:off x="639" y="2811"/>
              <a:ext cx="293" cy="143"/>
            </a:xfrm>
            <a:prstGeom prst="parallelogram">
              <a:avLst>
                <a:gd name="adj" fmla="val 47543"/>
              </a:avLst>
            </a:prstGeom>
            <a:solidFill>
              <a:srgbClr val="FFFF00">
                <a:alpha val="50195"/>
              </a:srgbClr>
            </a:solidFill>
            <a:ln w="9525">
              <a:solidFill>
                <a:srgbClr val="FFFF00"/>
              </a:solidFill>
              <a:miter lim="800000"/>
              <a:headEnd/>
              <a:tailEnd/>
            </a:ln>
          </p:spPr>
          <p:txBody>
            <a:bodyPr wrap="none" anchor="ctr"/>
            <a:lstStyle/>
            <a:p>
              <a:endParaRPr lang="tr-TR"/>
            </a:p>
          </p:txBody>
        </p:sp>
      </p:grpSp>
      <p:grpSp>
        <p:nvGrpSpPr>
          <p:cNvPr id="3" name="Group 13"/>
          <p:cNvGrpSpPr>
            <a:grpSpLocks/>
          </p:cNvGrpSpPr>
          <p:nvPr/>
        </p:nvGrpSpPr>
        <p:grpSpPr bwMode="auto">
          <a:xfrm>
            <a:off x="1257300" y="4067175"/>
            <a:ext cx="2513013" cy="836613"/>
            <a:chOff x="792" y="2562"/>
            <a:chExt cx="1583" cy="527"/>
          </a:xfrm>
        </p:grpSpPr>
        <p:sp>
          <p:nvSpPr>
            <p:cNvPr id="21622" name="AutoShape 14"/>
            <p:cNvSpPr>
              <a:spLocks noChangeArrowheads="1"/>
            </p:cNvSpPr>
            <p:nvPr/>
          </p:nvSpPr>
          <p:spPr bwMode="auto">
            <a:xfrm flipV="1">
              <a:off x="792" y="2688"/>
              <a:ext cx="342" cy="3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00 w 21600"/>
                <a:gd name="T13" fmla="*/ 0 h 21600"/>
                <a:gd name="T14" fmla="*/ 20400 w 21600"/>
                <a:gd name="T15" fmla="*/ 7958 h 21600"/>
              </a:gdLst>
              <a:ahLst/>
              <a:cxnLst>
                <a:cxn ang="T8">
                  <a:pos x="T0" y="T1"/>
                </a:cxn>
                <a:cxn ang="T9">
                  <a:pos x="T2" y="T3"/>
                </a:cxn>
                <a:cxn ang="T10">
                  <a:pos x="T4" y="T5"/>
                </a:cxn>
                <a:cxn ang="T11">
                  <a:pos x="T6" y="T7"/>
                </a:cxn>
              </a:cxnLst>
              <a:rect l="T12" t="T13" r="T14" b="T15"/>
              <a:pathLst>
                <a:path w="21600" h="21600">
                  <a:moveTo>
                    <a:pt x="6126" y="6821"/>
                  </a:moveTo>
                  <a:cubicBezTo>
                    <a:pt x="7292" y="5451"/>
                    <a:pt x="9000" y="4661"/>
                    <a:pt x="10800" y="4662"/>
                  </a:cubicBezTo>
                  <a:cubicBezTo>
                    <a:pt x="12599" y="4662"/>
                    <a:pt x="14307" y="5451"/>
                    <a:pt x="15473" y="6821"/>
                  </a:cubicBezTo>
                  <a:lnTo>
                    <a:pt x="19023" y="3799"/>
                  </a:lnTo>
                  <a:cubicBezTo>
                    <a:pt x="16971" y="1388"/>
                    <a:pt x="13965" y="-1"/>
                    <a:pt x="10799" y="0"/>
                  </a:cubicBezTo>
                  <a:cubicBezTo>
                    <a:pt x="7634" y="0"/>
                    <a:pt x="4628" y="1388"/>
                    <a:pt x="2576" y="3799"/>
                  </a:cubicBezTo>
                  <a:close/>
                </a:path>
              </a:pathLst>
            </a:custGeom>
            <a:solidFill>
              <a:srgbClr val="FFFF00">
                <a:alpha val="50195"/>
              </a:srgbClr>
            </a:solidFill>
            <a:ln w="9525">
              <a:solidFill>
                <a:srgbClr val="FFFF00"/>
              </a:solidFill>
              <a:miter lim="800000"/>
              <a:headEnd/>
              <a:tailEnd/>
            </a:ln>
          </p:spPr>
          <p:txBody>
            <a:bodyPr wrap="none" anchor="ctr"/>
            <a:lstStyle/>
            <a:p>
              <a:endParaRPr lang="tr-TR"/>
            </a:p>
          </p:txBody>
        </p:sp>
        <p:sp>
          <p:nvSpPr>
            <p:cNvPr id="21623" name="Rectangle 15"/>
            <p:cNvSpPr>
              <a:spLocks noChangeArrowheads="1"/>
            </p:cNvSpPr>
            <p:nvPr/>
          </p:nvSpPr>
          <p:spPr bwMode="auto">
            <a:xfrm>
              <a:off x="900" y="3030"/>
              <a:ext cx="1475" cy="59"/>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21624" name="Rectangle 16"/>
            <p:cNvSpPr>
              <a:spLocks noChangeArrowheads="1"/>
            </p:cNvSpPr>
            <p:nvPr/>
          </p:nvSpPr>
          <p:spPr bwMode="auto">
            <a:xfrm rot="-2020088">
              <a:off x="954" y="2562"/>
              <a:ext cx="1337" cy="47"/>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sp>
        <p:nvSpPr>
          <p:cNvPr id="68625" name="Oval 17"/>
          <p:cNvSpPr>
            <a:spLocks noChangeArrowheads="1"/>
          </p:cNvSpPr>
          <p:nvPr/>
        </p:nvSpPr>
        <p:spPr bwMode="auto">
          <a:xfrm>
            <a:off x="3328988" y="3705225"/>
            <a:ext cx="95250" cy="76200"/>
          </a:xfrm>
          <a:prstGeom prst="ellipse">
            <a:avLst/>
          </a:prstGeom>
          <a:solidFill>
            <a:srgbClr val="FF0000"/>
          </a:solidFill>
          <a:ln w="9525">
            <a:solidFill>
              <a:schemeClr val="tx1"/>
            </a:solidFill>
            <a:round/>
            <a:headEnd/>
            <a:tailEnd/>
          </a:ln>
        </p:spPr>
        <p:txBody>
          <a:bodyPr wrap="none" anchor="ctr"/>
          <a:lstStyle/>
          <a:p>
            <a:endParaRPr lang="tr-TR"/>
          </a:p>
        </p:txBody>
      </p:sp>
      <p:grpSp>
        <p:nvGrpSpPr>
          <p:cNvPr id="4" name="Group 18"/>
          <p:cNvGrpSpPr>
            <a:grpSpLocks/>
          </p:cNvGrpSpPr>
          <p:nvPr/>
        </p:nvGrpSpPr>
        <p:grpSpPr bwMode="auto">
          <a:xfrm>
            <a:off x="3492500" y="2759075"/>
            <a:ext cx="2303463" cy="2151063"/>
            <a:chOff x="2200" y="1738"/>
            <a:chExt cx="1451" cy="1355"/>
          </a:xfrm>
        </p:grpSpPr>
        <p:sp>
          <p:nvSpPr>
            <p:cNvPr id="21611" name="Rectangle 19"/>
            <p:cNvSpPr>
              <a:spLocks noChangeArrowheads="1"/>
            </p:cNvSpPr>
            <p:nvPr/>
          </p:nvSpPr>
          <p:spPr bwMode="auto">
            <a:xfrm rot="-175404">
              <a:off x="2200" y="2335"/>
              <a:ext cx="626" cy="47"/>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21612" name="AutoShape 20"/>
            <p:cNvSpPr>
              <a:spLocks noChangeArrowheads="1"/>
            </p:cNvSpPr>
            <p:nvPr/>
          </p:nvSpPr>
          <p:spPr bwMode="auto">
            <a:xfrm rot="479149" flipV="1">
              <a:off x="2539" y="1738"/>
              <a:ext cx="429" cy="4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057 w 21600"/>
                <a:gd name="T13" fmla="*/ 0 h 21600"/>
                <a:gd name="T14" fmla="*/ 20543 w 21600"/>
                <a:gd name="T15" fmla="*/ 7517 h 21600"/>
              </a:gdLst>
              <a:ahLst/>
              <a:cxnLst>
                <a:cxn ang="T8">
                  <a:pos x="T0" y="T1"/>
                </a:cxn>
                <a:cxn ang="T9">
                  <a:pos x="T2" y="T3"/>
                </a:cxn>
                <a:cxn ang="T10">
                  <a:pos x="T4" y="T5"/>
                </a:cxn>
                <a:cxn ang="T11">
                  <a:pos x="T6" y="T7"/>
                </a:cxn>
              </a:cxnLst>
              <a:rect l="T12" t="T13" r="T14" b="T15"/>
              <a:pathLst>
                <a:path w="21600" h="21600">
                  <a:moveTo>
                    <a:pt x="4819" y="6021"/>
                  </a:moveTo>
                  <a:cubicBezTo>
                    <a:pt x="6272" y="4203"/>
                    <a:pt x="8472" y="3144"/>
                    <a:pt x="10800" y="3145"/>
                  </a:cubicBezTo>
                  <a:cubicBezTo>
                    <a:pt x="13127" y="3145"/>
                    <a:pt x="15327" y="4203"/>
                    <a:pt x="16780" y="6021"/>
                  </a:cubicBezTo>
                  <a:lnTo>
                    <a:pt x="19237" y="4058"/>
                  </a:lnTo>
                  <a:cubicBezTo>
                    <a:pt x="17187" y="1493"/>
                    <a:pt x="14083" y="-1"/>
                    <a:pt x="10799" y="0"/>
                  </a:cubicBezTo>
                  <a:cubicBezTo>
                    <a:pt x="7516" y="0"/>
                    <a:pt x="4412" y="1493"/>
                    <a:pt x="2362" y="4058"/>
                  </a:cubicBezTo>
                  <a:close/>
                </a:path>
              </a:pathLst>
            </a:custGeom>
            <a:solidFill>
              <a:srgbClr val="FFFF00">
                <a:alpha val="50195"/>
              </a:srgbClr>
            </a:solidFill>
            <a:ln w="9525">
              <a:solidFill>
                <a:srgbClr val="FFFF00"/>
              </a:solidFill>
              <a:miter lim="800000"/>
              <a:headEnd/>
              <a:tailEnd/>
            </a:ln>
          </p:spPr>
          <p:txBody>
            <a:bodyPr wrap="none" anchor="ctr"/>
            <a:lstStyle/>
            <a:p>
              <a:endParaRPr lang="tr-TR"/>
            </a:p>
          </p:txBody>
        </p:sp>
        <p:sp>
          <p:nvSpPr>
            <p:cNvPr id="21613" name="Rectangle 21"/>
            <p:cNvSpPr>
              <a:spLocks noChangeArrowheads="1"/>
            </p:cNvSpPr>
            <p:nvPr/>
          </p:nvSpPr>
          <p:spPr bwMode="auto">
            <a:xfrm>
              <a:off x="3016" y="3031"/>
              <a:ext cx="635" cy="62"/>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21614" name="Oval 22"/>
            <p:cNvSpPr>
              <a:spLocks noChangeAspect="1" noChangeArrowheads="1"/>
            </p:cNvSpPr>
            <p:nvPr/>
          </p:nvSpPr>
          <p:spPr bwMode="auto">
            <a:xfrm>
              <a:off x="2529" y="2341"/>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15" name="Oval 23"/>
            <p:cNvSpPr>
              <a:spLocks noChangeAspect="1" noChangeArrowheads="1"/>
            </p:cNvSpPr>
            <p:nvPr/>
          </p:nvSpPr>
          <p:spPr bwMode="auto">
            <a:xfrm>
              <a:off x="2586" y="2197"/>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16" name="Oval 24"/>
            <p:cNvSpPr>
              <a:spLocks noChangeAspect="1" noChangeArrowheads="1"/>
            </p:cNvSpPr>
            <p:nvPr/>
          </p:nvSpPr>
          <p:spPr bwMode="auto">
            <a:xfrm>
              <a:off x="2721" y="2207"/>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17" name="Oval 25"/>
            <p:cNvSpPr>
              <a:spLocks noChangeAspect="1" noChangeArrowheads="1"/>
            </p:cNvSpPr>
            <p:nvPr/>
          </p:nvSpPr>
          <p:spPr bwMode="auto">
            <a:xfrm>
              <a:off x="2700" y="232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18" name="Oval 26"/>
            <p:cNvSpPr>
              <a:spLocks noChangeAspect="1" noChangeArrowheads="1"/>
            </p:cNvSpPr>
            <p:nvPr/>
          </p:nvSpPr>
          <p:spPr bwMode="auto">
            <a:xfrm>
              <a:off x="2646" y="229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19" name="Oval 27"/>
            <p:cNvSpPr>
              <a:spLocks noChangeAspect="1" noChangeArrowheads="1"/>
            </p:cNvSpPr>
            <p:nvPr/>
          </p:nvSpPr>
          <p:spPr bwMode="auto">
            <a:xfrm>
              <a:off x="2808" y="232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20" name="Oval 28"/>
            <p:cNvSpPr>
              <a:spLocks noChangeAspect="1" noChangeArrowheads="1"/>
            </p:cNvSpPr>
            <p:nvPr/>
          </p:nvSpPr>
          <p:spPr bwMode="auto">
            <a:xfrm>
              <a:off x="2845" y="219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21" name="Rectangle 29"/>
            <p:cNvSpPr>
              <a:spLocks noChangeArrowheads="1"/>
            </p:cNvSpPr>
            <p:nvPr/>
          </p:nvSpPr>
          <p:spPr bwMode="auto">
            <a:xfrm rot="-1236836">
              <a:off x="2487" y="2011"/>
              <a:ext cx="132" cy="49"/>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sp>
        <p:nvSpPr>
          <p:cNvPr id="21512" name="Line 30"/>
          <p:cNvSpPr>
            <a:spLocks noChangeShapeType="1"/>
          </p:cNvSpPr>
          <p:nvPr/>
        </p:nvSpPr>
        <p:spPr bwMode="auto">
          <a:xfrm>
            <a:off x="5643563" y="2552700"/>
            <a:ext cx="0" cy="333375"/>
          </a:xfrm>
          <a:prstGeom prst="line">
            <a:avLst/>
          </a:prstGeom>
          <a:noFill/>
          <a:ln w="38100">
            <a:solidFill>
              <a:schemeClr val="tx1"/>
            </a:solidFill>
            <a:round/>
            <a:headEnd/>
            <a:tailEnd/>
          </a:ln>
        </p:spPr>
        <p:txBody>
          <a:bodyPr wrap="none" anchor="ctr"/>
          <a:lstStyle/>
          <a:p>
            <a:endParaRPr lang="tr-TR"/>
          </a:p>
        </p:txBody>
      </p:sp>
      <p:grpSp>
        <p:nvGrpSpPr>
          <p:cNvPr id="5" name="Group 31"/>
          <p:cNvGrpSpPr>
            <a:grpSpLocks/>
          </p:cNvGrpSpPr>
          <p:nvPr/>
        </p:nvGrpSpPr>
        <p:grpSpPr bwMode="auto">
          <a:xfrm>
            <a:off x="3290888" y="3003550"/>
            <a:ext cx="1493837" cy="1900238"/>
            <a:chOff x="2073" y="1892"/>
            <a:chExt cx="941" cy="1197"/>
          </a:xfrm>
        </p:grpSpPr>
        <p:sp>
          <p:nvSpPr>
            <p:cNvPr id="21602" name="AutoShape 32"/>
            <p:cNvSpPr>
              <a:spLocks noChangeArrowheads="1"/>
            </p:cNvSpPr>
            <p:nvPr/>
          </p:nvSpPr>
          <p:spPr bwMode="auto">
            <a:xfrm rot="19420939" flipV="1">
              <a:off x="2073" y="1892"/>
              <a:ext cx="429" cy="4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 w 21600"/>
                <a:gd name="T13" fmla="*/ 0 h 21600"/>
                <a:gd name="T14" fmla="*/ 21550 w 21600"/>
                <a:gd name="T15" fmla="*/ 11376 h 21600"/>
              </a:gdLst>
              <a:ahLst/>
              <a:cxnLst>
                <a:cxn ang="T8">
                  <a:pos x="T0" y="T1"/>
                </a:cxn>
                <a:cxn ang="T9">
                  <a:pos x="T2" y="T3"/>
                </a:cxn>
                <a:cxn ang="T10">
                  <a:pos x="T4" y="T5"/>
                </a:cxn>
                <a:cxn ang="T11">
                  <a:pos x="T6" y="T7"/>
                </a:cxn>
              </a:cxnLst>
              <a:rect l="T12" t="T13" r="T14" b="T15"/>
              <a:pathLst>
                <a:path w="21600" h="21600">
                  <a:moveTo>
                    <a:pt x="2610" y="9137"/>
                  </a:moveTo>
                  <a:cubicBezTo>
                    <a:pt x="3401" y="5242"/>
                    <a:pt x="6825" y="2442"/>
                    <a:pt x="10800" y="2443"/>
                  </a:cubicBezTo>
                  <a:cubicBezTo>
                    <a:pt x="14774" y="2443"/>
                    <a:pt x="18198" y="5242"/>
                    <a:pt x="18989" y="9137"/>
                  </a:cubicBezTo>
                  <a:lnTo>
                    <a:pt x="21384" y="8650"/>
                  </a:lnTo>
                  <a:cubicBezTo>
                    <a:pt x="20361" y="3617"/>
                    <a:pt x="15936" y="-1"/>
                    <a:pt x="10799" y="0"/>
                  </a:cubicBezTo>
                  <a:cubicBezTo>
                    <a:pt x="5663" y="0"/>
                    <a:pt x="1238" y="3617"/>
                    <a:pt x="215" y="8650"/>
                  </a:cubicBezTo>
                  <a:close/>
                </a:path>
              </a:pathLst>
            </a:custGeom>
            <a:solidFill>
              <a:srgbClr val="FFFF00">
                <a:alpha val="50195"/>
              </a:srgbClr>
            </a:solidFill>
            <a:ln w="9525">
              <a:solidFill>
                <a:srgbClr val="FFFF00"/>
              </a:solidFill>
              <a:miter lim="800000"/>
              <a:headEnd/>
              <a:tailEnd/>
            </a:ln>
          </p:spPr>
          <p:txBody>
            <a:bodyPr wrap="none" anchor="ctr"/>
            <a:lstStyle/>
            <a:p>
              <a:endParaRPr lang="tr-TR"/>
            </a:p>
          </p:txBody>
        </p:sp>
        <p:sp>
          <p:nvSpPr>
            <p:cNvPr id="21603" name="Rectangle 33"/>
            <p:cNvSpPr>
              <a:spLocks noChangeArrowheads="1"/>
            </p:cNvSpPr>
            <p:nvPr/>
          </p:nvSpPr>
          <p:spPr bwMode="auto">
            <a:xfrm>
              <a:off x="2379" y="3027"/>
              <a:ext cx="635" cy="62"/>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21604" name="Oval 34"/>
            <p:cNvSpPr>
              <a:spLocks noChangeAspect="1" noChangeArrowheads="1"/>
            </p:cNvSpPr>
            <p:nvPr/>
          </p:nvSpPr>
          <p:spPr bwMode="auto">
            <a:xfrm>
              <a:off x="2208" y="2361"/>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05" name="Oval 35"/>
            <p:cNvSpPr>
              <a:spLocks noChangeAspect="1" noChangeArrowheads="1"/>
            </p:cNvSpPr>
            <p:nvPr/>
          </p:nvSpPr>
          <p:spPr bwMode="auto">
            <a:xfrm>
              <a:off x="2256" y="2352"/>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06" name="Oval 36"/>
            <p:cNvSpPr>
              <a:spLocks noChangeAspect="1" noChangeArrowheads="1"/>
            </p:cNvSpPr>
            <p:nvPr/>
          </p:nvSpPr>
          <p:spPr bwMode="auto">
            <a:xfrm>
              <a:off x="2352" y="2326"/>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07" name="Oval 37"/>
            <p:cNvSpPr>
              <a:spLocks noChangeAspect="1" noChangeArrowheads="1"/>
            </p:cNvSpPr>
            <p:nvPr/>
          </p:nvSpPr>
          <p:spPr bwMode="auto">
            <a:xfrm>
              <a:off x="2400" y="2352"/>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08" name="Oval 38"/>
            <p:cNvSpPr>
              <a:spLocks noChangeAspect="1" noChangeArrowheads="1"/>
            </p:cNvSpPr>
            <p:nvPr/>
          </p:nvSpPr>
          <p:spPr bwMode="auto">
            <a:xfrm>
              <a:off x="2304" y="237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09" name="Oval 39"/>
            <p:cNvSpPr>
              <a:spLocks noChangeAspect="1" noChangeArrowheads="1"/>
            </p:cNvSpPr>
            <p:nvPr/>
          </p:nvSpPr>
          <p:spPr bwMode="auto">
            <a:xfrm>
              <a:off x="2448" y="2352"/>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10" name="Oval 40"/>
            <p:cNvSpPr>
              <a:spLocks noChangeAspect="1" noChangeArrowheads="1"/>
            </p:cNvSpPr>
            <p:nvPr/>
          </p:nvSpPr>
          <p:spPr bwMode="auto">
            <a:xfrm>
              <a:off x="2464" y="2278"/>
              <a:ext cx="32" cy="26"/>
            </a:xfrm>
            <a:prstGeom prst="ellipse">
              <a:avLst/>
            </a:prstGeom>
            <a:solidFill>
              <a:srgbClr val="FFFF00"/>
            </a:solidFill>
            <a:ln w="9525">
              <a:solidFill>
                <a:schemeClr val="tx1"/>
              </a:solidFill>
              <a:round/>
              <a:headEnd/>
              <a:tailEnd/>
            </a:ln>
          </p:spPr>
          <p:txBody>
            <a:bodyPr wrap="none" anchor="ctr"/>
            <a:lstStyle/>
            <a:p>
              <a:endParaRPr lang="tr-TR"/>
            </a:p>
          </p:txBody>
        </p:sp>
      </p:grpSp>
      <p:grpSp>
        <p:nvGrpSpPr>
          <p:cNvPr id="6" name="Group 41"/>
          <p:cNvGrpSpPr>
            <a:grpSpLocks/>
          </p:cNvGrpSpPr>
          <p:nvPr/>
        </p:nvGrpSpPr>
        <p:grpSpPr bwMode="auto">
          <a:xfrm>
            <a:off x="4533900" y="2500313"/>
            <a:ext cx="4171950" cy="2424112"/>
            <a:chOff x="2856" y="1575"/>
            <a:chExt cx="2628" cy="1527"/>
          </a:xfrm>
        </p:grpSpPr>
        <p:grpSp>
          <p:nvGrpSpPr>
            <p:cNvPr id="7" name="Group 42"/>
            <p:cNvGrpSpPr>
              <a:grpSpLocks/>
            </p:cNvGrpSpPr>
            <p:nvPr/>
          </p:nvGrpSpPr>
          <p:grpSpPr bwMode="auto">
            <a:xfrm>
              <a:off x="2856" y="1575"/>
              <a:ext cx="1839" cy="561"/>
              <a:chOff x="2856" y="1575"/>
              <a:chExt cx="1839" cy="561"/>
            </a:xfrm>
          </p:grpSpPr>
          <p:sp>
            <p:nvSpPr>
              <p:cNvPr id="21595" name="Freeform 43"/>
              <p:cNvSpPr>
                <a:spLocks/>
              </p:cNvSpPr>
              <p:nvPr/>
            </p:nvSpPr>
            <p:spPr bwMode="auto">
              <a:xfrm>
                <a:off x="2856" y="1575"/>
                <a:ext cx="1839" cy="561"/>
              </a:xfrm>
              <a:custGeom>
                <a:avLst/>
                <a:gdLst>
                  <a:gd name="T0" fmla="*/ 0 w 1839"/>
                  <a:gd name="T1" fmla="*/ 489 h 561"/>
                  <a:gd name="T2" fmla="*/ 57 w 1839"/>
                  <a:gd name="T3" fmla="*/ 423 h 561"/>
                  <a:gd name="T4" fmla="*/ 294 w 1839"/>
                  <a:gd name="T5" fmla="*/ 321 h 561"/>
                  <a:gd name="T6" fmla="*/ 360 w 1839"/>
                  <a:gd name="T7" fmla="*/ 300 h 561"/>
                  <a:gd name="T8" fmla="*/ 429 w 1839"/>
                  <a:gd name="T9" fmla="*/ 345 h 561"/>
                  <a:gd name="T10" fmla="*/ 627 w 1839"/>
                  <a:gd name="T11" fmla="*/ 237 h 561"/>
                  <a:gd name="T12" fmla="*/ 777 w 1839"/>
                  <a:gd name="T13" fmla="*/ 276 h 561"/>
                  <a:gd name="T14" fmla="*/ 1086 w 1839"/>
                  <a:gd name="T15" fmla="*/ 111 h 561"/>
                  <a:gd name="T16" fmla="*/ 1191 w 1839"/>
                  <a:gd name="T17" fmla="*/ 171 h 561"/>
                  <a:gd name="T18" fmla="*/ 1428 w 1839"/>
                  <a:gd name="T19" fmla="*/ 39 h 561"/>
                  <a:gd name="T20" fmla="*/ 1575 w 1839"/>
                  <a:gd name="T21" fmla="*/ 75 h 561"/>
                  <a:gd name="T22" fmla="*/ 1836 w 1839"/>
                  <a:gd name="T23" fmla="*/ 0 h 561"/>
                  <a:gd name="T24" fmla="*/ 1839 w 1839"/>
                  <a:gd name="T25" fmla="*/ 123 h 561"/>
                  <a:gd name="T26" fmla="*/ 1464 w 1839"/>
                  <a:gd name="T27" fmla="*/ 222 h 561"/>
                  <a:gd name="T28" fmla="*/ 1449 w 1839"/>
                  <a:gd name="T29" fmla="*/ 147 h 561"/>
                  <a:gd name="T30" fmla="*/ 1131 w 1839"/>
                  <a:gd name="T31" fmla="*/ 318 h 561"/>
                  <a:gd name="T32" fmla="*/ 1092 w 1839"/>
                  <a:gd name="T33" fmla="*/ 234 h 561"/>
                  <a:gd name="T34" fmla="*/ 714 w 1839"/>
                  <a:gd name="T35" fmla="*/ 414 h 561"/>
                  <a:gd name="T36" fmla="*/ 684 w 1839"/>
                  <a:gd name="T37" fmla="*/ 345 h 561"/>
                  <a:gd name="T38" fmla="*/ 372 w 1839"/>
                  <a:gd name="T39" fmla="*/ 525 h 561"/>
                  <a:gd name="T40" fmla="*/ 324 w 1839"/>
                  <a:gd name="T41" fmla="*/ 426 h 561"/>
                  <a:gd name="T42" fmla="*/ 117 w 1839"/>
                  <a:gd name="T43" fmla="*/ 561 h 561"/>
                  <a:gd name="T44" fmla="*/ 45 w 1839"/>
                  <a:gd name="T45" fmla="*/ 540 h 561"/>
                  <a:gd name="T46" fmla="*/ 12 w 1839"/>
                  <a:gd name="T47" fmla="*/ 507 h 5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39"/>
                  <a:gd name="T73" fmla="*/ 0 h 561"/>
                  <a:gd name="T74" fmla="*/ 1839 w 1839"/>
                  <a:gd name="T75" fmla="*/ 561 h 5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39" h="561">
                    <a:moveTo>
                      <a:pt x="0" y="489"/>
                    </a:moveTo>
                    <a:lnTo>
                      <a:pt x="57" y="423"/>
                    </a:lnTo>
                    <a:lnTo>
                      <a:pt x="294" y="321"/>
                    </a:lnTo>
                    <a:lnTo>
                      <a:pt x="360" y="300"/>
                    </a:lnTo>
                    <a:lnTo>
                      <a:pt x="429" y="345"/>
                    </a:lnTo>
                    <a:lnTo>
                      <a:pt x="627" y="237"/>
                    </a:lnTo>
                    <a:lnTo>
                      <a:pt x="777" y="276"/>
                    </a:lnTo>
                    <a:lnTo>
                      <a:pt x="1086" y="111"/>
                    </a:lnTo>
                    <a:lnTo>
                      <a:pt x="1191" y="171"/>
                    </a:lnTo>
                    <a:lnTo>
                      <a:pt x="1428" y="39"/>
                    </a:lnTo>
                    <a:lnTo>
                      <a:pt x="1575" y="75"/>
                    </a:lnTo>
                    <a:lnTo>
                      <a:pt x="1836" y="0"/>
                    </a:lnTo>
                    <a:lnTo>
                      <a:pt x="1839" y="123"/>
                    </a:lnTo>
                    <a:lnTo>
                      <a:pt x="1464" y="222"/>
                    </a:lnTo>
                    <a:lnTo>
                      <a:pt x="1449" y="147"/>
                    </a:lnTo>
                    <a:lnTo>
                      <a:pt x="1131" y="318"/>
                    </a:lnTo>
                    <a:lnTo>
                      <a:pt x="1092" y="234"/>
                    </a:lnTo>
                    <a:lnTo>
                      <a:pt x="714" y="414"/>
                    </a:lnTo>
                    <a:lnTo>
                      <a:pt x="684" y="345"/>
                    </a:lnTo>
                    <a:lnTo>
                      <a:pt x="372" y="525"/>
                    </a:lnTo>
                    <a:lnTo>
                      <a:pt x="324" y="426"/>
                    </a:lnTo>
                    <a:lnTo>
                      <a:pt x="117" y="561"/>
                    </a:lnTo>
                    <a:lnTo>
                      <a:pt x="45" y="540"/>
                    </a:lnTo>
                    <a:lnTo>
                      <a:pt x="12" y="507"/>
                    </a:lnTo>
                  </a:path>
                </a:pathLst>
              </a:custGeom>
              <a:solidFill>
                <a:srgbClr val="FFFF00">
                  <a:alpha val="50195"/>
                </a:srgbClr>
              </a:solidFill>
              <a:ln w="9525">
                <a:solidFill>
                  <a:srgbClr val="FFFF00"/>
                </a:solidFill>
                <a:round/>
                <a:headEnd/>
                <a:tailEnd/>
              </a:ln>
            </p:spPr>
            <p:txBody>
              <a:bodyPr wrap="none" anchor="ctr"/>
              <a:lstStyle/>
              <a:p>
                <a:endParaRPr lang="tr-TR"/>
              </a:p>
            </p:txBody>
          </p:sp>
          <p:sp>
            <p:nvSpPr>
              <p:cNvPr id="21596" name="Oval 44"/>
              <p:cNvSpPr>
                <a:spLocks noChangeAspect="1" noChangeArrowheads="1"/>
              </p:cNvSpPr>
              <p:nvPr/>
            </p:nvSpPr>
            <p:spPr bwMode="auto">
              <a:xfrm>
                <a:off x="3900" y="175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97" name="Oval 45"/>
              <p:cNvSpPr>
                <a:spLocks noChangeAspect="1" noChangeArrowheads="1"/>
              </p:cNvSpPr>
              <p:nvPr/>
            </p:nvSpPr>
            <p:spPr bwMode="auto">
              <a:xfrm>
                <a:off x="3021" y="188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98" name="Oval 46"/>
              <p:cNvSpPr>
                <a:spLocks noChangeAspect="1" noChangeArrowheads="1"/>
              </p:cNvSpPr>
              <p:nvPr/>
            </p:nvSpPr>
            <p:spPr bwMode="auto">
              <a:xfrm>
                <a:off x="3402" y="1757"/>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99" name="Oval 47"/>
              <p:cNvSpPr>
                <a:spLocks noChangeAspect="1" noChangeArrowheads="1"/>
              </p:cNvSpPr>
              <p:nvPr/>
            </p:nvSpPr>
            <p:spPr bwMode="auto">
              <a:xfrm>
                <a:off x="4299" y="168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00" name="Oval 48"/>
              <p:cNvSpPr>
                <a:spLocks noChangeAspect="1" noChangeArrowheads="1"/>
              </p:cNvSpPr>
              <p:nvPr/>
            </p:nvSpPr>
            <p:spPr bwMode="auto">
              <a:xfrm>
                <a:off x="3141" y="194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601" name="Oval 49"/>
              <p:cNvSpPr>
                <a:spLocks noChangeAspect="1" noChangeArrowheads="1"/>
              </p:cNvSpPr>
              <p:nvPr/>
            </p:nvSpPr>
            <p:spPr bwMode="auto">
              <a:xfrm>
                <a:off x="3577" y="1877"/>
                <a:ext cx="32" cy="26"/>
              </a:xfrm>
              <a:prstGeom prst="ellipse">
                <a:avLst/>
              </a:prstGeom>
              <a:solidFill>
                <a:srgbClr val="FFFF00"/>
              </a:solidFill>
              <a:ln w="9525">
                <a:solidFill>
                  <a:schemeClr val="tx1"/>
                </a:solidFill>
                <a:round/>
                <a:headEnd/>
                <a:tailEnd/>
              </a:ln>
            </p:spPr>
            <p:txBody>
              <a:bodyPr wrap="none" anchor="ctr"/>
              <a:lstStyle/>
              <a:p>
                <a:endParaRPr lang="tr-TR"/>
              </a:p>
            </p:txBody>
          </p:sp>
        </p:grpSp>
        <p:sp>
          <p:nvSpPr>
            <p:cNvPr id="21594" name="Rectangle 50"/>
            <p:cNvSpPr>
              <a:spLocks noChangeArrowheads="1"/>
            </p:cNvSpPr>
            <p:nvPr/>
          </p:nvSpPr>
          <p:spPr bwMode="auto">
            <a:xfrm>
              <a:off x="3651" y="3030"/>
              <a:ext cx="1833" cy="72"/>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grpSp>
        <p:nvGrpSpPr>
          <p:cNvPr id="8" name="Group 51"/>
          <p:cNvGrpSpPr>
            <a:grpSpLocks/>
          </p:cNvGrpSpPr>
          <p:nvPr/>
        </p:nvGrpSpPr>
        <p:grpSpPr bwMode="auto">
          <a:xfrm>
            <a:off x="4487863" y="3040063"/>
            <a:ext cx="2249487" cy="708025"/>
            <a:chOff x="2827" y="1915"/>
            <a:chExt cx="1417" cy="446"/>
          </a:xfrm>
        </p:grpSpPr>
        <p:sp>
          <p:nvSpPr>
            <p:cNvPr id="21584" name="Rectangle 52"/>
            <p:cNvSpPr>
              <a:spLocks noChangeArrowheads="1"/>
            </p:cNvSpPr>
            <p:nvPr/>
          </p:nvSpPr>
          <p:spPr bwMode="auto">
            <a:xfrm rot="-175404">
              <a:off x="2827" y="2313"/>
              <a:ext cx="398" cy="47"/>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21585" name="Oval 53"/>
            <p:cNvSpPr>
              <a:spLocks noChangeAspect="1" noChangeArrowheads="1"/>
            </p:cNvSpPr>
            <p:nvPr/>
          </p:nvSpPr>
          <p:spPr bwMode="auto">
            <a:xfrm>
              <a:off x="4212" y="191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86" name="Oval 54"/>
            <p:cNvSpPr>
              <a:spLocks noChangeAspect="1" noChangeArrowheads="1"/>
            </p:cNvSpPr>
            <p:nvPr/>
          </p:nvSpPr>
          <p:spPr bwMode="auto">
            <a:xfrm>
              <a:off x="3111" y="2239"/>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87" name="Oval 55"/>
            <p:cNvSpPr>
              <a:spLocks noChangeAspect="1" noChangeArrowheads="1"/>
            </p:cNvSpPr>
            <p:nvPr/>
          </p:nvSpPr>
          <p:spPr bwMode="auto">
            <a:xfrm>
              <a:off x="2931" y="2326"/>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88" name="Oval 56"/>
            <p:cNvSpPr>
              <a:spLocks noChangeAspect="1" noChangeArrowheads="1"/>
            </p:cNvSpPr>
            <p:nvPr/>
          </p:nvSpPr>
          <p:spPr bwMode="auto">
            <a:xfrm>
              <a:off x="3030" y="231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89" name="Oval 57"/>
            <p:cNvSpPr>
              <a:spLocks noChangeAspect="1" noChangeArrowheads="1"/>
            </p:cNvSpPr>
            <p:nvPr/>
          </p:nvSpPr>
          <p:spPr bwMode="auto">
            <a:xfrm>
              <a:off x="3207" y="233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90" name="Oval 58"/>
            <p:cNvSpPr>
              <a:spLocks noChangeAspect="1" noChangeArrowheads="1"/>
            </p:cNvSpPr>
            <p:nvPr/>
          </p:nvSpPr>
          <p:spPr bwMode="auto">
            <a:xfrm>
              <a:off x="3489" y="2089"/>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91" name="Oval 59"/>
            <p:cNvSpPr>
              <a:spLocks noChangeAspect="1" noChangeArrowheads="1"/>
            </p:cNvSpPr>
            <p:nvPr/>
          </p:nvSpPr>
          <p:spPr bwMode="auto">
            <a:xfrm>
              <a:off x="3252" y="216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92" name="Oval 60"/>
            <p:cNvSpPr>
              <a:spLocks noChangeAspect="1" noChangeArrowheads="1"/>
            </p:cNvSpPr>
            <p:nvPr/>
          </p:nvSpPr>
          <p:spPr bwMode="auto">
            <a:xfrm>
              <a:off x="3816" y="2017"/>
              <a:ext cx="32" cy="26"/>
            </a:xfrm>
            <a:prstGeom prst="ellipse">
              <a:avLst/>
            </a:prstGeom>
            <a:solidFill>
              <a:srgbClr val="FFFF00"/>
            </a:solidFill>
            <a:ln w="9525">
              <a:solidFill>
                <a:schemeClr val="tx1"/>
              </a:solidFill>
              <a:round/>
              <a:headEnd/>
              <a:tailEnd/>
            </a:ln>
          </p:spPr>
          <p:txBody>
            <a:bodyPr wrap="none" anchor="ctr"/>
            <a:lstStyle/>
            <a:p>
              <a:endParaRPr lang="tr-TR"/>
            </a:p>
          </p:txBody>
        </p:sp>
      </p:grpSp>
      <p:grpSp>
        <p:nvGrpSpPr>
          <p:cNvPr id="9" name="Group 61"/>
          <p:cNvGrpSpPr>
            <a:grpSpLocks/>
          </p:cNvGrpSpPr>
          <p:nvPr/>
        </p:nvGrpSpPr>
        <p:grpSpPr bwMode="auto">
          <a:xfrm>
            <a:off x="7443788" y="2490788"/>
            <a:ext cx="1643062" cy="1866900"/>
            <a:chOff x="4689" y="1569"/>
            <a:chExt cx="1035" cy="1176"/>
          </a:xfrm>
        </p:grpSpPr>
        <p:sp>
          <p:nvSpPr>
            <p:cNvPr id="21568" name="Freeform 62"/>
            <p:cNvSpPr>
              <a:spLocks/>
            </p:cNvSpPr>
            <p:nvPr/>
          </p:nvSpPr>
          <p:spPr bwMode="auto">
            <a:xfrm>
              <a:off x="4689" y="1569"/>
              <a:ext cx="402" cy="852"/>
            </a:xfrm>
            <a:custGeom>
              <a:avLst/>
              <a:gdLst>
                <a:gd name="T0" fmla="*/ 3 w 402"/>
                <a:gd name="T1" fmla="*/ 132 h 852"/>
                <a:gd name="T2" fmla="*/ 195 w 402"/>
                <a:gd name="T3" fmla="*/ 678 h 852"/>
                <a:gd name="T4" fmla="*/ 195 w 402"/>
                <a:gd name="T5" fmla="*/ 777 h 852"/>
                <a:gd name="T6" fmla="*/ 273 w 402"/>
                <a:gd name="T7" fmla="*/ 852 h 852"/>
                <a:gd name="T8" fmla="*/ 300 w 402"/>
                <a:gd name="T9" fmla="*/ 828 h 852"/>
                <a:gd name="T10" fmla="*/ 270 w 402"/>
                <a:gd name="T11" fmla="*/ 789 h 852"/>
                <a:gd name="T12" fmla="*/ 261 w 402"/>
                <a:gd name="T13" fmla="*/ 708 h 852"/>
                <a:gd name="T14" fmla="*/ 294 w 402"/>
                <a:gd name="T15" fmla="*/ 624 h 852"/>
                <a:gd name="T16" fmla="*/ 351 w 402"/>
                <a:gd name="T17" fmla="*/ 597 h 852"/>
                <a:gd name="T18" fmla="*/ 402 w 402"/>
                <a:gd name="T19" fmla="*/ 588 h 852"/>
                <a:gd name="T20" fmla="*/ 399 w 402"/>
                <a:gd name="T21" fmla="*/ 495 h 852"/>
                <a:gd name="T22" fmla="*/ 369 w 402"/>
                <a:gd name="T23" fmla="*/ 366 h 852"/>
                <a:gd name="T24" fmla="*/ 312 w 402"/>
                <a:gd name="T25" fmla="*/ 192 h 852"/>
                <a:gd name="T26" fmla="*/ 204 w 402"/>
                <a:gd name="T27" fmla="*/ 66 h 852"/>
                <a:gd name="T28" fmla="*/ 129 w 402"/>
                <a:gd name="T29" fmla="*/ 21 h 852"/>
                <a:gd name="T30" fmla="*/ 30 w 402"/>
                <a:gd name="T31" fmla="*/ 0 h 852"/>
                <a:gd name="T32" fmla="*/ 0 w 402"/>
                <a:gd name="T33" fmla="*/ 3 h 852"/>
                <a:gd name="T34" fmla="*/ 3 w 402"/>
                <a:gd name="T35" fmla="*/ 132 h 8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2"/>
                <a:gd name="T55" fmla="*/ 0 h 852"/>
                <a:gd name="T56" fmla="*/ 402 w 402"/>
                <a:gd name="T57" fmla="*/ 852 h 8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2" h="852">
                  <a:moveTo>
                    <a:pt x="3" y="132"/>
                  </a:moveTo>
                  <a:lnTo>
                    <a:pt x="195" y="678"/>
                  </a:lnTo>
                  <a:lnTo>
                    <a:pt x="195" y="777"/>
                  </a:lnTo>
                  <a:lnTo>
                    <a:pt x="273" y="852"/>
                  </a:lnTo>
                  <a:lnTo>
                    <a:pt x="300" y="828"/>
                  </a:lnTo>
                  <a:lnTo>
                    <a:pt x="270" y="789"/>
                  </a:lnTo>
                  <a:lnTo>
                    <a:pt x="261" y="708"/>
                  </a:lnTo>
                  <a:lnTo>
                    <a:pt x="294" y="624"/>
                  </a:lnTo>
                  <a:lnTo>
                    <a:pt x="351" y="597"/>
                  </a:lnTo>
                  <a:lnTo>
                    <a:pt x="402" y="588"/>
                  </a:lnTo>
                  <a:lnTo>
                    <a:pt x="399" y="495"/>
                  </a:lnTo>
                  <a:lnTo>
                    <a:pt x="369" y="366"/>
                  </a:lnTo>
                  <a:lnTo>
                    <a:pt x="312" y="192"/>
                  </a:lnTo>
                  <a:lnTo>
                    <a:pt x="204" y="66"/>
                  </a:lnTo>
                  <a:lnTo>
                    <a:pt x="129" y="21"/>
                  </a:lnTo>
                  <a:lnTo>
                    <a:pt x="30" y="0"/>
                  </a:lnTo>
                  <a:lnTo>
                    <a:pt x="0" y="3"/>
                  </a:lnTo>
                  <a:lnTo>
                    <a:pt x="3" y="132"/>
                  </a:lnTo>
                  <a:close/>
                </a:path>
              </a:pathLst>
            </a:custGeom>
            <a:solidFill>
              <a:srgbClr val="FFFF00">
                <a:alpha val="50195"/>
              </a:srgbClr>
            </a:solidFill>
            <a:ln w="9525">
              <a:solidFill>
                <a:srgbClr val="FFFF00"/>
              </a:solidFill>
              <a:round/>
              <a:headEnd/>
              <a:tailEnd/>
            </a:ln>
          </p:spPr>
          <p:txBody>
            <a:bodyPr wrap="none" anchor="ctr"/>
            <a:lstStyle/>
            <a:p>
              <a:endParaRPr lang="tr-TR"/>
            </a:p>
          </p:txBody>
        </p:sp>
        <p:grpSp>
          <p:nvGrpSpPr>
            <p:cNvPr id="10" name="Group 63"/>
            <p:cNvGrpSpPr>
              <a:grpSpLocks/>
            </p:cNvGrpSpPr>
            <p:nvPr/>
          </p:nvGrpSpPr>
          <p:grpSpPr bwMode="auto">
            <a:xfrm>
              <a:off x="5202" y="2451"/>
              <a:ext cx="255" cy="159"/>
              <a:chOff x="5202" y="2451"/>
              <a:chExt cx="255" cy="159"/>
            </a:xfrm>
          </p:grpSpPr>
          <p:sp>
            <p:nvSpPr>
              <p:cNvPr id="21580" name="Line 64"/>
              <p:cNvSpPr>
                <a:spLocks noChangeShapeType="1"/>
              </p:cNvSpPr>
              <p:nvPr/>
            </p:nvSpPr>
            <p:spPr bwMode="auto">
              <a:xfrm>
                <a:off x="5202" y="2463"/>
                <a:ext cx="90" cy="24"/>
              </a:xfrm>
              <a:prstGeom prst="line">
                <a:avLst/>
              </a:prstGeom>
              <a:noFill/>
              <a:ln w="38100">
                <a:solidFill>
                  <a:srgbClr val="FFFF00"/>
                </a:solidFill>
                <a:round/>
                <a:headEnd/>
                <a:tailEnd/>
              </a:ln>
            </p:spPr>
            <p:txBody>
              <a:bodyPr wrap="none" anchor="ctr"/>
              <a:lstStyle/>
              <a:p>
                <a:endParaRPr lang="tr-TR"/>
              </a:p>
            </p:txBody>
          </p:sp>
          <p:sp>
            <p:nvSpPr>
              <p:cNvPr id="21581" name="Line 65"/>
              <p:cNvSpPr>
                <a:spLocks noChangeShapeType="1"/>
              </p:cNvSpPr>
              <p:nvPr/>
            </p:nvSpPr>
            <p:spPr bwMode="auto">
              <a:xfrm>
                <a:off x="5289" y="2520"/>
                <a:ext cx="72" cy="27"/>
              </a:xfrm>
              <a:prstGeom prst="line">
                <a:avLst/>
              </a:prstGeom>
              <a:noFill/>
              <a:ln w="38100">
                <a:solidFill>
                  <a:srgbClr val="FFFF00"/>
                </a:solidFill>
                <a:round/>
                <a:headEnd/>
                <a:tailEnd/>
              </a:ln>
            </p:spPr>
            <p:txBody>
              <a:bodyPr wrap="none" anchor="ctr"/>
              <a:lstStyle/>
              <a:p>
                <a:endParaRPr lang="tr-TR"/>
              </a:p>
            </p:txBody>
          </p:sp>
          <p:sp>
            <p:nvSpPr>
              <p:cNvPr id="21582" name="Line 66"/>
              <p:cNvSpPr>
                <a:spLocks noChangeShapeType="1"/>
              </p:cNvSpPr>
              <p:nvPr/>
            </p:nvSpPr>
            <p:spPr bwMode="auto">
              <a:xfrm>
                <a:off x="5268" y="2565"/>
                <a:ext cx="93" cy="45"/>
              </a:xfrm>
              <a:prstGeom prst="line">
                <a:avLst/>
              </a:prstGeom>
              <a:noFill/>
              <a:ln w="38100">
                <a:solidFill>
                  <a:srgbClr val="FFFF00"/>
                </a:solidFill>
                <a:round/>
                <a:headEnd/>
                <a:tailEnd/>
              </a:ln>
            </p:spPr>
            <p:txBody>
              <a:bodyPr wrap="none" anchor="ctr"/>
              <a:lstStyle/>
              <a:p>
                <a:endParaRPr lang="tr-TR"/>
              </a:p>
            </p:txBody>
          </p:sp>
          <p:sp>
            <p:nvSpPr>
              <p:cNvPr id="21583" name="Line 67"/>
              <p:cNvSpPr>
                <a:spLocks noChangeShapeType="1"/>
              </p:cNvSpPr>
              <p:nvPr/>
            </p:nvSpPr>
            <p:spPr bwMode="auto">
              <a:xfrm>
                <a:off x="5325" y="2451"/>
                <a:ext cx="132" cy="39"/>
              </a:xfrm>
              <a:prstGeom prst="line">
                <a:avLst/>
              </a:prstGeom>
              <a:noFill/>
              <a:ln w="38100">
                <a:solidFill>
                  <a:srgbClr val="FFFF00"/>
                </a:solidFill>
                <a:round/>
                <a:headEnd/>
                <a:tailEnd/>
              </a:ln>
            </p:spPr>
            <p:txBody>
              <a:bodyPr wrap="none" anchor="ctr"/>
              <a:lstStyle/>
              <a:p>
                <a:endParaRPr lang="tr-TR"/>
              </a:p>
            </p:txBody>
          </p:sp>
        </p:grpSp>
        <p:grpSp>
          <p:nvGrpSpPr>
            <p:cNvPr id="11" name="Group 68"/>
            <p:cNvGrpSpPr>
              <a:grpSpLocks/>
            </p:cNvGrpSpPr>
            <p:nvPr/>
          </p:nvGrpSpPr>
          <p:grpSpPr bwMode="auto">
            <a:xfrm>
              <a:off x="5397" y="2523"/>
              <a:ext cx="255" cy="159"/>
              <a:chOff x="5202" y="2451"/>
              <a:chExt cx="255" cy="159"/>
            </a:xfrm>
          </p:grpSpPr>
          <p:sp>
            <p:nvSpPr>
              <p:cNvPr id="21576" name="Line 69"/>
              <p:cNvSpPr>
                <a:spLocks noChangeShapeType="1"/>
              </p:cNvSpPr>
              <p:nvPr/>
            </p:nvSpPr>
            <p:spPr bwMode="auto">
              <a:xfrm>
                <a:off x="5202" y="2463"/>
                <a:ext cx="90" cy="24"/>
              </a:xfrm>
              <a:prstGeom prst="line">
                <a:avLst/>
              </a:prstGeom>
              <a:noFill/>
              <a:ln w="38100">
                <a:solidFill>
                  <a:srgbClr val="FFFF00"/>
                </a:solidFill>
                <a:round/>
                <a:headEnd/>
                <a:tailEnd/>
              </a:ln>
            </p:spPr>
            <p:txBody>
              <a:bodyPr wrap="none" anchor="ctr"/>
              <a:lstStyle/>
              <a:p>
                <a:endParaRPr lang="tr-TR"/>
              </a:p>
            </p:txBody>
          </p:sp>
          <p:sp>
            <p:nvSpPr>
              <p:cNvPr id="21577" name="Line 70"/>
              <p:cNvSpPr>
                <a:spLocks noChangeShapeType="1"/>
              </p:cNvSpPr>
              <p:nvPr/>
            </p:nvSpPr>
            <p:spPr bwMode="auto">
              <a:xfrm>
                <a:off x="5289" y="2520"/>
                <a:ext cx="72" cy="27"/>
              </a:xfrm>
              <a:prstGeom prst="line">
                <a:avLst/>
              </a:prstGeom>
              <a:noFill/>
              <a:ln w="38100">
                <a:solidFill>
                  <a:srgbClr val="FFFF00"/>
                </a:solidFill>
                <a:round/>
                <a:headEnd/>
                <a:tailEnd/>
              </a:ln>
            </p:spPr>
            <p:txBody>
              <a:bodyPr wrap="none" anchor="ctr"/>
              <a:lstStyle/>
              <a:p>
                <a:endParaRPr lang="tr-TR"/>
              </a:p>
            </p:txBody>
          </p:sp>
          <p:sp>
            <p:nvSpPr>
              <p:cNvPr id="21578" name="Line 71"/>
              <p:cNvSpPr>
                <a:spLocks noChangeShapeType="1"/>
              </p:cNvSpPr>
              <p:nvPr/>
            </p:nvSpPr>
            <p:spPr bwMode="auto">
              <a:xfrm>
                <a:off x="5268" y="2565"/>
                <a:ext cx="93" cy="45"/>
              </a:xfrm>
              <a:prstGeom prst="line">
                <a:avLst/>
              </a:prstGeom>
              <a:noFill/>
              <a:ln w="38100">
                <a:solidFill>
                  <a:srgbClr val="FFFF00"/>
                </a:solidFill>
                <a:round/>
                <a:headEnd/>
                <a:tailEnd/>
              </a:ln>
            </p:spPr>
            <p:txBody>
              <a:bodyPr wrap="none" anchor="ctr"/>
              <a:lstStyle/>
              <a:p>
                <a:endParaRPr lang="tr-TR"/>
              </a:p>
            </p:txBody>
          </p:sp>
          <p:sp>
            <p:nvSpPr>
              <p:cNvPr id="21579" name="Line 72"/>
              <p:cNvSpPr>
                <a:spLocks noChangeShapeType="1"/>
              </p:cNvSpPr>
              <p:nvPr/>
            </p:nvSpPr>
            <p:spPr bwMode="auto">
              <a:xfrm>
                <a:off x="5325" y="2451"/>
                <a:ext cx="132" cy="39"/>
              </a:xfrm>
              <a:prstGeom prst="line">
                <a:avLst/>
              </a:prstGeom>
              <a:noFill/>
              <a:ln w="38100">
                <a:solidFill>
                  <a:srgbClr val="FFFF00"/>
                </a:solidFill>
                <a:round/>
                <a:headEnd/>
                <a:tailEnd/>
              </a:ln>
            </p:spPr>
            <p:txBody>
              <a:bodyPr wrap="none" anchor="ctr"/>
              <a:lstStyle/>
              <a:p>
                <a:endParaRPr lang="tr-TR"/>
              </a:p>
            </p:txBody>
          </p:sp>
        </p:grpSp>
        <p:grpSp>
          <p:nvGrpSpPr>
            <p:cNvPr id="12" name="Group 73"/>
            <p:cNvGrpSpPr>
              <a:grpSpLocks/>
            </p:cNvGrpSpPr>
            <p:nvPr/>
          </p:nvGrpSpPr>
          <p:grpSpPr bwMode="auto">
            <a:xfrm rot="10800000">
              <a:off x="5469" y="2586"/>
              <a:ext cx="255" cy="159"/>
              <a:chOff x="5202" y="2451"/>
              <a:chExt cx="255" cy="159"/>
            </a:xfrm>
          </p:grpSpPr>
          <p:sp>
            <p:nvSpPr>
              <p:cNvPr id="21572" name="Line 74"/>
              <p:cNvSpPr>
                <a:spLocks noChangeShapeType="1"/>
              </p:cNvSpPr>
              <p:nvPr/>
            </p:nvSpPr>
            <p:spPr bwMode="auto">
              <a:xfrm>
                <a:off x="5202" y="2463"/>
                <a:ext cx="90" cy="24"/>
              </a:xfrm>
              <a:prstGeom prst="line">
                <a:avLst/>
              </a:prstGeom>
              <a:noFill/>
              <a:ln w="38100">
                <a:solidFill>
                  <a:srgbClr val="FFFF00"/>
                </a:solidFill>
                <a:round/>
                <a:headEnd/>
                <a:tailEnd/>
              </a:ln>
            </p:spPr>
            <p:txBody>
              <a:bodyPr wrap="none" anchor="ctr"/>
              <a:lstStyle/>
              <a:p>
                <a:endParaRPr lang="tr-TR"/>
              </a:p>
            </p:txBody>
          </p:sp>
          <p:sp>
            <p:nvSpPr>
              <p:cNvPr id="21573" name="Line 75"/>
              <p:cNvSpPr>
                <a:spLocks noChangeShapeType="1"/>
              </p:cNvSpPr>
              <p:nvPr/>
            </p:nvSpPr>
            <p:spPr bwMode="auto">
              <a:xfrm>
                <a:off x="5289" y="2520"/>
                <a:ext cx="72" cy="27"/>
              </a:xfrm>
              <a:prstGeom prst="line">
                <a:avLst/>
              </a:prstGeom>
              <a:noFill/>
              <a:ln w="38100">
                <a:solidFill>
                  <a:srgbClr val="FFFF00"/>
                </a:solidFill>
                <a:round/>
                <a:headEnd/>
                <a:tailEnd/>
              </a:ln>
            </p:spPr>
            <p:txBody>
              <a:bodyPr wrap="none" anchor="ctr"/>
              <a:lstStyle/>
              <a:p>
                <a:endParaRPr lang="tr-TR"/>
              </a:p>
            </p:txBody>
          </p:sp>
          <p:sp>
            <p:nvSpPr>
              <p:cNvPr id="21574" name="Line 76"/>
              <p:cNvSpPr>
                <a:spLocks noChangeShapeType="1"/>
              </p:cNvSpPr>
              <p:nvPr/>
            </p:nvSpPr>
            <p:spPr bwMode="auto">
              <a:xfrm>
                <a:off x="5268" y="2565"/>
                <a:ext cx="93" cy="45"/>
              </a:xfrm>
              <a:prstGeom prst="line">
                <a:avLst/>
              </a:prstGeom>
              <a:noFill/>
              <a:ln w="38100">
                <a:solidFill>
                  <a:srgbClr val="FFFF00"/>
                </a:solidFill>
                <a:round/>
                <a:headEnd/>
                <a:tailEnd/>
              </a:ln>
            </p:spPr>
            <p:txBody>
              <a:bodyPr wrap="none" anchor="ctr"/>
              <a:lstStyle/>
              <a:p>
                <a:endParaRPr lang="tr-TR"/>
              </a:p>
            </p:txBody>
          </p:sp>
          <p:sp>
            <p:nvSpPr>
              <p:cNvPr id="21575" name="Line 77"/>
              <p:cNvSpPr>
                <a:spLocks noChangeShapeType="1"/>
              </p:cNvSpPr>
              <p:nvPr/>
            </p:nvSpPr>
            <p:spPr bwMode="auto">
              <a:xfrm>
                <a:off x="5325" y="2451"/>
                <a:ext cx="132" cy="39"/>
              </a:xfrm>
              <a:prstGeom prst="line">
                <a:avLst/>
              </a:prstGeom>
              <a:noFill/>
              <a:ln w="38100">
                <a:solidFill>
                  <a:srgbClr val="FFFF00"/>
                </a:solidFill>
                <a:round/>
                <a:headEnd/>
                <a:tailEnd/>
              </a:ln>
            </p:spPr>
            <p:txBody>
              <a:bodyPr wrap="none" anchor="ctr"/>
              <a:lstStyle/>
              <a:p>
                <a:endParaRPr lang="tr-TR"/>
              </a:p>
            </p:txBody>
          </p:sp>
        </p:grpSp>
      </p:grpSp>
      <p:grpSp>
        <p:nvGrpSpPr>
          <p:cNvPr id="13" name="Group 78"/>
          <p:cNvGrpSpPr>
            <a:grpSpLocks/>
          </p:cNvGrpSpPr>
          <p:nvPr/>
        </p:nvGrpSpPr>
        <p:grpSpPr bwMode="auto">
          <a:xfrm>
            <a:off x="4652963" y="3505200"/>
            <a:ext cx="2500312" cy="714375"/>
            <a:chOff x="2931" y="2208"/>
            <a:chExt cx="1575" cy="450"/>
          </a:xfrm>
        </p:grpSpPr>
        <p:sp>
          <p:nvSpPr>
            <p:cNvPr id="21553" name="Line 79"/>
            <p:cNvSpPr>
              <a:spLocks noChangeShapeType="1"/>
            </p:cNvSpPr>
            <p:nvPr/>
          </p:nvSpPr>
          <p:spPr bwMode="auto">
            <a:xfrm flipV="1">
              <a:off x="2931" y="2535"/>
              <a:ext cx="192" cy="87"/>
            </a:xfrm>
            <a:prstGeom prst="line">
              <a:avLst/>
            </a:prstGeom>
            <a:noFill/>
            <a:ln w="28575">
              <a:solidFill>
                <a:schemeClr val="accent2"/>
              </a:solidFill>
              <a:round/>
              <a:headEnd/>
              <a:tailEnd type="triangle" w="med" len="med"/>
            </a:ln>
            <a:effectLst>
              <a:prstShdw prst="shdw17" dist="17961" dir="2700000">
                <a:schemeClr val="bg1"/>
              </a:prstShdw>
            </a:effectLst>
          </p:spPr>
          <p:txBody>
            <a:bodyPr wrap="none" anchor="ctr"/>
            <a:lstStyle/>
            <a:p>
              <a:endParaRPr lang="tr-TR"/>
            </a:p>
          </p:txBody>
        </p:sp>
        <p:sp>
          <p:nvSpPr>
            <p:cNvPr id="21554" name="Line 80"/>
            <p:cNvSpPr>
              <a:spLocks noChangeShapeType="1"/>
            </p:cNvSpPr>
            <p:nvPr/>
          </p:nvSpPr>
          <p:spPr bwMode="auto">
            <a:xfrm flipV="1">
              <a:off x="3384" y="2445"/>
              <a:ext cx="135" cy="126"/>
            </a:xfrm>
            <a:prstGeom prst="line">
              <a:avLst/>
            </a:prstGeom>
            <a:noFill/>
            <a:ln w="28575">
              <a:solidFill>
                <a:schemeClr val="accent2"/>
              </a:solidFill>
              <a:round/>
              <a:headEnd/>
              <a:tailEnd type="triangle" w="med" len="med"/>
            </a:ln>
            <a:effectLst>
              <a:prstShdw prst="shdw17" dist="17961" dir="2700000">
                <a:schemeClr val="bg1"/>
              </a:prstShdw>
            </a:effectLst>
          </p:spPr>
          <p:txBody>
            <a:bodyPr wrap="none" anchor="ctr"/>
            <a:lstStyle/>
            <a:p>
              <a:endParaRPr lang="tr-TR"/>
            </a:p>
          </p:txBody>
        </p:sp>
        <p:sp>
          <p:nvSpPr>
            <p:cNvPr id="21555" name="Line 81"/>
            <p:cNvSpPr>
              <a:spLocks noChangeShapeType="1"/>
            </p:cNvSpPr>
            <p:nvPr/>
          </p:nvSpPr>
          <p:spPr bwMode="auto">
            <a:xfrm flipV="1">
              <a:off x="3285" y="2331"/>
              <a:ext cx="135" cy="126"/>
            </a:xfrm>
            <a:prstGeom prst="line">
              <a:avLst/>
            </a:prstGeom>
            <a:noFill/>
            <a:ln w="28575">
              <a:solidFill>
                <a:schemeClr val="accent2"/>
              </a:solidFill>
              <a:round/>
              <a:headEnd/>
              <a:tailEnd type="triangle" w="med" len="med"/>
            </a:ln>
            <a:effectLst>
              <a:prstShdw prst="shdw17" dist="17961" dir="2700000">
                <a:schemeClr val="bg1"/>
              </a:prstShdw>
            </a:effectLst>
          </p:spPr>
          <p:txBody>
            <a:bodyPr wrap="none" anchor="ctr"/>
            <a:lstStyle/>
            <a:p>
              <a:endParaRPr lang="tr-TR"/>
            </a:p>
          </p:txBody>
        </p:sp>
        <p:sp>
          <p:nvSpPr>
            <p:cNvPr id="21556" name="Line 82"/>
            <p:cNvSpPr>
              <a:spLocks noChangeShapeType="1"/>
            </p:cNvSpPr>
            <p:nvPr/>
          </p:nvSpPr>
          <p:spPr bwMode="auto">
            <a:xfrm rot="10800000" flipH="1">
              <a:off x="3450" y="2284"/>
              <a:ext cx="90" cy="24"/>
            </a:xfrm>
            <a:prstGeom prst="line">
              <a:avLst/>
            </a:prstGeom>
            <a:noFill/>
            <a:ln w="38100">
              <a:solidFill>
                <a:srgbClr val="FFFF00"/>
              </a:solidFill>
              <a:round/>
              <a:headEnd/>
              <a:tailEnd/>
            </a:ln>
          </p:spPr>
          <p:txBody>
            <a:bodyPr wrap="none" anchor="ctr"/>
            <a:lstStyle/>
            <a:p>
              <a:endParaRPr lang="tr-TR"/>
            </a:p>
          </p:txBody>
        </p:sp>
        <p:sp>
          <p:nvSpPr>
            <p:cNvPr id="21557" name="Line 83"/>
            <p:cNvSpPr>
              <a:spLocks noChangeShapeType="1"/>
            </p:cNvSpPr>
            <p:nvPr/>
          </p:nvSpPr>
          <p:spPr bwMode="auto">
            <a:xfrm rot="10800000" flipH="1">
              <a:off x="3537" y="2232"/>
              <a:ext cx="93" cy="18"/>
            </a:xfrm>
            <a:prstGeom prst="line">
              <a:avLst/>
            </a:prstGeom>
            <a:noFill/>
            <a:ln w="38100">
              <a:solidFill>
                <a:srgbClr val="FFFF00"/>
              </a:solidFill>
              <a:round/>
              <a:headEnd/>
              <a:tailEnd/>
            </a:ln>
          </p:spPr>
          <p:txBody>
            <a:bodyPr wrap="none" anchor="ctr"/>
            <a:lstStyle/>
            <a:p>
              <a:endParaRPr lang="tr-TR"/>
            </a:p>
          </p:txBody>
        </p:sp>
        <p:sp>
          <p:nvSpPr>
            <p:cNvPr id="21558" name="Line 84"/>
            <p:cNvSpPr>
              <a:spLocks noChangeShapeType="1"/>
            </p:cNvSpPr>
            <p:nvPr/>
          </p:nvSpPr>
          <p:spPr bwMode="auto">
            <a:xfrm rot="10800000" flipH="1">
              <a:off x="3338" y="2250"/>
              <a:ext cx="102" cy="42"/>
            </a:xfrm>
            <a:prstGeom prst="line">
              <a:avLst/>
            </a:prstGeom>
            <a:noFill/>
            <a:ln w="38100">
              <a:solidFill>
                <a:srgbClr val="FFFF00"/>
              </a:solidFill>
              <a:round/>
              <a:headEnd/>
              <a:tailEnd/>
            </a:ln>
          </p:spPr>
          <p:txBody>
            <a:bodyPr wrap="none" anchor="ctr"/>
            <a:lstStyle/>
            <a:p>
              <a:endParaRPr lang="tr-TR"/>
            </a:p>
          </p:txBody>
        </p:sp>
        <p:sp>
          <p:nvSpPr>
            <p:cNvPr id="21559" name="Line 85"/>
            <p:cNvSpPr>
              <a:spLocks noChangeShapeType="1"/>
            </p:cNvSpPr>
            <p:nvPr/>
          </p:nvSpPr>
          <p:spPr bwMode="auto">
            <a:xfrm rot="10800000" flipH="1">
              <a:off x="3573" y="2298"/>
              <a:ext cx="162" cy="21"/>
            </a:xfrm>
            <a:prstGeom prst="line">
              <a:avLst/>
            </a:prstGeom>
            <a:noFill/>
            <a:ln w="38100">
              <a:solidFill>
                <a:srgbClr val="FFFF00"/>
              </a:solidFill>
              <a:round/>
              <a:headEnd/>
              <a:tailEnd/>
            </a:ln>
          </p:spPr>
          <p:txBody>
            <a:bodyPr wrap="none" anchor="ctr"/>
            <a:lstStyle/>
            <a:p>
              <a:endParaRPr lang="tr-TR"/>
            </a:p>
          </p:txBody>
        </p:sp>
        <p:sp>
          <p:nvSpPr>
            <p:cNvPr id="21560" name="Line 86"/>
            <p:cNvSpPr>
              <a:spLocks noChangeShapeType="1"/>
            </p:cNvSpPr>
            <p:nvPr/>
          </p:nvSpPr>
          <p:spPr bwMode="auto">
            <a:xfrm rot="10800000" flipH="1">
              <a:off x="3876" y="2260"/>
              <a:ext cx="90" cy="24"/>
            </a:xfrm>
            <a:prstGeom prst="line">
              <a:avLst/>
            </a:prstGeom>
            <a:noFill/>
            <a:ln w="38100">
              <a:solidFill>
                <a:srgbClr val="FFFF00"/>
              </a:solidFill>
              <a:round/>
              <a:headEnd/>
              <a:tailEnd/>
            </a:ln>
          </p:spPr>
          <p:txBody>
            <a:bodyPr wrap="none" anchor="ctr"/>
            <a:lstStyle/>
            <a:p>
              <a:endParaRPr lang="tr-TR"/>
            </a:p>
          </p:txBody>
        </p:sp>
        <p:sp>
          <p:nvSpPr>
            <p:cNvPr id="21561" name="Line 87"/>
            <p:cNvSpPr>
              <a:spLocks noChangeShapeType="1"/>
            </p:cNvSpPr>
            <p:nvPr/>
          </p:nvSpPr>
          <p:spPr bwMode="auto">
            <a:xfrm rot="10800000" flipH="1">
              <a:off x="3963" y="2208"/>
              <a:ext cx="93" cy="18"/>
            </a:xfrm>
            <a:prstGeom prst="line">
              <a:avLst/>
            </a:prstGeom>
            <a:noFill/>
            <a:ln w="38100">
              <a:solidFill>
                <a:srgbClr val="FFFF00"/>
              </a:solidFill>
              <a:round/>
              <a:headEnd/>
              <a:tailEnd/>
            </a:ln>
          </p:spPr>
          <p:txBody>
            <a:bodyPr wrap="none" anchor="ctr"/>
            <a:lstStyle/>
            <a:p>
              <a:endParaRPr lang="tr-TR"/>
            </a:p>
          </p:txBody>
        </p:sp>
        <p:sp>
          <p:nvSpPr>
            <p:cNvPr id="21562" name="Line 88"/>
            <p:cNvSpPr>
              <a:spLocks noChangeShapeType="1"/>
            </p:cNvSpPr>
            <p:nvPr/>
          </p:nvSpPr>
          <p:spPr bwMode="auto">
            <a:xfrm rot="10800000" flipH="1">
              <a:off x="3764" y="2226"/>
              <a:ext cx="102" cy="42"/>
            </a:xfrm>
            <a:prstGeom prst="line">
              <a:avLst/>
            </a:prstGeom>
            <a:noFill/>
            <a:ln w="38100">
              <a:solidFill>
                <a:srgbClr val="FFFF00"/>
              </a:solidFill>
              <a:round/>
              <a:headEnd/>
              <a:tailEnd/>
            </a:ln>
          </p:spPr>
          <p:txBody>
            <a:bodyPr wrap="none" anchor="ctr"/>
            <a:lstStyle/>
            <a:p>
              <a:endParaRPr lang="tr-TR"/>
            </a:p>
          </p:txBody>
        </p:sp>
        <p:sp>
          <p:nvSpPr>
            <p:cNvPr id="21563" name="Line 89"/>
            <p:cNvSpPr>
              <a:spLocks noChangeShapeType="1"/>
            </p:cNvSpPr>
            <p:nvPr/>
          </p:nvSpPr>
          <p:spPr bwMode="auto">
            <a:xfrm rot="10800000" flipH="1">
              <a:off x="3999" y="2274"/>
              <a:ext cx="162" cy="21"/>
            </a:xfrm>
            <a:prstGeom prst="line">
              <a:avLst/>
            </a:prstGeom>
            <a:noFill/>
            <a:ln w="38100">
              <a:solidFill>
                <a:srgbClr val="FFFF00"/>
              </a:solidFill>
              <a:round/>
              <a:headEnd/>
              <a:tailEnd/>
            </a:ln>
          </p:spPr>
          <p:txBody>
            <a:bodyPr wrap="none" anchor="ctr"/>
            <a:lstStyle/>
            <a:p>
              <a:endParaRPr lang="tr-TR"/>
            </a:p>
          </p:txBody>
        </p:sp>
        <p:sp>
          <p:nvSpPr>
            <p:cNvPr id="21564" name="Line 90"/>
            <p:cNvSpPr>
              <a:spLocks noChangeShapeType="1"/>
            </p:cNvSpPr>
            <p:nvPr/>
          </p:nvSpPr>
          <p:spPr bwMode="auto">
            <a:xfrm rot="10800000" flipH="1" flipV="1">
              <a:off x="4281" y="2359"/>
              <a:ext cx="60" cy="60"/>
            </a:xfrm>
            <a:prstGeom prst="line">
              <a:avLst/>
            </a:prstGeom>
            <a:noFill/>
            <a:ln w="38100">
              <a:solidFill>
                <a:srgbClr val="FFFF00"/>
              </a:solidFill>
              <a:round/>
              <a:headEnd/>
              <a:tailEnd/>
            </a:ln>
          </p:spPr>
          <p:txBody>
            <a:bodyPr wrap="none" anchor="ctr"/>
            <a:lstStyle/>
            <a:p>
              <a:endParaRPr lang="tr-TR"/>
            </a:p>
          </p:txBody>
        </p:sp>
        <p:sp>
          <p:nvSpPr>
            <p:cNvPr id="21565" name="Line 91"/>
            <p:cNvSpPr>
              <a:spLocks noChangeShapeType="1"/>
            </p:cNvSpPr>
            <p:nvPr/>
          </p:nvSpPr>
          <p:spPr bwMode="auto">
            <a:xfrm rot="10800000" flipH="1" flipV="1">
              <a:off x="4440" y="2427"/>
              <a:ext cx="60" cy="66"/>
            </a:xfrm>
            <a:prstGeom prst="line">
              <a:avLst/>
            </a:prstGeom>
            <a:noFill/>
            <a:ln w="38100">
              <a:solidFill>
                <a:srgbClr val="FFFF00"/>
              </a:solidFill>
              <a:round/>
              <a:headEnd/>
              <a:tailEnd/>
            </a:ln>
          </p:spPr>
          <p:txBody>
            <a:bodyPr wrap="none" anchor="ctr"/>
            <a:lstStyle/>
            <a:p>
              <a:endParaRPr lang="tr-TR"/>
            </a:p>
          </p:txBody>
        </p:sp>
        <p:sp>
          <p:nvSpPr>
            <p:cNvPr id="21566" name="Line 92"/>
            <p:cNvSpPr>
              <a:spLocks noChangeShapeType="1"/>
            </p:cNvSpPr>
            <p:nvPr/>
          </p:nvSpPr>
          <p:spPr bwMode="auto">
            <a:xfrm rot="10800000" flipH="1" flipV="1">
              <a:off x="4247" y="2259"/>
              <a:ext cx="117" cy="72"/>
            </a:xfrm>
            <a:prstGeom prst="line">
              <a:avLst/>
            </a:prstGeom>
            <a:noFill/>
            <a:ln w="38100">
              <a:solidFill>
                <a:srgbClr val="FFFF00"/>
              </a:solidFill>
              <a:round/>
              <a:headEnd/>
              <a:tailEnd/>
            </a:ln>
          </p:spPr>
          <p:txBody>
            <a:bodyPr wrap="none" anchor="ctr"/>
            <a:lstStyle/>
            <a:p>
              <a:endParaRPr lang="tr-TR"/>
            </a:p>
          </p:txBody>
        </p:sp>
        <p:sp>
          <p:nvSpPr>
            <p:cNvPr id="21567" name="Line 93"/>
            <p:cNvSpPr>
              <a:spLocks noChangeShapeType="1"/>
            </p:cNvSpPr>
            <p:nvPr/>
          </p:nvSpPr>
          <p:spPr bwMode="auto">
            <a:xfrm rot="10800000" flipH="1" flipV="1">
              <a:off x="4461" y="2565"/>
              <a:ext cx="45" cy="93"/>
            </a:xfrm>
            <a:prstGeom prst="line">
              <a:avLst/>
            </a:prstGeom>
            <a:noFill/>
            <a:ln w="38100">
              <a:solidFill>
                <a:srgbClr val="FFFF00"/>
              </a:solidFill>
              <a:round/>
              <a:headEnd/>
              <a:tailEnd/>
            </a:ln>
          </p:spPr>
          <p:txBody>
            <a:bodyPr wrap="none" anchor="ctr"/>
            <a:lstStyle/>
            <a:p>
              <a:endParaRPr lang="tr-TR"/>
            </a:p>
          </p:txBody>
        </p:sp>
      </p:grpSp>
      <p:grpSp>
        <p:nvGrpSpPr>
          <p:cNvPr id="14" name="Group 94"/>
          <p:cNvGrpSpPr>
            <a:grpSpLocks/>
          </p:cNvGrpSpPr>
          <p:nvPr/>
        </p:nvGrpSpPr>
        <p:grpSpPr bwMode="auto">
          <a:xfrm>
            <a:off x="5214938" y="3754438"/>
            <a:ext cx="560387" cy="369887"/>
            <a:chOff x="3279" y="2368"/>
            <a:chExt cx="353" cy="233"/>
          </a:xfrm>
        </p:grpSpPr>
        <p:sp>
          <p:nvSpPr>
            <p:cNvPr id="21545" name="Oval 95"/>
            <p:cNvSpPr>
              <a:spLocks noChangeAspect="1" noChangeArrowheads="1"/>
            </p:cNvSpPr>
            <p:nvPr/>
          </p:nvSpPr>
          <p:spPr bwMode="auto">
            <a:xfrm>
              <a:off x="3279" y="236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6" name="Oval 96"/>
            <p:cNvSpPr>
              <a:spLocks noChangeAspect="1" noChangeArrowheads="1"/>
            </p:cNvSpPr>
            <p:nvPr/>
          </p:nvSpPr>
          <p:spPr bwMode="auto">
            <a:xfrm>
              <a:off x="3375" y="245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7" name="Oval 97"/>
            <p:cNvSpPr>
              <a:spLocks noChangeAspect="1" noChangeArrowheads="1"/>
            </p:cNvSpPr>
            <p:nvPr/>
          </p:nvSpPr>
          <p:spPr bwMode="auto">
            <a:xfrm>
              <a:off x="3315" y="257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8" name="Oval 98"/>
            <p:cNvSpPr>
              <a:spLocks noChangeAspect="1" noChangeArrowheads="1"/>
            </p:cNvSpPr>
            <p:nvPr/>
          </p:nvSpPr>
          <p:spPr bwMode="auto">
            <a:xfrm>
              <a:off x="3453" y="2371"/>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9" name="Oval 99"/>
            <p:cNvSpPr>
              <a:spLocks noChangeAspect="1" noChangeArrowheads="1"/>
            </p:cNvSpPr>
            <p:nvPr/>
          </p:nvSpPr>
          <p:spPr bwMode="auto">
            <a:xfrm>
              <a:off x="3594" y="236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50" name="Oval 100"/>
            <p:cNvSpPr>
              <a:spLocks noChangeAspect="1" noChangeArrowheads="1"/>
            </p:cNvSpPr>
            <p:nvPr/>
          </p:nvSpPr>
          <p:spPr bwMode="auto">
            <a:xfrm>
              <a:off x="3570" y="2449"/>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51" name="Oval 101"/>
            <p:cNvSpPr>
              <a:spLocks noChangeAspect="1" noChangeArrowheads="1"/>
            </p:cNvSpPr>
            <p:nvPr/>
          </p:nvSpPr>
          <p:spPr bwMode="auto">
            <a:xfrm>
              <a:off x="3600" y="2503"/>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52" name="Oval 102"/>
            <p:cNvSpPr>
              <a:spLocks noChangeAspect="1" noChangeArrowheads="1"/>
            </p:cNvSpPr>
            <p:nvPr/>
          </p:nvSpPr>
          <p:spPr bwMode="auto">
            <a:xfrm>
              <a:off x="3492" y="2533"/>
              <a:ext cx="32" cy="26"/>
            </a:xfrm>
            <a:prstGeom prst="ellipse">
              <a:avLst/>
            </a:prstGeom>
            <a:solidFill>
              <a:srgbClr val="FFFF00"/>
            </a:solidFill>
            <a:ln w="9525">
              <a:solidFill>
                <a:schemeClr val="tx1"/>
              </a:solidFill>
              <a:round/>
              <a:headEnd/>
              <a:tailEnd/>
            </a:ln>
          </p:spPr>
          <p:txBody>
            <a:bodyPr wrap="none" anchor="ctr"/>
            <a:lstStyle/>
            <a:p>
              <a:endParaRPr lang="tr-TR"/>
            </a:p>
          </p:txBody>
        </p:sp>
      </p:grpSp>
      <p:grpSp>
        <p:nvGrpSpPr>
          <p:cNvPr id="15" name="Group 103"/>
          <p:cNvGrpSpPr>
            <a:grpSpLocks/>
          </p:cNvGrpSpPr>
          <p:nvPr/>
        </p:nvGrpSpPr>
        <p:grpSpPr bwMode="auto">
          <a:xfrm>
            <a:off x="3248025" y="1757363"/>
            <a:ext cx="1908175" cy="2614612"/>
            <a:chOff x="2046" y="1107"/>
            <a:chExt cx="1202" cy="1647"/>
          </a:xfrm>
        </p:grpSpPr>
        <p:sp>
          <p:nvSpPr>
            <p:cNvPr id="21535" name="Oval 104"/>
            <p:cNvSpPr>
              <a:spLocks noChangeAspect="1" noChangeArrowheads="1"/>
            </p:cNvSpPr>
            <p:nvPr/>
          </p:nvSpPr>
          <p:spPr bwMode="auto">
            <a:xfrm>
              <a:off x="3204" y="269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36" name="Oval 105"/>
            <p:cNvSpPr>
              <a:spLocks noChangeAspect="1" noChangeArrowheads="1"/>
            </p:cNvSpPr>
            <p:nvPr/>
          </p:nvSpPr>
          <p:spPr bwMode="auto">
            <a:xfrm>
              <a:off x="3159" y="272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37" name="Oval 106"/>
            <p:cNvSpPr>
              <a:spLocks noChangeAspect="1" noChangeArrowheads="1"/>
            </p:cNvSpPr>
            <p:nvPr/>
          </p:nvSpPr>
          <p:spPr bwMode="auto">
            <a:xfrm>
              <a:off x="3216" y="2656"/>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38" name="Oval 107"/>
            <p:cNvSpPr>
              <a:spLocks noChangeAspect="1" noChangeArrowheads="1"/>
            </p:cNvSpPr>
            <p:nvPr/>
          </p:nvSpPr>
          <p:spPr bwMode="auto">
            <a:xfrm>
              <a:off x="2382" y="123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39" name="Oval 108"/>
            <p:cNvSpPr>
              <a:spLocks noChangeAspect="1" noChangeArrowheads="1"/>
            </p:cNvSpPr>
            <p:nvPr/>
          </p:nvSpPr>
          <p:spPr bwMode="auto">
            <a:xfrm>
              <a:off x="2346" y="1432"/>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0" name="Oval 109"/>
            <p:cNvSpPr>
              <a:spLocks noChangeAspect="1" noChangeArrowheads="1"/>
            </p:cNvSpPr>
            <p:nvPr/>
          </p:nvSpPr>
          <p:spPr bwMode="auto">
            <a:xfrm>
              <a:off x="2313" y="1537"/>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1" name="Oval 110"/>
            <p:cNvSpPr>
              <a:spLocks noChangeAspect="1" noChangeArrowheads="1"/>
            </p:cNvSpPr>
            <p:nvPr/>
          </p:nvSpPr>
          <p:spPr bwMode="auto">
            <a:xfrm>
              <a:off x="2250" y="1633"/>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2" name="Oval 111"/>
            <p:cNvSpPr>
              <a:spLocks noChangeAspect="1" noChangeArrowheads="1"/>
            </p:cNvSpPr>
            <p:nvPr/>
          </p:nvSpPr>
          <p:spPr bwMode="auto">
            <a:xfrm>
              <a:off x="2352" y="131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43" name="Freeform 112"/>
            <p:cNvSpPr>
              <a:spLocks/>
            </p:cNvSpPr>
            <p:nvPr/>
          </p:nvSpPr>
          <p:spPr bwMode="auto">
            <a:xfrm>
              <a:off x="2046" y="1662"/>
              <a:ext cx="465" cy="237"/>
            </a:xfrm>
            <a:custGeom>
              <a:avLst/>
              <a:gdLst>
                <a:gd name="T0" fmla="*/ 0 w 465"/>
                <a:gd name="T1" fmla="*/ 87 h 237"/>
                <a:gd name="T2" fmla="*/ 210 w 465"/>
                <a:gd name="T3" fmla="*/ 3 h 237"/>
                <a:gd name="T4" fmla="*/ 273 w 465"/>
                <a:gd name="T5" fmla="*/ 0 h 237"/>
                <a:gd name="T6" fmla="*/ 465 w 465"/>
                <a:gd name="T7" fmla="*/ 69 h 237"/>
                <a:gd name="T8" fmla="*/ 282 w 465"/>
                <a:gd name="T9" fmla="*/ 207 h 237"/>
                <a:gd name="T10" fmla="*/ 231 w 465"/>
                <a:gd name="T11" fmla="*/ 234 h 237"/>
                <a:gd name="T12" fmla="*/ 198 w 465"/>
                <a:gd name="T13" fmla="*/ 237 h 237"/>
                <a:gd name="T14" fmla="*/ 0 w 465"/>
                <a:gd name="T15" fmla="*/ 87 h 237"/>
                <a:gd name="T16" fmla="*/ 0 60000 65536"/>
                <a:gd name="T17" fmla="*/ 0 60000 65536"/>
                <a:gd name="T18" fmla="*/ 0 60000 65536"/>
                <a:gd name="T19" fmla="*/ 0 60000 65536"/>
                <a:gd name="T20" fmla="*/ 0 60000 65536"/>
                <a:gd name="T21" fmla="*/ 0 60000 65536"/>
                <a:gd name="T22" fmla="*/ 0 60000 65536"/>
                <a:gd name="T23" fmla="*/ 0 60000 65536"/>
                <a:gd name="T24" fmla="*/ 0 w 465"/>
                <a:gd name="T25" fmla="*/ 0 h 237"/>
                <a:gd name="T26" fmla="*/ 465 w 465"/>
                <a:gd name="T27" fmla="*/ 237 h 2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5" h="237">
                  <a:moveTo>
                    <a:pt x="0" y="87"/>
                  </a:moveTo>
                  <a:lnTo>
                    <a:pt x="210" y="3"/>
                  </a:lnTo>
                  <a:lnTo>
                    <a:pt x="273" y="0"/>
                  </a:lnTo>
                  <a:lnTo>
                    <a:pt x="465" y="69"/>
                  </a:lnTo>
                  <a:lnTo>
                    <a:pt x="282" y="207"/>
                  </a:lnTo>
                  <a:lnTo>
                    <a:pt x="231" y="234"/>
                  </a:lnTo>
                  <a:lnTo>
                    <a:pt x="198" y="237"/>
                  </a:lnTo>
                  <a:lnTo>
                    <a:pt x="0" y="87"/>
                  </a:lnTo>
                  <a:close/>
                </a:path>
              </a:pathLst>
            </a:custGeom>
            <a:solidFill>
              <a:srgbClr val="FFFF00">
                <a:alpha val="50195"/>
              </a:srgbClr>
            </a:solidFill>
            <a:ln w="9525">
              <a:solidFill>
                <a:schemeClr val="tx1"/>
              </a:solidFill>
              <a:round/>
              <a:headEnd/>
              <a:tailEnd/>
            </a:ln>
          </p:spPr>
          <p:txBody>
            <a:bodyPr wrap="none" anchor="ctr"/>
            <a:lstStyle/>
            <a:p>
              <a:endParaRPr lang="tr-TR"/>
            </a:p>
          </p:txBody>
        </p:sp>
        <p:sp>
          <p:nvSpPr>
            <p:cNvPr id="21544" name="Freeform 113"/>
            <p:cNvSpPr>
              <a:spLocks/>
            </p:cNvSpPr>
            <p:nvPr/>
          </p:nvSpPr>
          <p:spPr bwMode="auto">
            <a:xfrm>
              <a:off x="2394" y="1107"/>
              <a:ext cx="784" cy="1563"/>
            </a:xfrm>
            <a:custGeom>
              <a:avLst/>
              <a:gdLst>
                <a:gd name="T0" fmla="*/ 784 w 784"/>
                <a:gd name="T1" fmla="*/ 1563 h 1563"/>
                <a:gd name="T2" fmla="*/ 186 w 784"/>
                <a:gd name="T3" fmla="*/ 78 h 1563"/>
                <a:gd name="T4" fmla="*/ 93 w 784"/>
                <a:gd name="T5" fmla="*/ 0 h 1563"/>
                <a:gd name="T6" fmla="*/ 18 w 784"/>
                <a:gd name="T7" fmla="*/ 30 h 1563"/>
                <a:gd name="T8" fmla="*/ 0 w 784"/>
                <a:gd name="T9" fmla="*/ 132 h 1563"/>
                <a:gd name="T10" fmla="*/ 0 60000 65536"/>
                <a:gd name="T11" fmla="*/ 0 60000 65536"/>
                <a:gd name="T12" fmla="*/ 0 60000 65536"/>
                <a:gd name="T13" fmla="*/ 0 60000 65536"/>
                <a:gd name="T14" fmla="*/ 0 60000 65536"/>
                <a:gd name="T15" fmla="*/ 0 w 784"/>
                <a:gd name="T16" fmla="*/ 0 h 1563"/>
                <a:gd name="T17" fmla="*/ 784 w 784"/>
                <a:gd name="T18" fmla="*/ 1563 h 1563"/>
              </a:gdLst>
              <a:ahLst/>
              <a:cxnLst>
                <a:cxn ang="T10">
                  <a:pos x="T0" y="T1"/>
                </a:cxn>
                <a:cxn ang="T11">
                  <a:pos x="T2" y="T3"/>
                </a:cxn>
                <a:cxn ang="T12">
                  <a:pos x="T4" y="T5"/>
                </a:cxn>
                <a:cxn ang="T13">
                  <a:pos x="T6" y="T7"/>
                </a:cxn>
                <a:cxn ang="T14">
                  <a:pos x="T8" y="T9"/>
                </a:cxn>
              </a:cxnLst>
              <a:rect l="T15" t="T16" r="T17" b="T18"/>
              <a:pathLst>
                <a:path w="784" h="1563">
                  <a:moveTo>
                    <a:pt x="784" y="1563"/>
                  </a:moveTo>
                  <a:lnTo>
                    <a:pt x="186" y="78"/>
                  </a:lnTo>
                  <a:lnTo>
                    <a:pt x="93" y="0"/>
                  </a:lnTo>
                  <a:lnTo>
                    <a:pt x="18" y="30"/>
                  </a:lnTo>
                  <a:lnTo>
                    <a:pt x="0" y="132"/>
                  </a:lnTo>
                </a:path>
              </a:pathLst>
            </a:custGeom>
            <a:noFill/>
            <a:ln w="28575">
              <a:solidFill>
                <a:srgbClr val="FF9900"/>
              </a:solidFill>
              <a:prstDash val="dash"/>
              <a:round/>
              <a:headEnd/>
              <a:tailEnd type="triangle" w="med" len="med"/>
            </a:ln>
            <a:effectLst>
              <a:prstShdw prst="shdw17" dist="17961" dir="2700000">
                <a:schemeClr val="bg1"/>
              </a:prstShdw>
            </a:effectLst>
          </p:spPr>
          <p:txBody>
            <a:bodyPr wrap="none" anchor="ctr"/>
            <a:lstStyle/>
            <a:p>
              <a:endParaRPr lang="tr-TR"/>
            </a:p>
          </p:txBody>
        </p:sp>
      </p:grpSp>
      <p:grpSp>
        <p:nvGrpSpPr>
          <p:cNvPr id="16" name="Group 114"/>
          <p:cNvGrpSpPr>
            <a:grpSpLocks/>
          </p:cNvGrpSpPr>
          <p:nvPr/>
        </p:nvGrpSpPr>
        <p:grpSpPr bwMode="auto">
          <a:xfrm>
            <a:off x="3343275" y="2867025"/>
            <a:ext cx="3189288" cy="1514475"/>
            <a:chOff x="2106" y="1806"/>
            <a:chExt cx="2009" cy="954"/>
          </a:xfrm>
        </p:grpSpPr>
        <p:sp>
          <p:nvSpPr>
            <p:cNvPr id="21522" name="Oval 115"/>
            <p:cNvSpPr>
              <a:spLocks noChangeAspect="1" noChangeArrowheads="1"/>
            </p:cNvSpPr>
            <p:nvPr/>
          </p:nvSpPr>
          <p:spPr bwMode="auto">
            <a:xfrm>
              <a:off x="3753" y="2416"/>
              <a:ext cx="32" cy="26"/>
            </a:xfrm>
            <a:prstGeom prst="ellipse">
              <a:avLst/>
            </a:prstGeom>
            <a:solidFill>
              <a:srgbClr val="FFFF00"/>
            </a:solidFill>
            <a:ln w="9525">
              <a:solidFill>
                <a:schemeClr val="tx1"/>
              </a:solidFill>
              <a:round/>
              <a:headEnd/>
              <a:tailEnd/>
            </a:ln>
          </p:spPr>
          <p:txBody>
            <a:bodyPr wrap="none" anchor="ctr"/>
            <a:lstStyle/>
            <a:p>
              <a:endParaRPr lang="tr-TR"/>
            </a:p>
          </p:txBody>
        </p:sp>
        <p:grpSp>
          <p:nvGrpSpPr>
            <p:cNvPr id="17" name="Group 116"/>
            <p:cNvGrpSpPr>
              <a:grpSpLocks/>
            </p:cNvGrpSpPr>
            <p:nvPr/>
          </p:nvGrpSpPr>
          <p:grpSpPr bwMode="auto">
            <a:xfrm>
              <a:off x="2106" y="1806"/>
              <a:ext cx="2009" cy="954"/>
              <a:chOff x="2106" y="1806"/>
              <a:chExt cx="2009" cy="954"/>
            </a:xfrm>
          </p:grpSpPr>
          <p:sp>
            <p:nvSpPr>
              <p:cNvPr id="21524" name="Oval 117"/>
              <p:cNvSpPr>
                <a:spLocks noChangeAspect="1" noChangeArrowheads="1"/>
              </p:cNvSpPr>
              <p:nvPr/>
            </p:nvSpPr>
            <p:spPr bwMode="auto">
              <a:xfrm>
                <a:off x="3372" y="2701"/>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25" name="Oval 118"/>
              <p:cNvSpPr>
                <a:spLocks noChangeAspect="1" noChangeArrowheads="1"/>
              </p:cNvSpPr>
              <p:nvPr/>
            </p:nvSpPr>
            <p:spPr bwMode="auto">
              <a:xfrm>
                <a:off x="3327" y="2734"/>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26" name="Oval 119"/>
              <p:cNvSpPr>
                <a:spLocks noChangeAspect="1" noChangeArrowheads="1"/>
              </p:cNvSpPr>
              <p:nvPr/>
            </p:nvSpPr>
            <p:spPr bwMode="auto">
              <a:xfrm>
                <a:off x="3384" y="2662"/>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27" name="Oval 120"/>
              <p:cNvSpPr>
                <a:spLocks noChangeAspect="1" noChangeArrowheads="1"/>
              </p:cNvSpPr>
              <p:nvPr/>
            </p:nvSpPr>
            <p:spPr bwMode="auto">
              <a:xfrm>
                <a:off x="3909" y="2416"/>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28" name="Oval 121"/>
              <p:cNvSpPr>
                <a:spLocks noChangeAspect="1" noChangeArrowheads="1"/>
              </p:cNvSpPr>
              <p:nvPr/>
            </p:nvSpPr>
            <p:spPr bwMode="auto">
              <a:xfrm>
                <a:off x="3810" y="234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21529" name="Oval 122"/>
              <p:cNvSpPr>
                <a:spLocks noChangeAspect="1" noChangeArrowheads="1"/>
              </p:cNvSpPr>
              <p:nvPr/>
            </p:nvSpPr>
            <p:spPr bwMode="auto">
              <a:xfrm>
                <a:off x="4083" y="2371"/>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30" name="Oval 123"/>
              <p:cNvSpPr>
                <a:spLocks noChangeAspect="1" noChangeArrowheads="1"/>
              </p:cNvSpPr>
              <p:nvPr/>
            </p:nvSpPr>
            <p:spPr bwMode="auto">
              <a:xfrm>
                <a:off x="3849" y="2485"/>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31" name="Oval 124"/>
              <p:cNvSpPr>
                <a:spLocks noChangeAspect="1" noChangeArrowheads="1"/>
              </p:cNvSpPr>
              <p:nvPr/>
            </p:nvSpPr>
            <p:spPr bwMode="auto">
              <a:xfrm>
                <a:off x="3588" y="2569"/>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32" name="Freeform 125"/>
              <p:cNvSpPr>
                <a:spLocks/>
              </p:cNvSpPr>
              <p:nvPr/>
            </p:nvSpPr>
            <p:spPr bwMode="auto">
              <a:xfrm>
                <a:off x="2133" y="1806"/>
                <a:ext cx="1209" cy="882"/>
              </a:xfrm>
              <a:custGeom>
                <a:avLst/>
                <a:gdLst>
                  <a:gd name="T0" fmla="*/ 1209 w 1209"/>
                  <a:gd name="T1" fmla="*/ 882 h 882"/>
                  <a:gd name="T2" fmla="*/ 174 w 1209"/>
                  <a:gd name="T3" fmla="*/ 0 h 882"/>
                  <a:gd name="T4" fmla="*/ 90 w 1209"/>
                  <a:gd name="T5" fmla="*/ 9 h 882"/>
                  <a:gd name="T6" fmla="*/ 12 w 1209"/>
                  <a:gd name="T7" fmla="*/ 132 h 882"/>
                  <a:gd name="T8" fmla="*/ 0 w 1209"/>
                  <a:gd name="T9" fmla="*/ 246 h 882"/>
                  <a:gd name="T10" fmla="*/ 0 60000 65536"/>
                  <a:gd name="T11" fmla="*/ 0 60000 65536"/>
                  <a:gd name="T12" fmla="*/ 0 60000 65536"/>
                  <a:gd name="T13" fmla="*/ 0 60000 65536"/>
                  <a:gd name="T14" fmla="*/ 0 60000 65536"/>
                  <a:gd name="T15" fmla="*/ 0 w 1209"/>
                  <a:gd name="T16" fmla="*/ 0 h 882"/>
                  <a:gd name="T17" fmla="*/ 1209 w 1209"/>
                  <a:gd name="T18" fmla="*/ 882 h 882"/>
                </a:gdLst>
                <a:ahLst/>
                <a:cxnLst>
                  <a:cxn ang="T10">
                    <a:pos x="T0" y="T1"/>
                  </a:cxn>
                  <a:cxn ang="T11">
                    <a:pos x="T2" y="T3"/>
                  </a:cxn>
                  <a:cxn ang="T12">
                    <a:pos x="T4" y="T5"/>
                  </a:cxn>
                  <a:cxn ang="T13">
                    <a:pos x="T6" y="T7"/>
                  </a:cxn>
                  <a:cxn ang="T14">
                    <a:pos x="T8" y="T9"/>
                  </a:cxn>
                </a:cxnLst>
                <a:rect l="T15" t="T16" r="T17" b="T18"/>
                <a:pathLst>
                  <a:path w="1209" h="882">
                    <a:moveTo>
                      <a:pt x="1209" y="882"/>
                    </a:moveTo>
                    <a:lnTo>
                      <a:pt x="174" y="0"/>
                    </a:lnTo>
                    <a:lnTo>
                      <a:pt x="90" y="9"/>
                    </a:lnTo>
                    <a:lnTo>
                      <a:pt x="12" y="132"/>
                    </a:lnTo>
                    <a:lnTo>
                      <a:pt x="0" y="246"/>
                    </a:lnTo>
                  </a:path>
                </a:pathLst>
              </a:custGeom>
              <a:noFill/>
              <a:ln w="28575">
                <a:solidFill>
                  <a:srgbClr val="00FF00"/>
                </a:solidFill>
                <a:prstDash val="dash"/>
                <a:round/>
                <a:headEnd/>
                <a:tailEnd type="triangle" w="med" len="med"/>
              </a:ln>
              <a:effectLst>
                <a:prstShdw prst="shdw17" dist="17961" dir="2700000">
                  <a:schemeClr val="bg1"/>
                </a:prstShdw>
              </a:effectLst>
            </p:spPr>
            <p:txBody>
              <a:bodyPr wrap="none" anchor="ctr"/>
              <a:lstStyle/>
              <a:p>
                <a:endParaRPr lang="tr-TR"/>
              </a:p>
            </p:txBody>
          </p:sp>
          <p:sp>
            <p:nvSpPr>
              <p:cNvPr id="21533" name="Oval 126"/>
              <p:cNvSpPr>
                <a:spLocks noChangeAspect="1" noChangeArrowheads="1"/>
              </p:cNvSpPr>
              <p:nvPr/>
            </p:nvSpPr>
            <p:spPr bwMode="auto">
              <a:xfrm>
                <a:off x="2106" y="2080"/>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21534" name="Oval 127"/>
              <p:cNvSpPr>
                <a:spLocks noChangeAspect="1" noChangeArrowheads="1"/>
              </p:cNvSpPr>
              <p:nvPr/>
            </p:nvSpPr>
            <p:spPr bwMode="auto">
              <a:xfrm>
                <a:off x="2172" y="2230"/>
                <a:ext cx="32" cy="26"/>
              </a:xfrm>
              <a:prstGeom prst="ellipse">
                <a:avLst/>
              </a:prstGeom>
              <a:solidFill>
                <a:srgbClr val="00FF00"/>
              </a:solidFill>
              <a:ln w="9525">
                <a:solidFill>
                  <a:schemeClr val="tx1"/>
                </a:solidFill>
                <a:round/>
                <a:headEnd/>
                <a:tailEnd/>
              </a:ln>
            </p:spPr>
            <p:txBody>
              <a:bodyPr wrap="none" anchor="ctr"/>
              <a:lstStyle/>
              <a:p>
                <a:endParaRPr lang="tr-TR"/>
              </a:p>
            </p:txBody>
          </p:sp>
        </p:grpSp>
      </p:grpSp>
      <p:sp>
        <p:nvSpPr>
          <p:cNvPr id="123" name="122 Veri Yer Tutucusu"/>
          <p:cNvSpPr>
            <a:spLocks noGrp="1"/>
          </p:cNvSpPr>
          <p:nvPr>
            <p:ph type="dt" sz="half" idx="10"/>
          </p:nvPr>
        </p:nvSpPr>
        <p:spPr/>
        <p:txBody>
          <a:bodyPr/>
          <a:lstStyle/>
          <a:p>
            <a:fld id="{455B6DB9-71DB-414E-ABBF-B6684E354775}" type="datetime1">
              <a:rPr lang="tr-TR" smtClean="0"/>
              <a:pPr/>
              <a:t>13.12.2019</a:t>
            </a:fld>
            <a:endParaRPr lang="tr-TR"/>
          </a:p>
        </p:txBody>
      </p:sp>
      <p:sp>
        <p:nvSpPr>
          <p:cNvPr id="124" name="123 Slayt Numarası Yer Tutucusu"/>
          <p:cNvSpPr>
            <a:spLocks noGrp="1"/>
          </p:cNvSpPr>
          <p:nvPr>
            <p:ph type="sldNum" sz="quarter" idx="12"/>
          </p:nvPr>
        </p:nvSpPr>
        <p:spPr/>
        <p:txBody>
          <a:bodyPr/>
          <a:lstStyle/>
          <a:p>
            <a:fld id="{B1DEFA8C-F947-479F-BE07-76B6B3F80BF1}" type="slidenum">
              <a:rPr lang="tr-TR" smtClean="0"/>
              <a:pPr/>
              <a:t>10</a:t>
            </a:fld>
            <a:endParaRPr lang="tr-TR"/>
          </a:p>
        </p:txBody>
      </p:sp>
      <p:sp>
        <p:nvSpPr>
          <p:cNvPr id="66577" name="Rectangle 128"/>
          <p:cNvSpPr>
            <a:spLocks noGrp="1" noChangeArrowheads="1"/>
          </p:cNvSpPr>
          <p:nvPr>
            <p:ph type="title" idx="4294967295"/>
          </p:nvPr>
        </p:nvSpPr>
        <p:spPr>
          <a:xfrm>
            <a:off x="357158" y="0"/>
            <a:ext cx="7772400" cy="714356"/>
          </a:xfrm>
          <a:solidFill>
            <a:srgbClr val="FFC000"/>
          </a:solidFill>
        </p:spPr>
        <p:txBody>
          <a:bodyPr/>
          <a:lstStyle/>
          <a:p>
            <a:pPr algn="ctr" eaLnBrk="1" hangingPunct="1">
              <a:defRPr/>
            </a:pPr>
            <a:r>
              <a:rPr lang="tr-TR" sz="4000" b="1" dirty="0" smtClean="0">
                <a:solidFill>
                  <a:schemeClr val="tx1"/>
                </a:solidFill>
              </a:rPr>
              <a:t>Ürün Akışı</a:t>
            </a:r>
            <a:endParaRPr lang="en-GB" sz="4000" b="1" dirty="0" smtClean="0">
              <a:solidFill>
                <a:schemeClr val="tx1"/>
              </a:solidFill>
            </a:endParaRPr>
          </a:p>
        </p:txBody>
      </p:sp>
      <p:sp>
        <p:nvSpPr>
          <p:cNvPr id="125" name="124 Dikdörtgen"/>
          <p:cNvSpPr/>
          <p:nvPr/>
        </p:nvSpPr>
        <p:spPr>
          <a:xfrm>
            <a:off x="214282" y="4857760"/>
            <a:ext cx="8929718" cy="276999"/>
          </a:xfrm>
          <a:prstGeom prst="rect">
            <a:avLst/>
          </a:prstGeom>
        </p:spPr>
        <p:txBody>
          <a:bodyPr wrap="square">
            <a:spAutoFit/>
          </a:bodyPr>
          <a:lstStyle/>
          <a:p>
            <a:pPr algn="just"/>
            <a:r>
              <a:rPr lang="tr-TR" sz="1200" dirty="0" smtClean="0"/>
              <a:t>.</a:t>
            </a:r>
            <a:endParaRPr lang="tr-TR" sz="1200" dirty="0"/>
          </a:p>
        </p:txBody>
      </p:sp>
      <p:sp>
        <p:nvSpPr>
          <p:cNvPr id="126" name="125 Dikdörtgen"/>
          <p:cNvSpPr/>
          <p:nvPr/>
        </p:nvSpPr>
        <p:spPr>
          <a:xfrm>
            <a:off x="142844" y="4929198"/>
            <a:ext cx="8286808" cy="1477328"/>
          </a:xfrm>
          <a:prstGeom prst="rect">
            <a:avLst/>
          </a:prstGeom>
        </p:spPr>
        <p:txBody>
          <a:bodyPr wrap="square">
            <a:spAutoFit/>
          </a:bodyPr>
          <a:lstStyle/>
          <a:p>
            <a:r>
              <a:rPr lang="tr-TR" b="1" dirty="0" smtClean="0"/>
              <a:t>Ürünü tarlada biçer,</a:t>
            </a:r>
          </a:p>
          <a:p>
            <a:r>
              <a:rPr lang="tr-TR" b="1" dirty="0" smtClean="0"/>
              <a:t>Dövme organlarında döver,</a:t>
            </a:r>
          </a:p>
          <a:p>
            <a:r>
              <a:rPr lang="tr-TR" b="1" dirty="0" smtClean="0"/>
              <a:t>Sarsaklarda harmanlar,</a:t>
            </a:r>
          </a:p>
          <a:p>
            <a:r>
              <a:rPr lang="tr-TR" b="1" dirty="0" smtClean="0"/>
              <a:t>Elek ve rüzgarlık yardımıyla temizler,</a:t>
            </a:r>
          </a:p>
          <a:p>
            <a:r>
              <a:rPr lang="tr-TR" b="1" dirty="0" smtClean="0"/>
              <a:t>Deposunda geçici olarak depolar</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617"/>
                                        </p:tgtEl>
                                        <p:attrNameLst>
                                          <p:attrName>style.visibility</p:attrName>
                                        </p:attrNameLst>
                                      </p:cBhvr>
                                      <p:to>
                                        <p:strVal val="visible"/>
                                      </p:to>
                                    </p:set>
                                    <p:anim calcmode="lin" valueType="num">
                                      <p:cBhvr additive="base">
                                        <p:cTn id="7" dur="500" fill="hold"/>
                                        <p:tgtEl>
                                          <p:spTgt spid="68617"/>
                                        </p:tgtEl>
                                        <p:attrNameLst>
                                          <p:attrName>ppt_x</p:attrName>
                                        </p:attrNameLst>
                                      </p:cBhvr>
                                      <p:tavLst>
                                        <p:tav tm="0">
                                          <p:val>
                                            <p:strVal val="0-#ppt_w/2"/>
                                          </p:val>
                                        </p:tav>
                                        <p:tav tm="100000">
                                          <p:val>
                                            <p:strVal val="#ppt_x"/>
                                          </p:val>
                                        </p:tav>
                                      </p:tavLst>
                                    </p:anim>
                                    <p:anim calcmode="lin" valueType="num">
                                      <p:cBhvr additive="base">
                                        <p:cTn id="8" dur="500" fill="hold"/>
                                        <p:tgtEl>
                                          <p:spTgt spid="686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68625"/>
                                        </p:tgtEl>
                                        <p:attrNameLst>
                                          <p:attrName>style.visibility</p:attrName>
                                        </p:attrNameLst>
                                      </p:cBhvr>
                                      <p:to>
                                        <p:strVal val="visible"/>
                                      </p:to>
                                    </p:set>
                                    <p:anim calcmode="lin" valueType="num">
                                      <p:cBhvr>
                                        <p:cTn id="23" dur="500" fill="hold"/>
                                        <p:tgtEl>
                                          <p:spTgt spid="68625"/>
                                        </p:tgtEl>
                                        <p:attrNameLst>
                                          <p:attrName>ppt_w</p:attrName>
                                        </p:attrNameLst>
                                      </p:cBhvr>
                                      <p:tavLst>
                                        <p:tav tm="0">
                                          <p:val>
                                            <p:strVal val="4/3*#ppt_w"/>
                                          </p:val>
                                        </p:tav>
                                        <p:tav tm="100000">
                                          <p:val>
                                            <p:strVal val="#ppt_w"/>
                                          </p:val>
                                        </p:tav>
                                      </p:tavLst>
                                    </p:anim>
                                    <p:anim calcmode="lin" valueType="num">
                                      <p:cBhvr>
                                        <p:cTn id="24" dur="500" fill="hold"/>
                                        <p:tgtEl>
                                          <p:spTgt spid="68625"/>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righ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strips(downRigh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righ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right)">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7" grpId="0" animBg="1"/>
      <p:bldP spid="686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rrowheads="1"/>
          </p:cNvSpPr>
          <p:nvPr>
            <p:ph type="title"/>
          </p:nvPr>
        </p:nvSpPr>
        <p:spPr>
          <a:solidFill>
            <a:srgbClr val="FFC000"/>
          </a:solidFill>
        </p:spPr>
        <p:txBody>
          <a:bodyPr>
            <a:normAutofit fontScale="90000"/>
          </a:bodyPr>
          <a:lstStyle/>
          <a:p>
            <a:pPr algn="ctr"/>
            <a:r>
              <a:rPr lang="tr-TR" sz="4000" b="1" dirty="0">
                <a:solidFill>
                  <a:schemeClr val="tx1"/>
                </a:solidFill>
              </a:rPr>
              <a:t>DANE KAYIPLARINI ÜÇ KISIMDA İNCELEMEK MÜMKÜNDÜR</a:t>
            </a:r>
            <a:r>
              <a:rPr lang="tr-TR" sz="4000" dirty="0">
                <a:solidFill>
                  <a:schemeClr val="tx1"/>
                </a:solidFill>
              </a:rPr>
              <a:t>.</a:t>
            </a:r>
          </a:p>
        </p:txBody>
      </p:sp>
      <p:sp>
        <p:nvSpPr>
          <p:cNvPr id="12" name="11 Veri Yer Tutucusu"/>
          <p:cNvSpPr>
            <a:spLocks noGrp="1"/>
          </p:cNvSpPr>
          <p:nvPr>
            <p:ph type="dt" sz="half" idx="10"/>
          </p:nvPr>
        </p:nvSpPr>
        <p:spPr/>
        <p:txBody>
          <a:bodyPr/>
          <a:lstStyle/>
          <a:p>
            <a:fld id="{F1665A0D-23AF-4907-B736-F9F523ACB96D}" type="datetime1">
              <a:rPr lang="tr-TR" smtClean="0"/>
              <a:pPr/>
              <a:t>13.12.2019</a:t>
            </a:fld>
            <a:endParaRPr lang="tr-TR"/>
          </a:p>
        </p:txBody>
      </p:sp>
      <p:sp>
        <p:nvSpPr>
          <p:cNvPr id="13" name="12 Slayt Numarası Yer Tutucusu"/>
          <p:cNvSpPr>
            <a:spLocks noGrp="1"/>
          </p:cNvSpPr>
          <p:nvPr>
            <p:ph type="sldNum" sz="quarter" idx="11"/>
          </p:nvPr>
        </p:nvSpPr>
        <p:spPr/>
        <p:txBody>
          <a:bodyPr/>
          <a:lstStyle/>
          <a:p>
            <a:fld id="{FBEDCDC4-96BD-4575-89B5-ACB09704F414}" type="slidenum">
              <a:rPr lang="tr-TR" smtClean="0"/>
              <a:pPr/>
              <a:t>11</a:t>
            </a:fld>
            <a:endParaRPr lang="tr-TR"/>
          </a:p>
        </p:txBody>
      </p:sp>
      <p:grpSp>
        <p:nvGrpSpPr>
          <p:cNvPr id="2" name="Organization Chart 2"/>
          <p:cNvGrpSpPr>
            <a:grpSpLocks noChangeAspect="1"/>
          </p:cNvGrpSpPr>
          <p:nvPr/>
        </p:nvGrpSpPr>
        <p:grpSpPr bwMode="auto">
          <a:xfrm>
            <a:off x="288925" y="1646238"/>
            <a:ext cx="8496300" cy="4392612"/>
            <a:chOff x="182" y="1037"/>
            <a:chExt cx="2877" cy="720"/>
          </a:xfrm>
        </p:grpSpPr>
        <p:cxnSp>
          <p:nvCxnSpPr>
            <p:cNvPr id="148484" name="_s148484"/>
            <p:cNvCxnSpPr>
              <a:cxnSpLocks noChangeShapeType="1"/>
              <a:stCxn id="11" idx="0"/>
              <a:endCxn id="8" idx="2"/>
            </p:cNvCxnSpPr>
            <p:nvPr/>
          </p:nvCxnSpPr>
          <p:spPr bwMode="auto">
            <a:xfrm rot="5400000" flipH="1">
              <a:off x="2052" y="893"/>
              <a:ext cx="144" cy="1008"/>
            </a:xfrm>
            <a:prstGeom prst="bentConnector3">
              <a:avLst>
                <a:gd name="adj1" fmla="val 13019"/>
              </a:avLst>
            </a:prstGeom>
            <a:noFill/>
            <a:ln w="28575">
              <a:solidFill>
                <a:schemeClr val="tx1"/>
              </a:solidFill>
              <a:miter lim="800000"/>
              <a:headEnd/>
              <a:tailEnd/>
            </a:ln>
          </p:spPr>
        </p:cxnSp>
        <p:cxnSp>
          <p:nvCxnSpPr>
            <p:cNvPr id="148485" name="_s148485"/>
            <p:cNvCxnSpPr>
              <a:cxnSpLocks noChangeShapeType="1"/>
              <a:stCxn id="10" idx="0"/>
              <a:endCxn id="8" idx="2"/>
            </p:cNvCxnSpPr>
            <p:nvPr/>
          </p:nvCxnSpPr>
          <p:spPr bwMode="auto">
            <a:xfrm rot="5400000" flipH="1">
              <a:off x="1549" y="1396"/>
              <a:ext cx="144" cy="1"/>
            </a:xfrm>
            <a:prstGeom prst="bentConnector3">
              <a:avLst>
                <a:gd name="adj1" fmla="val 13019"/>
              </a:avLst>
            </a:prstGeom>
            <a:noFill/>
            <a:ln w="28575">
              <a:solidFill>
                <a:schemeClr val="tx1"/>
              </a:solidFill>
              <a:miter lim="800000"/>
              <a:headEnd/>
              <a:tailEnd/>
            </a:ln>
          </p:spPr>
        </p:cxnSp>
        <p:cxnSp>
          <p:nvCxnSpPr>
            <p:cNvPr id="148486" name="_s148486"/>
            <p:cNvCxnSpPr>
              <a:cxnSpLocks noChangeShapeType="1"/>
              <a:stCxn id="9" idx="0"/>
              <a:endCxn id="8" idx="2"/>
            </p:cNvCxnSpPr>
            <p:nvPr/>
          </p:nvCxnSpPr>
          <p:spPr bwMode="auto">
            <a:xfrm rot="16200000">
              <a:off x="1045" y="894"/>
              <a:ext cx="144" cy="1006"/>
            </a:xfrm>
            <a:prstGeom prst="bentConnector3">
              <a:avLst>
                <a:gd name="adj1" fmla="val 13019"/>
              </a:avLst>
            </a:prstGeom>
            <a:noFill/>
            <a:ln w="28575">
              <a:solidFill>
                <a:schemeClr val="tx1"/>
              </a:solidFill>
              <a:miter lim="800000"/>
              <a:headEnd/>
              <a:tailEnd/>
            </a:ln>
          </p:spPr>
        </p:cxnSp>
        <p:sp>
          <p:nvSpPr>
            <p:cNvPr id="8" name="_s148487"/>
            <p:cNvSpPr>
              <a:spLocks noChangeArrowheads="1"/>
            </p:cNvSpPr>
            <p:nvPr/>
          </p:nvSpPr>
          <p:spPr bwMode="auto">
            <a:xfrm>
              <a:off x="1188" y="1037"/>
              <a:ext cx="864" cy="288"/>
            </a:xfrm>
            <a:prstGeom prst="roundRect">
              <a:avLst>
                <a:gd name="adj" fmla="val 16667"/>
              </a:avLst>
            </a:prstGeom>
            <a:solidFill>
              <a:schemeClr val="bg2"/>
            </a:solidFill>
            <a:ln w="9525">
              <a:solidFill>
                <a:schemeClr val="tx1"/>
              </a:solidFill>
              <a:round/>
              <a:headEnd/>
              <a:tailEnd/>
            </a:ln>
          </p:spPr>
          <p:txBody>
            <a:bodyPr vert="horz" wrap="none" lIns="111557" tIns="55778" rIns="111557" bIns="5577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dirty="0" smtClean="0">
                  <a:ln>
                    <a:noFill/>
                  </a:ln>
                  <a:effectLst/>
                  <a:cs typeface="Arial" charset="0"/>
                </a:rPr>
                <a:t>DANE KAYIPLARI</a:t>
              </a:r>
            </a:p>
          </p:txBody>
        </p:sp>
        <p:sp>
          <p:nvSpPr>
            <p:cNvPr id="9" name="_s148488"/>
            <p:cNvSpPr>
              <a:spLocks noChangeArrowheads="1"/>
            </p:cNvSpPr>
            <p:nvPr/>
          </p:nvSpPr>
          <p:spPr bwMode="auto">
            <a:xfrm>
              <a:off x="182" y="1469"/>
              <a:ext cx="863" cy="288"/>
            </a:xfrm>
            <a:prstGeom prst="roundRect">
              <a:avLst>
                <a:gd name="adj" fmla="val 16667"/>
              </a:avLst>
            </a:prstGeom>
            <a:solidFill>
              <a:schemeClr val="bg2"/>
            </a:solidFill>
            <a:ln w="9525">
              <a:solidFill>
                <a:schemeClr val="tx1"/>
              </a:solidFill>
              <a:round/>
              <a:headEnd/>
              <a:tailEnd/>
            </a:ln>
          </p:spPr>
          <p:txBody>
            <a:bodyPr vert="horz" wrap="none" lIns="111557" tIns="55778" rIns="111557" bIns="5577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200" b="1" i="0" u="none" strike="noStrike" cap="none" normalizeH="0" baseline="0" dirty="0" smtClean="0">
                  <a:ln>
                    <a:noFill/>
                  </a:ln>
                  <a:effectLst/>
                  <a:cs typeface="Arial" charset="0"/>
                </a:rPr>
                <a:t>HASAT ÖNCESİ</a:t>
              </a:r>
            </a:p>
          </p:txBody>
        </p:sp>
        <p:sp>
          <p:nvSpPr>
            <p:cNvPr id="10" name="_s148489"/>
            <p:cNvSpPr>
              <a:spLocks noChangeArrowheads="1"/>
            </p:cNvSpPr>
            <p:nvPr/>
          </p:nvSpPr>
          <p:spPr bwMode="auto">
            <a:xfrm>
              <a:off x="1189" y="1469"/>
              <a:ext cx="863" cy="288"/>
            </a:xfrm>
            <a:prstGeom prst="roundRect">
              <a:avLst>
                <a:gd name="adj" fmla="val 16667"/>
              </a:avLst>
            </a:prstGeom>
            <a:solidFill>
              <a:schemeClr val="bg2"/>
            </a:solidFill>
            <a:ln w="9525">
              <a:solidFill>
                <a:schemeClr val="tx1"/>
              </a:solidFill>
              <a:round/>
              <a:headEnd/>
              <a:tailEnd/>
            </a:ln>
          </p:spPr>
          <p:txBody>
            <a:bodyPr vert="horz" wrap="none" lIns="111557" tIns="55778" rIns="111557" bIns="5577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200" b="1" i="0" u="none" strike="noStrike" cap="none" normalizeH="0" baseline="0" dirty="0" smtClean="0">
                  <a:ln>
                    <a:noFill/>
                  </a:ln>
                  <a:effectLst/>
                  <a:cs typeface="Arial" charset="0"/>
                </a:rPr>
                <a:t>HASAT SIRASINDA</a:t>
              </a:r>
            </a:p>
          </p:txBody>
        </p:sp>
        <p:sp>
          <p:nvSpPr>
            <p:cNvPr id="11" name="_s148490"/>
            <p:cNvSpPr>
              <a:spLocks noChangeArrowheads="1"/>
            </p:cNvSpPr>
            <p:nvPr/>
          </p:nvSpPr>
          <p:spPr bwMode="auto">
            <a:xfrm>
              <a:off x="2196" y="1469"/>
              <a:ext cx="863" cy="288"/>
            </a:xfrm>
            <a:prstGeom prst="roundRect">
              <a:avLst>
                <a:gd name="adj" fmla="val 16667"/>
              </a:avLst>
            </a:prstGeom>
            <a:solidFill>
              <a:schemeClr val="bg2"/>
            </a:solidFill>
            <a:ln w="9525">
              <a:solidFill>
                <a:schemeClr val="tx1"/>
              </a:solidFill>
              <a:round/>
              <a:headEnd/>
              <a:tailEnd/>
            </a:ln>
          </p:spPr>
          <p:txBody>
            <a:bodyPr vert="horz" wrap="none" lIns="111557" tIns="55778" rIns="111557" bIns="5577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200" b="1" i="0" u="none" strike="noStrike" cap="none" normalizeH="0" baseline="0" dirty="0" smtClean="0">
                  <a:ln>
                    <a:noFill/>
                  </a:ln>
                  <a:effectLst/>
                  <a:cs typeface="Arial" charset="0"/>
                </a:rPr>
                <a:t>HASAT SONRASI</a:t>
              </a:r>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82988867-5E8A-4F2D-AE47-ED60918F118F}" type="slidenum">
              <a:rPr lang="tr-TR"/>
              <a:pPr>
                <a:defRPr/>
              </a:pPr>
              <a:t>12</a:t>
            </a:fld>
            <a:endParaRPr lang="tr-TR"/>
          </a:p>
        </p:txBody>
      </p:sp>
      <p:sp>
        <p:nvSpPr>
          <p:cNvPr id="2052" name="Rectangle 2"/>
          <p:cNvSpPr>
            <a:spLocks noGrp="1" noChangeArrowheads="1"/>
          </p:cNvSpPr>
          <p:nvPr>
            <p:ph type="title"/>
          </p:nvPr>
        </p:nvSpPr>
        <p:spPr/>
        <p:txBody>
          <a:bodyPr/>
          <a:lstStyle/>
          <a:p>
            <a:pPr eaLnBrk="1" hangingPunct="1"/>
            <a:endParaRPr lang="tr-TR" smtClean="0"/>
          </a:p>
        </p:txBody>
      </p:sp>
      <p:graphicFrame>
        <p:nvGraphicFramePr>
          <p:cNvPr id="2050" name="Object 4"/>
          <p:cNvGraphicFramePr>
            <a:graphicFrameLocks noGrp="1" noChangeAspect="1"/>
          </p:cNvGraphicFramePr>
          <p:nvPr>
            <p:ph type="body"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1379" name="Photo Editor Fotoğrafı" r:id="rId3" imgW="12047619" imgH="7800000" progId="MSPhotoEd.3">
                  <p:embed/>
                </p:oleObj>
              </mc:Choice>
              <mc:Fallback>
                <p:oleObj name="Photo Editor Fotoğrafı" r:id="rId3" imgW="12047619" imgH="780000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142844" y="785793"/>
            <a:ext cx="8688419" cy="5738831"/>
          </a:xfrm>
        </p:spPr>
        <p:txBody>
          <a:bodyPr/>
          <a:lstStyle/>
          <a:p>
            <a:pPr algn="just">
              <a:buFont typeface="Wingdings" pitchFamily="2" charset="2"/>
              <a:buNone/>
            </a:pPr>
            <a:r>
              <a:rPr lang="tr-TR" dirty="0"/>
              <a:t>		Ürünün belirlenen tarla dane verimi ile hasat edilip ele geçen miktarı arasındaki fark hasattaki </a:t>
            </a:r>
            <a:r>
              <a:rPr lang="tr-TR" b="1" dirty="0"/>
              <a:t>dane kayıplarını</a:t>
            </a:r>
            <a:r>
              <a:rPr lang="tr-TR" dirty="0"/>
              <a:t> verir.</a:t>
            </a:r>
          </a:p>
          <a:p>
            <a:pPr algn="just">
              <a:buFont typeface="Wingdings" pitchFamily="2" charset="2"/>
              <a:buNone/>
            </a:pPr>
            <a:r>
              <a:rPr lang="tr-TR" dirty="0"/>
              <a:t>		Dane kaybına biçerdöverler neden olduğu gibi, hasattan önce ve sonra da kayıplar meydana gelmektedir.</a:t>
            </a:r>
          </a:p>
          <a:p>
            <a:pPr algn="just">
              <a:buFont typeface="Wingdings" pitchFamily="2" charset="2"/>
              <a:buNone/>
            </a:pPr>
            <a:r>
              <a:rPr lang="tr-TR" dirty="0"/>
              <a:t>		Toprak işleme, tohumluk seçimi, ekim, sulama, gübreleme, ilaçlama, koruma ve hasat zamanının gecikmesi gibi faktörlerin neden olduğu kayıplara </a:t>
            </a:r>
            <a:r>
              <a:rPr lang="tr-TR" b="1" dirty="0"/>
              <a:t>hasat öncesi dane kaybı </a:t>
            </a:r>
            <a:r>
              <a:rPr lang="tr-TR" dirty="0"/>
              <a:t>denir.</a:t>
            </a:r>
          </a:p>
        </p:txBody>
      </p:sp>
      <p:sp>
        <p:nvSpPr>
          <p:cNvPr id="3" name="2 Veri Yer Tutucusu"/>
          <p:cNvSpPr>
            <a:spLocks noGrp="1"/>
          </p:cNvSpPr>
          <p:nvPr>
            <p:ph type="dt" sz="half" idx="10"/>
          </p:nvPr>
        </p:nvSpPr>
        <p:spPr/>
        <p:txBody>
          <a:bodyPr/>
          <a:lstStyle/>
          <a:p>
            <a:fld id="{9D105E0D-7BD9-4E7A-B7ED-7F5A1221A4D5}" type="datetime1">
              <a:rPr lang="tr-TR" smtClean="0"/>
              <a:pPr/>
              <a:t>13.12.2019</a:t>
            </a:fld>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13</a:t>
            </a:fld>
            <a:endParaRPr lang="tr-T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1428736"/>
            <a:ext cx="8229600" cy="4389120"/>
          </a:xfrm>
        </p:spPr>
        <p:txBody>
          <a:bodyPr/>
          <a:lstStyle/>
          <a:p>
            <a:pPr algn="just"/>
            <a:r>
              <a:rPr lang="tr-TR" dirty="0" smtClean="0"/>
              <a:t>Hasat öncesi kayıplar; yatma, dağılma, dökülen başak-bakla, danenin bakladan veya başaktan ayrılarak dökülmesi veya parçalanmış dane şeklinde meydana gelen kayıplardır.  Bu kayıplar hasat </a:t>
            </a:r>
            <a:r>
              <a:rPr lang="tr-TR" dirty="0" err="1" smtClean="0"/>
              <a:t>makinasının</a:t>
            </a:r>
            <a:r>
              <a:rPr lang="tr-TR" dirty="0" smtClean="0"/>
              <a:t> sebep olduğu kayıplar değildir. Çünkü bu kayıplar operatörün kontrolünün dışında oluşmaktadır.</a:t>
            </a:r>
            <a:endParaRPr lang="tr-TR" dirty="0"/>
          </a:p>
        </p:txBody>
      </p:sp>
      <p:sp>
        <p:nvSpPr>
          <p:cNvPr id="4" name="3 Veri Yer Tutucusu"/>
          <p:cNvSpPr>
            <a:spLocks noGrp="1"/>
          </p:cNvSpPr>
          <p:nvPr>
            <p:ph type="dt" sz="half" idx="10"/>
          </p:nvPr>
        </p:nvSpPr>
        <p:spPr/>
        <p:txBody>
          <a:bodyPr/>
          <a:lstStyle/>
          <a:p>
            <a:fld id="{D4080D1F-0E84-49DE-A5AF-65AF2FE7F8A8}"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14</a:t>
            </a:fld>
            <a:endParaRPr lang="tr-T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457200" y="857232"/>
            <a:ext cx="8362950" cy="5595956"/>
          </a:xfrm>
        </p:spPr>
        <p:txBody>
          <a:bodyPr/>
          <a:lstStyle/>
          <a:p>
            <a:pPr algn="just">
              <a:buFont typeface="Wingdings" pitchFamily="2" charset="2"/>
              <a:buNone/>
            </a:pPr>
            <a:r>
              <a:rPr lang="tr-TR" dirty="0"/>
              <a:t>		</a:t>
            </a:r>
            <a:r>
              <a:rPr lang="tr-TR" b="1" u="sng" dirty="0"/>
              <a:t>Hasat sonrası kayıplar </a:t>
            </a:r>
            <a:r>
              <a:rPr lang="tr-TR" dirty="0"/>
              <a:t>ise, danenin biçerdöver deposuna girdikten sonra tüketimine kadar çiftçi, nakliyeci, sanayici ve tüketicilerin neden olduğu kayıplardır.</a:t>
            </a:r>
          </a:p>
          <a:p>
            <a:pPr algn="just">
              <a:buFont typeface="Wingdings" pitchFamily="2" charset="2"/>
              <a:buNone/>
            </a:pPr>
            <a:r>
              <a:rPr lang="tr-TR" dirty="0"/>
              <a:t>		Biçerdöver kayıpları, biçerdöverin tarlaya girişinden, ürünün biçerdöveri terk edişine kadar oluşan kayıplar olmasına rağmen tarla yüzeyinin durumu, hasadın erken veya geç yapılması, gibi faktörlerden kaynaklanan hasat esnasında oluşan tüm kayıplara da biçerdöver kayıpları diyoruz.</a:t>
            </a:r>
          </a:p>
        </p:txBody>
      </p:sp>
      <p:sp>
        <p:nvSpPr>
          <p:cNvPr id="3" name="2 Veri Yer Tutucusu"/>
          <p:cNvSpPr>
            <a:spLocks noGrp="1"/>
          </p:cNvSpPr>
          <p:nvPr>
            <p:ph type="dt" sz="half" idx="10"/>
          </p:nvPr>
        </p:nvSpPr>
        <p:spPr/>
        <p:txBody>
          <a:bodyPr/>
          <a:lstStyle/>
          <a:p>
            <a:fld id="{8BC0FC37-4E97-4E73-A7EB-282098C1D7B6}" type="datetime1">
              <a:rPr lang="tr-TR" smtClean="0"/>
              <a:pPr/>
              <a:t>13.12.2019</a:t>
            </a:fld>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15</a:t>
            </a:fld>
            <a:endParaRPr lang="tr-T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9" name="Group 49"/>
          <p:cNvGraphicFramePr>
            <a:graphicFrameLocks noGrp="1"/>
          </p:cNvGraphicFramePr>
          <p:nvPr/>
        </p:nvGraphicFramePr>
        <p:xfrm>
          <a:off x="233363" y="1484313"/>
          <a:ext cx="8659118" cy="4320951"/>
        </p:xfrm>
        <a:graphic>
          <a:graphicData uri="http://schemas.openxmlformats.org/drawingml/2006/table">
            <a:tbl>
              <a:tblPr/>
              <a:tblGrid>
                <a:gridCol w="952956">
                  <a:extLst>
                    <a:ext uri="{9D8B030D-6E8A-4147-A177-3AD203B41FA5}">
                      <a16:colId xmlns:a16="http://schemas.microsoft.com/office/drawing/2014/main" val="20000"/>
                    </a:ext>
                  </a:extLst>
                </a:gridCol>
                <a:gridCol w="2054761">
                  <a:extLst>
                    <a:ext uri="{9D8B030D-6E8A-4147-A177-3AD203B41FA5}">
                      <a16:colId xmlns:a16="http://schemas.microsoft.com/office/drawing/2014/main" val="20001"/>
                    </a:ext>
                  </a:extLst>
                </a:gridCol>
                <a:gridCol w="2129185">
                  <a:extLst>
                    <a:ext uri="{9D8B030D-6E8A-4147-A177-3AD203B41FA5}">
                      <a16:colId xmlns:a16="http://schemas.microsoft.com/office/drawing/2014/main" val="20002"/>
                    </a:ext>
                  </a:extLst>
                </a:gridCol>
                <a:gridCol w="1815308">
                  <a:extLst>
                    <a:ext uri="{9D8B030D-6E8A-4147-A177-3AD203B41FA5}">
                      <a16:colId xmlns:a16="http://schemas.microsoft.com/office/drawing/2014/main" val="20003"/>
                    </a:ext>
                  </a:extLst>
                </a:gridCol>
                <a:gridCol w="1706908">
                  <a:extLst>
                    <a:ext uri="{9D8B030D-6E8A-4147-A177-3AD203B41FA5}">
                      <a16:colId xmlns:a16="http://schemas.microsoft.com/office/drawing/2014/main" val="20004"/>
                    </a:ext>
                  </a:extLst>
                </a:gridCol>
              </a:tblGrid>
              <a:tr h="134582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smtClean="0">
                          <a:ln>
                            <a:noFill/>
                          </a:ln>
                          <a:solidFill>
                            <a:schemeClr val="tx1"/>
                          </a:solidFill>
                          <a:effectLst/>
                          <a:latin typeface="Times New Roman" pitchFamily="18" charset="0"/>
                          <a:cs typeface="Times New Roman" pitchFamily="18" charset="0"/>
                        </a:rPr>
                        <a:t>Yıllar</a:t>
                      </a:r>
                      <a:endParaRPr kumimoji="0" lang="tr-TR" sz="1400" b="0" i="0" u="none" strike="noStrike" cap="none" normalizeH="0" baseline="0" dirty="0" smtClean="0">
                        <a:ln>
                          <a:noFill/>
                        </a:ln>
                        <a:solidFill>
                          <a:schemeClr val="tx1"/>
                        </a:solidFill>
                        <a:effectLst/>
                        <a:latin typeface="Times New Roman" pitchFamily="18"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Hasat Öncesi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Kayıp Oranları(%)</a:t>
                      </a:r>
                      <a:endParaRPr kumimoji="0" lang="tr-TR" sz="1400" b="0" i="0" u="none" strike="noStrike" cap="none" normalizeH="0" baseline="0" smtClean="0">
                        <a:ln>
                          <a:noFill/>
                        </a:ln>
                        <a:solidFill>
                          <a:schemeClr val="tx1"/>
                        </a:solidFill>
                        <a:effectLst/>
                        <a:latin typeface="Times New Roman" pitchFamily="18"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Hasat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Sırasındaki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Kayıp </a:t>
                      </a:r>
                      <a:endParaRPr kumimoji="0" lang="tr-TR" sz="14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Oranları(%)</a:t>
                      </a:r>
                      <a:endParaRPr kumimoji="0" lang="tr-TR" sz="1400" b="0" i="0" u="none" strike="noStrike" cap="none" normalizeH="0" baseline="0" smtClean="0">
                        <a:ln>
                          <a:noFill/>
                        </a:ln>
                        <a:solidFill>
                          <a:schemeClr val="tx1"/>
                        </a:solidFill>
                        <a:effectLst/>
                        <a:latin typeface="Times New Roman" pitchFamily="18"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Hasat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 Sonrası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Kayıp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Oranları(%)</a:t>
                      </a:r>
                      <a:endParaRPr kumimoji="0" lang="tr-TR"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Toplam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Kayıp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Oranları</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tr-TR" sz="1400" b="0" i="0" u="none" strike="noStrike" cap="none" normalizeH="0" baseline="0" smtClean="0">
                        <a:ln>
                          <a:noFill/>
                        </a:ln>
                        <a:solidFill>
                          <a:schemeClr val="tx1"/>
                        </a:solidFill>
                        <a:effectLst/>
                        <a:latin typeface="Times New Roman" pitchFamily="18" charset="0"/>
                      </a:endParaRPr>
                    </a:p>
                  </a:txBody>
                  <a:tcPr marL="133875" marR="133875" marT="66936" marB="669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551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ahoma" pitchFamily="34" charset="0"/>
                          <a:cs typeface="Times New Roman" pitchFamily="18" charset="0"/>
                        </a:rPr>
                        <a:t>2006</a:t>
                      </a:r>
                      <a:endParaRPr kumimoji="0" lang="tr-TR" sz="1600" b="0" i="0" u="none" strike="noStrike" cap="none" normalizeH="0" baseline="0" dirty="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1,624</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1,960</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3,000</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6.584</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486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2007</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1,398</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1,826</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3,000</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6.224</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93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2008</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1,285</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1,936</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cs typeface="Times New Roman" pitchFamily="18" charset="0"/>
                        </a:rPr>
                        <a:t>3,000</a:t>
                      </a:r>
                      <a:endParaRPr kumimoji="0" lang="tr-TR" sz="1600" b="0" i="0" u="none" strike="noStrike" cap="none" normalizeH="0" baseline="0" smtClean="0">
                        <a:ln>
                          <a:noFill/>
                        </a:ln>
                        <a:solidFill>
                          <a:schemeClr val="tx1"/>
                        </a:solidFill>
                        <a:effectLst/>
                        <a:latin typeface="Tahoma" pitchFamily="34" charset="0"/>
                      </a:endParaRP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6.221</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486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2009</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1,170</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1,891</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3,000</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6.061</a:t>
                      </a:r>
                    </a:p>
                  </a:txBody>
                  <a:tcPr marL="133875" marR="133875" marT="66936" marB="669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93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ahoma" pitchFamily="34" charset="0"/>
                        </a:rPr>
                        <a:t>2010</a:t>
                      </a:r>
                    </a:p>
                  </a:txBody>
                  <a:tcPr marL="133875" marR="133875" marT="66936" marB="669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ahoma" pitchFamily="34" charset="0"/>
                        </a:rPr>
                        <a:t>1,180</a:t>
                      </a:r>
                    </a:p>
                  </a:txBody>
                  <a:tcPr marL="133875" marR="133875" marT="66936" marB="669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ahoma" pitchFamily="34" charset="0"/>
                        </a:rPr>
                        <a:t>1,910</a:t>
                      </a:r>
                    </a:p>
                  </a:txBody>
                  <a:tcPr marL="133875" marR="133875" marT="66936" marB="669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Tahoma" pitchFamily="34" charset="0"/>
                        </a:rPr>
                        <a:t>3,000</a:t>
                      </a:r>
                    </a:p>
                  </a:txBody>
                  <a:tcPr marL="133875" marR="133875" marT="66936" marB="669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ahoma" pitchFamily="34" charset="0"/>
                        </a:rPr>
                        <a:t>6.090</a:t>
                      </a:r>
                    </a:p>
                  </a:txBody>
                  <a:tcPr marL="133875" marR="133875" marT="66936" marB="669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862" name="AutoShape 2"/>
          <p:cNvSpPr>
            <a:spLocks noChangeArrowheads="1"/>
          </p:cNvSpPr>
          <p:nvPr/>
        </p:nvSpPr>
        <p:spPr bwMode="auto">
          <a:xfrm>
            <a:off x="233362" y="500043"/>
            <a:ext cx="8053413" cy="623908"/>
          </a:xfrm>
          <a:prstGeom prst="homePlate">
            <a:avLst>
              <a:gd name="adj" fmla="val 73399"/>
            </a:avLst>
          </a:prstGeom>
          <a:solidFill>
            <a:srgbClr val="FFC000"/>
          </a:solidFill>
          <a:ln w="9525">
            <a:solidFill>
              <a:schemeClr val="tx1"/>
            </a:solidFill>
            <a:miter lim="800000"/>
            <a:headEnd/>
            <a:tailEnd/>
          </a:ln>
        </p:spPr>
        <p:txBody>
          <a:bodyPr wrap="none" lIns="91408" tIns="45705" rIns="91408" bIns="45705" anchor="ctr"/>
          <a:lstStyle/>
          <a:p>
            <a:pPr algn="l">
              <a:spcBef>
                <a:spcPct val="0"/>
              </a:spcBef>
            </a:pPr>
            <a:r>
              <a:rPr lang="tr-TR" sz="1600" b="1" dirty="0">
                <a:latin typeface="Tahoma" pitchFamily="34" charset="0"/>
              </a:rPr>
              <a:t>HASAT ÖNCESİ VE SONRASI KAYIPLAR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sz="half" idx="1"/>
          </p:nvPr>
        </p:nvSpPr>
        <p:spPr>
          <a:xfrm>
            <a:off x="0" y="1885950"/>
            <a:ext cx="5003800" cy="4135438"/>
          </a:xfrm>
        </p:spPr>
        <p:txBody>
          <a:bodyPr/>
          <a:lstStyle/>
          <a:p>
            <a:pPr marL="447675" indent="-447675" eaLnBrk="1" hangingPunct="1"/>
            <a:endParaRPr lang="tr-TR" sz="2400" b="1" smtClean="0"/>
          </a:p>
          <a:p>
            <a:pPr marL="447675" indent="-447675" algn="just" eaLnBrk="1" hangingPunct="1">
              <a:buFontTx/>
              <a:buNone/>
            </a:pPr>
            <a:r>
              <a:rPr lang="tr-TR" sz="3600" smtClean="0">
                <a:latin typeface="Tahoma" pitchFamily="34" charset="0"/>
              </a:rPr>
              <a:t>    </a:t>
            </a:r>
            <a:endParaRPr lang="tr-TR" sz="4800" b="1" smtClean="0">
              <a:latin typeface="Times New Roman" pitchFamily="18" charset="0"/>
            </a:endParaRPr>
          </a:p>
          <a:p>
            <a:pPr marL="447675" indent="-447675" algn="just" eaLnBrk="1" hangingPunct="1">
              <a:buFontTx/>
              <a:buNone/>
            </a:pPr>
            <a:r>
              <a:rPr lang="tr-TR" sz="4800" smtClean="0">
                <a:latin typeface="Times New Roman" pitchFamily="18" charset="0"/>
              </a:rPr>
              <a:t>    </a:t>
            </a:r>
          </a:p>
          <a:p>
            <a:pPr marL="447675" indent="-447675" algn="just" eaLnBrk="1" hangingPunct="1">
              <a:buFontTx/>
              <a:buNone/>
            </a:pPr>
            <a:r>
              <a:rPr lang="tr-TR" sz="4800" smtClean="0">
                <a:latin typeface="Times New Roman" pitchFamily="18" charset="0"/>
              </a:rPr>
              <a:t>        </a:t>
            </a:r>
          </a:p>
        </p:txBody>
      </p:sp>
      <p:sp>
        <p:nvSpPr>
          <p:cNvPr id="5" name="4 Veri Yer Tutucusu"/>
          <p:cNvSpPr>
            <a:spLocks noGrp="1"/>
          </p:cNvSpPr>
          <p:nvPr>
            <p:ph type="dt" sz="half" idx="10"/>
          </p:nvPr>
        </p:nvSpPr>
        <p:spPr/>
        <p:txBody>
          <a:bodyPr/>
          <a:lstStyle/>
          <a:p>
            <a:pPr>
              <a:defRPr/>
            </a:pPr>
            <a:fld id="{A1B4A533-C94F-4125-84E8-B11032649A68}" type="datetime1">
              <a:rPr lang="tr-TR" smtClean="0"/>
              <a:pPr>
                <a:defRPr/>
              </a:pPr>
              <a:t>13.12.2019</a:t>
            </a:fld>
            <a:endParaRPr lang="tr-TR"/>
          </a:p>
        </p:txBody>
      </p:sp>
      <p:sp>
        <p:nvSpPr>
          <p:cNvPr id="6" name="5 Slayt Numarası Yer Tutucusu"/>
          <p:cNvSpPr>
            <a:spLocks noGrp="1"/>
          </p:cNvSpPr>
          <p:nvPr>
            <p:ph type="sldNum" sz="quarter" idx="12"/>
          </p:nvPr>
        </p:nvSpPr>
        <p:spPr/>
        <p:txBody>
          <a:bodyPr/>
          <a:lstStyle/>
          <a:p>
            <a:pPr>
              <a:defRPr/>
            </a:pPr>
            <a:fld id="{6322EF5C-F3A1-4843-9B71-597FA860F8A7}" type="slidenum">
              <a:rPr lang="tr-TR" smtClean="0"/>
              <a:pPr>
                <a:defRPr/>
              </a:pPr>
              <a:t>17</a:t>
            </a:fld>
            <a:endParaRPr lang="tr-TR"/>
          </a:p>
        </p:txBody>
      </p:sp>
      <p:sp>
        <p:nvSpPr>
          <p:cNvPr id="19459" name="AutoShape 2"/>
          <p:cNvSpPr>
            <a:spLocks noChangeArrowheads="1"/>
          </p:cNvSpPr>
          <p:nvPr/>
        </p:nvSpPr>
        <p:spPr bwMode="auto">
          <a:xfrm>
            <a:off x="285720" y="285728"/>
            <a:ext cx="8072494" cy="714380"/>
          </a:xfrm>
          <a:prstGeom prst="homePlate">
            <a:avLst>
              <a:gd name="adj" fmla="val 100391"/>
            </a:avLst>
          </a:prstGeom>
          <a:solidFill>
            <a:srgbClr val="FFC000"/>
          </a:solidFill>
          <a:ln w="9525">
            <a:solidFill>
              <a:schemeClr val="tx1"/>
            </a:solidFill>
            <a:miter lim="800000"/>
            <a:headEnd/>
            <a:tailEnd/>
          </a:ln>
        </p:spPr>
        <p:txBody>
          <a:bodyPr wrap="none" lIns="91408" tIns="45705" rIns="91408" bIns="45705" anchor="ctr"/>
          <a:lstStyle/>
          <a:p>
            <a:pPr algn="l">
              <a:spcBef>
                <a:spcPct val="0"/>
              </a:spcBef>
            </a:pPr>
            <a:r>
              <a:rPr lang="tr-TR" sz="1600" b="1" dirty="0">
                <a:latin typeface="Tahoma" pitchFamily="34" charset="0"/>
              </a:rPr>
              <a:t>İDEAL-OPTİMUM HASAT KOŞULLARI :  </a:t>
            </a:r>
          </a:p>
        </p:txBody>
      </p:sp>
      <p:sp>
        <p:nvSpPr>
          <p:cNvPr id="19460" name="Rectangle 6"/>
          <p:cNvSpPr>
            <a:spLocks noChangeArrowheads="1"/>
          </p:cNvSpPr>
          <p:nvPr/>
        </p:nvSpPr>
        <p:spPr bwMode="auto">
          <a:xfrm>
            <a:off x="285720" y="1628919"/>
            <a:ext cx="8286808" cy="4370397"/>
          </a:xfrm>
          <a:prstGeom prst="rect">
            <a:avLst/>
          </a:prstGeom>
          <a:noFill/>
          <a:ln w="9525" algn="ctr">
            <a:noFill/>
            <a:miter lim="800000"/>
            <a:headEnd/>
            <a:tailEnd/>
          </a:ln>
        </p:spPr>
        <p:txBody>
          <a:bodyPr wrap="square" lIns="91408" tIns="45705" rIns="91408" bIns="45705" anchor="ctr">
            <a:spAutoFit/>
          </a:bodyPr>
          <a:lstStyle/>
          <a:p>
            <a:pPr marL="744538" indent="-744538" algn="l" defTabSz="1976438"/>
            <a:r>
              <a:rPr lang="tr-TR" sz="2800" b="1" u="sng" dirty="0">
                <a:latin typeface="Times New Roman" pitchFamily="18" charset="0"/>
              </a:rPr>
              <a:t>Biçerdöverin başarılı çalışabilmesi için;</a:t>
            </a:r>
          </a:p>
          <a:p>
            <a:pPr marL="744538" indent="-744538" algn="l" defTabSz="1976438"/>
            <a:endParaRPr lang="tr-TR" b="1" dirty="0">
              <a:latin typeface="Times New Roman" pitchFamily="18" charset="0"/>
            </a:endParaRPr>
          </a:p>
          <a:p>
            <a:pPr marL="744538" indent="-744538" algn="l" defTabSz="1976438"/>
            <a:r>
              <a:rPr lang="tr-TR" sz="2400" dirty="0" smtClean="0">
                <a:latin typeface="Times New Roman" pitchFamily="18" charset="0"/>
              </a:rPr>
              <a:t>Tanenin </a:t>
            </a:r>
            <a:r>
              <a:rPr lang="tr-TR" sz="2400" dirty="0">
                <a:latin typeface="Times New Roman" pitchFamily="18" charset="0"/>
              </a:rPr>
              <a:t>tam olgunluğa gelmesi,</a:t>
            </a:r>
          </a:p>
          <a:p>
            <a:pPr marL="744538" indent="-744538" algn="l" defTabSz="1976438"/>
            <a:endParaRPr lang="tr-TR" sz="2400" dirty="0">
              <a:latin typeface="Times New Roman" pitchFamily="18" charset="0"/>
            </a:endParaRPr>
          </a:p>
          <a:p>
            <a:pPr marL="744538" indent="-744538" algn="l" defTabSz="1976438"/>
            <a:r>
              <a:rPr lang="tr-TR" sz="2400" dirty="0" smtClean="0">
                <a:latin typeface="Times New Roman" pitchFamily="18" charset="0"/>
              </a:rPr>
              <a:t>Sapların </a:t>
            </a:r>
            <a:r>
              <a:rPr lang="tr-TR" sz="2400" dirty="0">
                <a:latin typeface="Times New Roman" pitchFamily="18" charset="0"/>
              </a:rPr>
              <a:t>kuru olması,</a:t>
            </a:r>
          </a:p>
          <a:p>
            <a:pPr marL="744538" indent="-744538" algn="l" defTabSz="1976438"/>
            <a:endParaRPr lang="tr-TR" sz="2400" dirty="0">
              <a:latin typeface="Times New Roman" pitchFamily="18" charset="0"/>
            </a:endParaRPr>
          </a:p>
          <a:p>
            <a:pPr marL="744538" indent="-744538" algn="l" defTabSz="1976438"/>
            <a:r>
              <a:rPr lang="tr-TR" sz="2400" dirty="0" smtClean="0">
                <a:latin typeface="Times New Roman" pitchFamily="18" charset="0"/>
              </a:rPr>
              <a:t>Tarlanın </a:t>
            </a:r>
            <a:r>
              <a:rPr lang="tr-TR" sz="2400" dirty="0">
                <a:latin typeface="Times New Roman" pitchFamily="18" charset="0"/>
              </a:rPr>
              <a:t>düz olması,</a:t>
            </a:r>
          </a:p>
          <a:p>
            <a:pPr marL="744538" indent="-744538" algn="l" defTabSz="1976438"/>
            <a:endParaRPr lang="tr-TR" sz="2400" dirty="0">
              <a:latin typeface="Times New Roman" pitchFamily="18" charset="0"/>
            </a:endParaRPr>
          </a:p>
          <a:p>
            <a:pPr marL="744538" indent="-744538" algn="l" defTabSz="1976438"/>
            <a:r>
              <a:rPr lang="tr-TR" sz="2400" dirty="0" smtClean="0">
                <a:latin typeface="Times New Roman" pitchFamily="18" charset="0"/>
              </a:rPr>
              <a:t>Hasat </a:t>
            </a:r>
            <a:r>
              <a:rPr lang="tr-TR" sz="2400" dirty="0">
                <a:latin typeface="Times New Roman" pitchFamily="18" charset="0"/>
              </a:rPr>
              <a:t>mevsiminde havanın nispi neminin % 60 </a:t>
            </a:r>
            <a:r>
              <a:rPr lang="tr-TR" sz="2400" dirty="0" smtClean="0">
                <a:latin typeface="Times New Roman" pitchFamily="18" charset="0"/>
              </a:rPr>
              <a:t> dan </a:t>
            </a:r>
            <a:r>
              <a:rPr lang="tr-TR" sz="2400" dirty="0">
                <a:latin typeface="Times New Roman" pitchFamily="18" charset="0"/>
              </a:rPr>
              <a:t>az olması, </a:t>
            </a:r>
          </a:p>
          <a:p>
            <a:pPr marL="744538" indent="-744538" algn="l" defTabSz="1976438"/>
            <a:endParaRPr lang="tr-TR" sz="2400" dirty="0">
              <a:latin typeface="Times New Roman" pitchFamily="18" charset="0"/>
            </a:endParaRPr>
          </a:p>
          <a:p>
            <a:pPr marL="744538" indent="-744538" algn="l" defTabSz="1976438"/>
            <a:r>
              <a:rPr lang="tr-TR" sz="2400" dirty="0" smtClean="0">
                <a:latin typeface="Times New Roman" pitchFamily="18" charset="0"/>
              </a:rPr>
              <a:t>Hava </a:t>
            </a:r>
            <a:r>
              <a:rPr lang="tr-TR" sz="2400" dirty="0">
                <a:latin typeface="Times New Roman" pitchFamily="18" charset="0"/>
              </a:rPr>
              <a:t>sıcaklığının 25 </a:t>
            </a:r>
            <a:r>
              <a:rPr lang="tr-TR" sz="2400" dirty="0" err="1" smtClean="0">
                <a:latin typeface="Times New Roman" pitchFamily="18" charset="0"/>
              </a:rPr>
              <a:t>deecenin</a:t>
            </a:r>
            <a:r>
              <a:rPr lang="tr-TR" sz="2400" dirty="0" smtClean="0">
                <a:latin typeface="Times New Roman" pitchFamily="18" charset="0"/>
              </a:rPr>
              <a:t> üstünde </a:t>
            </a:r>
            <a:r>
              <a:rPr lang="tr-TR" sz="2400" dirty="0">
                <a:latin typeface="Times New Roman" pitchFamily="18" charset="0"/>
              </a:rPr>
              <a:t>olması, </a:t>
            </a:r>
          </a:p>
          <a:p>
            <a:pPr marL="744538" indent="-744538" algn="l" defTabSz="1976438"/>
            <a:r>
              <a:rPr lang="tr-TR" sz="1600" dirty="0">
                <a:latin typeface="Times New Roman" pitchFamily="18" charset="0"/>
              </a:rPr>
              <a:t>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sz="half" idx="1"/>
          </p:nvPr>
        </p:nvSpPr>
        <p:spPr>
          <a:xfrm>
            <a:off x="0" y="1885950"/>
            <a:ext cx="5003800" cy="4135438"/>
          </a:xfrm>
        </p:spPr>
        <p:txBody>
          <a:bodyPr/>
          <a:lstStyle/>
          <a:p>
            <a:pPr marL="447675" indent="-447675" eaLnBrk="1" hangingPunct="1"/>
            <a:endParaRPr lang="tr-TR" sz="2400" b="1" smtClean="0"/>
          </a:p>
          <a:p>
            <a:pPr marL="447675" indent="-447675" algn="just" eaLnBrk="1" hangingPunct="1">
              <a:buFontTx/>
              <a:buNone/>
            </a:pPr>
            <a:r>
              <a:rPr lang="tr-TR" sz="3600" smtClean="0">
                <a:latin typeface="Tahoma" pitchFamily="34" charset="0"/>
              </a:rPr>
              <a:t>    </a:t>
            </a:r>
            <a:endParaRPr lang="tr-TR" sz="4800" b="1" smtClean="0">
              <a:latin typeface="Times New Roman" pitchFamily="18" charset="0"/>
            </a:endParaRPr>
          </a:p>
          <a:p>
            <a:pPr marL="447675" indent="-447675" algn="just" eaLnBrk="1" hangingPunct="1">
              <a:buFontTx/>
              <a:buNone/>
            </a:pPr>
            <a:r>
              <a:rPr lang="tr-TR" sz="4800" smtClean="0">
                <a:latin typeface="Times New Roman" pitchFamily="18" charset="0"/>
              </a:rPr>
              <a:t>    </a:t>
            </a:r>
          </a:p>
          <a:p>
            <a:pPr marL="447675" indent="-447675" algn="just" eaLnBrk="1" hangingPunct="1">
              <a:buFontTx/>
              <a:buNone/>
            </a:pPr>
            <a:r>
              <a:rPr lang="tr-TR" sz="4800" smtClean="0">
                <a:latin typeface="Times New Roman" pitchFamily="18" charset="0"/>
              </a:rPr>
              <a:t>        </a:t>
            </a:r>
          </a:p>
        </p:txBody>
      </p:sp>
      <p:sp>
        <p:nvSpPr>
          <p:cNvPr id="5" name="4 Veri Yer Tutucusu"/>
          <p:cNvSpPr>
            <a:spLocks noGrp="1"/>
          </p:cNvSpPr>
          <p:nvPr>
            <p:ph type="dt" sz="half" idx="10"/>
          </p:nvPr>
        </p:nvSpPr>
        <p:spPr/>
        <p:txBody>
          <a:bodyPr/>
          <a:lstStyle/>
          <a:p>
            <a:pPr>
              <a:defRPr/>
            </a:pPr>
            <a:fld id="{8825398B-72C0-4AD8-85FE-253AE923796D}" type="datetime1">
              <a:rPr lang="tr-TR" smtClean="0"/>
              <a:pPr>
                <a:defRPr/>
              </a:pPr>
              <a:t>13.12.2019</a:t>
            </a:fld>
            <a:endParaRPr lang="tr-TR"/>
          </a:p>
        </p:txBody>
      </p:sp>
      <p:sp>
        <p:nvSpPr>
          <p:cNvPr id="6" name="5 Slayt Numarası Yer Tutucusu"/>
          <p:cNvSpPr>
            <a:spLocks noGrp="1"/>
          </p:cNvSpPr>
          <p:nvPr>
            <p:ph type="sldNum" sz="quarter" idx="12"/>
          </p:nvPr>
        </p:nvSpPr>
        <p:spPr/>
        <p:txBody>
          <a:bodyPr/>
          <a:lstStyle/>
          <a:p>
            <a:pPr>
              <a:defRPr/>
            </a:pPr>
            <a:fld id="{6322EF5C-F3A1-4843-9B71-597FA860F8A7}" type="slidenum">
              <a:rPr lang="tr-TR" smtClean="0"/>
              <a:pPr>
                <a:defRPr/>
              </a:pPr>
              <a:t>18</a:t>
            </a:fld>
            <a:endParaRPr lang="tr-TR"/>
          </a:p>
        </p:txBody>
      </p:sp>
      <p:sp>
        <p:nvSpPr>
          <p:cNvPr id="20483" name="AutoShape 2"/>
          <p:cNvSpPr>
            <a:spLocks noChangeArrowheads="1"/>
          </p:cNvSpPr>
          <p:nvPr/>
        </p:nvSpPr>
        <p:spPr bwMode="auto">
          <a:xfrm>
            <a:off x="285720" y="357166"/>
            <a:ext cx="8572560" cy="839809"/>
          </a:xfrm>
          <a:prstGeom prst="homePlate">
            <a:avLst>
              <a:gd name="adj" fmla="val 79880"/>
            </a:avLst>
          </a:prstGeom>
          <a:solidFill>
            <a:srgbClr val="FFC000"/>
          </a:solidFill>
          <a:ln w="9525">
            <a:solidFill>
              <a:schemeClr val="tx1"/>
            </a:solidFill>
            <a:miter lim="800000"/>
            <a:headEnd/>
            <a:tailEnd/>
          </a:ln>
        </p:spPr>
        <p:txBody>
          <a:bodyPr wrap="none" lIns="91408" tIns="45705" rIns="91408" bIns="45705" anchor="ctr"/>
          <a:lstStyle/>
          <a:p>
            <a:pPr algn="l">
              <a:spcBef>
                <a:spcPct val="0"/>
              </a:spcBef>
            </a:pPr>
            <a:r>
              <a:rPr lang="tr-TR" sz="1600" b="1" dirty="0">
                <a:latin typeface="Tahoma" pitchFamily="34" charset="0"/>
              </a:rPr>
              <a:t>İDEAL-OPTİMUM HASAT KOŞULLARI :  </a:t>
            </a:r>
          </a:p>
        </p:txBody>
      </p:sp>
      <p:sp>
        <p:nvSpPr>
          <p:cNvPr id="20484" name="Rectangle 6"/>
          <p:cNvSpPr>
            <a:spLocks noChangeArrowheads="1"/>
          </p:cNvSpPr>
          <p:nvPr/>
        </p:nvSpPr>
        <p:spPr bwMode="auto">
          <a:xfrm>
            <a:off x="214282" y="1340768"/>
            <a:ext cx="8572560" cy="4735364"/>
          </a:xfrm>
          <a:prstGeom prst="rect">
            <a:avLst/>
          </a:prstGeom>
          <a:noFill/>
          <a:ln w="9525" algn="ctr">
            <a:noFill/>
            <a:miter lim="800000"/>
            <a:headEnd/>
            <a:tailEnd/>
          </a:ln>
        </p:spPr>
        <p:txBody>
          <a:bodyPr wrap="square" lIns="91408" tIns="45705" rIns="91408" bIns="45705" anchor="ctr">
            <a:spAutoFit/>
          </a:bodyPr>
          <a:lstStyle/>
          <a:p>
            <a:pPr marL="744538" indent="-744538" algn="l" defTabSz="1976438"/>
            <a:r>
              <a:rPr lang="tr-TR" sz="2000" b="1" dirty="0">
                <a:latin typeface="Times New Roman" pitchFamily="18" charset="0"/>
              </a:rPr>
              <a:t>   </a:t>
            </a:r>
          </a:p>
          <a:p>
            <a:pPr marL="744538" indent="-744538" algn="l" defTabSz="1976438"/>
            <a:endParaRPr lang="tr-TR" sz="2000" b="1" dirty="0">
              <a:latin typeface="Times New Roman" pitchFamily="18" charset="0"/>
            </a:endParaRPr>
          </a:p>
          <a:p>
            <a:pPr marL="744538" indent="-744538" algn="l" defTabSz="1976438"/>
            <a:r>
              <a:rPr lang="tr-TR" sz="2000" dirty="0" smtClean="0">
                <a:latin typeface="Times New Roman" pitchFamily="18" charset="0"/>
              </a:rPr>
              <a:t>Buğday </a:t>
            </a:r>
            <a:r>
              <a:rPr lang="tr-TR" sz="2000" dirty="0">
                <a:latin typeface="Times New Roman" pitchFamily="18" charset="0"/>
              </a:rPr>
              <a:t>için dane içindeki nemin % 13-15 arasında olması,</a:t>
            </a:r>
          </a:p>
          <a:p>
            <a:pPr marL="744538" indent="-744538" algn="l" defTabSz="1976438"/>
            <a:endParaRPr lang="tr-TR" sz="2000" dirty="0">
              <a:latin typeface="Times New Roman" pitchFamily="18" charset="0"/>
            </a:endParaRPr>
          </a:p>
          <a:p>
            <a:pPr marL="744538" indent="-744538" algn="l" defTabSz="1976438"/>
            <a:r>
              <a:rPr lang="tr-TR" sz="2000" dirty="0" smtClean="0">
                <a:latin typeface="Times New Roman" pitchFamily="18" charset="0"/>
              </a:rPr>
              <a:t>Ürünün </a:t>
            </a:r>
            <a:r>
              <a:rPr lang="tr-TR" sz="2000" dirty="0">
                <a:latin typeface="Times New Roman" pitchFamily="18" charset="0"/>
              </a:rPr>
              <a:t>tüm tarlada aynı sıklıkta dik olması, gerekmektedir.</a:t>
            </a:r>
          </a:p>
          <a:p>
            <a:pPr marL="744538" indent="-744538" algn="l" defTabSz="1976438"/>
            <a:endParaRPr lang="tr-TR" sz="2000" dirty="0">
              <a:latin typeface="Times New Roman" pitchFamily="18" charset="0"/>
            </a:endParaRPr>
          </a:p>
          <a:p>
            <a:pPr marL="744538" indent="-744538" algn="l" defTabSz="1976438"/>
            <a:r>
              <a:rPr lang="tr-TR" sz="2000" dirty="0" smtClean="0">
                <a:latin typeface="Times New Roman" pitchFamily="18" charset="0"/>
              </a:rPr>
              <a:t>Biçerdöver </a:t>
            </a:r>
            <a:r>
              <a:rPr lang="tr-TR" sz="2000" dirty="0">
                <a:latin typeface="Times New Roman" pitchFamily="18" charset="0"/>
              </a:rPr>
              <a:t>biçim hızının 3,2-5,6 Km/h olması, </a:t>
            </a:r>
          </a:p>
          <a:p>
            <a:pPr marL="744538" indent="-744538" algn="l" defTabSz="1976438"/>
            <a:endParaRPr lang="tr-TR" sz="2000" dirty="0">
              <a:latin typeface="Times New Roman" pitchFamily="18" charset="0"/>
            </a:endParaRPr>
          </a:p>
          <a:p>
            <a:pPr marL="744538" indent="-744538" algn="l" defTabSz="1976438"/>
            <a:r>
              <a:rPr lang="tr-TR" sz="2000" dirty="0" smtClean="0">
                <a:latin typeface="Times New Roman" pitchFamily="18" charset="0"/>
              </a:rPr>
              <a:t>Tarla </a:t>
            </a:r>
            <a:r>
              <a:rPr lang="tr-TR" sz="2000" dirty="0">
                <a:latin typeface="Times New Roman" pitchFamily="18" charset="0"/>
              </a:rPr>
              <a:t>eğitiminin % 8’ den az olması, </a:t>
            </a:r>
          </a:p>
          <a:p>
            <a:pPr marL="744538" indent="-744538" algn="l" defTabSz="1976438"/>
            <a:endParaRPr lang="tr-TR" sz="2000" dirty="0">
              <a:latin typeface="Times New Roman" pitchFamily="18" charset="0"/>
            </a:endParaRPr>
          </a:p>
          <a:p>
            <a:pPr marL="744538" indent="-744538" algn="l" defTabSz="1976438"/>
            <a:r>
              <a:rPr lang="tr-TR" sz="2000" dirty="0" smtClean="0">
                <a:latin typeface="Times New Roman" pitchFamily="18" charset="0"/>
              </a:rPr>
              <a:t>Yabancı </a:t>
            </a:r>
            <a:r>
              <a:rPr lang="tr-TR" sz="2000" dirty="0">
                <a:latin typeface="Times New Roman" pitchFamily="18" charset="0"/>
              </a:rPr>
              <a:t>ot mücadelesinin yapılmış olması,</a:t>
            </a:r>
          </a:p>
          <a:p>
            <a:pPr marL="744538" indent="-744538" algn="l" defTabSz="1976438"/>
            <a:endParaRPr lang="tr-TR" sz="2000" dirty="0">
              <a:latin typeface="Times New Roman" pitchFamily="18" charset="0"/>
            </a:endParaRPr>
          </a:p>
          <a:p>
            <a:pPr marL="744538" indent="-744538" algn="l" defTabSz="1976438"/>
            <a:r>
              <a:rPr lang="tr-TR" sz="2000" dirty="0" smtClean="0">
                <a:latin typeface="Times New Roman" pitchFamily="18" charset="0"/>
              </a:rPr>
              <a:t>Tarla </a:t>
            </a:r>
            <a:r>
              <a:rPr lang="tr-TR" sz="2000" dirty="0">
                <a:latin typeface="Times New Roman" pitchFamily="18" charset="0"/>
              </a:rPr>
              <a:t>içersinde, elektrik direği, taş, ağaç, çalılık </a:t>
            </a:r>
            <a:r>
              <a:rPr lang="tr-TR" sz="2000" dirty="0" smtClean="0">
                <a:latin typeface="Times New Roman" pitchFamily="18" charset="0"/>
              </a:rPr>
              <a:t>vb. unsurların bulunmaması</a:t>
            </a:r>
          </a:p>
          <a:p>
            <a:pPr marL="744538" indent="-744538" algn="l" defTabSz="1976438"/>
            <a:r>
              <a:rPr lang="tr-TR" sz="2000" dirty="0" smtClean="0">
                <a:latin typeface="Times New Roman" pitchFamily="18" charset="0"/>
              </a:rPr>
              <a:t>gerekmektedir</a:t>
            </a:r>
            <a:r>
              <a:rPr lang="tr-TR" sz="2000" dirty="0">
                <a:latin typeface="Times New Roman" pitchFamily="18" charset="0"/>
              </a:rPr>
              <a:t>.   </a:t>
            </a:r>
          </a:p>
          <a:p>
            <a:pPr marL="744538" indent="-744538" defTabSz="1976438" eaLnBrk="0" hangingPunct="0">
              <a:spcBef>
                <a:spcPct val="0"/>
              </a:spcBef>
            </a:pPr>
            <a:endParaRPr lang="tr-TR" sz="16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rrowheads="1"/>
          </p:cNvSpPr>
          <p:nvPr>
            <p:ph type="title"/>
          </p:nvPr>
        </p:nvSpPr>
        <p:spPr>
          <a:xfrm>
            <a:off x="457200" y="704088"/>
            <a:ext cx="8229600" cy="724648"/>
          </a:xfrm>
          <a:solidFill>
            <a:srgbClr val="FFC000"/>
          </a:solidFill>
        </p:spPr>
        <p:txBody>
          <a:bodyPr/>
          <a:lstStyle/>
          <a:p>
            <a:pPr algn="ctr"/>
            <a:r>
              <a:rPr lang="tr-TR" sz="2800" b="1" dirty="0">
                <a:solidFill>
                  <a:schemeClr val="tx1"/>
                </a:solidFill>
              </a:rPr>
              <a:t>HASAT SIRASINDA DANE </a:t>
            </a:r>
            <a:r>
              <a:rPr lang="tr-TR" sz="2800" b="1" dirty="0" smtClean="0">
                <a:solidFill>
                  <a:schemeClr val="tx1"/>
                </a:solidFill>
              </a:rPr>
              <a:t>KAYIPLARI</a:t>
            </a:r>
            <a:endParaRPr lang="tr-TR" sz="2800" b="1" dirty="0">
              <a:solidFill>
                <a:schemeClr val="tx1"/>
              </a:solidFill>
            </a:endParaRPr>
          </a:p>
        </p:txBody>
      </p:sp>
      <p:sp>
        <p:nvSpPr>
          <p:cNvPr id="277507" name="Rectangle 3"/>
          <p:cNvSpPr>
            <a:spLocks noGrp="1" noChangeArrowheads="1"/>
          </p:cNvSpPr>
          <p:nvPr>
            <p:ph idx="1"/>
          </p:nvPr>
        </p:nvSpPr>
        <p:spPr>
          <a:xfrm>
            <a:off x="285720" y="2000240"/>
            <a:ext cx="8572560" cy="2928958"/>
          </a:xfrm>
        </p:spPr>
        <p:txBody>
          <a:bodyPr>
            <a:normAutofit/>
          </a:bodyPr>
          <a:lstStyle/>
          <a:p>
            <a:pPr algn="just">
              <a:lnSpc>
                <a:spcPct val="90000"/>
              </a:lnSpc>
            </a:pPr>
            <a:r>
              <a:rPr lang="tr-TR" dirty="0"/>
              <a:t>Hasat sırasında meydana gelen kayıplar giderilmesi kısa zamanda mümkün olan kayıplar olup, biçerdöverin tarlaya girişinden, ürünün biçerdöveri terk edişine kadar oluşan ürün kayıplarıdır.</a:t>
            </a:r>
          </a:p>
          <a:p>
            <a:pPr>
              <a:lnSpc>
                <a:spcPct val="90000"/>
              </a:lnSpc>
            </a:pPr>
            <a:endParaRPr lang="tr-TR" dirty="0"/>
          </a:p>
        </p:txBody>
      </p:sp>
      <p:sp>
        <p:nvSpPr>
          <p:cNvPr id="4" name="3 Veri Yer Tutucusu"/>
          <p:cNvSpPr>
            <a:spLocks noGrp="1"/>
          </p:cNvSpPr>
          <p:nvPr>
            <p:ph type="dt" sz="half" idx="10"/>
          </p:nvPr>
        </p:nvSpPr>
        <p:spPr/>
        <p:txBody>
          <a:bodyPr/>
          <a:lstStyle/>
          <a:p>
            <a:fld id="{B49C45AF-B21F-41BE-B423-55A6B0421A0F}"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19</a:t>
            </a:fld>
            <a:endParaRPr lang="tr-T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ChangeAspect="1" noChangeArrowheads="1"/>
          </p:cNvPicPr>
          <p:nvPr>
            <p:ph idx="1"/>
          </p:nvPr>
        </p:nvPicPr>
        <p:blipFill>
          <a:blip r:embed="rId2" cstate="print"/>
          <a:srcRect/>
          <a:stretch>
            <a:fillRect/>
          </a:stretch>
        </p:blipFill>
        <p:spPr bwMode="auto">
          <a:xfrm>
            <a:off x="285720" y="285728"/>
            <a:ext cx="8572560" cy="6143668"/>
          </a:xfrm>
          <a:prstGeom prst="rect">
            <a:avLst/>
          </a:prstGeom>
          <a:noFill/>
          <a:ln w="9525">
            <a:noFill/>
            <a:miter lim="800000"/>
            <a:headEnd/>
            <a:tailEnd/>
          </a:ln>
          <a:effectLst/>
        </p:spPr>
      </p:pic>
      <p:sp>
        <p:nvSpPr>
          <p:cNvPr id="4" name="3 Veri Yer Tutucusu"/>
          <p:cNvSpPr>
            <a:spLocks noGrp="1"/>
          </p:cNvSpPr>
          <p:nvPr>
            <p:ph type="dt" sz="half" idx="10"/>
          </p:nvPr>
        </p:nvSpPr>
        <p:spPr/>
        <p:txBody>
          <a:bodyPr/>
          <a:lstStyle/>
          <a:p>
            <a:fld id="{7E3C0625-BE00-4AF0-A9A2-9E3E37306CD6}"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2</a:t>
            </a:fld>
            <a:endParaRPr lang="tr-T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AutoShape 2"/>
          <p:cNvSpPr>
            <a:spLocks noGrp="1" noChangeArrowheads="1"/>
          </p:cNvSpPr>
          <p:nvPr>
            <p:ph type="title"/>
          </p:nvPr>
        </p:nvSpPr>
        <p:spPr>
          <a:xfrm>
            <a:off x="457200" y="274638"/>
            <a:ext cx="8229600" cy="725470"/>
          </a:xfrm>
          <a:solidFill>
            <a:srgbClr val="FFC000"/>
          </a:solidFill>
        </p:spPr>
        <p:txBody>
          <a:bodyPr/>
          <a:lstStyle/>
          <a:p>
            <a:pPr algn="ctr" eaLnBrk="1" hangingPunct="1"/>
            <a:r>
              <a:rPr lang="tr-TR" sz="3200" b="1" dirty="0" smtClean="0">
                <a:solidFill>
                  <a:schemeClr val="tx1"/>
                </a:solidFill>
              </a:rPr>
              <a:t>BİÇERDÖVERDE DANE KAYBI BİLEŞENLERİ</a:t>
            </a:r>
          </a:p>
        </p:txBody>
      </p:sp>
      <p:sp>
        <p:nvSpPr>
          <p:cNvPr id="14" name="13 Veri Yer Tutucusu"/>
          <p:cNvSpPr>
            <a:spLocks noGrp="1"/>
          </p:cNvSpPr>
          <p:nvPr>
            <p:ph type="dt" sz="half" idx="10"/>
          </p:nvPr>
        </p:nvSpPr>
        <p:spPr/>
        <p:txBody>
          <a:bodyPr/>
          <a:lstStyle/>
          <a:p>
            <a:fld id="{B8420017-6933-40E3-9684-64FCCA4F1FDC}" type="datetime1">
              <a:rPr lang="tr-TR" smtClean="0"/>
              <a:pPr/>
              <a:t>13.12.2019</a:t>
            </a:fld>
            <a:endParaRPr lang="tr-TR"/>
          </a:p>
        </p:txBody>
      </p:sp>
      <p:sp>
        <p:nvSpPr>
          <p:cNvPr id="15" name="14 Slayt Numarası Yer Tutucusu"/>
          <p:cNvSpPr>
            <a:spLocks noGrp="1"/>
          </p:cNvSpPr>
          <p:nvPr>
            <p:ph type="sldNum" sz="quarter" idx="11"/>
          </p:nvPr>
        </p:nvSpPr>
        <p:spPr/>
        <p:txBody>
          <a:bodyPr/>
          <a:lstStyle/>
          <a:p>
            <a:fld id="{FBEDCDC4-96BD-4575-89B5-ACB09704F414}" type="slidenum">
              <a:rPr lang="tr-TR" smtClean="0"/>
              <a:pPr/>
              <a:t>20</a:t>
            </a:fld>
            <a:endParaRPr lang="tr-TR"/>
          </a:p>
        </p:txBody>
      </p:sp>
      <p:grpSp>
        <p:nvGrpSpPr>
          <p:cNvPr id="2" name="Diagram 3"/>
          <p:cNvGrpSpPr>
            <a:grpSpLocks noChangeAspect="1"/>
          </p:cNvGrpSpPr>
          <p:nvPr/>
        </p:nvGrpSpPr>
        <p:grpSpPr bwMode="auto">
          <a:xfrm>
            <a:off x="304800" y="1611313"/>
            <a:ext cx="8610600" cy="4941887"/>
            <a:chOff x="1464" y="744"/>
            <a:chExt cx="2832" cy="2834"/>
          </a:xfrm>
        </p:grpSpPr>
        <p:sp>
          <p:nvSpPr>
            <p:cNvPr id="5" name="_s291844"/>
            <p:cNvSpPr>
              <a:spLocks noChangeShapeType="1"/>
            </p:cNvSpPr>
            <p:nvPr/>
          </p:nvSpPr>
          <p:spPr bwMode="auto">
            <a:xfrm flipH="1">
              <a:off x="2207" y="2161"/>
              <a:ext cx="337" cy="0"/>
            </a:xfrm>
            <a:prstGeom prst="line">
              <a:avLst/>
            </a:prstGeom>
            <a:noFill/>
            <a:ln w="28575">
              <a:solidFill>
                <a:schemeClr val="tx1"/>
              </a:solidFill>
              <a:round/>
              <a:headEnd/>
              <a:tailEnd/>
            </a:ln>
          </p:spPr>
          <p:txBody>
            <a:bodyPr vert="horz" wrap="square" lIns="91440" tIns="45720" rIns="91440" bIns="45720" numCol="1" anchor="ctr" anchorCtr="0" compatLnSpc="1">
              <a:prstTxWarp prst="textNoShape">
                <a:avLst/>
              </a:prstTxWarp>
            </a:bodyPr>
            <a:lstStyle/>
            <a:p>
              <a:endParaRPr lang="tr-TR"/>
            </a:p>
          </p:txBody>
        </p:sp>
        <p:sp>
          <p:nvSpPr>
            <p:cNvPr id="6" name="_s291845"/>
            <p:cNvSpPr>
              <a:spLocks noChangeArrowheads="1"/>
            </p:cNvSpPr>
            <p:nvPr/>
          </p:nvSpPr>
          <p:spPr bwMode="auto">
            <a:xfrm>
              <a:off x="1535" y="1825"/>
              <a:ext cx="672" cy="672"/>
            </a:xfrm>
            <a:prstGeom prst="ellipse">
              <a:avLst/>
            </a:prstGeom>
            <a:solidFill>
              <a:srgbClr val="FFFF0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effectLst/>
                  <a:latin typeface="Arial" charset="0"/>
                  <a:cs typeface="Arial" charset="0"/>
                </a:rPr>
                <a:t>BİÇME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effectLst/>
                  <a:latin typeface="Arial" charset="0"/>
                  <a:cs typeface="Arial" charset="0"/>
                </a:rPr>
                <a:t>KAYIPLARI</a:t>
              </a:r>
            </a:p>
          </p:txBody>
        </p:sp>
        <p:sp>
          <p:nvSpPr>
            <p:cNvPr id="7" name="_s291846"/>
            <p:cNvSpPr>
              <a:spLocks noChangeShapeType="1"/>
            </p:cNvSpPr>
            <p:nvPr/>
          </p:nvSpPr>
          <p:spPr bwMode="auto">
            <a:xfrm>
              <a:off x="2880" y="2497"/>
              <a:ext cx="0" cy="337"/>
            </a:xfrm>
            <a:prstGeom prst="line">
              <a:avLst/>
            </a:prstGeom>
            <a:noFill/>
            <a:ln w="28575">
              <a:solidFill>
                <a:schemeClr val="tx1"/>
              </a:solidFill>
              <a:round/>
              <a:headEnd/>
              <a:tailEnd/>
            </a:ln>
          </p:spPr>
          <p:txBody>
            <a:bodyPr vert="horz" wrap="square" lIns="91440" tIns="45720" rIns="91440" bIns="45720" numCol="1" anchor="ctr" anchorCtr="0" compatLnSpc="1">
              <a:prstTxWarp prst="textNoShape">
                <a:avLst/>
              </a:prstTxWarp>
            </a:bodyPr>
            <a:lstStyle/>
            <a:p>
              <a:endParaRPr lang="tr-TR"/>
            </a:p>
          </p:txBody>
        </p:sp>
        <p:sp>
          <p:nvSpPr>
            <p:cNvPr id="8" name="_s291847"/>
            <p:cNvSpPr>
              <a:spLocks noChangeArrowheads="1"/>
            </p:cNvSpPr>
            <p:nvPr/>
          </p:nvSpPr>
          <p:spPr bwMode="auto">
            <a:xfrm>
              <a:off x="2544" y="2834"/>
              <a:ext cx="672" cy="672"/>
            </a:xfrm>
            <a:prstGeom prst="ellipse">
              <a:avLst/>
            </a:prstGeom>
            <a:solidFill>
              <a:srgbClr val="339966"/>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smtClean="0">
                  <a:ln>
                    <a:noFill/>
                  </a:ln>
                  <a:solidFill>
                    <a:schemeClr val="bg1"/>
                  </a:solidFill>
                  <a:effectLst/>
                  <a:latin typeface="Arial" charset="0"/>
                  <a:cs typeface="Arial" charset="0"/>
                </a:rPr>
                <a:t>TEMİZLEME</a:t>
              </a:r>
              <a:r>
                <a:rPr kumimoji="0" lang="tr-TR" sz="1800" b="1" i="0" u="none" strike="noStrike" cap="none" normalizeH="0" baseline="0" smtClean="0">
                  <a:ln>
                    <a:noFill/>
                  </a:ln>
                  <a:solidFill>
                    <a:schemeClr val="tx1"/>
                  </a:solidFill>
                  <a:effectLst/>
                  <a:latin typeface="Arial" charset="0"/>
                  <a:cs typeface="Arial" charset="0"/>
                </a:rPr>
                <a:t> </a:t>
              </a:r>
              <a:br>
                <a:rPr kumimoji="0" lang="tr-TR" sz="1800" b="1" i="0" u="none" strike="noStrike" cap="none" normalizeH="0" baseline="0" smtClean="0">
                  <a:ln>
                    <a:noFill/>
                  </a:ln>
                  <a:solidFill>
                    <a:schemeClr val="tx1"/>
                  </a:solidFill>
                  <a:effectLst/>
                  <a:latin typeface="Arial" charset="0"/>
                  <a:cs typeface="Arial" charset="0"/>
                </a:rPr>
              </a:br>
              <a:r>
                <a:rPr kumimoji="0" lang="tr-TR" sz="1800" b="1" i="0" u="none" strike="noStrike" cap="none" normalizeH="0" baseline="0" smtClean="0">
                  <a:ln>
                    <a:noFill/>
                  </a:ln>
                  <a:solidFill>
                    <a:schemeClr val="bg1"/>
                  </a:solidFill>
                  <a:effectLst/>
                  <a:latin typeface="Arial" charset="0"/>
                  <a:cs typeface="Arial" charset="0"/>
                </a:rPr>
                <a:t>KAYIPLARI</a:t>
              </a:r>
            </a:p>
          </p:txBody>
        </p:sp>
        <p:sp>
          <p:nvSpPr>
            <p:cNvPr id="9" name="_s291848"/>
            <p:cNvSpPr>
              <a:spLocks noChangeShapeType="1"/>
            </p:cNvSpPr>
            <p:nvPr/>
          </p:nvSpPr>
          <p:spPr bwMode="auto">
            <a:xfrm>
              <a:off x="3216" y="2161"/>
              <a:ext cx="337" cy="0"/>
            </a:xfrm>
            <a:prstGeom prst="line">
              <a:avLst/>
            </a:prstGeom>
            <a:noFill/>
            <a:ln w="28575">
              <a:solidFill>
                <a:schemeClr val="tx1"/>
              </a:solidFill>
              <a:round/>
              <a:headEnd/>
              <a:tailEnd/>
            </a:ln>
          </p:spPr>
          <p:txBody>
            <a:bodyPr vert="horz" wrap="square" lIns="91440" tIns="45720" rIns="91440" bIns="45720" numCol="1" anchor="ctr" anchorCtr="0" compatLnSpc="1">
              <a:prstTxWarp prst="textNoShape">
                <a:avLst/>
              </a:prstTxWarp>
            </a:bodyPr>
            <a:lstStyle/>
            <a:p>
              <a:endParaRPr lang="tr-TR"/>
            </a:p>
          </p:txBody>
        </p:sp>
        <p:sp>
          <p:nvSpPr>
            <p:cNvPr id="10" name="_s291849"/>
            <p:cNvSpPr>
              <a:spLocks noChangeArrowheads="1"/>
            </p:cNvSpPr>
            <p:nvPr/>
          </p:nvSpPr>
          <p:spPr bwMode="auto">
            <a:xfrm>
              <a:off x="3553" y="1825"/>
              <a:ext cx="672" cy="672"/>
            </a:xfrm>
            <a:prstGeom prst="ellipse">
              <a:avLst/>
            </a:prstGeom>
            <a:solidFill>
              <a:srgbClr val="FF990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solidFill>
                    <a:schemeClr val="bg1"/>
                  </a:solidFill>
                  <a:effectLst/>
                  <a:latin typeface="Arial" charset="0"/>
                  <a:cs typeface="Arial" charset="0"/>
                </a:rPr>
                <a:t>SARSAK </a:t>
              </a:r>
              <a:br>
                <a:rPr kumimoji="0" lang="tr-TR" sz="1800" b="1" i="0" u="none" strike="noStrike" cap="none" normalizeH="0" baseline="0" dirty="0" smtClean="0">
                  <a:ln>
                    <a:noFill/>
                  </a:ln>
                  <a:solidFill>
                    <a:schemeClr val="bg1"/>
                  </a:solidFill>
                  <a:effectLst/>
                  <a:latin typeface="Arial" charset="0"/>
                  <a:cs typeface="Arial" charset="0"/>
                </a:rPr>
              </a:br>
              <a:r>
                <a:rPr kumimoji="0" lang="tr-TR" sz="1800" b="1" i="0" u="none" strike="noStrike" cap="none" normalizeH="0" baseline="0" dirty="0" smtClean="0">
                  <a:ln>
                    <a:noFill/>
                  </a:ln>
                  <a:solidFill>
                    <a:schemeClr val="bg1"/>
                  </a:solidFill>
                  <a:effectLst/>
                  <a:latin typeface="Arial" charset="0"/>
                  <a:cs typeface="Arial" charset="0"/>
                </a:rPr>
                <a:t>KAYIPLARI</a:t>
              </a:r>
            </a:p>
          </p:txBody>
        </p:sp>
        <p:sp>
          <p:nvSpPr>
            <p:cNvPr id="11" name="_s291850"/>
            <p:cNvSpPr>
              <a:spLocks noChangeShapeType="1"/>
            </p:cNvSpPr>
            <p:nvPr/>
          </p:nvSpPr>
          <p:spPr bwMode="auto">
            <a:xfrm flipV="1">
              <a:off x="2880" y="1488"/>
              <a:ext cx="0" cy="337"/>
            </a:xfrm>
            <a:prstGeom prst="line">
              <a:avLst/>
            </a:prstGeom>
            <a:noFill/>
            <a:ln w="28575">
              <a:solidFill>
                <a:schemeClr val="tx1"/>
              </a:solidFill>
              <a:round/>
              <a:headEnd/>
              <a:tailEnd/>
            </a:ln>
          </p:spPr>
          <p:txBody>
            <a:bodyPr vert="horz" wrap="square" lIns="91440" tIns="45720" rIns="91440" bIns="45720" numCol="1" anchor="ctr" anchorCtr="0" compatLnSpc="1">
              <a:prstTxWarp prst="textNoShape">
                <a:avLst/>
              </a:prstTxWarp>
            </a:bodyPr>
            <a:lstStyle/>
            <a:p>
              <a:endParaRPr lang="tr-TR"/>
            </a:p>
          </p:txBody>
        </p:sp>
        <p:sp>
          <p:nvSpPr>
            <p:cNvPr id="12" name="_s291851"/>
            <p:cNvSpPr>
              <a:spLocks noChangeArrowheads="1"/>
            </p:cNvSpPr>
            <p:nvPr/>
          </p:nvSpPr>
          <p:spPr bwMode="auto">
            <a:xfrm>
              <a:off x="2544" y="816"/>
              <a:ext cx="672" cy="672"/>
            </a:xfrm>
            <a:prstGeom prst="ellipse">
              <a:avLst/>
            </a:prstGeom>
            <a:solidFill>
              <a:schemeClr val="accent6"/>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effectLst/>
                  <a:latin typeface="Arial" charset="0"/>
                  <a:cs typeface="Arial" charset="0"/>
                </a:rPr>
                <a:t>HARMANLAMA</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effectLst/>
                  <a:latin typeface="Arial" charset="0"/>
                  <a:cs typeface="Arial" charset="0"/>
                </a:rPr>
                <a:t>KAYIPLARI</a:t>
              </a:r>
            </a:p>
          </p:txBody>
        </p:sp>
        <p:sp>
          <p:nvSpPr>
            <p:cNvPr id="13" name="_s291852"/>
            <p:cNvSpPr>
              <a:spLocks noChangeArrowheads="1"/>
            </p:cNvSpPr>
            <p:nvPr/>
          </p:nvSpPr>
          <p:spPr bwMode="auto">
            <a:xfrm>
              <a:off x="2544" y="1825"/>
              <a:ext cx="672" cy="672"/>
            </a:xfrm>
            <a:prstGeom prst="ellipse">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solidFill>
                    <a:schemeClr val="bg1"/>
                  </a:solidFill>
                  <a:effectLst/>
                  <a:latin typeface="Arial" charset="0"/>
                  <a:cs typeface="Arial" charset="0"/>
                </a:rPr>
                <a:t>DANE KAYBI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smtClean="0">
                  <a:ln>
                    <a:noFill/>
                  </a:ln>
                  <a:solidFill>
                    <a:schemeClr val="bg1"/>
                  </a:solidFill>
                  <a:effectLst/>
                  <a:latin typeface="Arial" charset="0"/>
                  <a:cs typeface="Arial" charset="0"/>
                </a:rPr>
                <a:t>BİLEŞENLERİ</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0034" y="285728"/>
            <a:ext cx="8229600" cy="785818"/>
          </a:xfrm>
          <a:solidFill>
            <a:srgbClr val="FFC000"/>
          </a:solidFill>
        </p:spPr>
        <p:txBody>
          <a:bodyPr>
            <a:normAutofit fontScale="90000"/>
          </a:bodyPr>
          <a:lstStyle/>
          <a:p>
            <a:pPr algn="ctr"/>
            <a:r>
              <a:rPr lang="tr-TR" dirty="0">
                <a:solidFill>
                  <a:schemeClr val="tx1"/>
                </a:solidFill>
              </a:rPr>
              <a:t>BİÇME DÜZENİ KAYIPLARI</a:t>
            </a:r>
          </a:p>
        </p:txBody>
      </p:sp>
      <p:sp>
        <p:nvSpPr>
          <p:cNvPr id="3075" name="Rectangle 3"/>
          <p:cNvSpPr>
            <a:spLocks noGrp="1" noChangeArrowheads="1"/>
          </p:cNvSpPr>
          <p:nvPr>
            <p:ph idx="1"/>
          </p:nvPr>
        </p:nvSpPr>
        <p:spPr>
          <a:xfrm>
            <a:off x="428596" y="1714488"/>
            <a:ext cx="8229600" cy="4714908"/>
          </a:xfrm>
        </p:spPr>
        <p:txBody>
          <a:bodyPr>
            <a:normAutofit/>
          </a:bodyPr>
          <a:lstStyle/>
          <a:p>
            <a:pPr marL="609600" indent="-609600" algn="just">
              <a:buClr>
                <a:schemeClr val="tx1"/>
              </a:buClr>
              <a:buNone/>
            </a:pPr>
            <a:r>
              <a:rPr lang="tr-TR" dirty="0" smtClean="0"/>
              <a:t>	Ürünün minimum bıçak seviyesinin üstünden kesilerek tarladan alınıp dövme düzenine ulaşmasına kadar meydana gelen kayıplardır. Tüm hasat kayıplarının %75- 85’ini oluşturmaktadır.</a:t>
            </a:r>
          </a:p>
          <a:p>
            <a:pPr marL="609600" indent="-609600" algn="just">
              <a:buClr>
                <a:schemeClr val="tx1"/>
              </a:buClr>
              <a:buNone/>
            </a:pPr>
            <a:r>
              <a:rPr lang="tr-TR" dirty="0" smtClean="0"/>
              <a:t>	</a:t>
            </a:r>
            <a:r>
              <a:rPr lang="tr-TR" b="1" u="sng" dirty="0" smtClean="0"/>
              <a:t>Biçme düzeni kayıpları</a:t>
            </a:r>
          </a:p>
          <a:p>
            <a:pPr marL="609600" indent="-609600" algn="just">
              <a:buClr>
                <a:schemeClr val="tx1"/>
              </a:buClr>
              <a:buNone/>
            </a:pPr>
            <a:r>
              <a:rPr lang="tr-TR" dirty="0" smtClean="0"/>
              <a:t>	VURMA </a:t>
            </a:r>
            <a:r>
              <a:rPr lang="tr-TR" dirty="0"/>
              <a:t>KAYIPLARI</a:t>
            </a:r>
          </a:p>
          <a:p>
            <a:pPr marL="609600" indent="-609600" algn="just">
              <a:buClr>
                <a:schemeClr val="tx1"/>
              </a:buClr>
              <a:buNone/>
            </a:pPr>
            <a:r>
              <a:rPr lang="tr-TR" dirty="0" smtClean="0"/>
              <a:t>	KESME </a:t>
            </a:r>
            <a:r>
              <a:rPr lang="tr-TR" dirty="0"/>
              <a:t>KAYIPLARI</a:t>
            </a:r>
          </a:p>
          <a:p>
            <a:pPr marL="609600" indent="-609600" algn="just">
              <a:buClr>
                <a:schemeClr val="tx1"/>
              </a:buClr>
              <a:buNone/>
            </a:pPr>
            <a:r>
              <a:rPr lang="tr-TR" dirty="0" smtClean="0"/>
              <a:t>	DİĞER </a:t>
            </a:r>
            <a:r>
              <a:rPr lang="tr-TR" dirty="0"/>
              <a:t>KAYIPLAR</a:t>
            </a:r>
          </a:p>
        </p:txBody>
      </p:sp>
      <p:sp>
        <p:nvSpPr>
          <p:cNvPr id="4" name="3 Veri Yer Tutucusu"/>
          <p:cNvSpPr>
            <a:spLocks noGrp="1"/>
          </p:cNvSpPr>
          <p:nvPr>
            <p:ph type="dt" sz="half" idx="10"/>
          </p:nvPr>
        </p:nvSpPr>
        <p:spPr/>
        <p:txBody>
          <a:bodyPr/>
          <a:lstStyle/>
          <a:p>
            <a:fld id="{14D2E3C9-8675-4A3C-8B88-309BC34C5EA0}"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21</a:t>
            </a:fld>
            <a:endParaRPr lang="tr-T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biçme parça.gif"/>
          <p:cNvPicPr>
            <a:picLocks noGrp="1" noChangeAspect="1"/>
          </p:cNvPicPr>
          <p:nvPr>
            <p:ph idx="1"/>
          </p:nvPr>
        </p:nvPicPr>
        <p:blipFill>
          <a:blip r:embed="rId2" cstate="print"/>
          <a:stretch>
            <a:fillRect/>
          </a:stretch>
        </p:blipFill>
        <p:spPr>
          <a:xfrm>
            <a:off x="214282" y="1785926"/>
            <a:ext cx="8643998" cy="4357718"/>
          </a:xfrm>
        </p:spPr>
      </p:pic>
      <p:sp>
        <p:nvSpPr>
          <p:cNvPr id="4" name="3 Veri Yer Tutucusu"/>
          <p:cNvSpPr>
            <a:spLocks noGrp="1"/>
          </p:cNvSpPr>
          <p:nvPr>
            <p:ph type="dt" sz="half" idx="10"/>
          </p:nvPr>
        </p:nvSpPr>
        <p:spPr/>
        <p:txBody>
          <a:bodyPr/>
          <a:lstStyle/>
          <a:p>
            <a:fld id="{51A8A205-7736-4752-982B-8A471D39E7C4}"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22</a:t>
            </a:fld>
            <a:endParaRPr lang="tr-TR"/>
          </a:p>
        </p:txBody>
      </p:sp>
      <p:sp>
        <p:nvSpPr>
          <p:cNvPr id="7" name="6 Başlık"/>
          <p:cNvSpPr>
            <a:spLocks noGrp="1"/>
          </p:cNvSpPr>
          <p:nvPr>
            <p:ph type="title"/>
          </p:nvPr>
        </p:nvSpPr>
        <p:spPr>
          <a:xfrm>
            <a:off x="457200" y="704088"/>
            <a:ext cx="8229600" cy="867524"/>
          </a:xfrm>
          <a:solidFill>
            <a:srgbClr val="FFC000"/>
          </a:solidFill>
        </p:spPr>
        <p:txBody>
          <a:bodyPr/>
          <a:lstStyle/>
          <a:p>
            <a:pPr algn="ctr"/>
            <a:r>
              <a:rPr lang="tr-TR" dirty="0" smtClean="0">
                <a:solidFill>
                  <a:schemeClr val="tx1"/>
                </a:solidFill>
              </a:rPr>
              <a:t>BİÇME DÜZENİ</a:t>
            </a:r>
            <a:endParaRPr lang="tr-TR" dirty="0">
              <a:solidFill>
                <a:schemeClr val="tx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571472" y="0"/>
            <a:ext cx="8301038" cy="642918"/>
          </a:xfrm>
          <a:solidFill>
            <a:srgbClr val="FFC000"/>
          </a:solidFill>
        </p:spPr>
        <p:txBody>
          <a:bodyPr>
            <a:normAutofit fontScale="90000"/>
          </a:bodyPr>
          <a:lstStyle/>
          <a:p>
            <a:pPr algn="ctr"/>
            <a:r>
              <a:rPr lang="tr-TR" b="1" dirty="0" smtClean="0">
                <a:solidFill>
                  <a:schemeClr val="tx1"/>
                </a:solidFill>
              </a:rPr>
              <a:t>Vurma </a:t>
            </a:r>
            <a:r>
              <a:rPr lang="tr-TR" b="1" dirty="0">
                <a:solidFill>
                  <a:schemeClr val="tx1"/>
                </a:solidFill>
              </a:rPr>
              <a:t>Kayıpları</a:t>
            </a:r>
          </a:p>
        </p:txBody>
      </p:sp>
      <p:sp>
        <p:nvSpPr>
          <p:cNvPr id="14339" name="Rectangle 3"/>
          <p:cNvSpPr>
            <a:spLocks noGrp="1" noChangeArrowheads="1"/>
          </p:cNvSpPr>
          <p:nvPr>
            <p:ph idx="1"/>
          </p:nvPr>
        </p:nvSpPr>
        <p:spPr>
          <a:xfrm>
            <a:off x="214282" y="785794"/>
            <a:ext cx="8715436" cy="2071702"/>
          </a:xfrm>
        </p:spPr>
        <p:txBody>
          <a:bodyPr>
            <a:normAutofit lnSpcReduction="10000"/>
          </a:bodyPr>
          <a:lstStyle/>
          <a:p>
            <a:pPr>
              <a:lnSpc>
                <a:spcPct val="80000"/>
              </a:lnSpc>
              <a:buFont typeface="Wingdings" pitchFamily="2" charset="2"/>
              <a:buNone/>
            </a:pPr>
            <a:endParaRPr lang="tr-TR" sz="2800" dirty="0">
              <a:solidFill>
                <a:schemeClr val="tx2"/>
              </a:solidFill>
            </a:endParaRPr>
          </a:p>
          <a:p>
            <a:pPr>
              <a:lnSpc>
                <a:spcPct val="80000"/>
              </a:lnSpc>
            </a:pPr>
            <a:r>
              <a:rPr lang="tr-TR" sz="2800" b="1" dirty="0"/>
              <a:t>Dolabın neden olduğu kayıplar; </a:t>
            </a:r>
            <a:endParaRPr lang="tr-TR" sz="2800" b="1" dirty="0" smtClean="0"/>
          </a:p>
          <a:p>
            <a:pPr>
              <a:lnSpc>
                <a:spcPct val="80000"/>
              </a:lnSpc>
            </a:pPr>
            <a:r>
              <a:rPr lang="tr-TR" sz="2800" b="1" dirty="0" smtClean="0"/>
              <a:t>Sap ayırıcının neden olduğu kayıplar; </a:t>
            </a:r>
          </a:p>
          <a:p>
            <a:pPr>
              <a:lnSpc>
                <a:spcPct val="80000"/>
              </a:lnSpc>
            </a:pPr>
            <a:r>
              <a:rPr lang="tr-TR" sz="2800" b="1" dirty="0" smtClean="0"/>
              <a:t>Tabla genişliğince oluşan vurma kayıpları</a:t>
            </a:r>
            <a:endParaRPr lang="tr-TR" sz="2800" b="1" dirty="0"/>
          </a:p>
          <a:p>
            <a:pPr algn="just">
              <a:lnSpc>
                <a:spcPct val="80000"/>
              </a:lnSpc>
              <a:buFont typeface="Wingdings" pitchFamily="2" charset="2"/>
              <a:buNone/>
            </a:pPr>
            <a:r>
              <a:rPr lang="tr-TR" sz="2800" dirty="0"/>
              <a:t>	</a:t>
            </a:r>
          </a:p>
        </p:txBody>
      </p:sp>
      <p:sp>
        <p:nvSpPr>
          <p:cNvPr id="6" name="5 Veri Yer Tutucusu"/>
          <p:cNvSpPr>
            <a:spLocks noGrp="1"/>
          </p:cNvSpPr>
          <p:nvPr>
            <p:ph type="dt" sz="half" idx="10"/>
          </p:nvPr>
        </p:nvSpPr>
        <p:spPr/>
        <p:txBody>
          <a:bodyPr/>
          <a:lstStyle/>
          <a:p>
            <a:fld id="{D509EBA9-D277-4416-B525-9D9A3BCA67A0}" type="datetime1">
              <a:rPr lang="tr-TR" smtClean="0"/>
              <a:pPr/>
              <a:t>13.12.2019</a:t>
            </a:fld>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23</a:t>
            </a:fld>
            <a:endParaRPr lang="tr-TR"/>
          </a:p>
        </p:txBody>
      </p:sp>
      <p:pic>
        <p:nvPicPr>
          <p:cNvPr id="4" name="Picture 4" descr="000_3477"/>
          <p:cNvPicPr>
            <a:picLocks noChangeAspect="1" noChangeArrowheads="1"/>
          </p:cNvPicPr>
          <p:nvPr/>
        </p:nvPicPr>
        <p:blipFill>
          <a:blip r:embed="rId2" cstate="print"/>
          <a:srcRect/>
          <a:stretch>
            <a:fillRect/>
          </a:stretch>
        </p:blipFill>
        <p:spPr bwMode="auto">
          <a:xfrm>
            <a:off x="214282" y="2857496"/>
            <a:ext cx="4357718" cy="3643338"/>
          </a:xfrm>
          <a:prstGeom prst="rect">
            <a:avLst/>
          </a:prstGeom>
          <a:noFill/>
          <a:ln w="9525">
            <a:noFill/>
            <a:miter lim="800000"/>
            <a:headEnd/>
            <a:tailEnd/>
          </a:ln>
        </p:spPr>
      </p:pic>
      <p:pic>
        <p:nvPicPr>
          <p:cNvPr id="5" name="Picture 6" descr="000_1546"/>
          <p:cNvPicPr>
            <a:picLocks noChangeAspect="1" noChangeArrowheads="1"/>
          </p:cNvPicPr>
          <p:nvPr/>
        </p:nvPicPr>
        <p:blipFill>
          <a:blip r:embed="rId3" cstate="print"/>
          <a:srcRect/>
          <a:stretch>
            <a:fillRect/>
          </a:stretch>
        </p:blipFill>
        <p:spPr bwMode="auto">
          <a:xfrm>
            <a:off x="4786314" y="2857496"/>
            <a:ext cx="4000528" cy="3714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9" name="Rectangle 5"/>
          <p:cNvSpPr>
            <a:spLocks noGrp="1" noChangeArrowheads="1"/>
          </p:cNvSpPr>
          <p:nvPr>
            <p:ph type="title"/>
          </p:nvPr>
        </p:nvSpPr>
        <p:spPr>
          <a:xfrm>
            <a:off x="383931" y="609600"/>
            <a:ext cx="8379069" cy="890574"/>
          </a:xfrm>
          <a:solidFill>
            <a:srgbClr val="FFC000"/>
          </a:solidFill>
        </p:spPr>
        <p:txBody>
          <a:bodyPr/>
          <a:lstStyle/>
          <a:p>
            <a:pPr algn="ctr"/>
            <a:r>
              <a:rPr lang="tr-TR" b="1" dirty="0" smtClean="0">
                <a:solidFill>
                  <a:schemeClr val="tx1"/>
                </a:solidFill>
              </a:rPr>
              <a:t>BİÇME </a:t>
            </a:r>
            <a:r>
              <a:rPr lang="tr-TR" b="1" dirty="0">
                <a:solidFill>
                  <a:schemeClr val="tx1"/>
                </a:solidFill>
              </a:rPr>
              <a:t>DÜZENİ KAYIPLARI(a,c)</a:t>
            </a:r>
          </a:p>
        </p:txBody>
      </p:sp>
      <p:pic>
        <p:nvPicPr>
          <p:cNvPr id="47108" name="Picture 4" descr="1"/>
          <p:cNvPicPr>
            <a:picLocks noGrp="1" noChangeAspect="1" noChangeArrowheads="1"/>
          </p:cNvPicPr>
          <p:nvPr>
            <p:ph idx="1"/>
          </p:nvPr>
        </p:nvPicPr>
        <p:blipFill>
          <a:blip r:embed="rId2" cstate="print"/>
          <a:srcRect t="1976" b="2768"/>
          <a:stretch>
            <a:fillRect/>
          </a:stretch>
        </p:blipFill>
        <p:spPr>
          <a:xfrm>
            <a:off x="571472" y="2032000"/>
            <a:ext cx="7858180" cy="4421188"/>
          </a:xfrm>
          <a:noFill/>
          <a:ln/>
        </p:spPr>
      </p:pic>
      <p:sp>
        <p:nvSpPr>
          <p:cNvPr id="4" name="3 Veri Yer Tutucusu"/>
          <p:cNvSpPr>
            <a:spLocks noGrp="1"/>
          </p:cNvSpPr>
          <p:nvPr>
            <p:ph type="dt" sz="half" idx="10"/>
          </p:nvPr>
        </p:nvSpPr>
        <p:spPr/>
        <p:txBody>
          <a:bodyPr/>
          <a:lstStyle/>
          <a:p>
            <a:fld id="{44A6616E-04AE-469F-B25B-B48903C1A6EA}"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24</a:t>
            </a:fld>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500" fill="hold"/>
                                        <p:tgtEl>
                                          <p:spTgt spid="47108"/>
                                        </p:tgtEl>
                                        <p:attrNameLst>
                                          <p:attrName>ppt_w</p:attrName>
                                        </p:attrNameLst>
                                      </p:cBhvr>
                                      <p:tavLst>
                                        <p:tav tm="0">
                                          <p:val>
                                            <p:fltVal val="0"/>
                                          </p:val>
                                        </p:tav>
                                        <p:tav tm="100000">
                                          <p:val>
                                            <p:strVal val="#ppt_w"/>
                                          </p:val>
                                        </p:tav>
                                      </p:tavLst>
                                    </p:anim>
                                    <p:anim calcmode="lin" valueType="num">
                                      <p:cBhvr>
                                        <p:cTn id="8" dur="500" fill="hold"/>
                                        <p:tgtEl>
                                          <p:spTgt spid="47108"/>
                                        </p:tgtEl>
                                        <p:attrNameLst>
                                          <p:attrName>ppt_h</p:attrName>
                                        </p:attrNameLst>
                                      </p:cBhvr>
                                      <p:tavLst>
                                        <p:tav tm="0">
                                          <p:val>
                                            <p:fltVal val="0"/>
                                          </p:val>
                                        </p:tav>
                                        <p:tav tm="100000">
                                          <p:val>
                                            <p:strVal val="#ppt_h"/>
                                          </p:val>
                                        </p:tav>
                                      </p:tavLst>
                                    </p:anim>
                                    <p:animEffect transition="in" filter="fade">
                                      <p:cBhvr>
                                        <p:cTn id="9"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4"/>
          <p:cNvSpPr>
            <a:spLocks noChangeArrowheads="1"/>
          </p:cNvSpPr>
          <p:nvPr/>
        </p:nvSpPr>
        <p:spPr bwMode="auto">
          <a:xfrm>
            <a:off x="428596" y="428604"/>
            <a:ext cx="7286676" cy="584775"/>
          </a:xfrm>
          <a:prstGeom prst="rect">
            <a:avLst/>
          </a:prstGeom>
          <a:solidFill>
            <a:srgbClr val="FFC000"/>
          </a:solidFill>
          <a:ln w="25400" algn="ctr">
            <a:noFill/>
            <a:miter lim="800000"/>
            <a:headEnd/>
            <a:tailEnd/>
          </a:ln>
        </p:spPr>
        <p:txBody>
          <a:bodyPr wrap="square">
            <a:spAutoFit/>
          </a:bodyPr>
          <a:lstStyle/>
          <a:p>
            <a:pPr>
              <a:spcBef>
                <a:spcPct val="50000"/>
              </a:spcBef>
              <a:buFont typeface="Wingdings" pitchFamily="2" charset="2"/>
              <a:buNone/>
            </a:pPr>
            <a:r>
              <a:rPr lang="tr-TR" sz="3200" b="1" dirty="0"/>
              <a:t>Kesme kayıpları</a:t>
            </a:r>
          </a:p>
        </p:txBody>
      </p:sp>
      <p:sp>
        <p:nvSpPr>
          <p:cNvPr id="95236" name="Text Box 5"/>
          <p:cNvSpPr txBox="1">
            <a:spLocks noChangeArrowheads="1"/>
          </p:cNvSpPr>
          <p:nvPr/>
        </p:nvSpPr>
        <p:spPr bwMode="auto">
          <a:xfrm>
            <a:off x="539750" y="1357298"/>
            <a:ext cx="8064500" cy="3785652"/>
          </a:xfrm>
          <a:prstGeom prst="rect">
            <a:avLst/>
          </a:prstGeom>
          <a:noFill/>
          <a:ln w="25400" algn="ctr">
            <a:noFill/>
            <a:miter lim="800000"/>
            <a:headEnd/>
            <a:tailEnd/>
          </a:ln>
        </p:spPr>
        <p:txBody>
          <a:bodyPr wrap="square">
            <a:spAutoFit/>
          </a:bodyPr>
          <a:lstStyle/>
          <a:p>
            <a:pPr algn="just">
              <a:spcBef>
                <a:spcPct val="50000"/>
              </a:spcBef>
            </a:pPr>
            <a:r>
              <a:rPr lang="tr-TR" sz="2000" dirty="0">
                <a:solidFill>
                  <a:srgbClr val="FF0000"/>
                </a:solidFill>
              </a:rPr>
              <a:t>	</a:t>
            </a:r>
            <a:r>
              <a:rPr lang="tr-TR" sz="3200" dirty="0">
                <a:solidFill>
                  <a:srgbClr val="002060"/>
                </a:solidFill>
              </a:rPr>
              <a:t>Bıçak seviyesi üstünde veya bu seviyeye ulaştırılması mümkün olan başakların vurma kayıpları dışında kesilmeden veya kesildikten sonra tarlaya dökülen başak ve başak parçacıklarından oluşan kayıplardır.</a:t>
            </a:r>
          </a:p>
          <a:p>
            <a:pPr algn="just">
              <a:spcBef>
                <a:spcPct val="50000"/>
              </a:spcBef>
            </a:pPr>
            <a:r>
              <a:rPr lang="tr-TR" sz="3200" dirty="0">
                <a:solidFill>
                  <a:srgbClr val="002060"/>
                </a:solidFill>
              </a:rPr>
              <a:t>	Bu kayıplar özellikle yüzeyi bozuk tarlalar ile yatık ekinlerde daha fazla görülür.</a:t>
            </a:r>
          </a:p>
        </p:txBody>
      </p:sp>
      <p:sp>
        <p:nvSpPr>
          <p:cNvPr id="6" name="5 Veri Yer Tutucusu"/>
          <p:cNvSpPr>
            <a:spLocks noGrp="1"/>
          </p:cNvSpPr>
          <p:nvPr>
            <p:ph type="dt" sz="half" idx="10"/>
          </p:nvPr>
        </p:nvSpPr>
        <p:spPr/>
        <p:txBody>
          <a:bodyPr/>
          <a:lstStyle/>
          <a:p>
            <a:fld id="{65B9D164-BFC6-41F9-AA47-052125D9C8F4}" type="datetime1">
              <a:rPr lang="tr-TR" smtClean="0"/>
              <a:pPr/>
              <a:t>13.12.2019</a:t>
            </a:fld>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25</a:t>
            </a:fld>
            <a:endParaRPr lang="tr-T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4"/>
          <p:cNvSpPr txBox="1">
            <a:spLocks noChangeArrowheads="1"/>
          </p:cNvSpPr>
          <p:nvPr/>
        </p:nvSpPr>
        <p:spPr bwMode="auto">
          <a:xfrm>
            <a:off x="539552" y="1628800"/>
            <a:ext cx="8280920" cy="3754874"/>
          </a:xfrm>
          <a:prstGeom prst="rect">
            <a:avLst/>
          </a:prstGeom>
          <a:noFill/>
          <a:ln w="25400" algn="ctr">
            <a:noFill/>
            <a:miter lim="800000"/>
            <a:headEnd/>
            <a:tailEnd/>
          </a:ln>
        </p:spPr>
        <p:txBody>
          <a:bodyPr wrap="square">
            <a:spAutoFit/>
          </a:bodyPr>
          <a:lstStyle/>
          <a:p>
            <a:pPr algn="just">
              <a:spcBef>
                <a:spcPct val="50000"/>
              </a:spcBef>
              <a:buFont typeface="Wingdings" pitchFamily="2" charset="2"/>
              <a:buChar char="Ø"/>
            </a:pPr>
            <a:r>
              <a:rPr lang="tr-TR" sz="2800" dirty="0" smtClean="0">
                <a:solidFill>
                  <a:srgbClr val="002060"/>
                </a:solidFill>
              </a:rPr>
              <a:t>Yetersiz </a:t>
            </a:r>
            <a:r>
              <a:rPr lang="tr-TR" sz="2800" dirty="0">
                <a:solidFill>
                  <a:srgbClr val="002060"/>
                </a:solidFill>
              </a:rPr>
              <a:t>veya gereksiz sap kaldırıcı kullanılması</a:t>
            </a:r>
          </a:p>
          <a:p>
            <a:pPr algn="just">
              <a:spcBef>
                <a:spcPct val="50000"/>
              </a:spcBef>
              <a:buFont typeface="Wingdings" pitchFamily="2" charset="2"/>
              <a:buChar char="Ø"/>
            </a:pPr>
            <a:r>
              <a:rPr lang="tr-TR" sz="2800" dirty="0">
                <a:solidFill>
                  <a:srgbClr val="002060"/>
                </a:solidFill>
              </a:rPr>
              <a:t>İç sap ayırıcının bulunmayışı veya geniş açılı </a:t>
            </a:r>
            <a:r>
              <a:rPr lang="tr-TR" sz="2800" dirty="0" smtClean="0">
                <a:solidFill>
                  <a:srgbClr val="002060"/>
                </a:solidFill>
              </a:rPr>
              <a:t>  takılması</a:t>
            </a:r>
            <a:endParaRPr lang="tr-TR" sz="2800" dirty="0">
              <a:solidFill>
                <a:srgbClr val="002060"/>
              </a:solidFill>
            </a:endParaRPr>
          </a:p>
          <a:p>
            <a:pPr algn="just">
              <a:spcBef>
                <a:spcPct val="50000"/>
              </a:spcBef>
              <a:buFont typeface="Wingdings" pitchFamily="2" charset="2"/>
              <a:buChar char="Ø"/>
            </a:pPr>
            <a:r>
              <a:rPr lang="tr-TR" sz="2800" dirty="0">
                <a:solidFill>
                  <a:srgbClr val="002060"/>
                </a:solidFill>
              </a:rPr>
              <a:t>Bıçak ve parmakların kör veya kırık olması</a:t>
            </a:r>
          </a:p>
          <a:p>
            <a:pPr algn="just">
              <a:spcBef>
                <a:spcPct val="50000"/>
              </a:spcBef>
              <a:buFont typeface="Wingdings" pitchFamily="2" charset="2"/>
              <a:buChar char="Ø"/>
            </a:pPr>
            <a:r>
              <a:rPr lang="tr-TR" sz="2800" dirty="0">
                <a:solidFill>
                  <a:srgbClr val="002060"/>
                </a:solidFill>
              </a:rPr>
              <a:t>Bıçak baskı plakalarının olmaması</a:t>
            </a:r>
          </a:p>
          <a:p>
            <a:pPr algn="just">
              <a:spcBef>
                <a:spcPct val="50000"/>
              </a:spcBef>
              <a:buFont typeface="Wingdings" pitchFamily="2" charset="2"/>
              <a:buChar char="Ø"/>
            </a:pPr>
            <a:r>
              <a:rPr lang="tr-TR" sz="2800" dirty="0">
                <a:solidFill>
                  <a:srgbClr val="002060"/>
                </a:solidFill>
              </a:rPr>
              <a:t>Bıçak </a:t>
            </a:r>
            <a:r>
              <a:rPr lang="tr-TR" sz="2800" dirty="0" err="1">
                <a:solidFill>
                  <a:srgbClr val="002060"/>
                </a:solidFill>
              </a:rPr>
              <a:t>strok</a:t>
            </a:r>
            <a:r>
              <a:rPr lang="tr-TR" sz="2800" dirty="0">
                <a:solidFill>
                  <a:srgbClr val="002060"/>
                </a:solidFill>
              </a:rPr>
              <a:t> ayarının bozuk olması</a:t>
            </a:r>
          </a:p>
          <a:p>
            <a:pPr algn="just">
              <a:spcBef>
                <a:spcPct val="50000"/>
              </a:spcBef>
              <a:buFont typeface="Wingdings" pitchFamily="2" charset="2"/>
              <a:buChar char="Ø"/>
            </a:pPr>
            <a:r>
              <a:rPr lang="tr-TR" sz="2800" dirty="0">
                <a:solidFill>
                  <a:srgbClr val="002060"/>
                </a:solidFill>
              </a:rPr>
              <a:t>Yeşil ot nedeniyle bıçak dişlerinin </a:t>
            </a:r>
            <a:r>
              <a:rPr lang="tr-TR" sz="2800" dirty="0" smtClean="0">
                <a:solidFill>
                  <a:srgbClr val="002060"/>
                </a:solidFill>
              </a:rPr>
              <a:t>tıkanması</a:t>
            </a:r>
            <a:endParaRPr lang="tr-TR" sz="2800" dirty="0">
              <a:solidFill>
                <a:srgbClr val="002060"/>
              </a:solidFill>
            </a:endParaRPr>
          </a:p>
        </p:txBody>
      </p:sp>
      <p:sp>
        <p:nvSpPr>
          <p:cNvPr id="5" name="4 Veri Yer Tutucusu"/>
          <p:cNvSpPr>
            <a:spLocks noGrp="1"/>
          </p:cNvSpPr>
          <p:nvPr>
            <p:ph type="dt" sz="half" idx="10"/>
          </p:nvPr>
        </p:nvSpPr>
        <p:spPr/>
        <p:txBody>
          <a:bodyPr/>
          <a:lstStyle/>
          <a:p>
            <a:fld id="{090ADAD5-9A8F-436B-8863-5A3384F39515}"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26</a:t>
            </a:fld>
            <a:endParaRPr lang="tr-TR"/>
          </a:p>
        </p:txBody>
      </p:sp>
      <p:sp>
        <p:nvSpPr>
          <p:cNvPr id="7" name="6 Dikdörtgen"/>
          <p:cNvSpPr/>
          <p:nvPr/>
        </p:nvSpPr>
        <p:spPr>
          <a:xfrm>
            <a:off x="683568" y="420598"/>
            <a:ext cx="6620520" cy="523220"/>
          </a:xfrm>
          <a:prstGeom prst="rect">
            <a:avLst/>
          </a:prstGeom>
          <a:solidFill>
            <a:srgbClr val="FFC000"/>
          </a:solidFill>
        </p:spPr>
        <p:txBody>
          <a:bodyPr wrap="square">
            <a:spAutoFit/>
          </a:bodyPr>
          <a:lstStyle/>
          <a:p>
            <a:pPr lvl="0" algn="ctr">
              <a:spcBef>
                <a:spcPct val="50000"/>
              </a:spcBef>
            </a:pPr>
            <a:r>
              <a:rPr lang="tr-TR" sz="2800" b="1" dirty="0" smtClean="0">
                <a:solidFill>
                  <a:prstClr val="black"/>
                </a:solidFill>
              </a:rPr>
              <a:t>Kesme kayıplarının nedenleri:</a:t>
            </a:r>
            <a:endParaRPr lang="tr-TR" sz="2800" b="1" dirty="0">
              <a:solidFill>
                <a:prstClr val="black"/>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836712"/>
            <a:ext cx="8229600" cy="5289451"/>
          </a:xfrm>
        </p:spPr>
        <p:txBody>
          <a:bodyPr>
            <a:normAutofit/>
          </a:bodyPr>
          <a:lstStyle/>
          <a:p>
            <a:pPr algn="just">
              <a:spcBef>
                <a:spcPct val="50000"/>
              </a:spcBef>
              <a:buFont typeface="Wingdings" pitchFamily="2" charset="2"/>
              <a:buChar char="Ø"/>
            </a:pPr>
            <a:r>
              <a:rPr lang="tr-TR" dirty="0" smtClean="0">
                <a:solidFill>
                  <a:srgbClr val="002060"/>
                </a:solidFill>
              </a:rPr>
              <a:t>Dolap ve dolap yaylı parmakları ayarlarının yanlış ayarlanması nedeniyle kesilen ürünün tekrar tabladan düşmesi,</a:t>
            </a:r>
          </a:p>
          <a:p>
            <a:pPr algn="just">
              <a:spcBef>
                <a:spcPct val="50000"/>
              </a:spcBef>
              <a:buFont typeface="Wingdings" pitchFamily="2" charset="2"/>
              <a:buChar char="Ø"/>
            </a:pPr>
            <a:r>
              <a:rPr lang="tr-TR" dirty="0" smtClean="0">
                <a:solidFill>
                  <a:srgbClr val="002060"/>
                </a:solidFill>
              </a:rPr>
              <a:t>Tablanın yeterince indirilmemesi, yere paralel olmaması veya çalışma esnasında tablanın fazla sarsıntı yapması,</a:t>
            </a:r>
          </a:p>
          <a:p>
            <a:pPr algn="just">
              <a:spcBef>
                <a:spcPct val="50000"/>
              </a:spcBef>
              <a:buFont typeface="Wingdings" pitchFamily="2" charset="2"/>
              <a:buChar char="Ø"/>
            </a:pPr>
            <a:r>
              <a:rPr lang="tr-TR" dirty="0" smtClean="0">
                <a:solidFill>
                  <a:srgbClr val="002060"/>
                </a:solidFill>
              </a:rPr>
              <a:t>Hatalı dönmeler sonucunda bayrak bırakması</a:t>
            </a:r>
          </a:p>
          <a:p>
            <a:pPr algn="just">
              <a:spcBef>
                <a:spcPct val="50000"/>
              </a:spcBef>
              <a:buFont typeface="Wingdings" pitchFamily="2" charset="2"/>
              <a:buChar char="Ø"/>
            </a:pPr>
            <a:r>
              <a:rPr lang="tr-TR" dirty="0" smtClean="0">
                <a:solidFill>
                  <a:srgbClr val="002060"/>
                </a:solidFill>
              </a:rPr>
              <a:t>Tabla helezonunun ve helezon parmaklarının yanlış ayarı sonucunda biçilen ürünün tekrar tabla dışına atılması</a:t>
            </a:r>
            <a:r>
              <a:rPr lang="tr-TR" sz="2800" dirty="0" smtClean="0">
                <a:solidFill>
                  <a:srgbClr val="002060"/>
                </a:solidFill>
              </a:rPr>
              <a:t>.</a:t>
            </a:r>
          </a:p>
          <a:p>
            <a:endParaRPr lang="tr-TR" dirty="0"/>
          </a:p>
        </p:txBody>
      </p:sp>
      <p:sp>
        <p:nvSpPr>
          <p:cNvPr id="4" name="3 Veri Yer Tutucusu"/>
          <p:cNvSpPr>
            <a:spLocks noGrp="1"/>
          </p:cNvSpPr>
          <p:nvPr>
            <p:ph type="dt" sz="half" idx="10"/>
          </p:nvPr>
        </p:nvSpPr>
        <p:spPr/>
        <p:txBody>
          <a:bodyPr/>
          <a:lstStyle/>
          <a:p>
            <a:fld id="{10C328D4-24C0-4F71-B402-CA76E30FDA54}"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27</a:t>
            </a:fld>
            <a:endParaRPr lang="tr-T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idx="1"/>
          </p:nvPr>
        </p:nvSpPr>
        <p:spPr>
          <a:xfrm>
            <a:off x="428596" y="357166"/>
            <a:ext cx="7897842" cy="1428760"/>
          </a:xfrm>
        </p:spPr>
        <p:txBody>
          <a:bodyPr>
            <a:normAutofit/>
          </a:bodyPr>
          <a:lstStyle/>
          <a:p>
            <a:pPr algn="just">
              <a:spcBef>
                <a:spcPct val="50000"/>
              </a:spcBef>
              <a:buFont typeface="Wingdings" pitchFamily="2" charset="2"/>
              <a:buChar char="Ø"/>
            </a:pPr>
            <a:r>
              <a:rPr lang="tr-TR" sz="2600" dirty="0" smtClean="0">
                <a:latin typeface="Arial" pitchFamily="34" charset="0"/>
                <a:cs typeface="Arial" pitchFamily="34" charset="0"/>
              </a:rPr>
              <a:t>Tabla helezonunun ve helezon parmaklarının yanlış ayarı sonucunda danelerin kırılmasına ve çatlamasına neden olması,</a:t>
            </a:r>
          </a:p>
          <a:p>
            <a:pPr algn="just">
              <a:spcBef>
                <a:spcPct val="50000"/>
              </a:spcBef>
              <a:buNone/>
            </a:pPr>
            <a:endParaRPr lang="tr-TR" sz="2600" dirty="0" smtClean="0"/>
          </a:p>
        </p:txBody>
      </p:sp>
      <p:sp>
        <p:nvSpPr>
          <p:cNvPr id="6" name="5 Veri Yer Tutucusu"/>
          <p:cNvSpPr>
            <a:spLocks noGrp="1"/>
          </p:cNvSpPr>
          <p:nvPr>
            <p:ph type="dt" sz="half" idx="10"/>
          </p:nvPr>
        </p:nvSpPr>
        <p:spPr/>
        <p:txBody>
          <a:bodyPr/>
          <a:lstStyle/>
          <a:p>
            <a:fld id="{F38425EA-E998-49D8-A204-AA05855D2C4A}" type="datetime1">
              <a:rPr lang="tr-TR" smtClean="0"/>
              <a:pPr/>
              <a:t>13.12.2019</a:t>
            </a:fld>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28</a:t>
            </a:fld>
            <a:endParaRPr lang="tr-TR"/>
          </a:p>
        </p:txBody>
      </p:sp>
      <p:pic>
        <p:nvPicPr>
          <p:cNvPr id="5" name="Picture 4" descr="000_1399"/>
          <p:cNvPicPr>
            <a:picLocks noChangeAspect="1" noChangeArrowheads="1"/>
          </p:cNvPicPr>
          <p:nvPr/>
        </p:nvPicPr>
        <p:blipFill>
          <a:blip r:embed="rId2" cstate="print"/>
          <a:srcRect/>
          <a:stretch>
            <a:fillRect/>
          </a:stretch>
        </p:blipFill>
        <p:spPr bwMode="auto">
          <a:xfrm>
            <a:off x="0" y="1857364"/>
            <a:ext cx="9144000" cy="507048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000_34164"/>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776F28B0-9732-441C-BE7C-ECA85BF30465}"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29</a:t>
            </a:fld>
            <a:endParaRPr lang="tr-T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6"/>
          <p:cNvSpPr>
            <a:spLocks noChangeArrowheads="1"/>
          </p:cNvSpPr>
          <p:nvPr/>
        </p:nvSpPr>
        <p:spPr bwMode="auto">
          <a:xfrm>
            <a:off x="357158" y="1785926"/>
            <a:ext cx="8320116" cy="2948469"/>
          </a:xfrm>
          <a:prstGeom prst="rect">
            <a:avLst/>
          </a:prstGeom>
          <a:noFill/>
          <a:ln w="9525">
            <a:noFill/>
            <a:miter lim="800000"/>
            <a:headEnd/>
            <a:tailEnd/>
          </a:ln>
        </p:spPr>
        <p:txBody>
          <a:bodyPr wrap="square" lIns="91408" tIns="45705" rIns="91408" bIns="45705">
            <a:spAutoFit/>
          </a:bodyPr>
          <a:lstStyle/>
          <a:p>
            <a:pPr marL="342900" indent="-342900" algn="just">
              <a:lnSpc>
                <a:spcPct val="80000"/>
              </a:lnSpc>
              <a:spcBef>
                <a:spcPct val="0"/>
              </a:spcBef>
              <a:buFont typeface="Wingdings" pitchFamily="2" charset="2"/>
              <a:buNone/>
            </a:pPr>
            <a:r>
              <a:rPr lang="tr-TR" sz="1600" dirty="0">
                <a:latin typeface="Tahoma" pitchFamily="34" charset="0"/>
              </a:rPr>
              <a:t>    </a:t>
            </a:r>
          </a:p>
          <a:p>
            <a:pPr marL="342900" indent="-342900" algn="just">
              <a:lnSpc>
                <a:spcPct val="80000"/>
              </a:lnSpc>
              <a:buFont typeface="Wingdings" pitchFamily="2" charset="2"/>
              <a:buNone/>
            </a:pPr>
            <a:endParaRPr lang="tr-TR" sz="1600" dirty="0">
              <a:latin typeface="Times New Roman" pitchFamily="18" charset="0"/>
            </a:endParaRPr>
          </a:p>
          <a:p>
            <a:pPr marL="342900" indent="-342900" algn="l">
              <a:lnSpc>
                <a:spcPct val="80000"/>
              </a:lnSpc>
              <a:buFont typeface="Wingdings" pitchFamily="2" charset="2"/>
              <a:buChar char="ü"/>
            </a:pPr>
            <a:endParaRPr lang="tr-TR" sz="2400" dirty="0">
              <a:latin typeface="Times New Roman" pitchFamily="18" charset="0"/>
            </a:endParaRPr>
          </a:p>
          <a:p>
            <a:pPr marL="342900" indent="-342900" algn="l">
              <a:lnSpc>
                <a:spcPct val="80000"/>
              </a:lnSpc>
              <a:spcBef>
                <a:spcPct val="0"/>
              </a:spcBef>
              <a:buFont typeface="Wingdings" pitchFamily="2" charset="2"/>
              <a:buChar char="ü"/>
            </a:pPr>
            <a:r>
              <a:rPr lang="tr-TR" sz="3200" dirty="0">
                <a:latin typeface="Times New Roman" pitchFamily="18" charset="0"/>
              </a:rPr>
              <a:t>Tarımsal üretim sürecinin çeşitli aşamalarında meydana gelen ürün kayıplarının uluslararası düzeyde ele alınışı </a:t>
            </a:r>
            <a:r>
              <a:rPr lang="tr-TR" sz="3200" b="1" u="sng" dirty="0">
                <a:latin typeface="Times New Roman" pitchFamily="18" charset="0"/>
              </a:rPr>
              <a:t>1974 yılında Dünya Gıda Konferansı</a:t>
            </a:r>
            <a:r>
              <a:rPr lang="tr-TR" sz="3200" dirty="0">
                <a:latin typeface="Times New Roman" pitchFamily="18" charset="0"/>
              </a:rPr>
              <a:t> ve </a:t>
            </a:r>
            <a:r>
              <a:rPr lang="tr-TR" sz="3200" b="1" u="sng" dirty="0">
                <a:latin typeface="Times New Roman" pitchFamily="18" charset="0"/>
              </a:rPr>
              <a:t>1975 deki Birleşmiş Milletler Genel Kurulunda</a:t>
            </a:r>
            <a:r>
              <a:rPr lang="tr-TR" sz="3200" dirty="0">
                <a:latin typeface="Times New Roman" pitchFamily="18" charset="0"/>
              </a:rPr>
              <a:t> gündeme getirilmiştir.</a:t>
            </a:r>
          </a:p>
          <a:p>
            <a:pPr marL="342900" indent="-342900" algn="l">
              <a:lnSpc>
                <a:spcPct val="80000"/>
              </a:lnSpc>
              <a:spcBef>
                <a:spcPct val="0"/>
              </a:spcBef>
            </a:pPr>
            <a:endParaRPr lang="tr-TR" sz="1600" dirty="0">
              <a:latin typeface="Times New Roman" pitchFamily="18" charset="0"/>
            </a:endParaRPr>
          </a:p>
        </p:txBody>
      </p:sp>
      <p:sp>
        <p:nvSpPr>
          <p:cNvPr id="6149" name="AutoShape 2"/>
          <p:cNvSpPr>
            <a:spLocks noChangeArrowheads="1"/>
          </p:cNvSpPr>
          <p:nvPr/>
        </p:nvSpPr>
        <p:spPr bwMode="auto">
          <a:xfrm>
            <a:off x="571472" y="357166"/>
            <a:ext cx="7572428" cy="571504"/>
          </a:xfrm>
          <a:prstGeom prst="homePlate">
            <a:avLst>
              <a:gd name="adj" fmla="val 100000"/>
            </a:avLst>
          </a:prstGeom>
          <a:solidFill>
            <a:srgbClr val="FFC000"/>
          </a:solidFill>
          <a:ln w="9525">
            <a:solidFill>
              <a:schemeClr val="tx1"/>
            </a:solidFill>
            <a:miter lim="800000"/>
            <a:headEnd/>
            <a:tailEnd/>
          </a:ln>
        </p:spPr>
        <p:txBody>
          <a:bodyPr wrap="none" lIns="91408" tIns="45705" rIns="91408" bIns="45705" anchor="ctr"/>
          <a:lstStyle/>
          <a:p>
            <a:pPr algn="l">
              <a:spcBef>
                <a:spcPct val="0"/>
              </a:spcBef>
            </a:pPr>
            <a:r>
              <a:rPr lang="tr-TR" sz="2000" b="1" dirty="0">
                <a:latin typeface="Times New Roman" pitchFamily="18" charset="0"/>
              </a:rPr>
              <a:t>ÜRÜN KAYIPLARININ GÜNDEME GELMESİ</a:t>
            </a:r>
            <a:r>
              <a:rPr lang="tr-TR" sz="1600" b="1" dirty="0">
                <a:latin typeface="Tahoma" pitchFamily="34" charset="0"/>
              </a:rPr>
              <a:t> </a:t>
            </a:r>
          </a:p>
        </p:txBody>
      </p:sp>
      <p:sp>
        <p:nvSpPr>
          <p:cNvPr id="6150" name="Rectangle 11"/>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algn="l" eaLnBrk="0" hangingPunct="0">
              <a:spcBef>
                <a:spcPct val="0"/>
              </a:spcBef>
              <a:tabLst>
                <a:tab pos="457200" algn="l"/>
              </a:tabLst>
            </a:pPr>
            <a:endParaRPr lang="tr-TR"/>
          </a:p>
        </p:txBody>
      </p:sp>
      <p:sp>
        <p:nvSpPr>
          <p:cNvPr id="6151" name="Rectangle 12"/>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algn="l" eaLnBrk="0" hangingPunct="0">
              <a:spcBef>
                <a:spcPct val="0"/>
              </a:spcBef>
              <a:tabLst>
                <a:tab pos="457200" algn="l"/>
              </a:tabLst>
            </a:pPr>
            <a:endParaRPr lang="tr-TR"/>
          </a:p>
        </p:txBody>
      </p:sp>
      <p:sp>
        <p:nvSpPr>
          <p:cNvPr id="7" name="6 Veri Yer Tutucusu"/>
          <p:cNvSpPr>
            <a:spLocks noGrp="1"/>
          </p:cNvSpPr>
          <p:nvPr>
            <p:ph type="dt" sz="half" idx="10"/>
          </p:nvPr>
        </p:nvSpPr>
        <p:spPr/>
        <p:txBody>
          <a:bodyPr/>
          <a:lstStyle/>
          <a:p>
            <a:fld id="{CB8FFA64-3AA4-49BC-A75D-ABD5FCD02D66}" type="datetime1">
              <a:rPr lang="tr-TR" smtClean="0"/>
              <a:pPr/>
              <a:t>13.12.2019</a:t>
            </a:fld>
            <a:endParaRPr lang="tr-TR"/>
          </a:p>
        </p:txBody>
      </p:sp>
      <p:sp>
        <p:nvSpPr>
          <p:cNvPr id="8" name="7 Slayt Numarası Yer Tutucusu"/>
          <p:cNvSpPr>
            <a:spLocks noGrp="1"/>
          </p:cNvSpPr>
          <p:nvPr>
            <p:ph type="sldNum" sz="quarter" idx="12"/>
          </p:nvPr>
        </p:nvSpPr>
        <p:spPr/>
        <p:txBody>
          <a:bodyPr/>
          <a:lstStyle/>
          <a:p>
            <a:fld id="{B1DEFA8C-F947-479F-BE07-76B6B3F80BF1}" type="slidenum">
              <a:rPr lang="tr-TR" smtClean="0"/>
              <a:pPr/>
              <a:t>3</a:t>
            </a:fld>
            <a:endParaRPr lang="tr-T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96908"/>
          </a:xfrm>
          <a:solidFill>
            <a:srgbClr val="FFC000"/>
          </a:solidFill>
        </p:spPr>
        <p:txBody>
          <a:bodyPr>
            <a:normAutofit fontScale="90000"/>
          </a:bodyPr>
          <a:lstStyle/>
          <a:p>
            <a:pPr algn="ctr"/>
            <a:r>
              <a:rPr lang="tr-TR" dirty="0" smtClean="0">
                <a:solidFill>
                  <a:schemeClr val="tx1"/>
                </a:solidFill>
              </a:rPr>
              <a:t>DOLAP</a:t>
            </a:r>
            <a:endParaRPr lang="tr-TR" dirty="0">
              <a:solidFill>
                <a:schemeClr val="tx1"/>
              </a:solidFill>
            </a:endParaRPr>
          </a:p>
        </p:txBody>
      </p:sp>
      <p:pic>
        <p:nvPicPr>
          <p:cNvPr id="4" name="3 İçerik Yer Tutucusu" descr="dolap ayarı.gif"/>
          <p:cNvPicPr>
            <a:picLocks noGrp="1" noChangeAspect="1"/>
          </p:cNvPicPr>
          <p:nvPr>
            <p:ph idx="1"/>
          </p:nvPr>
        </p:nvPicPr>
        <p:blipFill>
          <a:blip r:embed="rId2" cstate="print"/>
          <a:stretch>
            <a:fillRect/>
          </a:stretch>
        </p:blipFill>
        <p:spPr>
          <a:xfrm>
            <a:off x="285720" y="1285860"/>
            <a:ext cx="8143932" cy="4820459"/>
          </a:xfrm>
        </p:spPr>
      </p:pic>
      <p:sp>
        <p:nvSpPr>
          <p:cNvPr id="5" name="4 Veri Yer Tutucusu"/>
          <p:cNvSpPr>
            <a:spLocks noGrp="1"/>
          </p:cNvSpPr>
          <p:nvPr>
            <p:ph type="dt" sz="half" idx="10"/>
          </p:nvPr>
        </p:nvSpPr>
        <p:spPr/>
        <p:txBody>
          <a:bodyPr/>
          <a:lstStyle/>
          <a:p>
            <a:fld id="{3B2290FF-5DC0-4E78-B8EA-3ABFFF266A68}"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30</a:t>
            </a:fld>
            <a:endParaRPr lang="tr-T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28596" y="285728"/>
            <a:ext cx="8229600" cy="857256"/>
          </a:xfrm>
          <a:solidFill>
            <a:srgbClr val="FFC000"/>
          </a:solidFill>
        </p:spPr>
        <p:txBody>
          <a:bodyPr/>
          <a:lstStyle/>
          <a:p>
            <a:pPr algn="ctr"/>
            <a:r>
              <a:rPr lang="tr-TR" dirty="0" smtClean="0">
                <a:solidFill>
                  <a:schemeClr val="tx1"/>
                </a:solidFill>
              </a:rPr>
              <a:t>Dolap Ayarları</a:t>
            </a:r>
            <a:endParaRPr lang="tr-TR" dirty="0">
              <a:solidFill>
                <a:schemeClr val="tx1"/>
              </a:solidFill>
            </a:endParaRPr>
          </a:p>
        </p:txBody>
      </p:sp>
      <p:sp>
        <p:nvSpPr>
          <p:cNvPr id="11267" name="Rectangle 3"/>
          <p:cNvSpPr>
            <a:spLocks noGrp="1" noChangeArrowheads="1"/>
          </p:cNvSpPr>
          <p:nvPr>
            <p:ph idx="1"/>
          </p:nvPr>
        </p:nvSpPr>
        <p:spPr>
          <a:xfrm>
            <a:off x="357158" y="1285860"/>
            <a:ext cx="8572560" cy="5143536"/>
          </a:xfrm>
        </p:spPr>
        <p:txBody>
          <a:bodyPr>
            <a:normAutofit/>
          </a:bodyPr>
          <a:lstStyle/>
          <a:p>
            <a:pPr>
              <a:buNone/>
            </a:pPr>
            <a:r>
              <a:rPr lang="tr-TR" dirty="0" smtClean="0"/>
              <a:t>	Dolap ekseni ve dolap parmaklarının durumu ile dolabın (çevre hızı), hasat edilmekte olan ekinin durumuna uygun olarak ayarlanması gerekir. </a:t>
            </a:r>
          </a:p>
          <a:p>
            <a:pPr>
              <a:buNone/>
            </a:pPr>
            <a:r>
              <a:rPr lang="tr-TR" dirty="0" smtClean="0"/>
              <a:t>	Dolap ayarları; biçerdöverin kapasitesi, ilerleme hızı, ürünün cinsi ve gelişme durumuna bağlı olup yapılabilecek ayarlar  şunlardır.</a:t>
            </a:r>
          </a:p>
          <a:p>
            <a:r>
              <a:rPr lang="tr-TR" dirty="0" smtClean="0"/>
              <a:t>DOLABIN </a:t>
            </a:r>
            <a:r>
              <a:rPr lang="tr-TR" dirty="0"/>
              <a:t>İLERİ- GERİ </a:t>
            </a:r>
            <a:r>
              <a:rPr lang="tr-TR" dirty="0" smtClean="0"/>
              <a:t>AYARI </a:t>
            </a:r>
            <a:endParaRPr lang="tr-TR" dirty="0"/>
          </a:p>
          <a:p>
            <a:r>
              <a:rPr lang="tr-TR" dirty="0"/>
              <a:t>DOLABIN YÜKSEKLİK AYARI</a:t>
            </a:r>
          </a:p>
          <a:p>
            <a:r>
              <a:rPr lang="tr-TR" dirty="0"/>
              <a:t>DOLABIN HIZ AYARI</a:t>
            </a:r>
          </a:p>
          <a:p>
            <a:r>
              <a:rPr lang="tr-TR" dirty="0"/>
              <a:t>DOLAP PARMAKLARININ EĞİM AYARI</a:t>
            </a:r>
          </a:p>
        </p:txBody>
      </p:sp>
      <p:sp>
        <p:nvSpPr>
          <p:cNvPr id="4" name="3 Veri Yer Tutucusu"/>
          <p:cNvSpPr>
            <a:spLocks noGrp="1"/>
          </p:cNvSpPr>
          <p:nvPr>
            <p:ph type="dt" sz="half" idx="10"/>
          </p:nvPr>
        </p:nvSpPr>
        <p:spPr/>
        <p:txBody>
          <a:bodyPr/>
          <a:lstStyle/>
          <a:p>
            <a:fld id="{BF1BC94D-2DDB-4311-86AE-EAA39A47D1EF}"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31</a:t>
            </a:fld>
            <a:endParaRPr lang="tr-T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395536" y="357166"/>
            <a:ext cx="8280920" cy="461665"/>
          </a:xfrm>
          <a:prstGeom prst="rect">
            <a:avLst/>
          </a:prstGeom>
          <a:solidFill>
            <a:srgbClr val="FFC000"/>
          </a:solidFill>
          <a:ln w="9525">
            <a:noFill/>
            <a:miter lim="800000"/>
            <a:headEnd/>
            <a:tailEnd/>
          </a:ln>
          <a:effectLst/>
        </p:spPr>
        <p:txBody>
          <a:bodyPr wrap="square">
            <a:spAutoFit/>
          </a:bodyPr>
          <a:lstStyle/>
          <a:p>
            <a:pPr algn="ctr">
              <a:spcBef>
                <a:spcPct val="50000"/>
              </a:spcBef>
            </a:pPr>
            <a:r>
              <a:rPr lang="tr-TR" sz="2400" b="1" dirty="0">
                <a:latin typeface="Arial" charset="0"/>
              </a:rPr>
              <a:t>Ürünün Tarladaki Durumuna Göre Dolap Ayarları </a:t>
            </a:r>
            <a:r>
              <a:rPr lang="tr-TR" sz="2400" b="1" dirty="0" smtClean="0">
                <a:latin typeface="Arial" charset="0"/>
              </a:rPr>
              <a:t> </a:t>
            </a:r>
            <a:endParaRPr lang="tr-TR" sz="2400" b="1" dirty="0">
              <a:latin typeface="Arial" charset="0"/>
            </a:endParaRPr>
          </a:p>
        </p:txBody>
      </p:sp>
      <p:sp>
        <p:nvSpPr>
          <p:cNvPr id="118788" name="Text Box 4"/>
          <p:cNvSpPr txBox="1">
            <a:spLocks noChangeArrowheads="1"/>
          </p:cNvSpPr>
          <p:nvPr/>
        </p:nvSpPr>
        <p:spPr bwMode="auto">
          <a:xfrm>
            <a:off x="2627313" y="5286388"/>
            <a:ext cx="6516687" cy="915988"/>
          </a:xfrm>
          <a:prstGeom prst="rect">
            <a:avLst/>
          </a:prstGeom>
          <a:noFill/>
          <a:ln w="9525">
            <a:noFill/>
            <a:miter lim="800000"/>
            <a:headEnd/>
            <a:tailEnd/>
          </a:ln>
          <a:effectLst/>
        </p:spPr>
        <p:txBody>
          <a:bodyPr>
            <a:spAutoFit/>
          </a:bodyPr>
          <a:lstStyle/>
          <a:p>
            <a:pPr marL="342900" indent="-342900" algn="just">
              <a:spcBef>
                <a:spcPct val="50000"/>
              </a:spcBef>
              <a:buFont typeface="Wingdings" pitchFamily="2" charset="2"/>
              <a:buChar char="Ø"/>
            </a:pPr>
            <a:r>
              <a:rPr lang="tr-TR" b="1" dirty="0">
                <a:latin typeface="Arial" charset="0"/>
              </a:rPr>
              <a:t>Yatık üründe dolap tam aşağıda, bıçak hizasından ileride, parmaklar helezona doğru meyilli ve dolap hızı ilerleme hızından biraz fazla olmalıdır.</a:t>
            </a:r>
          </a:p>
        </p:txBody>
      </p:sp>
      <p:sp>
        <p:nvSpPr>
          <p:cNvPr id="118789" name="Text Box 5"/>
          <p:cNvSpPr txBox="1">
            <a:spLocks noChangeArrowheads="1"/>
          </p:cNvSpPr>
          <p:nvPr/>
        </p:nvSpPr>
        <p:spPr bwMode="auto">
          <a:xfrm>
            <a:off x="2571736" y="1714488"/>
            <a:ext cx="6343650" cy="915988"/>
          </a:xfrm>
          <a:prstGeom prst="rect">
            <a:avLst/>
          </a:prstGeom>
          <a:noFill/>
          <a:ln w="9525">
            <a:noFill/>
            <a:miter lim="800000"/>
            <a:headEnd/>
            <a:tailEnd/>
          </a:ln>
          <a:effectLst/>
        </p:spPr>
        <p:txBody>
          <a:bodyPr>
            <a:spAutoFit/>
          </a:bodyPr>
          <a:lstStyle/>
          <a:p>
            <a:pPr marL="342900" indent="-342900" algn="just">
              <a:spcBef>
                <a:spcPct val="50000"/>
              </a:spcBef>
              <a:buFont typeface="Wingdings" pitchFamily="2" charset="2"/>
              <a:buChar char="Ø"/>
            </a:pPr>
            <a:r>
              <a:rPr lang="tr-TR" b="1" dirty="0">
                <a:latin typeface="Arial" charset="0"/>
              </a:rPr>
              <a:t>Dik ve kuvvetli üründe dolap yukarıda, bıçak hizasında veya biraz ilerde, parmaklar dik, dolap hızı ilerleme hızından eşit veya biraz az olmalıdır. </a:t>
            </a:r>
          </a:p>
        </p:txBody>
      </p:sp>
      <p:sp>
        <p:nvSpPr>
          <p:cNvPr id="118790" name="Text Box 6"/>
          <p:cNvSpPr txBox="1">
            <a:spLocks noChangeArrowheads="1"/>
          </p:cNvSpPr>
          <p:nvPr/>
        </p:nvSpPr>
        <p:spPr bwMode="auto">
          <a:xfrm>
            <a:off x="2643174" y="3714752"/>
            <a:ext cx="6327775" cy="915988"/>
          </a:xfrm>
          <a:prstGeom prst="rect">
            <a:avLst/>
          </a:prstGeom>
          <a:noFill/>
          <a:ln w="9525">
            <a:noFill/>
            <a:miter lim="800000"/>
            <a:headEnd/>
            <a:tailEnd/>
          </a:ln>
          <a:effectLst/>
        </p:spPr>
        <p:txBody>
          <a:bodyPr>
            <a:spAutoFit/>
          </a:bodyPr>
          <a:lstStyle/>
          <a:p>
            <a:pPr marL="342900" indent="-342900" algn="just">
              <a:spcBef>
                <a:spcPct val="50000"/>
              </a:spcBef>
              <a:buFont typeface="Wingdings" pitchFamily="2" charset="2"/>
              <a:buChar char="Ø"/>
            </a:pPr>
            <a:r>
              <a:rPr lang="tr-TR" b="1" dirty="0">
                <a:latin typeface="Arial" charset="0"/>
              </a:rPr>
              <a:t>Zayıf üründe dolap aşağıda, bıçak hizasından biraz geride, parmaklar yere dik, Dolap hızı ilerleme hızından biraz fazla olmalıdır.</a:t>
            </a:r>
          </a:p>
        </p:txBody>
      </p:sp>
      <p:graphicFrame>
        <p:nvGraphicFramePr>
          <p:cNvPr id="118791" name="Object 7"/>
          <p:cNvGraphicFramePr>
            <a:graphicFrameLocks noGrp="1" noChangeAspect="1"/>
          </p:cNvGraphicFramePr>
          <p:nvPr>
            <p:ph sz="half" idx="1"/>
          </p:nvPr>
        </p:nvGraphicFramePr>
        <p:xfrm>
          <a:off x="0" y="1557338"/>
          <a:ext cx="2627313" cy="1687512"/>
        </p:xfrm>
        <a:graphic>
          <a:graphicData uri="http://schemas.openxmlformats.org/presentationml/2006/ole">
            <mc:AlternateContent xmlns:mc="http://schemas.openxmlformats.org/markup-compatibility/2006">
              <mc:Choice xmlns:v="urn:schemas-microsoft-com:vml" Requires="v">
                <p:oleObj spid="_x0000_s1029" name="Image" r:id="rId3" imgW="1827720" imgH="1172887" progId="">
                  <p:embed/>
                </p:oleObj>
              </mc:Choice>
              <mc:Fallback>
                <p:oleObj name="Image" r:id="rId3" imgW="1827720" imgH="1172887"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2627313" cy="1687512"/>
                      </a:xfrm>
                      <a:prstGeom prst="rect">
                        <a:avLst/>
                      </a:prstGeom>
                      <a:noFill/>
                      <a:ln>
                        <a:noFill/>
                      </a:ln>
                      <a:effectLst/>
                      <a:extLst>
                        <a:ext uri="{909E8E84-426E-40DD-AFC4-6F175D3DCCD1}">
                          <a14:hiddenFill xmlns:a14="http://schemas.microsoft.com/office/drawing/2010/main">
                            <a:solidFill>
                              <a:srgbClr val="FF0000">
                                <a:alpha val="3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8792" name="Object 8"/>
          <p:cNvGraphicFramePr>
            <a:graphicFrameLocks noGrp="1" noChangeAspect="1"/>
          </p:cNvGraphicFramePr>
          <p:nvPr>
            <p:ph sz="quarter" idx="2"/>
          </p:nvPr>
        </p:nvGraphicFramePr>
        <p:xfrm>
          <a:off x="0" y="3430588"/>
          <a:ext cx="2625725" cy="1643062"/>
        </p:xfrm>
        <a:graphic>
          <a:graphicData uri="http://schemas.openxmlformats.org/presentationml/2006/ole">
            <mc:AlternateContent xmlns:mc="http://schemas.openxmlformats.org/markup-compatibility/2006">
              <mc:Choice xmlns:v="urn:schemas-microsoft-com:vml" Requires="v">
                <p:oleObj spid="_x0000_s1030" name="Image" r:id="rId5" imgW="2248286" imgH="1407226" progId="">
                  <p:embed/>
                </p:oleObj>
              </mc:Choice>
              <mc:Fallback>
                <p:oleObj name="Image" r:id="rId5" imgW="2248286" imgH="1407226"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30588"/>
                        <a:ext cx="2625725" cy="1643062"/>
                      </a:xfrm>
                      <a:prstGeom prst="rect">
                        <a:avLst/>
                      </a:prstGeom>
                      <a:noFill/>
                      <a:ln>
                        <a:noFill/>
                      </a:ln>
                      <a:effectLst/>
                      <a:extLst>
                        <a:ext uri="{909E8E84-426E-40DD-AFC4-6F175D3DCCD1}">
                          <a14:hiddenFill xmlns:a14="http://schemas.microsoft.com/office/drawing/2010/main">
                            <a:solidFill>
                              <a:srgbClr val="FF0000">
                                <a:alpha val="3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8793" name="Object 9"/>
          <p:cNvGraphicFramePr>
            <a:graphicFrameLocks noGrp="1" noChangeAspect="1"/>
          </p:cNvGraphicFramePr>
          <p:nvPr>
            <p:ph sz="quarter" idx="3"/>
          </p:nvPr>
        </p:nvGraphicFramePr>
        <p:xfrm>
          <a:off x="0" y="5391150"/>
          <a:ext cx="2627313" cy="1301750"/>
        </p:xfrm>
        <a:graphic>
          <a:graphicData uri="http://schemas.openxmlformats.org/presentationml/2006/ole">
            <mc:AlternateContent xmlns:mc="http://schemas.openxmlformats.org/markup-compatibility/2006">
              <mc:Choice xmlns:v="urn:schemas-microsoft-com:vml" Requires="v">
                <p:oleObj spid="_x0000_s1031" name="Image" r:id="rId7" imgW="13714286" imgH="6793651" progId="">
                  <p:embed/>
                </p:oleObj>
              </mc:Choice>
              <mc:Fallback>
                <p:oleObj name="Image" r:id="rId7" imgW="13714286" imgH="6793651"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91150"/>
                        <a:ext cx="2627313" cy="1301750"/>
                      </a:xfrm>
                      <a:prstGeom prst="rect">
                        <a:avLst/>
                      </a:prstGeom>
                      <a:noFill/>
                      <a:ln>
                        <a:noFill/>
                      </a:ln>
                      <a:effectLst/>
                      <a:extLst>
                        <a:ext uri="{909E8E84-426E-40DD-AFC4-6F175D3DCCD1}">
                          <a14:hiddenFill xmlns:a14="http://schemas.microsoft.com/office/drawing/2010/main">
                            <a:solidFill>
                              <a:srgbClr val="FF0000">
                                <a:alpha val="3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10 Veri Yer Tutucusu"/>
          <p:cNvSpPr>
            <a:spLocks noGrp="1"/>
          </p:cNvSpPr>
          <p:nvPr>
            <p:ph type="dt" sz="half" idx="10"/>
          </p:nvPr>
        </p:nvSpPr>
        <p:spPr/>
        <p:txBody>
          <a:bodyPr/>
          <a:lstStyle/>
          <a:p>
            <a:fld id="{772A3B5E-C031-4AEB-8EAF-85AC27989697}" type="datetime1">
              <a:rPr lang="tr-TR" smtClean="0"/>
              <a:pPr/>
              <a:t>13.12.2019</a:t>
            </a:fld>
            <a:endParaRPr lang="tr-TR"/>
          </a:p>
        </p:txBody>
      </p:sp>
      <p:sp>
        <p:nvSpPr>
          <p:cNvPr id="12" name="11 Slayt Numarası Yer Tutucusu"/>
          <p:cNvSpPr>
            <a:spLocks noGrp="1"/>
          </p:cNvSpPr>
          <p:nvPr>
            <p:ph type="sldNum" sz="quarter" idx="12"/>
          </p:nvPr>
        </p:nvSpPr>
        <p:spPr/>
        <p:txBody>
          <a:bodyPr/>
          <a:lstStyle/>
          <a:p>
            <a:fld id="{C251634C-8223-4DA3-96D4-7EF19DC6D326}" type="slidenum">
              <a:rPr lang="tr-TR" smtClean="0"/>
              <a:pPr/>
              <a:t>32</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fade">
                                      <p:cBhvr>
                                        <p:cTn id="7" dur="20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791"/>
                                        </p:tgtEl>
                                        <p:attrNameLst>
                                          <p:attrName>style.visibility</p:attrName>
                                        </p:attrNameLst>
                                      </p:cBhvr>
                                      <p:to>
                                        <p:strVal val="visible"/>
                                      </p:to>
                                    </p:set>
                                    <p:animEffect transition="in" filter="fade">
                                      <p:cBhvr>
                                        <p:cTn id="12" dur="2000"/>
                                        <p:tgtEl>
                                          <p:spTgt spid="118791"/>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18789"/>
                                        </p:tgtEl>
                                        <p:attrNameLst>
                                          <p:attrName>style.visibility</p:attrName>
                                        </p:attrNameLst>
                                      </p:cBhvr>
                                      <p:to>
                                        <p:strVal val="visible"/>
                                      </p:to>
                                    </p:set>
                                    <p:animEffect transition="in" filter="fade">
                                      <p:cBhvr>
                                        <p:cTn id="16" dur="2000"/>
                                        <p:tgtEl>
                                          <p:spTgt spid="11878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8792"/>
                                        </p:tgtEl>
                                        <p:attrNameLst>
                                          <p:attrName>style.visibility</p:attrName>
                                        </p:attrNameLst>
                                      </p:cBhvr>
                                      <p:to>
                                        <p:strVal val="visible"/>
                                      </p:to>
                                    </p:set>
                                    <p:animEffect transition="in" filter="fade">
                                      <p:cBhvr>
                                        <p:cTn id="21" dur="2000"/>
                                        <p:tgtEl>
                                          <p:spTgt spid="11879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8790"/>
                                        </p:tgtEl>
                                        <p:attrNameLst>
                                          <p:attrName>style.visibility</p:attrName>
                                        </p:attrNameLst>
                                      </p:cBhvr>
                                      <p:to>
                                        <p:strVal val="visible"/>
                                      </p:to>
                                    </p:set>
                                    <p:animEffect transition="in" filter="fade">
                                      <p:cBhvr>
                                        <p:cTn id="25" dur="2000"/>
                                        <p:tgtEl>
                                          <p:spTgt spid="11879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8793"/>
                                        </p:tgtEl>
                                        <p:attrNameLst>
                                          <p:attrName>style.visibility</p:attrName>
                                        </p:attrNameLst>
                                      </p:cBhvr>
                                      <p:to>
                                        <p:strVal val="visible"/>
                                      </p:to>
                                    </p:set>
                                    <p:animEffect transition="in" filter="fade">
                                      <p:cBhvr>
                                        <p:cTn id="30" dur="2000"/>
                                        <p:tgtEl>
                                          <p:spTgt spid="11879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18788"/>
                                        </p:tgtEl>
                                        <p:attrNameLst>
                                          <p:attrName>style.visibility</p:attrName>
                                        </p:attrNameLst>
                                      </p:cBhvr>
                                      <p:to>
                                        <p:strVal val="visible"/>
                                      </p:to>
                                    </p:set>
                                    <p:animEffect transition="in" filter="fade">
                                      <p:cBhvr>
                                        <p:cTn id="34" dur="20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P spid="118788" grpId="0"/>
      <p:bldP spid="118789" grpId="0"/>
      <p:bldP spid="11879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571472" y="0"/>
            <a:ext cx="8229600" cy="342900"/>
          </a:xfrm>
          <a:solidFill>
            <a:srgbClr val="FFC000"/>
          </a:solidFill>
        </p:spPr>
        <p:txBody>
          <a:bodyPr>
            <a:normAutofit fontScale="90000"/>
          </a:bodyPr>
          <a:lstStyle/>
          <a:p>
            <a:r>
              <a:rPr lang="tr-TR" sz="2800" b="1" dirty="0"/>
              <a:t>YANLIŞ DOLAP AYARLARI</a:t>
            </a:r>
          </a:p>
        </p:txBody>
      </p:sp>
      <p:graphicFrame>
        <p:nvGraphicFramePr>
          <p:cNvPr id="119812" name="Object 4"/>
          <p:cNvGraphicFramePr>
            <a:graphicFrameLocks noGrp="1" noChangeAspect="1"/>
          </p:cNvGraphicFramePr>
          <p:nvPr>
            <p:ph idx="1"/>
          </p:nvPr>
        </p:nvGraphicFramePr>
        <p:xfrm>
          <a:off x="0" y="476250"/>
          <a:ext cx="5256213" cy="3311525"/>
        </p:xfrm>
        <a:graphic>
          <a:graphicData uri="http://schemas.openxmlformats.org/presentationml/2006/ole">
            <mc:AlternateContent xmlns:mc="http://schemas.openxmlformats.org/markup-compatibility/2006">
              <mc:Choice xmlns:v="urn:schemas-microsoft-com:vml" Requires="v">
                <p:oleObj spid="_x0000_s2051" name="Image" r:id="rId3" imgW="7923810" imgH="4990476" progId="">
                  <p:embed/>
                </p:oleObj>
              </mc:Choice>
              <mc:Fallback>
                <p:oleObj name="Image" r:id="rId3" imgW="7923810" imgH="499047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250"/>
                        <a:ext cx="5256213" cy="3311525"/>
                      </a:xfrm>
                      <a:prstGeom prst="rect">
                        <a:avLst/>
                      </a:prstGeom>
                      <a:noFill/>
                      <a:ln>
                        <a:noFill/>
                      </a:ln>
                      <a:effectLst/>
                      <a:extLst>
                        <a:ext uri="{909E8E84-426E-40DD-AFC4-6F175D3DCCD1}">
                          <a14:hiddenFill xmlns:a14="http://schemas.microsoft.com/office/drawing/2010/main">
                            <a:solidFill>
                              <a:srgbClr val="FFFF00">
                                <a:alpha val="44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6 Veri Yer Tutucusu"/>
          <p:cNvSpPr>
            <a:spLocks noGrp="1"/>
          </p:cNvSpPr>
          <p:nvPr>
            <p:ph type="dt" sz="half" idx="10"/>
          </p:nvPr>
        </p:nvSpPr>
        <p:spPr/>
        <p:txBody>
          <a:bodyPr/>
          <a:lstStyle/>
          <a:p>
            <a:fld id="{BC871D0C-7247-42C7-A9B4-E3501A665108}" type="datetime1">
              <a:rPr lang="tr-TR" smtClean="0"/>
              <a:pPr/>
              <a:t>13.12.2019</a:t>
            </a:fld>
            <a:endParaRPr lang="tr-TR"/>
          </a:p>
        </p:txBody>
      </p:sp>
      <p:sp>
        <p:nvSpPr>
          <p:cNvPr id="8" name="7 Slayt Numarası Yer Tutucusu"/>
          <p:cNvSpPr>
            <a:spLocks noGrp="1"/>
          </p:cNvSpPr>
          <p:nvPr>
            <p:ph type="sldNum" sz="quarter" idx="12"/>
          </p:nvPr>
        </p:nvSpPr>
        <p:spPr/>
        <p:txBody>
          <a:bodyPr/>
          <a:lstStyle/>
          <a:p>
            <a:fld id="{B1DEFA8C-F947-479F-BE07-76B6B3F80BF1}" type="slidenum">
              <a:rPr lang="tr-TR" smtClean="0"/>
              <a:pPr/>
              <a:t>33</a:t>
            </a:fld>
            <a:endParaRPr lang="tr-TR"/>
          </a:p>
        </p:txBody>
      </p:sp>
      <p:pic>
        <p:nvPicPr>
          <p:cNvPr id="119811" name="Picture 3" descr="1"/>
          <p:cNvPicPr>
            <a:picLocks noChangeAspect="1" noChangeArrowheads="1"/>
          </p:cNvPicPr>
          <p:nvPr/>
        </p:nvPicPr>
        <p:blipFill>
          <a:blip r:embed="rId5" cstate="print"/>
          <a:srcRect/>
          <a:stretch>
            <a:fillRect/>
          </a:stretch>
        </p:blipFill>
        <p:spPr bwMode="auto">
          <a:xfrm>
            <a:off x="468313" y="3949700"/>
            <a:ext cx="4608512" cy="2908300"/>
          </a:xfrm>
          <a:prstGeom prst="rect">
            <a:avLst/>
          </a:prstGeom>
          <a:noFill/>
        </p:spPr>
      </p:pic>
      <p:sp>
        <p:nvSpPr>
          <p:cNvPr id="119813" name="Text Box 5"/>
          <p:cNvSpPr txBox="1">
            <a:spLocks noChangeArrowheads="1"/>
          </p:cNvSpPr>
          <p:nvPr/>
        </p:nvSpPr>
        <p:spPr bwMode="auto">
          <a:xfrm>
            <a:off x="5292725" y="1268413"/>
            <a:ext cx="3851275" cy="1739900"/>
          </a:xfrm>
          <a:prstGeom prst="rect">
            <a:avLst/>
          </a:prstGeom>
          <a:noFill/>
          <a:ln w="9525">
            <a:noFill/>
            <a:miter lim="800000"/>
            <a:headEnd/>
            <a:tailEnd/>
          </a:ln>
          <a:effectLst/>
        </p:spPr>
        <p:txBody>
          <a:bodyPr>
            <a:spAutoFit/>
          </a:bodyPr>
          <a:lstStyle/>
          <a:p>
            <a:pPr marL="342900" indent="-342900" algn="just">
              <a:spcBef>
                <a:spcPct val="50000"/>
              </a:spcBef>
              <a:buFont typeface="Wingdings" pitchFamily="2" charset="2"/>
              <a:buChar char="Ø"/>
            </a:pPr>
            <a:r>
              <a:rPr lang="tr-TR" b="1" dirty="0">
                <a:latin typeface="Arial" charset="0"/>
              </a:rPr>
              <a:t>Dolap pervazları başaklara vurmakta; büyük ölçüde </a:t>
            </a:r>
            <a:r>
              <a:rPr lang="tr-TR" b="1" dirty="0" smtClean="0">
                <a:latin typeface="Arial" charset="0"/>
              </a:rPr>
              <a:t>dane </a:t>
            </a:r>
            <a:r>
              <a:rPr lang="tr-TR" b="1" dirty="0">
                <a:latin typeface="Arial" charset="0"/>
              </a:rPr>
              <a:t>kaybına neden olmaktadır. Ayrıca dolap devri düşük olduğu için ürünü ileri doğru yatırmaktadır.</a:t>
            </a:r>
          </a:p>
        </p:txBody>
      </p:sp>
      <p:sp>
        <p:nvSpPr>
          <p:cNvPr id="119814" name="Text Box 6"/>
          <p:cNvSpPr txBox="1">
            <a:spLocks noChangeArrowheads="1"/>
          </p:cNvSpPr>
          <p:nvPr/>
        </p:nvSpPr>
        <p:spPr bwMode="auto">
          <a:xfrm>
            <a:off x="5292725" y="4000504"/>
            <a:ext cx="3851275" cy="2031325"/>
          </a:xfrm>
          <a:prstGeom prst="rect">
            <a:avLst/>
          </a:prstGeom>
          <a:noFill/>
          <a:ln w="9525">
            <a:noFill/>
            <a:miter lim="800000"/>
            <a:headEnd/>
            <a:tailEnd/>
          </a:ln>
          <a:effectLst/>
        </p:spPr>
        <p:txBody>
          <a:bodyPr wrap="square">
            <a:spAutoFit/>
          </a:bodyPr>
          <a:lstStyle/>
          <a:p>
            <a:pPr marL="342900" indent="-342900" algn="just">
              <a:spcBef>
                <a:spcPct val="50000"/>
              </a:spcBef>
              <a:buFont typeface="Wingdings" pitchFamily="2" charset="2"/>
              <a:buChar char="Ø"/>
            </a:pPr>
            <a:r>
              <a:rPr lang="tr-TR" b="1" dirty="0">
                <a:latin typeface="Arial" charset="0"/>
              </a:rPr>
              <a:t>Dolap pervazları başaklara vurmakta; büyük ölçüde </a:t>
            </a:r>
            <a:r>
              <a:rPr lang="tr-TR" b="1" dirty="0" smtClean="0">
                <a:latin typeface="Arial" charset="0"/>
              </a:rPr>
              <a:t>dane </a:t>
            </a:r>
            <a:r>
              <a:rPr lang="tr-TR" b="1" dirty="0">
                <a:latin typeface="Arial" charset="0"/>
              </a:rPr>
              <a:t>kaybına neden olmaktadır. Ayrıca dolap ileride olduğu için ürünü yeteri şekilde bıçaklara besleme yapamamaktadır.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fade">
                                      <p:cBhvr>
                                        <p:cTn id="7" dur="2000"/>
                                        <p:tgtEl>
                                          <p:spTgt spid="1198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9813"/>
                                        </p:tgtEl>
                                        <p:attrNameLst>
                                          <p:attrName>style.visibility</p:attrName>
                                        </p:attrNameLst>
                                      </p:cBhvr>
                                      <p:to>
                                        <p:strVal val="visible"/>
                                      </p:to>
                                    </p:set>
                                    <p:animEffect transition="in" filter="fade">
                                      <p:cBhvr>
                                        <p:cTn id="11" dur="2000"/>
                                        <p:tgtEl>
                                          <p:spTgt spid="1198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9811"/>
                                        </p:tgtEl>
                                        <p:attrNameLst>
                                          <p:attrName>style.visibility</p:attrName>
                                        </p:attrNameLst>
                                      </p:cBhvr>
                                      <p:to>
                                        <p:strVal val="visible"/>
                                      </p:to>
                                    </p:set>
                                    <p:animEffect transition="in" filter="fade">
                                      <p:cBhvr>
                                        <p:cTn id="16" dur="2000"/>
                                        <p:tgtEl>
                                          <p:spTgt spid="119811"/>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19814"/>
                                        </p:tgtEl>
                                        <p:attrNameLst>
                                          <p:attrName>style.visibility</p:attrName>
                                        </p:attrNameLst>
                                      </p:cBhvr>
                                      <p:to>
                                        <p:strVal val="visible"/>
                                      </p:to>
                                    </p:set>
                                    <p:animEffect transition="in" filter="fade">
                                      <p:cBhvr>
                                        <p:cTn id="20" dur="20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P spid="1198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7" name="Rectangle 9"/>
          <p:cNvSpPr>
            <a:spLocks noGrp="1" noChangeArrowheads="1"/>
          </p:cNvSpPr>
          <p:nvPr>
            <p:ph type="title"/>
          </p:nvPr>
        </p:nvSpPr>
        <p:spPr>
          <a:xfrm>
            <a:off x="428596" y="142852"/>
            <a:ext cx="8229600" cy="785818"/>
          </a:xfrm>
          <a:solidFill>
            <a:srgbClr val="FFC000"/>
          </a:solidFill>
        </p:spPr>
        <p:txBody>
          <a:bodyPr>
            <a:normAutofit fontScale="90000"/>
          </a:bodyPr>
          <a:lstStyle/>
          <a:p>
            <a:pPr algn="ctr"/>
            <a:r>
              <a:rPr lang="tr-TR" b="1" dirty="0">
                <a:solidFill>
                  <a:schemeClr val="tx1"/>
                </a:solidFill>
              </a:rPr>
              <a:t>DOLAP PARMAKLARININ AYARI</a:t>
            </a:r>
          </a:p>
        </p:txBody>
      </p:sp>
      <p:pic>
        <p:nvPicPr>
          <p:cNvPr id="27652" name="Picture 4"/>
          <p:cNvPicPr>
            <a:picLocks noGrp="1" noChangeArrowheads="1"/>
          </p:cNvPicPr>
          <p:nvPr>
            <p:ph sz="half" idx="1"/>
          </p:nvPr>
        </p:nvPicPr>
        <p:blipFill>
          <a:blip r:embed="rId2" cstate="print"/>
          <a:srcRect b="32840"/>
          <a:stretch>
            <a:fillRect/>
          </a:stretch>
        </p:blipFill>
        <p:spPr>
          <a:xfrm>
            <a:off x="5143504" y="1428736"/>
            <a:ext cx="2825262" cy="2374899"/>
          </a:xfrm>
          <a:noFill/>
          <a:ln/>
        </p:spPr>
      </p:pic>
      <p:pic>
        <p:nvPicPr>
          <p:cNvPr id="27656" name="Picture 8"/>
          <p:cNvPicPr>
            <a:picLocks noGrp="1" noChangeAspect="1" noChangeArrowheads="1"/>
          </p:cNvPicPr>
          <p:nvPr>
            <p:ph sz="half" idx="2"/>
          </p:nvPr>
        </p:nvPicPr>
        <p:blipFill>
          <a:blip r:embed="rId3" cstate="print"/>
          <a:srcRect b="25046"/>
          <a:stretch>
            <a:fillRect/>
          </a:stretch>
        </p:blipFill>
        <p:spPr>
          <a:xfrm>
            <a:off x="428596" y="1428736"/>
            <a:ext cx="3323492" cy="2592388"/>
          </a:xfrm>
          <a:noFill/>
          <a:ln/>
        </p:spPr>
      </p:pic>
      <p:sp>
        <p:nvSpPr>
          <p:cNvPr id="9" name="8 Veri Yer Tutucusu"/>
          <p:cNvSpPr>
            <a:spLocks noGrp="1"/>
          </p:cNvSpPr>
          <p:nvPr>
            <p:ph type="dt" sz="half" idx="10"/>
          </p:nvPr>
        </p:nvSpPr>
        <p:spPr/>
        <p:txBody>
          <a:bodyPr/>
          <a:lstStyle/>
          <a:p>
            <a:fld id="{BD57DDC2-83E2-4AEA-9AD8-AD5010AFAF89}" type="datetime1">
              <a:rPr lang="tr-TR" smtClean="0"/>
              <a:pPr/>
              <a:t>13.12.2019</a:t>
            </a:fld>
            <a:endParaRPr lang="tr-TR"/>
          </a:p>
        </p:txBody>
      </p:sp>
      <p:sp>
        <p:nvSpPr>
          <p:cNvPr id="10" name="9 Slayt Numarası Yer Tutucusu"/>
          <p:cNvSpPr>
            <a:spLocks noGrp="1"/>
          </p:cNvSpPr>
          <p:nvPr>
            <p:ph type="sldNum" sz="quarter" idx="12"/>
          </p:nvPr>
        </p:nvSpPr>
        <p:spPr/>
        <p:txBody>
          <a:bodyPr/>
          <a:lstStyle/>
          <a:p>
            <a:fld id="{B1DEFA8C-F947-479F-BE07-76B6B3F80BF1}" type="slidenum">
              <a:rPr lang="tr-TR" smtClean="0"/>
              <a:pPr/>
              <a:t>34</a:t>
            </a:fld>
            <a:endParaRPr lang="tr-TR"/>
          </a:p>
        </p:txBody>
      </p:sp>
      <p:sp>
        <p:nvSpPr>
          <p:cNvPr id="27655" name="Rectangle 7"/>
          <p:cNvSpPr>
            <a:spLocks noChangeArrowheads="1"/>
          </p:cNvSpPr>
          <p:nvPr/>
        </p:nvSpPr>
        <p:spPr bwMode="auto">
          <a:xfrm>
            <a:off x="4857752" y="3929066"/>
            <a:ext cx="3571900" cy="2554545"/>
          </a:xfrm>
          <a:prstGeom prst="rect">
            <a:avLst/>
          </a:prstGeom>
          <a:noFill/>
          <a:ln w="9525">
            <a:noFill/>
            <a:miter lim="800000"/>
            <a:headEnd/>
            <a:tailEnd/>
          </a:ln>
          <a:effectLst/>
        </p:spPr>
        <p:txBody>
          <a:bodyPr wrap="square" anchor="ctr">
            <a:spAutoFit/>
          </a:bodyPr>
          <a:lstStyle/>
          <a:p>
            <a:r>
              <a:rPr lang="tr-TR" sz="2000" b="1" dirty="0"/>
              <a:t>Yatık üründe parmakların      	konumu </a:t>
            </a:r>
            <a:endParaRPr lang="tr-TR" sz="2000" b="1" dirty="0" smtClean="0"/>
          </a:p>
          <a:p>
            <a:r>
              <a:rPr lang="tr-TR" sz="2000" dirty="0" smtClean="0"/>
              <a:t>Yatık ve kısa saplı ürünlerde ise helezonu gösterecek şekilde ayarlanmalı ancak ürünün dolaba sarılmasına da müsaade edilmemelidir.</a:t>
            </a:r>
            <a:endParaRPr lang="tr-TR" sz="2000" b="1" dirty="0" smtClean="0"/>
          </a:p>
          <a:p>
            <a:endParaRPr lang="tr-TR" sz="2000" b="1" dirty="0"/>
          </a:p>
        </p:txBody>
      </p:sp>
      <p:graphicFrame>
        <p:nvGraphicFramePr>
          <p:cNvPr id="27670" name="Group 22"/>
          <p:cNvGraphicFramePr>
            <a:graphicFrameLocks noGrp="1"/>
          </p:cNvGraphicFramePr>
          <p:nvPr/>
        </p:nvGraphicFramePr>
        <p:xfrm>
          <a:off x="642910" y="4071942"/>
          <a:ext cx="3357586" cy="2357454"/>
        </p:xfrm>
        <a:graphic>
          <a:graphicData uri="http://schemas.openxmlformats.org/drawingml/2006/table">
            <a:tbl>
              <a:tblPr/>
              <a:tblGrid>
                <a:gridCol w="3357586">
                  <a:extLst>
                    <a:ext uri="{9D8B030D-6E8A-4147-A177-3AD203B41FA5}">
                      <a16:colId xmlns:a16="http://schemas.microsoft.com/office/drawing/2014/main" val="20000"/>
                    </a:ext>
                  </a:extLst>
                </a:gridCol>
              </a:tblGrid>
              <a:tr h="2357454">
                <a:tc>
                  <a:txBody>
                    <a:bodyPr/>
                    <a:lstStyle/>
                    <a:p>
                      <a:pPr marL="0" marR="0" lvl="0" indent="0" algn="l" defTabSz="914400" rtl="0" eaLnBrk="1" fontAlgn="base" latinLnBrk="0" hangingPunct="1">
                        <a:lnSpc>
                          <a:spcPct val="90000"/>
                        </a:lnSpc>
                        <a:spcBef>
                          <a:spcPct val="0"/>
                        </a:spcBef>
                        <a:spcAft>
                          <a:spcPct val="0"/>
                        </a:spcAft>
                        <a:buClr>
                          <a:schemeClr val="tx2"/>
                        </a:buClr>
                        <a:buSzPct val="75000"/>
                        <a:buFont typeface="Wingdings" pitchFamily="2" charset="2"/>
                        <a:buNone/>
                        <a:tabLst/>
                      </a:pPr>
                      <a:r>
                        <a:rPr kumimoji="0" lang="tr-TR" sz="2000" b="1" i="0" u="none" strike="noStrike" cap="none" normalizeH="0" baseline="0" dirty="0" smtClean="0">
                          <a:ln>
                            <a:noFill/>
                          </a:ln>
                          <a:solidFill>
                            <a:schemeClr val="tx1"/>
                          </a:solidFill>
                          <a:effectLst/>
                          <a:latin typeface="Times New Roman" pitchFamily="18" charset="0"/>
                          <a:cs typeface="Times New Roman" pitchFamily="18" charset="0"/>
                        </a:rPr>
                        <a:t>Uzun ve dik üründe parmakların konumu</a:t>
                      </a:r>
                    </a:p>
                    <a:p>
                      <a:pPr marL="0" marR="0" lvl="0" indent="0" algn="l" defTabSz="914400" rtl="0" eaLnBrk="1" fontAlgn="base" latinLnBrk="0" hangingPunct="1">
                        <a:lnSpc>
                          <a:spcPct val="90000"/>
                        </a:lnSpc>
                        <a:spcBef>
                          <a:spcPct val="0"/>
                        </a:spcBef>
                        <a:spcAft>
                          <a:spcPct val="0"/>
                        </a:spcAft>
                        <a:buClr>
                          <a:schemeClr val="tx2"/>
                        </a:buClr>
                        <a:buSzPct val="75000"/>
                        <a:buFont typeface="Wingdings" pitchFamily="2" charset="2"/>
                        <a:buNone/>
                        <a:tabLst/>
                      </a:pPr>
                      <a:r>
                        <a:rPr lang="tr-TR" sz="2000" dirty="0" smtClean="0"/>
                        <a:t>  </a:t>
                      </a:r>
                    </a:p>
                    <a:p>
                      <a:pPr marL="0" marR="0" lvl="0" indent="0" algn="l" defTabSz="914400" rtl="0" eaLnBrk="1" fontAlgn="base" latinLnBrk="0" hangingPunct="1">
                        <a:lnSpc>
                          <a:spcPct val="90000"/>
                        </a:lnSpc>
                        <a:spcBef>
                          <a:spcPct val="0"/>
                        </a:spcBef>
                        <a:spcAft>
                          <a:spcPct val="0"/>
                        </a:spcAft>
                        <a:buClr>
                          <a:schemeClr val="tx2"/>
                        </a:buClr>
                        <a:buSzPct val="75000"/>
                        <a:buFont typeface="Wingdings" pitchFamily="2" charset="2"/>
                        <a:buNone/>
                        <a:tabLst/>
                      </a:pPr>
                      <a:r>
                        <a:rPr lang="tr-TR" sz="2000" dirty="0" smtClean="0"/>
                        <a:t>Dik ve kuvvetli üründe, parmaklar yere dik olmalı veya biçilecek ürüne doğru yönelmelidir</a:t>
                      </a:r>
                      <a:endParaRPr kumimoji="0" lang="tr-T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4406" marR="8440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68" name="Rectangle 20"/>
          <p:cNvSpPr>
            <a:spLocks noChangeArrowheads="1"/>
          </p:cNvSpPr>
          <p:nvPr/>
        </p:nvSpPr>
        <p:spPr bwMode="auto">
          <a:xfrm>
            <a:off x="0" y="4125913"/>
            <a:ext cx="184731" cy="369332"/>
          </a:xfrm>
          <a:prstGeom prst="rect">
            <a:avLst/>
          </a:prstGeom>
          <a:noFill/>
          <a:ln w="9525">
            <a:noFill/>
            <a:miter lim="800000"/>
            <a:headEnd/>
            <a:tailEnd/>
          </a:ln>
          <a:effectLst/>
        </p:spPr>
        <p:txBody>
          <a:bodyPr wrap="none" anchor="ctr">
            <a:spAutoFit/>
          </a:bodyPr>
          <a:lstStyle/>
          <a:p>
            <a:endParaRPr lang="tr-TR"/>
          </a:p>
        </p:txBody>
      </p:sp>
      <p:sp>
        <p:nvSpPr>
          <p:cNvPr id="8" name="7 Dikdörtgen"/>
          <p:cNvSpPr/>
          <p:nvPr/>
        </p:nvSpPr>
        <p:spPr>
          <a:xfrm>
            <a:off x="2286000" y="2634937"/>
            <a:ext cx="4572000" cy="590931"/>
          </a:xfrm>
          <a:prstGeom prst="rect">
            <a:avLst/>
          </a:prstGeom>
        </p:spPr>
        <p:txBody>
          <a:bodyPr>
            <a:spAutoFit/>
          </a:bodyPr>
          <a:lstStyle/>
          <a:p>
            <a:pPr algn="just">
              <a:lnSpc>
                <a:spcPct val="90000"/>
              </a:lnSpc>
              <a:buFont typeface="Wingdings" pitchFamily="2" charset="2"/>
              <a:buNone/>
            </a:pPr>
            <a:r>
              <a:rPr lang="tr-TR" dirty="0" smtClean="0"/>
              <a:t>.</a:t>
            </a:r>
          </a:p>
          <a:p>
            <a:pPr algn="just">
              <a:lnSpc>
                <a:spcPct val="90000"/>
              </a:lnSpc>
              <a:buFont typeface="Wingdings" pitchFamily="2" charset="2"/>
              <a:buNone/>
            </a:pPr>
            <a:r>
              <a:rPr lang="tr-TR" dirty="0" smtClean="0"/>
              <a:t>		</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6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765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2767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2765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27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animBg="1" autoUpdateAnimBg="0"/>
      <p:bldP spid="2765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
          <p:cNvPicPr>
            <a:picLocks noChangeAspect="1" noChangeArrowheads="1"/>
          </p:cNvPicPr>
          <p:nvPr/>
        </p:nvPicPr>
        <p:blipFill>
          <a:blip r:embed="rId2" cstate="print"/>
          <a:srcRect/>
          <a:stretch>
            <a:fillRect/>
          </a:stretch>
        </p:blipFill>
        <p:spPr>
          <a:xfrm>
            <a:off x="285720" y="332656"/>
            <a:ext cx="8358246" cy="6168178"/>
          </a:xfrm>
          <a:prstGeom prst="rect">
            <a:avLst/>
          </a:prstGeom>
          <a:noFill/>
          <a:ln/>
        </p:spPr>
      </p:pic>
      <p:sp>
        <p:nvSpPr>
          <p:cNvPr id="5" name="4 Veri Yer Tutucusu"/>
          <p:cNvSpPr>
            <a:spLocks noGrp="1"/>
          </p:cNvSpPr>
          <p:nvPr>
            <p:ph type="dt" sz="half" idx="10"/>
          </p:nvPr>
        </p:nvSpPr>
        <p:spPr/>
        <p:txBody>
          <a:bodyPr/>
          <a:lstStyle/>
          <a:p>
            <a:fld id="{7C4A10DB-4966-4F31-8DB6-A014CC82044D}"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35</a:t>
            </a:fld>
            <a:endParaRPr lang="tr-T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yagram"/>
          <p:cNvGraphicFramePr/>
          <p:nvPr/>
        </p:nvGraphicFramePr>
        <p:xfrm>
          <a:off x="457200" y="274638"/>
          <a:ext cx="8229600" cy="939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İçerik Yer Tutucusu"/>
          <p:cNvSpPr>
            <a:spLocks noGrp="1"/>
          </p:cNvSpPr>
          <p:nvPr>
            <p:ph idx="1"/>
          </p:nvPr>
        </p:nvSpPr>
        <p:spPr>
          <a:xfrm>
            <a:off x="428596" y="1643050"/>
            <a:ext cx="8229600" cy="4389120"/>
          </a:xfrm>
        </p:spPr>
        <p:txBody>
          <a:bodyPr>
            <a:normAutofit/>
          </a:bodyPr>
          <a:lstStyle/>
          <a:p>
            <a:r>
              <a:rPr lang="tr-TR" dirty="0" smtClean="0"/>
              <a:t>Başaklarda dane kalması, namlu altında ve depoda kırık dane bulunması dövme düzeninden kaynaklı kayıplardır. </a:t>
            </a:r>
          </a:p>
          <a:p>
            <a:r>
              <a:rPr lang="tr-TR" dirty="0" smtClean="0"/>
              <a:t>Dövme düzeni kayıpları yetersiz veya aşırı dövmeden kaynaklanır.</a:t>
            </a:r>
          </a:p>
          <a:p>
            <a:r>
              <a:rPr lang="tr-TR" b="1" dirty="0" smtClean="0"/>
              <a:t>Yetersiz dövmede</a:t>
            </a:r>
            <a:r>
              <a:rPr lang="tr-TR" dirty="0" smtClean="0"/>
              <a:t>, başakta dane kalıp, depoda kesmik ve destede tam dövülmemiş başaklarlar görülür. </a:t>
            </a:r>
          </a:p>
          <a:p>
            <a:r>
              <a:rPr lang="tr-TR" b="1" dirty="0" smtClean="0"/>
              <a:t>Aşırı dövmede ise</a:t>
            </a:r>
            <a:r>
              <a:rPr lang="tr-TR" dirty="0" smtClean="0"/>
              <a:t>, dane zedelenmesi ve kırılmasına neden olur ve depoda kırık daneler görülür.</a:t>
            </a:r>
            <a:endParaRPr lang="tr-TR" dirty="0"/>
          </a:p>
        </p:txBody>
      </p:sp>
      <p:sp>
        <p:nvSpPr>
          <p:cNvPr id="4" name="3 Veri Yer Tutucusu"/>
          <p:cNvSpPr>
            <a:spLocks noGrp="1"/>
          </p:cNvSpPr>
          <p:nvPr>
            <p:ph type="dt" sz="half" idx="10"/>
          </p:nvPr>
        </p:nvSpPr>
        <p:spPr/>
        <p:txBody>
          <a:bodyPr/>
          <a:lstStyle/>
          <a:p>
            <a:fld id="{10C328D4-24C0-4F71-B402-CA76E30FDA54}"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36</a:t>
            </a:fld>
            <a:endParaRPr lang="tr-T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74638"/>
            <a:ext cx="9144000" cy="562074"/>
          </a:xfrm>
          <a:solidFill>
            <a:srgbClr val="FFC000"/>
          </a:solidFill>
        </p:spPr>
        <p:txBody>
          <a:bodyPr>
            <a:normAutofit fontScale="90000"/>
          </a:bodyPr>
          <a:lstStyle/>
          <a:p>
            <a:pPr algn="ctr"/>
            <a:r>
              <a:rPr lang="tr-TR" dirty="0" smtClean="0">
                <a:solidFill>
                  <a:schemeClr val="tx1"/>
                </a:solidFill>
              </a:rPr>
              <a:t>NEDENLERİ</a:t>
            </a:r>
            <a:endParaRPr lang="tr-TR" dirty="0">
              <a:solidFill>
                <a:schemeClr val="tx1"/>
              </a:solidFill>
            </a:endParaRPr>
          </a:p>
        </p:txBody>
      </p:sp>
      <p:sp>
        <p:nvSpPr>
          <p:cNvPr id="3" name="2 İçerik Yer Tutucusu"/>
          <p:cNvSpPr>
            <a:spLocks noGrp="1"/>
          </p:cNvSpPr>
          <p:nvPr>
            <p:ph idx="1"/>
          </p:nvPr>
        </p:nvSpPr>
        <p:spPr>
          <a:xfrm>
            <a:off x="251520" y="836712"/>
            <a:ext cx="4248472" cy="5760640"/>
          </a:xfrm>
        </p:spPr>
        <p:txBody>
          <a:bodyPr>
            <a:normAutofit fontScale="92500" lnSpcReduction="10000"/>
          </a:bodyPr>
          <a:lstStyle/>
          <a:p>
            <a:r>
              <a:rPr lang="tr-TR" dirty="0" smtClean="0"/>
              <a:t>Hasat zamanının yanlış tespit edilmesi,</a:t>
            </a:r>
          </a:p>
          <a:p>
            <a:r>
              <a:rPr lang="tr-TR" dirty="0" err="1" smtClean="0"/>
              <a:t>Batör</a:t>
            </a:r>
            <a:r>
              <a:rPr lang="tr-TR" dirty="0" smtClean="0"/>
              <a:t> - </a:t>
            </a:r>
            <a:r>
              <a:rPr lang="tr-TR" dirty="0" err="1" smtClean="0"/>
              <a:t>kontrbatör</a:t>
            </a:r>
            <a:r>
              <a:rPr lang="tr-TR" dirty="0" smtClean="0"/>
              <a:t> aralığının uygun olmayışı</a:t>
            </a:r>
          </a:p>
          <a:p>
            <a:r>
              <a:rPr lang="tr-TR" dirty="0" err="1" smtClean="0"/>
              <a:t>Batör</a:t>
            </a:r>
            <a:r>
              <a:rPr lang="tr-TR" dirty="0" smtClean="0"/>
              <a:t> – </a:t>
            </a:r>
            <a:r>
              <a:rPr lang="tr-TR" dirty="0" err="1" smtClean="0"/>
              <a:t>kontrbatör</a:t>
            </a:r>
            <a:r>
              <a:rPr lang="tr-TR" dirty="0" smtClean="0"/>
              <a:t> paralellik ayarının uygun olmayışı</a:t>
            </a:r>
          </a:p>
          <a:p>
            <a:r>
              <a:rPr lang="tr-TR" dirty="0" err="1" smtClean="0"/>
              <a:t>Batör</a:t>
            </a:r>
            <a:r>
              <a:rPr lang="tr-TR" dirty="0" smtClean="0"/>
              <a:t> devrinin ayarsız olması,</a:t>
            </a:r>
          </a:p>
          <a:p>
            <a:r>
              <a:rPr lang="tr-TR" dirty="0" smtClean="0"/>
              <a:t>Dövme düzeninin düzenli beslenememesi,</a:t>
            </a:r>
          </a:p>
          <a:p>
            <a:r>
              <a:rPr lang="tr-TR" dirty="0" err="1" smtClean="0"/>
              <a:t>Kontrbatördeki</a:t>
            </a:r>
            <a:r>
              <a:rPr lang="tr-TR" dirty="0" smtClean="0"/>
              <a:t> tıkanmalar,</a:t>
            </a:r>
          </a:p>
          <a:p>
            <a:r>
              <a:rPr lang="tr-TR" dirty="0" smtClean="0"/>
              <a:t>Parçalardaki aşınma ve şekil bozuklukları,</a:t>
            </a:r>
          </a:p>
          <a:p>
            <a:r>
              <a:rPr lang="tr-TR" dirty="0" smtClean="0"/>
              <a:t>Temizleme düzenindeki tıkanmalar,</a:t>
            </a:r>
          </a:p>
          <a:p>
            <a:endParaRPr lang="tr-TR" dirty="0"/>
          </a:p>
        </p:txBody>
      </p:sp>
      <p:sp>
        <p:nvSpPr>
          <p:cNvPr id="4" name="3 Veri Yer Tutucusu"/>
          <p:cNvSpPr>
            <a:spLocks noGrp="1"/>
          </p:cNvSpPr>
          <p:nvPr>
            <p:ph type="dt" sz="half" idx="10"/>
          </p:nvPr>
        </p:nvSpPr>
        <p:spPr/>
        <p:txBody>
          <a:bodyPr/>
          <a:lstStyle/>
          <a:p>
            <a:fld id="{10C328D4-24C0-4F71-B402-CA76E30FDA54}"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37</a:t>
            </a:fld>
            <a:endParaRPr lang="tr-TR"/>
          </a:p>
        </p:txBody>
      </p:sp>
      <p:pic>
        <p:nvPicPr>
          <p:cNvPr id="6" name="Picture 5"/>
          <p:cNvPicPr>
            <a:picLocks noChangeAspect="1" noChangeArrowheads="1"/>
          </p:cNvPicPr>
          <p:nvPr/>
        </p:nvPicPr>
        <p:blipFill>
          <a:blip r:embed="rId2" cstate="print"/>
          <a:srcRect r="1639" b="226"/>
          <a:stretch>
            <a:fillRect/>
          </a:stretch>
        </p:blipFill>
        <p:spPr bwMode="auto">
          <a:xfrm>
            <a:off x="4572000" y="908720"/>
            <a:ext cx="4357718" cy="5544616"/>
          </a:xfrm>
          <a:prstGeom prst="rect">
            <a:avLst/>
          </a:prstGeom>
          <a:noFill/>
          <a:ln w="28575">
            <a:solidFill>
              <a:srgbClr val="001E80"/>
            </a:solid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3 Slayt Numarası Yer Tutucusu"/>
          <p:cNvSpPr>
            <a:spLocks noGrp="1"/>
          </p:cNvSpPr>
          <p:nvPr>
            <p:ph type="sldNum" sz="quarter" idx="12"/>
          </p:nvPr>
        </p:nvSpPr>
        <p:spPr/>
        <p:txBody>
          <a:bodyPr/>
          <a:lstStyle/>
          <a:p>
            <a:pPr>
              <a:defRPr/>
            </a:pPr>
            <a:fld id="{B064AFF1-211B-4BC7-94A9-EEB792FB9E67}" type="slidenum">
              <a:rPr lang="tr-TR"/>
              <a:pPr>
                <a:defRPr/>
              </a:pPr>
              <a:t>38</a:t>
            </a:fld>
            <a:endParaRPr lang="tr-TR"/>
          </a:p>
        </p:txBody>
      </p:sp>
      <p:sp>
        <p:nvSpPr>
          <p:cNvPr id="77826" name="Rectangle 2"/>
          <p:cNvSpPr>
            <a:spLocks noGrp="1" noChangeArrowheads="1"/>
          </p:cNvSpPr>
          <p:nvPr>
            <p:ph type="title" idx="4294967295"/>
          </p:nvPr>
        </p:nvSpPr>
        <p:spPr>
          <a:xfrm>
            <a:off x="0" y="274638"/>
            <a:ext cx="8229600" cy="725487"/>
          </a:xfrm>
          <a:solidFill>
            <a:srgbClr val="FFC000"/>
          </a:solidFill>
        </p:spPr>
        <p:txBody>
          <a:bodyPr>
            <a:normAutofit fontScale="90000"/>
          </a:bodyPr>
          <a:lstStyle/>
          <a:p>
            <a:pPr algn="ctr" eaLnBrk="1" hangingPunct="1">
              <a:defRPr/>
            </a:pPr>
            <a:r>
              <a:rPr lang="tr-TR" b="1" dirty="0" smtClean="0">
                <a:solidFill>
                  <a:schemeClr val="tx1"/>
                </a:solidFill>
              </a:rPr>
              <a:t>DÖVÜCÜ DÜZEN KAYIPLARI</a:t>
            </a:r>
          </a:p>
        </p:txBody>
      </p:sp>
      <p:sp>
        <p:nvSpPr>
          <p:cNvPr id="77827" name="Rectangle 3"/>
          <p:cNvSpPr>
            <a:spLocks noGrp="1" noChangeArrowheads="1"/>
          </p:cNvSpPr>
          <p:nvPr>
            <p:ph type="body" idx="4294967295"/>
          </p:nvPr>
        </p:nvSpPr>
        <p:spPr>
          <a:xfrm>
            <a:off x="0" y="1295400"/>
            <a:ext cx="3471863" cy="5105400"/>
          </a:xfrm>
        </p:spPr>
        <p:txBody>
          <a:bodyPr/>
          <a:lstStyle/>
          <a:p>
            <a:pPr eaLnBrk="1" hangingPunct="1">
              <a:defRPr/>
            </a:pPr>
            <a:r>
              <a:rPr lang="tr-TR" sz="2800" dirty="0" smtClean="0"/>
              <a:t>Dövücü düzenin neden olduğu kayıplar sap haznesine dökülen başaklarda dane kırılması, namlu altında ve depoda kırık veya hasarlı dane olarak ortaya çıkar.</a:t>
            </a:r>
          </a:p>
        </p:txBody>
      </p:sp>
      <p:pic>
        <p:nvPicPr>
          <p:cNvPr id="36869" name="Picture 5" descr="1450 e 1550 em corte"/>
          <p:cNvPicPr>
            <a:picLocks noChangeAspect="1" noChangeArrowheads="1"/>
          </p:cNvPicPr>
          <p:nvPr/>
        </p:nvPicPr>
        <p:blipFill>
          <a:blip r:embed="rId2" cstate="print"/>
          <a:srcRect l="28632" t="41025" r="55214" b="40527"/>
          <a:stretch>
            <a:fillRect/>
          </a:stretch>
        </p:blipFill>
        <p:spPr bwMode="auto">
          <a:xfrm>
            <a:off x="4267200" y="1752600"/>
            <a:ext cx="4876800" cy="434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1000"/>
                                        <p:tgtEl>
                                          <p:spTgt spid="77827">
                                            <p:txEl>
                                              <p:pRg st="0" end="0"/>
                                            </p:txEl>
                                          </p:spTgt>
                                        </p:tgtEl>
                                      </p:cBhvr>
                                    </p:animEffect>
                                    <p:anim calcmode="lin" valueType="num">
                                      <p:cBhvr>
                                        <p:cTn id="8" dur="1000" fill="hold"/>
                                        <p:tgtEl>
                                          <p:spTgt spid="778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78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ChangeArrowheads="1"/>
          </p:cNvSpPr>
          <p:nvPr>
            <p:ph type="title"/>
          </p:nvPr>
        </p:nvSpPr>
        <p:spPr>
          <a:xfrm>
            <a:off x="642910" y="142852"/>
            <a:ext cx="8080131" cy="928694"/>
          </a:xfrm>
          <a:solidFill>
            <a:srgbClr val="FFC000"/>
          </a:solidFill>
        </p:spPr>
        <p:txBody>
          <a:bodyPr>
            <a:noAutofit/>
          </a:bodyPr>
          <a:lstStyle/>
          <a:p>
            <a:pPr algn="ctr"/>
            <a:r>
              <a:rPr lang="tr-TR" sz="2800" b="1" dirty="0">
                <a:solidFill>
                  <a:schemeClr val="tx1"/>
                </a:solidFill>
              </a:rPr>
              <a:t>DÖVME KAYIPLARI </a:t>
            </a:r>
            <a:br>
              <a:rPr lang="tr-TR" sz="2800" b="1" dirty="0">
                <a:solidFill>
                  <a:schemeClr val="tx1"/>
                </a:solidFill>
              </a:rPr>
            </a:br>
            <a:r>
              <a:rPr lang="tr-TR" sz="2800" b="1" dirty="0">
                <a:solidFill>
                  <a:schemeClr val="tx1"/>
                </a:solidFill>
              </a:rPr>
              <a:t>(</a:t>
            </a:r>
            <a:r>
              <a:rPr lang="tr-TR" sz="2800" b="1" dirty="0" err="1">
                <a:solidFill>
                  <a:schemeClr val="tx1"/>
                </a:solidFill>
              </a:rPr>
              <a:t>Batör</a:t>
            </a:r>
            <a:r>
              <a:rPr lang="tr-TR" sz="2800" b="1" dirty="0">
                <a:solidFill>
                  <a:schemeClr val="tx1"/>
                </a:solidFill>
              </a:rPr>
              <a:t>-</a:t>
            </a:r>
            <a:r>
              <a:rPr lang="tr-TR" sz="2800" b="1" dirty="0" err="1">
                <a:solidFill>
                  <a:schemeClr val="tx1"/>
                </a:solidFill>
              </a:rPr>
              <a:t>Kontrbatör</a:t>
            </a:r>
            <a:r>
              <a:rPr lang="tr-TR" sz="2800" b="1" dirty="0">
                <a:solidFill>
                  <a:schemeClr val="tx1"/>
                </a:solidFill>
              </a:rPr>
              <a:t> Aralığı)</a:t>
            </a:r>
          </a:p>
        </p:txBody>
      </p:sp>
      <p:pic>
        <p:nvPicPr>
          <p:cNvPr id="20484" name="Picture 4" descr="1"/>
          <p:cNvPicPr>
            <a:picLocks noGrp="1" noChangeAspect="1" noChangeArrowheads="1"/>
          </p:cNvPicPr>
          <p:nvPr>
            <p:ph idx="1"/>
          </p:nvPr>
        </p:nvPicPr>
        <p:blipFill>
          <a:blip r:embed="rId2" cstate="print"/>
          <a:srcRect/>
          <a:stretch>
            <a:fillRect/>
          </a:stretch>
        </p:blipFill>
        <p:spPr>
          <a:xfrm>
            <a:off x="714348" y="1357298"/>
            <a:ext cx="7786741" cy="4572032"/>
          </a:xfrm>
          <a:noFill/>
          <a:ln/>
        </p:spPr>
      </p:pic>
      <p:sp>
        <p:nvSpPr>
          <p:cNvPr id="5" name="4 Veri Yer Tutucusu"/>
          <p:cNvSpPr>
            <a:spLocks noGrp="1"/>
          </p:cNvSpPr>
          <p:nvPr>
            <p:ph type="dt" sz="half" idx="10"/>
          </p:nvPr>
        </p:nvSpPr>
        <p:spPr/>
        <p:txBody>
          <a:bodyPr/>
          <a:lstStyle/>
          <a:p>
            <a:fld id="{6052B209-AB28-477E-9893-B48A6A92D8CE}"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39</a:t>
            </a:fld>
            <a:endParaRPr lang="tr-T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539552" y="1484784"/>
            <a:ext cx="8248429" cy="2606837"/>
          </a:xfrm>
          <a:prstGeom prst="rect">
            <a:avLst/>
          </a:prstGeom>
          <a:noFill/>
          <a:ln w="9525">
            <a:noFill/>
            <a:miter lim="800000"/>
            <a:headEnd/>
            <a:tailEnd/>
          </a:ln>
        </p:spPr>
        <p:txBody>
          <a:bodyPr wrap="square" lIns="91408" tIns="45705" rIns="91408" bIns="45705">
            <a:spAutoFit/>
          </a:bodyPr>
          <a:lstStyle/>
          <a:p>
            <a:pPr marL="342900" indent="-342900" algn="just">
              <a:lnSpc>
                <a:spcPct val="80000"/>
              </a:lnSpc>
            </a:pPr>
            <a:r>
              <a:rPr lang="tr-TR" sz="1600" dirty="0">
                <a:latin typeface="Tahoma" pitchFamily="34" charset="0"/>
              </a:rPr>
              <a:t>     </a:t>
            </a:r>
          </a:p>
          <a:p>
            <a:pPr marL="342900" indent="-342900" algn="just">
              <a:lnSpc>
                <a:spcPct val="80000"/>
              </a:lnSpc>
              <a:buFont typeface="Wingdings" pitchFamily="2" charset="2"/>
              <a:buChar char="ü"/>
            </a:pPr>
            <a:r>
              <a:rPr lang="tr-TR" sz="2800" dirty="0">
                <a:latin typeface="Times New Roman" pitchFamily="18" charset="0"/>
              </a:rPr>
              <a:t>Ülkemizde ise bu sorun 1978 yılına kadar ciddi bir şekilde ele alınmamıştır. 1978 yılında ülkemizde yapılan bir dizi çalışma sonunda, buğdayda  hasat sırasında dane kaybının % 7, 5 olduğu saptanmıştır. </a:t>
            </a:r>
            <a:endParaRPr lang="tr-TR" sz="2800" dirty="0" smtClean="0">
              <a:latin typeface="Times New Roman" pitchFamily="18" charset="0"/>
            </a:endParaRPr>
          </a:p>
          <a:p>
            <a:pPr marL="342900" indent="-342900" algn="just">
              <a:lnSpc>
                <a:spcPct val="80000"/>
              </a:lnSpc>
              <a:buFont typeface="Wingdings" pitchFamily="2" charset="2"/>
              <a:buChar char="ü"/>
            </a:pPr>
            <a:endParaRPr lang="tr-TR" sz="2800" dirty="0" smtClean="0">
              <a:latin typeface="Times New Roman" pitchFamily="18" charset="0"/>
            </a:endParaRPr>
          </a:p>
          <a:p>
            <a:pPr marL="342900" indent="-342900" algn="just">
              <a:lnSpc>
                <a:spcPct val="80000"/>
              </a:lnSpc>
            </a:pPr>
            <a:endParaRPr lang="tr-TR" sz="2800" dirty="0">
              <a:latin typeface="Times New Roman" pitchFamily="18" charset="0"/>
            </a:endParaRPr>
          </a:p>
          <a:p>
            <a:pPr marL="342900" indent="-342900" algn="just" eaLnBrk="0" hangingPunct="0">
              <a:lnSpc>
                <a:spcPct val="90000"/>
              </a:lnSpc>
              <a:buClr>
                <a:srgbClr val="FF3300"/>
              </a:buClr>
              <a:buFont typeface="Wingdings" pitchFamily="2" charset="2"/>
              <a:buChar char="ü"/>
            </a:pPr>
            <a:endParaRPr lang="en-US" dirty="0">
              <a:latin typeface="Times New Roman" pitchFamily="18" charset="0"/>
            </a:endParaRPr>
          </a:p>
        </p:txBody>
      </p:sp>
      <p:sp>
        <p:nvSpPr>
          <p:cNvPr id="7173" name="AutoShape 2"/>
          <p:cNvSpPr>
            <a:spLocks noChangeArrowheads="1"/>
          </p:cNvSpPr>
          <p:nvPr/>
        </p:nvSpPr>
        <p:spPr bwMode="auto">
          <a:xfrm>
            <a:off x="785786" y="500042"/>
            <a:ext cx="7196141" cy="785818"/>
          </a:xfrm>
          <a:prstGeom prst="homePlate">
            <a:avLst>
              <a:gd name="adj" fmla="val 100000"/>
            </a:avLst>
          </a:prstGeom>
          <a:solidFill>
            <a:srgbClr val="FFC000"/>
          </a:solidFill>
          <a:ln w="9525">
            <a:solidFill>
              <a:schemeClr val="tx1"/>
            </a:solidFill>
            <a:miter lim="800000"/>
            <a:headEnd/>
            <a:tailEnd/>
          </a:ln>
        </p:spPr>
        <p:txBody>
          <a:bodyPr wrap="none" lIns="91408" tIns="45705" rIns="91408" bIns="45705" anchor="ctr"/>
          <a:lstStyle/>
          <a:p>
            <a:pPr algn="l">
              <a:spcBef>
                <a:spcPct val="0"/>
              </a:spcBef>
            </a:pPr>
            <a:r>
              <a:rPr lang="tr-TR" sz="2000" b="1" dirty="0">
                <a:latin typeface="Times New Roman" pitchFamily="18" charset="0"/>
              </a:rPr>
              <a:t>ÜRÜN KAYIPLARININ GÜNDEME GELMESİ</a:t>
            </a:r>
            <a:r>
              <a:rPr lang="tr-TR" sz="1600" b="1" dirty="0">
                <a:latin typeface="Tahoma" pitchFamily="34" charset="0"/>
              </a:rPr>
              <a:t> </a:t>
            </a:r>
          </a:p>
        </p:txBody>
      </p:sp>
      <p:sp>
        <p:nvSpPr>
          <p:cNvPr id="7174" name="Rectangle 1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algn="l" eaLnBrk="0" hangingPunct="0">
              <a:spcBef>
                <a:spcPct val="0"/>
              </a:spcBef>
              <a:tabLst>
                <a:tab pos="457200" algn="l"/>
              </a:tabLst>
            </a:pPr>
            <a:endParaRPr lang="tr-TR"/>
          </a:p>
        </p:txBody>
      </p:sp>
      <p:sp>
        <p:nvSpPr>
          <p:cNvPr id="7175" name="Rectangle 1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algn="l" eaLnBrk="0" hangingPunct="0">
              <a:spcBef>
                <a:spcPct val="0"/>
              </a:spcBef>
              <a:tabLst>
                <a:tab pos="457200" algn="l"/>
              </a:tabLst>
            </a:pPr>
            <a:endParaRPr lang="tr-TR"/>
          </a:p>
        </p:txBody>
      </p:sp>
      <p:sp>
        <p:nvSpPr>
          <p:cNvPr id="6" name="5 Veri Yer Tutucusu"/>
          <p:cNvSpPr>
            <a:spLocks noGrp="1"/>
          </p:cNvSpPr>
          <p:nvPr>
            <p:ph type="dt" sz="half" idx="10"/>
          </p:nvPr>
        </p:nvSpPr>
        <p:spPr/>
        <p:txBody>
          <a:bodyPr/>
          <a:lstStyle/>
          <a:p>
            <a:fld id="{643B601D-A64D-48CD-9AA5-05277B8FD27D}" type="datetime1">
              <a:rPr lang="tr-TR" smtClean="0"/>
              <a:pPr/>
              <a:t>13.12.2019</a:t>
            </a:fld>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4</a:t>
            </a:fld>
            <a:endParaRPr lang="tr-T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4282" y="274638"/>
            <a:ext cx="8472518" cy="868346"/>
          </a:xfrm>
          <a:solidFill>
            <a:srgbClr val="FFC000"/>
          </a:solidFill>
        </p:spPr>
        <p:txBody>
          <a:bodyPr/>
          <a:lstStyle/>
          <a:p>
            <a:pPr algn="ctr"/>
            <a:r>
              <a:rPr lang="tr-TR" dirty="0" smtClean="0">
                <a:solidFill>
                  <a:schemeClr val="tx1"/>
                </a:solidFill>
              </a:rPr>
              <a:t>DÖVME </a:t>
            </a:r>
            <a:r>
              <a:rPr lang="tr-TR" dirty="0">
                <a:solidFill>
                  <a:schemeClr val="tx1"/>
                </a:solidFill>
              </a:rPr>
              <a:t>DÜZENİ KAYIPLARI(b)</a:t>
            </a:r>
          </a:p>
        </p:txBody>
      </p:sp>
      <p:pic>
        <p:nvPicPr>
          <p:cNvPr id="71684" name="Picture 4" descr="1"/>
          <p:cNvPicPr>
            <a:picLocks noGrp="1" noChangeAspect="1" noChangeArrowheads="1"/>
          </p:cNvPicPr>
          <p:nvPr>
            <p:ph idx="1"/>
          </p:nvPr>
        </p:nvPicPr>
        <p:blipFill>
          <a:blip r:embed="rId2" cstate="print"/>
          <a:stretch>
            <a:fillRect/>
          </a:stretch>
        </p:blipFill>
        <p:spPr>
          <a:xfrm>
            <a:off x="1383230" y="1935163"/>
            <a:ext cx="6377540" cy="4389437"/>
          </a:xfrm>
          <a:noFill/>
          <a:ln/>
        </p:spPr>
      </p:pic>
      <p:sp>
        <p:nvSpPr>
          <p:cNvPr id="4" name="3 Veri Yer Tutucusu"/>
          <p:cNvSpPr>
            <a:spLocks noGrp="1"/>
          </p:cNvSpPr>
          <p:nvPr>
            <p:ph type="dt" sz="half" idx="10"/>
          </p:nvPr>
        </p:nvSpPr>
        <p:spPr/>
        <p:txBody>
          <a:bodyPr/>
          <a:lstStyle/>
          <a:p>
            <a:fld id="{EE0A1ECA-858F-4EE7-832B-AD94C84745AD}"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40</a:t>
            </a:fld>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p:cTn id="7" dur="500" fill="hold"/>
                                        <p:tgtEl>
                                          <p:spTgt spid="71682"/>
                                        </p:tgtEl>
                                        <p:attrNameLst>
                                          <p:attrName>ppt_w</p:attrName>
                                        </p:attrNameLst>
                                      </p:cBhvr>
                                      <p:tavLst>
                                        <p:tav tm="0">
                                          <p:val>
                                            <p:fltVal val="0"/>
                                          </p:val>
                                        </p:tav>
                                        <p:tav tm="100000">
                                          <p:val>
                                            <p:strVal val="#ppt_w"/>
                                          </p:val>
                                        </p:tav>
                                      </p:tavLst>
                                    </p:anim>
                                    <p:anim calcmode="lin" valueType="num">
                                      <p:cBhvr>
                                        <p:cTn id="8" dur="500" fill="hold"/>
                                        <p:tgtEl>
                                          <p:spTgt spid="71682"/>
                                        </p:tgtEl>
                                        <p:attrNameLst>
                                          <p:attrName>ppt_h</p:attrName>
                                        </p:attrNameLst>
                                      </p:cBhvr>
                                      <p:tavLst>
                                        <p:tav tm="0">
                                          <p:val>
                                            <p:fltVal val="0"/>
                                          </p:val>
                                        </p:tav>
                                        <p:tav tm="100000">
                                          <p:val>
                                            <p:strVal val="#ppt_h"/>
                                          </p:val>
                                        </p:tav>
                                      </p:tavLst>
                                    </p:anim>
                                    <p:animEffect transition="in" filter="fade">
                                      <p:cBhvr>
                                        <p:cTn id="9" dur="500"/>
                                        <p:tgtEl>
                                          <p:spTgt spid="7168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1684"/>
                                        </p:tgtEl>
                                        <p:attrNameLst>
                                          <p:attrName>style.visibility</p:attrName>
                                        </p:attrNameLst>
                                      </p:cBhvr>
                                      <p:to>
                                        <p:strVal val="visible"/>
                                      </p:to>
                                    </p:set>
                                    <p:anim calcmode="lin" valueType="num">
                                      <p:cBhvr>
                                        <p:cTn id="14" dur="500" fill="hold"/>
                                        <p:tgtEl>
                                          <p:spTgt spid="71684"/>
                                        </p:tgtEl>
                                        <p:attrNameLst>
                                          <p:attrName>ppt_w</p:attrName>
                                        </p:attrNameLst>
                                      </p:cBhvr>
                                      <p:tavLst>
                                        <p:tav tm="0">
                                          <p:val>
                                            <p:fltVal val="0"/>
                                          </p:val>
                                        </p:tav>
                                        <p:tav tm="100000">
                                          <p:val>
                                            <p:strVal val="#ppt_w"/>
                                          </p:val>
                                        </p:tav>
                                      </p:tavLst>
                                    </p:anim>
                                    <p:anim calcmode="lin" valueType="num">
                                      <p:cBhvr>
                                        <p:cTn id="15" dur="500" fill="hold"/>
                                        <p:tgtEl>
                                          <p:spTgt spid="71684"/>
                                        </p:tgtEl>
                                        <p:attrNameLst>
                                          <p:attrName>ppt_h</p:attrName>
                                        </p:attrNameLst>
                                      </p:cBhvr>
                                      <p:tavLst>
                                        <p:tav tm="0">
                                          <p:val>
                                            <p:fltVal val="0"/>
                                          </p:val>
                                        </p:tav>
                                        <p:tav tm="100000">
                                          <p:val>
                                            <p:strVal val="#ppt_h"/>
                                          </p:val>
                                        </p:tav>
                                      </p:tavLst>
                                    </p:anim>
                                    <p:animEffect transition="in" filter="fade">
                                      <p:cBhvr>
                                        <p:cTn id="16"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descr="000_1409"/>
          <p:cNvPicPr>
            <a:picLocks noChangeAspect="1" noChangeArrowheads="1"/>
          </p:cNvPicPr>
          <p:nvPr/>
        </p:nvPicPr>
        <p:blipFill>
          <a:blip r:embed="rId2" cstate="print"/>
          <a:srcRect/>
          <a:stretch>
            <a:fillRect/>
          </a:stretch>
        </p:blipFill>
        <p:spPr bwMode="auto">
          <a:xfrm>
            <a:off x="395288" y="296863"/>
            <a:ext cx="8748712" cy="6561137"/>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C9842CFE-AC27-41EA-B785-D27D2C32A387}"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41</a:t>
            </a:fld>
            <a:endParaRPr lang="tr-T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descr="000_1548"/>
          <p:cNvPicPr>
            <a:picLocks noChangeAspect="1" noChangeArrowheads="1"/>
          </p:cNvPicPr>
          <p:nvPr/>
        </p:nvPicPr>
        <p:blipFill>
          <a:blip r:embed="rId2" cstate="print"/>
          <a:srcRect/>
          <a:stretch>
            <a:fillRect/>
          </a:stretch>
        </p:blipFill>
        <p:spPr bwMode="auto">
          <a:xfrm>
            <a:off x="214282" y="1214422"/>
            <a:ext cx="8555040" cy="5284803"/>
          </a:xfrm>
          <a:prstGeom prst="rect">
            <a:avLst/>
          </a:prstGeom>
          <a:noFill/>
          <a:ln w="9525">
            <a:noFill/>
            <a:miter lim="800000"/>
            <a:headEnd/>
            <a:tailEnd/>
          </a:ln>
        </p:spPr>
      </p:pic>
      <p:sp>
        <p:nvSpPr>
          <p:cNvPr id="5" name="4 Dikdörtgen"/>
          <p:cNvSpPr/>
          <p:nvPr/>
        </p:nvSpPr>
        <p:spPr>
          <a:xfrm>
            <a:off x="0" y="214290"/>
            <a:ext cx="8929718" cy="892552"/>
          </a:xfrm>
          <a:prstGeom prst="rect">
            <a:avLst/>
          </a:prstGeom>
        </p:spPr>
        <p:txBody>
          <a:bodyPr wrap="square">
            <a:spAutoFit/>
          </a:bodyPr>
          <a:lstStyle/>
          <a:p>
            <a:r>
              <a:rPr lang="tr-TR" sz="2600" dirty="0" smtClean="0"/>
              <a:t>Buğday hasadında dövücü düzende en az dane kaybı % 14-19 nemde kararlı bir besleme sağlandığında meydana gelmektedir.</a:t>
            </a:r>
            <a:endParaRPr lang="tr-TR" sz="2600" dirty="0"/>
          </a:p>
        </p:txBody>
      </p:sp>
      <p:sp>
        <p:nvSpPr>
          <p:cNvPr id="6" name="5 Veri Yer Tutucusu"/>
          <p:cNvSpPr>
            <a:spLocks noGrp="1"/>
          </p:cNvSpPr>
          <p:nvPr>
            <p:ph type="dt" sz="half" idx="10"/>
          </p:nvPr>
        </p:nvSpPr>
        <p:spPr/>
        <p:txBody>
          <a:bodyPr/>
          <a:lstStyle/>
          <a:p>
            <a:fld id="{26582DFA-C078-47B1-ABD8-08E507739CBD}" type="datetime1">
              <a:rPr lang="tr-TR" smtClean="0"/>
              <a:pPr/>
              <a:t>13.12.2019</a:t>
            </a:fld>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42</a:t>
            </a:fld>
            <a:endParaRPr lang="tr-T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3 Slayt Numarası Yer Tutucusu"/>
          <p:cNvSpPr>
            <a:spLocks noGrp="1"/>
          </p:cNvSpPr>
          <p:nvPr>
            <p:ph type="sldNum" sz="quarter" idx="12"/>
          </p:nvPr>
        </p:nvSpPr>
        <p:spPr/>
        <p:txBody>
          <a:bodyPr/>
          <a:lstStyle/>
          <a:p>
            <a:pPr>
              <a:defRPr/>
            </a:pPr>
            <a:fld id="{1C7AC3D9-F71A-4F15-8134-BBB209B99DAC}" type="slidenum">
              <a:rPr lang="tr-TR"/>
              <a:pPr>
                <a:defRPr/>
              </a:pPr>
              <a:t>43</a:t>
            </a:fld>
            <a:endParaRPr lang="tr-TR"/>
          </a:p>
        </p:txBody>
      </p:sp>
      <p:sp>
        <p:nvSpPr>
          <p:cNvPr id="83970" name="Rectangle 2"/>
          <p:cNvSpPr>
            <a:spLocks noGrp="1" noChangeArrowheads="1"/>
          </p:cNvSpPr>
          <p:nvPr>
            <p:ph type="title" idx="4294967295"/>
          </p:nvPr>
        </p:nvSpPr>
        <p:spPr>
          <a:xfrm>
            <a:off x="0" y="152400"/>
            <a:ext cx="8629650" cy="609600"/>
          </a:xfrm>
          <a:solidFill>
            <a:srgbClr val="FFC000"/>
          </a:solidFill>
        </p:spPr>
        <p:txBody>
          <a:bodyPr>
            <a:normAutofit fontScale="90000"/>
          </a:bodyPr>
          <a:lstStyle/>
          <a:p>
            <a:pPr algn="ctr" eaLnBrk="1" hangingPunct="1">
              <a:defRPr/>
            </a:pPr>
            <a:r>
              <a:rPr lang="tr-TR" sz="4000" b="1" dirty="0" smtClean="0">
                <a:solidFill>
                  <a:schemeClr val="tx1"/>
                </a:solidFill>
              </a:rPr>
              <a:t>Ayırma Düzeni Kayıpları</a:t>
            </a:r>
          </a:p>
        </p:txBody>
      </p:sp>
      <p:sp>
        <p:nvSpPr>
          <p:cNvPr id="83971" name="Rectangle 3"/>
          <p:cNvSpPr>
            <a:spLocks noGrp="1" noChangeArrowheads="1"/>
          </p:cNvSpPr>
          <p:nvPr>
            <p:ph type="body" idx="4294967295"/>
          </p:nvPr>
        </p:nvSpPr>
        <p:spPr>
          <a:xfrm>
            <a:off x="0" y="785813"/>
            <a:ext cx="8678863" cy="2133600"/>
          </a:xfrm>
        </p:spPr>
        <p:txBody>
          <a:bodyPr/>
          <a:lstStyle/>
          <a:p>
            <a:pPr eaLnBrk="1" hangingPunct="1">
              <a:lnSpc>
                <a:spcPct val="90000"/>
              </a:lnSpc>
              <a:defRPr/>
            </a:pPr>
            <a:r>
              <a:rPr lang="tr-TR" sz="2400" dirty="0" smtClean="0"/>
              <a:t>Bu kayıplar sap ve saman arasında dane görülmesi ile anlaşılır.</a:t>
            </a:r>
          </a:p>
          <a:p>
            <a:pPr eaLnBrk="1" hangingPunct="1">
              <a:lnSpc>
                <a:spcPct val="90000"/>
              </a:lnSpc>
              <a:defRPr/>
            </a:pPr>
            <a:r>
              <a:rPr lang="tr-TR" sz="2400" dirty="0" smtClean="0"/>
              <a:t>Ayırma düzeni kayıpları işlenen ürüne, sap uzunluğuna, dane saman oranına, tabla eğimine, nem oranı, yeşil aksam ve kılçık oranı gibi faktörlere bağlıdır.</a:t>
            </a:r>
          </a:p>
          <a:p>
            <a:pPr eaLnBrk="1" hangingPunct="1">
              <a:lnSpc>
                <a:spcPct val="90000"/>
              </a:lnSpc>
              <a:buFont typeface="Wingdings" pitchFamily="2" charset="2"/>
              <a:buNone/>
              <a:defRPr/>
            </a:pPr>
            <a:endParaRPr lang="tr-TR" sz="2400" dirty="0" smtClean="0"/>
          </a:p>
        </p:txBody>
      </p:sp>
      <p:pic>
        <p:nvPicPr>
          <p:cNvPr id="40963" name="Picture 5"/>
          <p:cNvPicPr>
            <a:picLocks noChangeAspect="1" noChangeArrowheads="1"/>
          </p:cNvPicPr>
          <p:nvPr/>
        </p:nvPicPr>
        <p:blipFill>
          <a:blip r:embed="rId2" cstate="print"/>
          <a:srcRect b="3078"/>
          <a:stretch>
            <a:fillRect/>
          </a:stretch>
        </p:blipFill>
        <p:spPr bwMode="auto">
          <a:xfrm>
            <a:off x="5486400" y="2971800"/>
            <a:ext cx="3657600" cy="3886200"/>
          </a:xfrm>
          <a:prstGeom prst="rect">
            <a:avLst/>
          </a:prstGeom>
          <a:noFill/>
          <a:ln w="28575">
            <a:solidFill>
              <a:srgbClr val="001E80"/>
            </a:solidFill>
            <a:miter lim="800000"/>
            <a:headEnd/>
            <a:tailEnd/>
          </a:ln>
        </p:spPr>
      </p:pic>
      <p:pic>
        <p:nvPicPr>
          <p:cNvPr id="40966" name="Picture 4"/>
          <p:cNvPicPr>
            <a:picLocks noChangeAspect="1" noChangeArrowheads="1"/>
          </p:cNvPicPr>
          <p:nvPr/>
        </p:nvPicPr>
        <p:blipFill>
          <a:blip r:embed="rId3" cstate="print">
            <a:clrChange>
              <a:clrFrom>
                <a:srgbClr val="FEF886"/>
              </a:clrFrom>
              <a:clrTo>
                <a:srgbClr val="FEF886">
                  <a:alpha val="0"/>
                </a:srgbClr>
              </a:clrTo>
            </a:clrChange>
            <a:lum bright="-6000" contrast="18000"/>
          </a:blip>
          <a:srcRect t="10312" r="7588" b="8035"/>
          <a:stretch>
            <a:fillRect/>
          </a:stretch>
        </p:blipFill>
        <p:spPr bwMode="auto">
          <a:xfrm>
            <a:off x="0" y="3124200"/>
            <a:ext cx="5334000" cy="3581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fade">
                                      <p:cBhvr>
                                        <p:cTn id="7" dur="1000"/>
                                        <p:tgtEl>
                                          <p:spTgt spid="83971">
                                            <p:txEl>
                                              <p:pRg st="0" end="0"/>
                                            </p:txEl>
                                          </p:spTgt>
                                        </p:tgtEl>
                                      </p:cBhvr>
                                    </p:animEffect>
                                    <p:anim calcmode="lin" valueType="num">
                                      <p:cBhvr>
                                        <p:cTn id="8" dur="10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3971">
                                            <p:txEl>
                                              <p:pRg st="1" end="1"/>
                                            </p:txEl>
                                          </p:spTgt>
                                        </p:tgtEl>
                                        <p:attrNameLst>
                                          <p:attrName>style.visibility</p:attrName>
                                        </p:attrNameLst>
                                      </p:cBhvr>
                                      <p:to>
                                        <p:strVal val="visible"/>
                                      </p:to>
                                    </p:set>
                                    <p:animEffect transition="in" filter="fade">
                                      <p:cBhvr>
                                        <p:cTn id="14" dur="1000"/>
                                        <p:tgtEl>
                                          <p:spTgt spid="83971">
                                            <p:txEl>
                                              <p:pRg st="1" end="1"/>
                                            </p:txEl>
                                          </p:spTgt>
                                        </p:tgtEl>
                                      </p:cBhvr>
                                    </p:animEffect>
                                    <p:anim calcmode="lin" valueType="num">
                                      <p:cBhvr>
                                        <p:cTn id="15" dur="10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285720" y="857232"/>
            <a:ext cx="8601838" cy="5153043"/>
          </a:xfrm>
        </p:spPr>
        <p:txBody>
          <a:bodyPr>
            <a:normAutofit/>
          </a:bodyPr>
          <a:lstStyle/>
          <a:p>
            <a:pPr>
              <a:buFont typeface="Wingdings" pitchFamily="2" charset="2"/>
              <a:buNone/>
            </a:pPr>
            <a:r>
              <a:rPr lang="tr-TR" dirty="0"/>
              <a:t>  </a:t>
            </a:r>
          </a:p>
          <a:p>
            <a:pPr>
              <a:buFont typeface="Wingdings" pitchFamily="2" charset="2"/>
              <a:buNone/>
            </a:pPr>
            <a:r>
              <a:rPr lang="tr-TR" dirty="0"/>
              <a:t>	</a:t>
            </a:r>
          </a:p>
          <a:p>
            <a:pPr algn="ctr">
              <a:buFont typeface="Wingdings" pitchFamily="2" charset="2"/>
              <a:buNone/>
            </a:pPr>
            <a:r>
              <a:rPr lang="tr-TR" b="1" dirty="0" smtClean="0"/>
              <a:t>MAKİNAYA BAĞLI NEDENLER</a:t>
            </a:r>
            <a:r>
              <a:rPr lang="tr-TR" dirty="0" smtClean="0"/>
              <a:t>;</a:t>
            </a:r>
          </a:p>
          <a:p>
            <a:pPr>
              <a:buFont typeface="Wingdings" pitchFamily="2" charset="2"/>
              <a:buNone/>
            </a:pPr>
            <a:endParaRPr lang="tr-TR" dirty="0"/>
          </a:p>
          <a:p>
            <a:r>
              <a:rPr lang="tr-TR" dirty="0" smtClean="0"/>
              <a:t>PERDENİN YIRTIK OLMASI,</a:t>
            </a:r>
          </a:p>
          <a:p>
            <a:r>
              <a:rPr lang="tr-TR" dirty="0" smtClean="0"/>
              <a:t>SARSAĞIN </a:t>
            </a:r>
            <a:r>
              <a:rPr lang="tr-TR" dirty="0"/>
              <a:t>AŞIRI </a:t>
            </a:r>
            <a:r>
              <a:rPr lang="tr-TR" dirty="0" smtClean="0"/>
              <a:t>YÜKLENMESİ,</a:t>
            </a:r>
            <a:endParaRPr lang="tr-TR" dirty="0"/>
          </a:p>
          <a:p>
            <a:r>
              <a:rPr lang="tr-TR" dirty="0"/>
              <a:t>SARSAĞIN YETERSİZ YÜKLENMESİ</a:t>
            </a:r>
          </a:p>
          <a:p>
            <a:pPr>
              <a:buFont typeface="Wingdings" pitchFamily="2" charset="2"/>
              <a:buNone/>
            </a:pPr>
            <a:endParaRPr lang="tr-TR" dirty="0"/>
          </a:p>
          <a:p>
            <a:endParaRPr lang="tr-TR" dirty="0"/>
          </a:p>
        </p:txBody>
      </p:sp>
      <p:sp>
        <p:nvSpPr>
          <p:cNvPr id="4" name="3 Veri Yer Tutucusu"/>
          <p:cNvSpPr>
            <a:spLocks noGrp="1"/>
          </p:cNvSpPr>
          <p:nvPr>
            <p:ph type="dt" sz="half" idx="10"/>
          </p:nvPr>
        </p:nvSpPr>
        <p:spPr/>
        <p:txBody>
          <a:bodyPr/>
          <a:lstStyle/>
          <a:p>
            <a:fld id="{FA91718B-7C1F-419E-896D-C299B869F045}"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44</a:t>
            </a:fld>
            <a:endParaRPr lang="tr-T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r>
              <a:rPr lang="tr-TR" dirty="0" smtClean="0"/>
              <a:t>Perde yırtıksa yöneltme tamburunun fırlattığı ürünün perdeyi geçerek sarsağın gerilerine doğru düşmesi sonucu ayırma randımanı düşmekte ve kayıp oranı artmaktadır.</a:t>
            </a:r>
          </a:p>
          <a:p>
            <a:endParaRPr lang="tr-TR" dirty="0"/>
          </a:p>
        </p:txBody>
      </p:sp>
      <p:sp>
        <p:nvSpPr>
          <p:cNvPr id="4" name="3 Veri Yer Tutucusu"/>
          <p:cNvSpPr>
            <a:spLocks noGrp="1"/>
          </p:cNvSpPr>
          <p:nvPr>
            <p:ph type="dt" sz="half" idx="10"/>
          </p:nvPr>
        </p:nvSpPr>
        <p:spPr/>
        <p:txBody>
          <a:bodyPr/>
          <a:lstStyle/>
          <a:p>
            <a:fld id="{10C328D4-24C0-4F71-B402-CA76E30FDA54}"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45</a:t>
            </a:fld>
            <a:endParaRPr lang="tr-T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395536" y="1340768"/>
            <a:ext cx="8496944" cy="4968552"/>
          </a:xfrm>
          <a:ln>
            <a:solidFill>
              <a:schemeClr val="accent1"/>
            </a:solidFill>
          </a:ln>
        </p:spPr>
        <p:txBody>
          <a:bodyPr>
            <a:normAutofit/>
          </a:bodyPr>
          <a:lstStyle/>
          <a:p>
            <a:pPr>
              <a:buFont typeface="Wingdings" pitchFamily="2" charset="2"/>
              <a:buChar char="ü"/>
            </a:pPr>
            <a:r>
              <a:rPr lang="tr-TR" sz="2800" dirty="0" smtClean="0"/>
              <a:t>Sarsağa gelen sap miktarının fazla olması</a:t>
            </a:r>
          </a:p>
          <a:p>
            <a:pPr>
              <a:buFont typeface="Wingdings" pitchFamily="2" charset="2"/>
              <a:buChar char="ü"/>
            </a:pPr>
            <a:r>
              <a:rPr lang="tr-TR" sz="2800" dirty="0" smtClean="0"/>
              <a:t>Sarsak eleman  ızgaralarının tıkalı olması</a:t>
            </a:r>
          </a:p>
          <a:p>
            <a:pPr>
              <a:buClr>
                <a:schemeClr val="tx1"/>
              </a:buClr>
              <a:buFont typeface="Wingdings" pitchFamily="2" charset="2"/>
              <a:buChar char="ü"/>
            </a:pPr>
            <a:r>
              <a:rPr lang="tr-TR" sz="2800" dirty="0" smtClean="0"/>
              <a:t>Biçerdöver ilerleme hızının gereğinden fazla olması</a:t>
            </a:r>
          </a:p>
          <a:p>
            <a:pPr>
              <a:buClr>
                <a:schemeClr val="tx1"/>
              </a:buClr>
              <a:buFont typeface="Wingdings" pitchFamily="2" charset="2"/>
              <a:buChar char="ü"/>
            </a:pPr>
            <a:r>
              <a:rPr lang="tr-TR" sz="2800" dirty="0" err="1" smtClean="0"/>
              <a:t>Kontrbatör</a:t>
            </a:r>
            <a:r>
              <a:rPr lang="tr-TR" sz="2800" dirty="0" smtClean="0"/>
              <a:t> ızgaralarının tıkanarak sarsaklara fazla ürün vermesi,</a:t>
            </a:r>
          </a:p>
          <a:p>
            <a:pPr>
              <a:buClr>
                <a:schemeClr val="tx1"/>
              </a:buClr>
              <a:buFont typeface="Wingdings" pitchFamily="2" charset="2"/>
              <a:buChar char="ü"/>
            </a:pPr>
            <a:r>
              <a:rPr lang="tr-TR" sz="2800" dirty="0" smtClean="0"/>
              <a:t>Sarsak </a:t>
            </a:r>
            <a:r>
              <a:rPr lang="tr-TR" sz="2800" dirty="0"/>
              <a:t>devrinin düşük </a:t>
            </a:r>
            <a:r>
              <a:rPr lang="tr-TR" sz="2800" dirty="0" smtClean="0"/>
              <a:t>olması nedeniyle ürünün zamanında sarsağı terk edememesi,</a:t>
            </a:r>
            <a:endParaRPr lang="tr-TR" sz="2800" dirty="0"/>
          </a:p>
          <a:p>
            <a:pPr>
              <a:buClr>
                <a:schemeClr val="tx1"/>
              </a:buClr>
              <a:buFont typeface="Wingdings" pitchFamily="2" charset="2"/>
              <a:buChar char="ü"/>
            </a:pPr>
            <a:r>
              <a:rPr lang="tr-TR" sz="2800" dirty="0"/>
              <a:t>Arazi meylinden sarsağın öne doğru fazla meyilli olması</a:t>
            </a:r>
          </a:p>
        </p:txBody>
      </p:sp>
      <p:sp>
        <p:nvSpPr>
          <p:cNvPr id="4" name="3 Veri Yer Tutucusu"/>
          <p:cNvSpPr>
            <a:spLocks noGrp="1"/>
          </p:cNvSpPr>
          <p:nvPr>
            <p:ph type="dt" sz="half" idx="10"/>
          </p:nvPr>
        </p:nvSpPr>
        <p:spPr/>
        <p:txBody>
          <a:bodyPr/>
          <a:lstStyle/>
          <a:p>
            <a:fld id="{516ED6AA-58E1-4AD9-95ED-6940CECDF6A3}"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46</a:t>
            </a:fld>
            <a:endParaRPr lang="tr-TR"/>
          </a:p>
        </p:txBody>
      </p:sp>
      <p:sp>
        <p:nvSpPr>
          <p:cNvPr id="6" name="5 Dikdörtgen"/>
          <p:cNvSpPr/>
          <p:nvPr/>
        </p:nvSpPr>
        <p:spPr>
          <a:xfrm>
            <a:off x="241995" y="404664"/>
            <a:ext cx="8902005" cy="523220"/>
          </a:xfrm>
          <a:prstGeom prst="rect">
            <a:avLst/>
          </a:prstGeom>
          <a:solidFill>
            <a:srgbClr val="FFC000"/>
          </a:solidFill>
        </p:spPr>
        <p:txBody>
          <a:bodyPr wrap="square">
            <a:spAutoFit/>
          </a:bodyPr>
          <a:lstStyle/>
          <a:p>
            <a:r>
              <a:rPr lang="tr-TR" sz="2800" b="1" u="sng" dirty="0" smtClean="0">
                <a:solidFill>
                  <a:prstClr val="black"/>
                </a:solidFill>
              </a:rPr>
              <a:t>SARSAĞIN AŞIRI YÜKLENMESİNİN NEDENLERİ</a:t>
            </a:r>
            <a:endParaRPr lang="tr-TR" sz="1600" b="1"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323528" y="1124745"/>
            <a:ext cx="8496944" cy="4968551"/>
          </a:xfrm>
        </p:spPr>
        <p:txBody>
          <a:bodyPr>
            <a:normAutofit/>
          </a:bodyPr>
          <a:lstStyle/>
          <a:p>
            <a:pPr>
              <a:buClr>
                <a:schemeClr val="tx1"/>
              </a:buClr>
              <a:buFont typeface="Wingdings" pitchFamily="2" charset="2"/>
              <a:buChar char="ü"/>
            </a:pPr>
            <a:r>
              <a:rPr lang="tr-TR" dirty="0" smtClean="0"/>
              <a:t>Sarsaktaki ürünün gereğinden az olması,</a:t>
            </a:r>
          </a:p>
          <a:p>
            <a:pPr>
              <a:buClr>
                <a:schemeClr val="tx1"/>
              </a:buClr>
              <a:buFont typeface="Wingdings" pitchFamily="2" charset="2"/>
              <a:buChar char="ü"/>
            </a:pPr>
            <a:r>
              <a:rPr lang="tr-TR" dirty="0" smtClean="0"/>
              <a:t>Biçerdöver ilerleme hızının düşük olması,</a:t>
            </a:r>
          </a:p>
          <a:p>
            <a:pPr>
              <a:buClr>
                <a:schemeClr val="tx1"/>
              </a:buClr>
              <a:buFont typeface="Wingdings" pitchFamily="2" charset="2"/>
              <a:buChar char="ü"/>
            </a:pPr>
            <a:r>
              <a:rPr lang="tr-TR" dirty="0" smtClean="0"/>
              <a:t>Sarsak devrinin fazla olması,</a:t>
            </a:r>
            <a:endParaRPr lang="tr-TR" dirty="0"/>
          </a:p>
          <a:p>
            <a:pPr>
              <a:buClr>
                <a:schemeClr val="tx1"/>
              </a:buClr>
              <a:buFont typeface="Wingdings" pitchFamily="2" charset="2"/>
              <a:buChar char="ü"/>
            </a:pPr>
            <a:r>
              <a:rPr lang="tr-TR" dirty="0"/>
              <a:t>Dövme düzeni ayarlarının yanlış olması ile ürünün </a:t>
            </a:r>
            <a:r>
              <a:rPr lang="tr-TR" dirty="0" err="1"/>
              <a:t>kontrbatörden</a:t>
            </a:r>
            <a:r>
              <a:rPr lang="tr-TR" dirty="0"/>
              <a:t> fazla oranda geçmesi</a:t>
            </a:r>
          </a:p>
          <a:p>
            <a:pPr>
              <a:buClr>
                <a:schemeClr val="tx1"/>
              </a:buClr>
              <a:buFont typeface="Wingdings" pitchFamily="2" charset="2"/>
              <a:buChar char="ü"/>
            </a:pPr>
            <a:r>
              <a:rPr lang="tr-TR" dirty="0"/>
              <a:t>Sarsağın geriye doğru meyilli olması</a:t>
            </a:r>
          </a:p>
          <a:p>
            <a:pPr>
              <a:buClr>
                <a:schemeClr val="tx1"/>
              </a:buClr>
              <a:buFont typeface="Wingdings" pitchFamily="2" charset="2"/>
              <a:buChar char="ü"/>
            </a:pPr>
            <a:r>
              <a:rPr lang="tr-TR" dirty="0"/>
              <a:t>Sarsak eleman ızgaralarının tıkalı olması</a:t>
            </a:r>
          </a:p>
          <a:p>
            <a:pPr>
              <a:buClr>
                <a:schemeClr val="tx1"/>
              </a:buClr>
              <a:buFont typeface="Wingdings" pitchFamily="2" charset="2"/>
              <a:buChar char="ü"/>
            </a:pPr>
            <a:r>
              <a:rPr lang="tr-TR" dirty="0"/>
              <a:t>Perdenin olmaması veya yırtık olması</a:t>
            </a:r>
          </a:p>
          <a:p>
            <a:pPr>
              <a:buClr>
                <a:schemeClr val="tx1"/>
              </a:buClr>
              <a:buFont typeface="Wingdings" pitchFamily="2" charset="2"/>
              <a:buChar char="ü"/>
            </a:pPr>
            <a:r>
              <a:rPr lang="tr-TR" dirty="0"/>
              <a:t>Sarsak ilave düzenlerinin görevini yapmaması</a:t>
            </a:r>
          </a:p>
        </p:txBody>
      </p:sp>
      <p:sp>
        <p:nvSpPr>
          <p:cNvPr id="4" name="3 Veri Yer Tutucusu"/>
          <p:cNvSpPr>
            <a:spLocks noGrp="1"/>
          </p:cNvSpPr>
          <p:nvPr>
            <p:ph type="dt" sz="half" idx="10"/>
          </p:nvPr>
        </p:nvSpPr>
        <p:spPr/>
        <p:txBody>
          <a:bodyPr/>
          <a:lstStyle/>
          <a:p>
            <a:fld id="{BA8966B6-928E-48EF-B5C3-64EA0B6241E7}"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47</a:t>
            </a:fld>
            <a:endParaRPr lang="tr-TR"/>
          </a:p>
        </p:txBody>
      </p:sp>
      <p:sp>
        <p:nvSpPr>
          <p:cNvPr id="6" name="5 Dikdörtgen"/>
          <p:cNvSpPr/>
          <p:nvPr/>
        </p:nvSpPr>
        <p:spPr>
          <a:xfrm>
            <a:off x="323528" y="332656"/>
            <a:ext cx="8352928" cy="461665"/>
          </a:xfrm>
          <a:prstGeom prst="rect">
            <a:avLst/>
          </a:prstGeom>
          <a:solidFill>
            <a:srgbClr val="FFC000"/>
          </a:solidFill>
        </p:spPr>
        <p:txBody>
          <a:bodyPr wrap="square">
            <a:spAutoFit/>
          </a:bodyPr>
          <a:lstStyle/>
          <a:p>
            <a:pPr marL="342900" lvl="0" indent="-342900">
              <a:spcBef>
                <a:spcPct val="20000"/>
              </a:spcBef>
              <a:buFont typeface="Arial" pitchFamily="34" charset="0"/>
              <a:buChar char="•"/>
            </a:pPr>
            <a:r>
              <a:rPr lang="tr-TR" sz="2400" b="1" u="sng" dirty="0" smtClean="0">
                <a:solidFill>
                  <a:prstClr val="black"/>
                </a:solidFill>
              </a:rPr>
              <a:t>SARSAĞIN YETERSİZ YÜKLENMESİNİN NEDENLERİ</a:t>
            </a:r>
            <a:endParaRPr lang="tr-TR" sz="2400" b="1" u="sng" dirty="0">
              <a:solidFill>
                <a:prstClr val="black"/>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3 Slayt Numarası Yer Tutucusu"/>
          <p:cNvSpPr>
            <a:spLocks noGrp="1"/>
          </p:cNvSpPr>
          <p:nvPr>
            <p:ph type="sldNum" sz="quarter" idx="12"/>
          </p:nvPr>
        </p:nvSpPr>
        <p:spPr/>
        <p:txBody>
          <a:bodyPr/>
          <a:lstStyle/>
          <a:p>
            <a:pPr>
              <a:defRPr/>
            </a:pPr>
            <a:fld id="{F8E42D4B-C9B7-4EE7-957F-937E6BEF5A29}" type="slidenum">
              <a:rPr lang="tr-TR"/>
              <a:pPr>
                <a:defRPr/>
              </a:pPr>
              <a:t>48</a:t>
            </a:fld>
            <a:endParaRPr lang="tr-TR"/>
          </a:p>
        </p:txBody>
      </p:sp>
      <p:sp>
        <p:nvSpPr>
          <p:cNvPr id="87042" name="Rectangle 2"/>
          <p:cNvSpPr>
            <a:spLocks noGrp="1" noChangeArrowheads="1"/>
          </p:cNvSpPr>
          <p:nvPr>
            <p:ph type="title" idx="4294967295"/>
          </p:nvPr>
        </p:nvSpPr>
        <p:spPr>
          <a:xfrm>
            <a:off x="0" y="274638"/>
            <a:ext cx="8229600" cy="582594"/>
          </a:xfrm>
          <a:solidFill>
            <a:srgbClr val="FFC000"/>
          </a:solidFill>
        </p:spPr>
        <p:txBody>
          <a:bodyPr>
            <a:normAutofit fontScale="90000"/>
          </a:bodyPr>
          <a:lstStyle/>
          <a:p>
            <a:pPr algn="ctr" eaLnBrk="1" hangingPunct="1">
              <a:defRPr/>
            </a:pPr>
            <a:r>
              <a:rPr lang="tr-TR" sz="3600" b="1" dirty="0" smtClean="0">
                <a:solidFill>
                  <a:schemeClr val="tx1"/>
                </a:solidFill>
              </a:rPr>
              <a:t>Temizleme Düzeni Kayıpları</a:t>
            </a:r>
          </a:p>
        </p:txBody>
      </p:sp>
      <p:sp>
        <p:nvSpPr>
          <p:cNvPr id="87043" name="Rectangle 3"/>
          <p:cNvSpPr>
            <a:spLocks noGrp="1" noChangeArrowheads="1"/>
          </p:cNvSpPr>
          <p:nvPr>
            <p:ph type="body" idx="4294967295"/>
          </p:nvPr>
        </p:nvSpPr>
        <p:spPr>
          <a:xfrm>
            <a:off x="0" y="1600200"/>
            <a:ext cx="8075613" cy="3484563"/>
          </a:xfrm>
        </p:spPr>
        <p:txBody>
          <a:bodyPr>
            <a:normAutofit fontScale="85000" lnSpcReduction="10000"/>
          </a:bodyPr>
          <a:lstStyle/>
          <a:p>
            <a:pPr eaLnBrk="1" hangingPunct="1">
              <a:defRPr/>
            </a:pPr>
            <a:r>
              <a:rPr lang="tr-TR" sz="3800" dirty="0" smtClean="0"/>
              <a:t>Namlu altında ve toprak yüzeyinde bulunan zayıf ve hafif daneler genellikle temizleme düzeninin neden olduğu kayıplardır.</a:t>
            </a:r>
          </a:p>
          <a:p>
            <a:pPr eaLnBrk="1" hangingPunct="1">
              <a:defRPr/>
            </a:pPr>
            <a:r>
              <a:rPr lang="tr-TR" sz="3800" dirty="0" smtClean="0"/>
              <a:t>Temizleme düzeni kayıplarını </a:t>
            </a:r>
            <a:r>
              <a:rPr lang="tr-TR" sz="3800" b="1" dirty="0" smtClean="0">
                <a:solidFill>
                  <a:srgbClr val="FF0000"/>
                </a:solidFill>
              </a:rPr>
              <a:t>eleklerin aşırı veya yetersiz yüklenmesi </a:t>
            </a:r>
            <a:r>
              <a:rPr lang="tr-TR" sz="3800" dirty="0" smtClean="0"/>
              <a:t>olarak incelememiz mümkündür</a:t>
            </a:r>
          </a:p>
          <a:p>
            <a:pPr eaLnBrk="1" hangingPunct="1">
              <a:defRPr/>
            </a:pPr>
            <a:endParaRPr lang="tr-TR" sz="2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fade">
                                      <p:cBhvr>
                                        <p:cTn id="7" dur="1000"/>
                                        <p:tgtEl>
                                          <p:spTgt spid="87043">
                                            <p:txEl>
                                              <p:pRg st="0" end="0"/>
                                            </p:txEl>
                                          </p:spTgt>
                                        </p:tgtEl>
                                      </p:cBhvr>
                                    </p:animEffect>
                                    <p:anim calcmode="lin" valueType="num">
                                      <p:cBhvr>
                                        <p:cTn id="8" dur="10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70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7043">
                                            <p:txEl>
                                              <p:pRg st="1" end="1"/>
                                            </p:txEl>
                                          </p:spTgt>
                                        </p:tgtEl>
                                        <p:attrNameLst>
                                          <p:attrName>style.visibility</p:attrName>
                                        </p:attrNameLst>
                                      </p:cBhvr>
                                      <p:to>
                                        <p:strVal val="visible"/>
                                      </p:to>
                                    </p:set>
                                    <p:animEffect transition="in" filter="fade">
                                      <p:cBhvr>
                                        <p:cTn id="14" dur="1000"/>
                                        <p:tgtEl>
                                          <p:spTgt spid="87043">
                                            <p:txEl>
                                              <p:pRg st="1" end="1"/>
                                            </p:txEl>
                                          </p:spTgt>
                                        </p:tgtEl>
                                      </p:cBhvr>
                                    </p:animEffect>
                                    <p:anim calcmode="lin" valueType="num">
                                      <p:cBhvr>
                                        <p:cTn id="15" dur="10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704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3 Slayt Numarası Yer Tutucusu"/>
          <p:cNvSpPr>
            <a:spLocks noGrp="1"/>
          </p:cNvSpPr>
          <p:nvPr>
            <p:ph type="sldNum" sz="quarter" idx="12"/>
          </p:nvPr>
        </p:nvSpPr>
        <p:spPr/>
        <p:txBody>
          <a:bodyPr/>
          <a:lstStyle/>
          <a:p>
            <a:pPr>
              <a:defRPr/>
            </a:pPr>
            <a:fld id="{836EB391-F686-446A-A460-362DC746A4C3}" type="slidenum">
              <a:rPr lang="tr-TR"/>
              <a:pPr>
                <a:defRPr/>
              </a:pPr>
              <a:t>49</a:t>
            </a:fld>
            <a:endParaRPr lang="tr-TR"/>
          </a:p>
        </p:txBody>
      </p:sp>
      <p:sp>
        <p:nvSpPr>
          <p:cNvPr id="88066" name="Rectangle 2"/>
          <p:cNvSpPr>
            <a:spLocks noGrp="1" noChangeArrowheads="1"/>
          </p:cNvSpPr>
          <p:nvPr>
            <p:ph type="title" idx="4294967295"/>
          </p:nvPr>
        </p:nvSpPr>
        <p:spPr>
          <a:xfrm>
            <a:off x="428596" y="277813"/>
            <a:ext cx="8286808" cy="650857"/>
          </a:xfrm>
          <a:solidFill>
            <a:srgbClr val="FFC000"/>
          </a:solidFill>
        </p:spPr>
        <p:txBody>
          <a:bodyPr>
            <a:normAutofit/>
          </a:bodyPr>
          <a:lstStyle/>
          <a:p>
            <a:pPr eaLnBrk="1" hangingPunct="1">
              <a:defRPr/>
            </a:pPr>
            <a:r>
              <a:rPr lang="tr-TR" sz="3200" b="1" dirty="0" smtClean="0">
                <a:solidFill>
                  <a:schemeClr val="tx1"/>
                </a:solidFill>
              </a:rPr>
              <a:t>Temizleme Düzeni Kayıplarının Nedenleri</a:t>
            </a:r>
          </a:p>
        </p:txBody>
      </p:sp>
      <p:sp>
        <p:nvSpPr>
          <p:cNvPr id="88067" name="Rectangle 3"/>
          <p:cNvSpPr>
            <a:spLocks noGrp="1" noChangeArrowheads="1"/>
          </p:cNvSpPr>
          <p:nvPr>
            <p:ph type="body" idx="4294967295"/>
          </p:nvPr>
        </p:nvSpPr>
        <p:spPr>
          <a:xfrm>
            <a:off x="0" y="1600200"/>
            <a:ext cx="8351838" cy="2836863"/>
          </a:xfrm>
        </p:spPr>
        <p:txBody>
          <a:bodyPr>
            <a:normAutofit/>
          </a:bodyPr>
          <a:lstStyle/>
          <a:p>
            <a:pPr>
              <a:lnSpc>
                <a:spcPct val="90000"/>
              </a:lnSpc>
              <a:defRPr/>
            </a:pPr>
            <a:r>
              <a:rPr lang="tr-TR" sz="2800" b="1" dirty="0" smtClean="0"/>
              <a:t>Eleklerin aşırı yüklenmesi</a:t>
            </a:r>
            <a:r>
              <a:rPr lang="tr-TR" sz="2800" dirty="0" smtClean="0"/>
              <a:t>, </a:t>
            </a:r>
          </a:p>
          <a:p>
            <a:pPr>
              <a:lnSpc>
                <a:spcPct val="90000"/>
              </a:lnSpc>
              <a:buNone/>
              <a:defRPr/>
            </a:pPr>
            <a:r>
              <a:rPr lang="tr-TR" sz="2800" dirty="0" smtClean="0"/>
              <a:t>Eleklerin samanla tıkanarak yetersiz temizleme</a:t>
            </a:r>
          </a:p>
          <a:p>
            <a:pPr>
              <a:lnSpc>
                <a:spcPct val="90000"/>
              </a:lnSpc>
              <a:buNone/>
              <a:defRPr/>
            </a:pPr>
            <a:r>
              <a:rPr lang="tr-TR" sz="2800" dirty="0" smtClean="0"/>
              <a:t>yapmaması sonucu dane kaybına sebep olur.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0"/>
                                        <p:tgtEl>
                                          <p:spTgt spid="88067">
                                            <p:txEl>
                                              <p:pRg st="0" end="0"/>
                                            </p:txEl>
                                          </p:spTgt>
                                        </p:tgtEl>
                                      </p:cBhvr>
                                    </p:animEffect>
                                    <p:anim calcmode="lin" valueType="num">
                                      <p:cBhvr>
                                        <p:cTn id="8" dur="10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8067">
                                            <p:txEl>
                                              <p:pRg st="1" end="1"/>
                                            </p:txEl>
                                          </p:spTgt>
                                        </p:tgtEl>
                                        <p:attrNameLst>
                                          <p:attrName>style.visibility</p:attrName>
                                        </p:attrNameLst>
                                      </p:cBhvr>
                                      <p:to>
                                        <p:strVal val="visible"/>
                                      </p:to>
                                    </p:set>
                                    <p:animEffect transition="in" filter="fade">
                                      <p:cBhvr>
                                        <p:cTn id="14" dur="1000"/>
                                        <p:tgtEl>
                                          <p:spTgt spid="88067">
                                            <p:txEl>
                                              <p:pRg st="1" end="1"/>
                                            </p:txEl>
                                          </p:spTgt>
                                        </p:tgtEl>
                                      </p:cBhvr>
                                    </p:animEffect>
                                    <p:anim calcmode="lin" valueType="num">
                                      <p:cBhvr>
                                        <p:cTn id="15" dur="10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8067">
                                            <p:txEl>
                                              <p:pRg st="2" end="2"/>
                                            </p:txEl>
                                          </p:spTgt>
                                        </p:tgtEl>
                                        <p:attrNameLst>
                                          <p:attrName>style.visibility</p:attrName>
                                        </p:attrNameLst>
                                      </p:cBhvr>
                                      <p:to>
                                        <p:strVal val="visible"/>
                                      </p:to>
                                    </p:set>
                                    <p:animEffect transition="in" filter="fade">
                                      <p:cBhvr>
                                        <p:cTn id="21" dur="1000"/>
                                        <p:tgtEl>
                                          <p:spTgt spid="88067">
                                            <p:txEl>
                                              <p:pRg st="2" end="2"/>
                                            </p:txEl>
                                          </p:spTgt>
                                        </p:tgtEl>
                                      </p:cBhvr>
                                    </p:animEffect>
                                    <p:anim calcmode="lin" valueType="num">
                                      <p:cBhvr>
                                        <p:cTn id="22" dur="10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806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1785926"/>
            <a:ext cx="4471990" cy="4143404"/>
          </a:xfrm>
        </p:spPr>
        <p:txBody>
          <a:bodyPr/>
          <a:lstStyle/>
          <a:p>
            <a:r>
              <a:rPr lang="tr-TR" dirty="0"/>
              <a:t>Ülkemizde 1 kişinin beslenmesi için ortalama yıllık 225 kg buğday gerekli olduğu düşünülürse </a:t>
            </a:r>
            <a:r>
              <a:rPr lang="tr-TR" dirty="0" smtClean="0"/>
              <a:t>82 </a:t>
            </a:r>
            <a:r>
              <a:rPr lang="tr-TR" dirty="0"/>
              <a:t>milyon nüfusumuz için </a:t>
            </a:r>
            <a:r>
              <a:rPr lang="tr-TR" dirty="0" smtClean="0"/>
              <a:t>18.450 milyon </a:t>
            </a:r>
            <a:r>
              <a:rPr lang="tr-TR" dirty="0"/>
              <a:t>ton buğdaya ihtiyaç vardır. </a:t>
            </a:r>
          </a:p>
        </p:txBody>
      </p:sp>
      <p:sp>
        <p:nvSpPr>
          <p:cNvPr id="5" name="4 Veri Yer Tutucusu"/>
          <p:cNvSpPr>
            <a:spLocks noGrp="1"/>
          </p:cNvSpPr>
          <p:nvPr>
            <p:ph type="dt" sz="half" idx="10"/>
          </p:nvPr>
        </p:nvSpPr>
        <p:spPr/>
        <p:txBody>
          <a:bodyPr/>
          <a:lstStyle/>
          <a:p>
            <a:fld id="{33DFCF21-0A7C-4138-A1D0-41465BBC9EFD}"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5</a:t>
            </a:fld>
            <a:endParaRPr lang="tr-TR"/>
          </a:p>
        </p:txBody>
      </p:sp>
      <p:pic>
        <p:nvPicPr>
          <p:cNvPr id="2050" name="Picture 2"/>
          <p:cNvPicPr>
            <a:picLocks noChangeAspect="1" noChangeArrowheads="1"/>
          </p:cNvPicPr>
          <p:nvPr/>
        </p:nvPicPr>
        <p:blipFill>
          <a:blip r:embed="rId2" cstate="print"/>
          <a:srcRect/>
          <a:stretch>
            <a:fillRect/>
          </a:stretch>
        </p:blipFill>
        <p:spPr bwMode="auto">
          <a:xfrm>
            <a:off x="4929190" y="1857364"/>
            <a:ext cx="3714776" cy="4071966"/>
          </a:xfrm>
          <a:prstGeom prst="rect">
            <a:avLst/>
          </a:prstGeom>
          <a:noFill/>
          <a:ln w="9525">
            <a:noFill/>
            <a:miter lim="800000"/>
            <a:headEnd/>
            <a:tailEnd/>
          </a:ln>
          <a:effectLst/>
        </p:spPr>
      </p:pic>
      <p:sp>
        <p:nvSpPr>
          <p:cNvPr id="4" name="3 Dikdörtgen"/>
          <p:cNvSpPr/>
          <p:nvPr/>
        </p:nvSpPr>
        <p:spPr>
          <a:xfrm>
            <a:off x="357158" y="428604"/>
            <a:ext cx="8215370" cy="954107"/>
          </a:xfrm>
          <a:prstGeom prst="rect">
            <a:avLst/>
          </a:prstGeom>
          <a:solidFill>
            <a:srgbClr val="FFC000"/>
          </a:solidFill>
        </p:spPr>
        <p:txBody>
          <a:bodyPr wrap="square">
            <a:spAutoFit/>
          </a:bodyPr>
          <a:lstStyle/>
          <a:p>
            <a:pPr algn="ctr"/>
            <a:r>
              <a:rPr lang="tr-TR" sz="2800" b="1" dirty="0" smtClean="0"/>
              <a:t>BİÇERDÖVER DANE KAYIPLARI VE KAYIPLARIN EKONOMİK ÖNEMİ </a:t>
            </a:r>
            <a:endParaRPr lang="tr-TR"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F0D2420-8AC8-4459-A690-C1641ED96BDE}" type="datetime1">
              <a:rPr lang="tr-TR" smtClean="0"/>
              <a:pPr/>
              <a:t>13.12.2019</a:t>
            </a:fld>
            <a:endParaRPr lang="tr-TR"/>
          </a:p>
        </p:txBody>
      </p:sp>
      <p:sp>
        <p:nvSpPr>
          <p:cNvPr id="3" name="2 Slayt Numarası Yer Tutucusu"/>
          <p:cNvSpPr>
            <a:spLocks noGrp="1"/>
          </p:cNvSpPr>
          <p:nvPr>
            <p:ph type="sldNum" sz="quarter" idx="12"/>
          </p:nvPr>
        </p:nvSpPr>
        <p:spPr/>
        <p:txBody>
          <a:bodyPr/>
          <a:lstStyle/>
          <a:p>
            <a:fld id="{B1DEFA8C-F947-479F-BE07-76B6B3F80BF1}" type="slidenum">
              <a:rPr lang="tr-TR" smtClean="0"/>
              <a:pPr/>
              <a:t>50</a:t>
            </a:fld>
            <a:endParaRPr lang="tr-TR"/>
          </a:p>
        </p:txBody>
      </p:sp>
      <p:sp>
        <p:nvSpPr>
          <p:cNvPr id="4" name="3 Dikdörtgen"/>
          <p:cNvSpPr/>
          <p:nvPr/>
        </p:nvSpPr>
        <p:spPr>
          <a:xfrm>
            <a:off x="827584" y="332656"/>
            <a:ext cx="7560840" cy="461665"/>
          </a:xfrm>
          <a:prstGeom prst="rect">
            <a:avLst/>
          </a:prstGeom>
          <a:solidFill>
            <a:srgbClr val="FFC000"/>
          </a:solidFill>
        </p:spPr>
        <p:txBody>
          <a:bodyPr wrap="square">
            <a:spAutoFit/>
          </a:bodyPr>
          <a:lstStyle/>
          <a:p>
            <a:r>
              <a:rPr lang="tr-TR" sz="2400" b="1" dirty="0" smtClean="0"/>
              <a:t>ELEKLERİN AŞIRI YÜKLENMESİNİN NEDENLERİ</a:t>
            </a:r>
            <a:endParaRPr lang="tr-TR" sz="2400" b="1" dirty="0"/>
          </a:p>
        </p:txBody>
      </p:sp>
      <p:sp>
        <p:nvSpPr>
          <p:cNvPr id="5" name="4 Dikdörtgen"/>
          <p:cNvSpPr/>
          <p:nvPr/>
        </p:nvSpPr>
        <p:spPr>
          <a:xfrm>
            <a:off x="323528" y="1268760"/>
            <a:ext cx="8496944" cy="5040560"/>
          </a:xfrm>
          <a:prstGeom prst="rect">
            <a:avLst/>
          </a:prstGeom>
        </p:spPr>
        <p:txBody>
          <a:bodyPr wrap="square">
            <a:spAutoFit/>
          </a:bodyPr>
          <a:lstStyle/>
          <a:p>
            <a:pPr>
              <a:lnSpc>
                <a:spcPct val="90000"/>
              </a:lnSpc>
              <a:buFont typeface="Wingdings" pitchFamily="2" charset="2"/>
              <a:buChar char="ü"/>
              <a:defRPr/>
            </a:pPr>
            <a:r>
              <a:rPr lang="tr-TR" sz="3200" dirty="0" smtClean="0"/>
              <a:t>Biçerdöver ilerleme hızı</a:t>
            </a:r>
          </a:p>
          <a:p>
            <a:pPr>
              <a:lnSpc>
                <a:spcPct val="90000"/>
              </a:lnSpc>
              <a:buFont typeface="Wingdings" pitchFamily="2" charset="2"/>
              <a:buChar char="ü"/>
              <a:defRPr/>
            </a:pPr>
            <a:r>
              <a:rPr lang="tr-TR" sz="3200" dirty="0" smtClean="0"/>
              <a:t>Üründeki yeşil aksamın  fazla olması</a:t>
            </a:r>
          </a:p>
          <a:p>
            <a:pPr>
              <a:lnSpc>
                <a:spcPct val="90000"/>
              </a:lnSpc>
              <a:buFont typeface="Wingdings" pitchFamily="2" charset="2"/>
              <a:buChar char="ü"/>
              <a:defRPr/>
            </a:pPr>
            <a:r>
              <a:rPr lang="tr-TR" sz="3200" dirty="0" smtClean="0"/>
              <a:t>Elek aralığının gereğinden fazla olması,</a:t>
            </a:r>
          </a:p>
          <a:p>
            <a:pPr>
              <a:lnSpc>
                <a:spcPct val="90000"/>
              </a:lnSpc>
              <a:buFont typeface="Wingdings" pitchFamily="2" charset="2"/>
              <a:buChar char="ü"/>
              <a:defRPr/>
            </a:pPr>
            <a:r>
              <a:rPr lang="tr-TR" sz="3200" dirty="0" smtClean="0"/>
              <a:t>Beşik </a:t>
            </a:r>
            <a:r>
              <a:rPr lang="tr-TR" sz="3200" dirty="0" err="1" smtClean="0"/>
              <a:t>salınımının</a:t>
            </a:r>
            <a:r>
              <a:rPr lang="tr-TR" sz="3200" dirty="0" smtClean="0"/>
              <a:t> yetersiz olması</a:t>
            </a:r>
          </a:p>
          <a:p>
            <a:pPr>
              <a:lnSpc>
                <a:spcPct val="90000"/>
              </a:lnSpc>
              <a:buFont typeface="Wingdings" pitchFamily="2" charset="2"/>
              <a:buChar char="ü"/>
              <a:defRPr/>
            </a:pPr>
            <a:r>
              <a:rPr lang="tr-TR" sz="3200" dirty="0" smtClean="0"/>
              <a:t>Ürünün çok kuru olup aşırı dövülmesi ile sağır    eleğin  de aşırı yüklenmesi,</a:t>
            </a:r>
          </a:p>
          <a:p>
            <a:pPr>
              <a:lnSpc>
                <a:spcPct val="90000"/>
              </a:lnSpc>
              <a:buFont typeface="Wingdings" pitchFamily="2" charset="2"/>
              <a:buChar char="ü"/>
              <a:defRPr/>
            </a:pPr>
            <a:r>
              <a:rPr lang="tr-TR" sz="3200" dirty="0" smtClean="0"/>
              <a:t>Sarsakların fazla miktarda samanı eleklere göndermesi,</a:t>
            </a:r>
          </a:p>
          <a:p>
            <a:pPr>
              <a:lnSpc>
                <a:spcPct val="90000"/>
              </a:lnSpc>
              <a:buFont typeface="Wingdings" pitchFamily="2" charset="2"/>
              <a:buChar char="ü"/>
              <a:defRPr/>
            </a:pPr>
            <a:r>
              <a:rPr lang="tr-TR" sz="3200" dirty="0" smtClean="0"/>
              <a:t>Fanın yetersiz hava üretmesi,</a:t>
            </a:r>
          </a:p>
          <a:p>
            <a:pPr>
              <a:lnSpc>
                <a:spcPct val="90000"/>
              </a:lnSpc>
              <a:buFont typeface="Wingdings" pitchFamily="2" charset="2"/>
              <a:buChar char="ü"/>
              <a:defRPr/>
            </a:pPr>
            <a:r>
              <a:rPr lang="tr-TR" sz="3200" dirty="0" smtClean="0"/>
              <a:t>Fanın istenilen yönde eleğe tesir etmemesi</a:t>
            </a:r>
          </a:p>
          <a:p>
            <a:pPr>
              <a:lnSpc>
                <a:spcPct val="90000"/>
              </a:lnSpc>
              <a:defRPr/>
            </a:pPr>
            <a:endParaRPr lang="tr-TR" dirty="0" smtClean="0"/>
          </a:p>
          <a:p>
            <a:pPr>
              <a:lnSpc>
                <a:spcPct val="90000"/>
              </a:lnSpc>
              <a:defRPr/>
            </a:pPr>
            <a:endParaRPr lang="tr-TR"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3 Slayt Numarası Yer Tutucusu"/>
          <p:cNvSpPr>
            <a:spLocks noGrp="1"/>
          </p:cNvSpPr>
          <p:nvPr>
            <p:ph type="sldNum" sz="quarter" idx="12"/>
          </p:nvPr>
        </p:nvSpPr>
        <p:spPr/>
        <p:txBody>
          <a:bodyPr/>
          <a:lstStyle/>
          <a:p>
            <a:pPr>
              <a:defRPr/>
            </a:pPr>
            <a:fld id="{836EB391-F686-446A-A460-362DC746A4C3}" type="slidenum">
              <a:rPr lang="tr-TR"/>
              <a:pPr>
                <a:defRPr/>
              </a:pPr>
              <a:t>51</a:t>
            </a:fld>
            <a:endParaRPr lang="tr-TR"/>
          </a:p>
        </p:txBody>
      </p:sp>
      <p:sp>
        <p:nvSpPr>
          <p:cNvPr id="88066" name="Rectangle 2"/>
          <p:cNvSpPr>
            <a:spLocks noGrp="1" noChangeArrowheads="1"/>
          </p:cNvSpPr>
          <p:nvPr>
            <p:ph type="title" idx="4294967295"/>
          </p:nvPr>
        </p:nvSpPr>
        <p:spPr>
          <a:xfrm>
            <a:off x="571472" y="285728"/>
            <a:ext cx="8291512" cy="650857"/>
          </a:xfrm>
          <a:solidFill>
            <a:srgbClr val="FFC000"/>
          </a:solidFill>
        </p:spPr>
        <p:txBody>
          <a:bodyPr>
            <a:normAutofit/>
          </a:bodyPr>
          <a:lstStyle/>
          <a:p>
            <a:pPr eaLnBrk="1" hangingPunct="1">
              <a:defRPr/>
            </a:pPr>
            <a:r>
              <a:rPr lang="tr-TR" sz="3200" b="1" dirty="0" smtClean="0">
                <a:solidFill>
                  <a:schemeClr val="tx1"/>
                </a:solidFill>
              </a:rPr>
              <a:t>Temizleme Düzeni Kayıplarının Nedenleri</a:t>
            </a:r>
          </a:p>
        </p:txBody>
      </p:sp>
      <p:sp>
        <p:nvSpPr>
          <p:cNvPr id="88067" name="Rectangle 3"/>
          <p:cNvSpPr>
            <a:spLocks noGrp="1" noChangeArrowheads="1"/>
          </p:cNvSpPr>
          <p:nvPr>
            <p:ph type="body" idx="4294967295"/>
          </p:nvPr>
        </p:nvSpPr>
        <p:spPr>
          <a:xfrm>
            <a:off x="0" y="1600200"/>
            <a:ext cx="8424863" cy="2836863"/>
          </a:xfrm>
        </p:spPr>
        <p:txBody>
          <a:bodyPr>
            <a:normAutofit/>
          </a:bodyPr>
          <a:lstStyle/>
          <a:p>
            <a:pPr>
              <a:lnSpc>
                <a:spcPct val="90000"/>
              </a:lnSpc>
              <a:defRPr/>
            </a:pPr>
            <a:r>
              <a:rPr lang="tr-TR" sz="2800" b="1" dirty="0" smtClean="0"/>
              <a:t>Eleklerin yetersiz yüklenmesi</a:t>
            </a:r>
            <a:r>
              <a:rPr lang="tr-TR" sz="2800" dirty="0" smtClean="0"/>
              <a:t>, </a:t>
            </a:r>
          </a:p>
          <a:p>
            <a:pPr algn="just">
              <a:lnSpc>
                <a:spcPct val="90000"/>
              </a:lnSpc>
              <a:buNone/>
              <a:defRPr/>
            </a:pPr>
            <a:r>
              <a:rPr lang="tr-TR" sz="2800" dirty="0" smtClean="0"/>
              <a:t>   Elekler yetersiz yüklenirse depoda fazla miktarda kavuz saman ve kesmik görülür.</a:t>
            </a:r>
          </a:p>
          <a:p>
            <a:pPr>
              <a:lnSpc>
                <a:spcPct val="90000"/>
              </a:lnSpc>
              <a:defRPr/>
            </a:pPr>
            <a:endParaRPr lang="tr-TR" sz="2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0"/>
                                        <p:tgtEl>
                                          <p:spTgt spid="88067">
                                            <p:txEl>
                                              <p:pRg st="0" end="0"/>
                                            </p:txEl>
                                          </p:spTgt>
                                        </p:tgtEl>
                                      </p:cBhvr>
                                    </p:animEffect>
                                    <p:anim calcmode="lin" valueType="num">
                                      <p:cBhvr>
                                        <p:cTn id="8" dur="10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8067">
                                            <p:txEl>
                                              <p:pRg st="1" end="1"/>
                                            </p:txEl>
                                          </p:spTgt>
                                        </p:tgtEl>
                                        <p:attrNameLst>
                                          <p:attrName>style.visibility</p:attrName>
                                        </p:attrNameLst>
                                      </p:cBhvr>
                                      <p:to>
                                        <p:strVal val="visible"/>
                                      </p:to>
                                    </p:set>
                                    <p:animEffect transition="in" filter="fade">
                                      <p:cBhvr>
                                        <p:cTn id="14" dur="1000"/>
                                        <p:tgtEl>
                                          <p:spTgt spid="88067">
                                            <p:txEl>
                                              <p:pRg st="1" end="1"/>
                                            </p:txEl>
                                          </p:spTgt>
                                        </p:tgtEl>
                                      </p:cBhvr>
                                    </p:animEffect>
                                    <p:anim calcmode="lin" valueType="num">
                                      <p:cBhvr>
                                        <p:cTn id="15" dur="10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806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F0D2420-8AC8-4459-A690-C1641ED96BDE}" type="datetime1">
              <a:rPr lang="tr-TR" smtClean="0"/>
              <a:pPr/>
              <a:t>13.12.2019</a:t>
            </a:fld>
            <a:endParaRPr lang="tr-TR"/>
          </a:p>
        </p:txBody>
      </p:sp>
      <p:sp>
        <p:nvSpPr>
          <p:cNvPr id="3" name="2 Slayt Numarası Yer Tutucusu"/>
          <p:cNvSpPr>
            <a:spLocks noGrp="1"/>
          </p:cNvSpPr>
          <p:nvPr>
            <p:ph type="sldNum" sz="quarter" idx="12"/>
          </p:nvPr>
        </p:nvSpPr>
        <p:spPr/>
        <p:txBody>
          <a:bodyPr/>
          <a:lstStyle/>
          <a:p>
            <a:fld id="{B1DEFA8C-F947-479F-BE07-76B6B3F80BF1}" type="slidenum">
              <a:rPr lang="tr-TR" smtClean="0"/>
              <a:pPr/>
              <a:t>52</a:t>
            </a:fld>
            <a:endParaRPr lang="tr-TR"/>
          </a:p>
        </p:txBody>
      </p:sp>
      <p:sp>
        <p:nvSpPr>
          <p:cNvPr id="4" name="3 Dikdörtgen"/>
          <p:cNvSpPr/>
          <p:nvPr/>
        </p:nvSpPr>
        <p:spPr>
          <a:xfrm>
            <a:off x="500034" y="285728"/>
            <a:ext cx="7920880" cy="461665"/>
          </a:xfrm>
          <a:prstGeom prst="rect">
            <a:avLst/>
          </a:prstGeom>
          <a:solidFill>
            <a:srgbClr val="FFC000"/>
          </a:solidFill>
        </p:spPr>
        <p:txBody>
          <a:bodyPr wrap="square">
            <a:spAutoFit/>
          </a:bodyPr>
          <a:lstStyle/>
          <a:p>
            <a:r>
              <a:rPr lang="tr-TR" sz="2400" b="1" dirty="0" smtClean="0"/>
              <a:t>ELEKLERİN YETERSİZ YÜKLENMESİNİN NEDENLERİ</a:t>
            </a:r>
            <a:endParaRPr lang="tr-TR" sz="2400" b="1" dirty="0"/>
          </a:p>
        </p:txBody>
      </p:sp>
      <p:sp>
        <p:nvSpPr>
          <p:cNvPr id="5" name="4 Dikdörtgen"/>
          <p:cNvSpPr/>
          <p:nvPr/>
        </p:nvSpPr>
        <p:spPr>
          <a:xfrm>
            <a:off x="395536" y="1340769"/>
            <a:ext cx="4752528" cy="4967514"/>
          </a:xfrm>
          <a:prstGeom prst="rect">
            <a:avLst/>
          </a:prstGeom>
        </p:spPr>
        <p:txBody>
          <a:bodyPr wrap="square">
            <a:spAutoFit/>
          </a:bodyPr>
          <a:lstStyle/>
          <a:p>
            <a:pPr>
              <a:lnSpc>
                <a:spcPct val="90000"/>
              </a:lnSpc>
              <a:buFont typeface="Wingdings" pitchFamily="2" charset="2"/>
              <a:buChar char="ü"/>
              <a:defRPr/>
            </a:pPr>
            <a:r>
              <a:rPr lang="tr-TR" sz="3200" dirty="0" smtClean="0"/>
              <a:t>Biçerdöver ilerleme hızının düşük olması</a:t>
            </a:r>
          </a:p>
          <a:p>
            <a:pPr>
              <a:lnSpc>
                <a:spcPct val="90000"/>
              </a:lnSpc>
              <a:buFont typeface="Wingdings" pitchFamily="2" charset="2"/>
              <a:buChar char="ü"/>
              <a:defRPr/>
            </a:pPr>
            <a:r>
              <a:rPr lang="tr-TR" sz="3200" dirty="0" smtClean="0"/>
              <a:t>Ürünün nemli olması,</a:t>
            </a:r>
          </a:p>
          <a:p>
            <a:pPr>
              <a:lnSpc>
                <a:spcPct val="90000"/>
              </a:lnSpc>
              <a:buFont typeface="Wingdings" pitchFamily="2" charset="2"/>
              <a:buChar char="ü"/>
              <a:defRPr/>
            </a:pPr>
            <a:r>
              <a:rPr lang="tr-TR" sz="3200" dirty="0" smtClean="0"/>
              <a:t>Yetersiz dövme sonucu ürünün eleklere değil sarsaklara gitmesi,</a:t>
            </a:r>
          </a:p>
          <a:p>
            <a:pPr>
              <a:lnSpc>
                <a:spcPct val="90000"/>
              </a:lnSpc>
              <a:buFont typeface="Wingdings" pitchFamily="2" charset="2"/>
              <a:buChar char="ü"/>
              <a:defRPr/>
            </a:pPr>
            <a:r>
              <a:rPr lang="tr-TR" sz="3200" dirty="0" smtClean="0"/>
              <a:t>Hava miktar ve hızının yetersiz olması,</a:t>
            </a:r>
          </a:p>
          <a:p>
            <a:pPr>
              <a:lnSpc>
                <a:spcPct val="90000"/>
              </a:lnSpc>
              <a:buFont typeface="Wingdings" pitchFamily="2" charset="2"/>
              <a:buChar char="ü"/>
              <a:defRPr/>
            </a:pPr>
            <a:r>
              <a:rPr lang="tr-TR" sz="3200" dirty="0" smtClean="0"/>
              <a:t>Üst ve alt elek açıklıklarının gereğinden fazla olması</a:t>
            </a:r>
          </a:p>
        </p:txBody>
      </p:sp>
      <p:pic>
        <p:nvPicPr>
          <p:cNvPr id="6" name="Picture 4" descr="Nettoyage"/>
          <p:cNvPicPr>
            <a:picLocks noChangeAspect="1" noChangeArrowheads="1"/>
          </p:cNvPicPr>
          <p:nvPr/>
        </p:nvPicPr>
        <p:blipFill>
          <a:blip r:embed="rId2" cstate="print">
            <a:lum contrast="36000"/>
          </a:blip>
          <a:srcRect/>
          <a:stretch>
            <a:fillRect/>
          </a:stretch>
        </p:blipFill>
        <p:spPr bwMode="auto">
          <a:xfrm>
            <a:off x="4716016" y="1025352"/>
            <a:ext cx="4032448" cy="5283968"/>
          </a:xfrm>
          <a:prstGeom prst="rect">
            <a:avLst/>
          </a:prstGeom>
          <a:noFill/>
          <a:ln w="9525">
            <a:solidFill>
              <a:srgbClr val="009900"/>
            </a:solid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28596" y="500042"/>
            <a:ext cx="8229600" cy="1143000"/>
          </a:xfrm>
          <a:solidFill>
            <a:srgbClr val="FFC000"/>
          </a:solidFill>
        </p:spPr>
        <p:txBody>
          <a:bodyPr>
            <a:normAutofit fontScale="90000"/>
          </a:bodyPr>
          <a:lstStyle/>
          <a:p>
            <a:pPr algn="ctr"/>
            <a:r>
              <a:rPr lang="tr-TR" dirty="0">
                <a:solidFill>
                  <a:schemeClr val="tx1"/>
                </a:solidFill>
              </a:rPr>
              <a:t>TEMİZLEME KAYIPLARI</a:t>
            </a:r>
            <a:r>
              <a:rPr lang="tr-TR" sz="4000" dirty="0">
                <a:solidFill>
                  <a:schemeClr val="tx1"/>
                </a:solidFill>
              </a:rPr>
              <a:t/>
            </a:r>
            <a:br>
              <a:rPr lang="tr-TR" sz="4000" dirty="0">
                <a:solidFill>
                  <a:schemeClr val="tx1"/>
                </a:solidFill>
              </a:rPr>
            </a:br>
            <a:r>
              <a:rPr lang="tr-TR" sz="4000" dirty="0">
                <a:solidFill>
                  <a:schemeClr val="tx1"/>
                </a:solidFill>
              </a:rPr>
              <a:t> </a:t>
            </a:r>
            <a:r>
              <a:rPr lang="tr-TR" sz="3200" dirty="0">
                <a:solidFill>
                  <a:schemeClr val="tx1"/>
                </a:solidFill>
              </a:rPr>
              <a:t>(YÜKSEK VANTİLATÖR DEVRİ)</a:t>
            </a:r>
          </a:p>
        </p:txBody>
      </p:sp>
      <p:pic>
        <p:nvPicPr>
          <p:cNvPr id="37892" name="Picture 4" descr="1"/>
          <p:cNvPicPr>
            <a:picLocks noGrp="1" noChangeAspect="1" noChangeArrowheads="1"/>
          </p:cNvPicPr>
          <p:nvPr>
            <p:ph idx="1"/>
          </p:nvPr>
        </p:nvPicPr>
        <p:blipFill>
          <a:blip r:embed="rId2" cstate="print"/>
          <a:srcRect b="723"/>
          <a:stretch>
            <a:fillRect/>
          </a:stretch>
        </p:blipFill>
        <p:spPr>
          <a:xfrm>
            <a:off x="682869" y="2530476"/>
            <a:ext cx="7772400" cy="3014663"/>
          </a:xfrm>
          <a:noFill/>
          <a:ln/>
        </p:spPr>
      </p:pic>
      <p:sp>
        <p:nvSpPr>
          <p:cNvPr id="4" name="3 Veri Yer Tutucusu"/>
          <p:cNvSpPr>
            <a:spLocks noGrp="1"/>
          </p:cNvSpPr>
          <p:nvPr>
            <p:ph type="dt" sz="half" idx="10"/>
          </p:nvPr>
        </p:nvSpPr>
        <p:spPr/>
        <p:txBody>
          <a:bodyPr/>
          <a:lstStyle/>
          <a:p>
            <a:fld id="{2510B441-77AD-4492-8325-63FCA69798E3}"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53</a:t>
            </a:fld>
            <a:endParaRPr lang="tr-T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solidFill>
            <a:srgbClr val="FFC000"/>
          </a:solidFill>
        </p:spPr>
        <p:txBody>
          <a:bodyPr>
            <a:normAutofit fontScale="90000"/>
          </a:bodyPr>
          <a:lstStyle/>
          <a:p>
            <a:pPr algn="ctr"/>
            <a:r>
              <a:rPr lang="tr-TR" b="1" dirty="0">
                <a:solidFill>
                  <a:schemeClr val="tx1"/>
                </a:solidFill>
              </a:rPr>
              <a:t>TEMİZLEME KAYIPLARI</a:t>
            </a:r>
            <a:r>
              <a:rPr lang="tr-TR" sz="4000" b="1" dirty="0">
                <a:solidFill>
                  <a:schemeClr val="tx1"/>
                </a:solidFill>
              </a:rPr>
              <a:t/>
            </a:r>
            <a:br>
              <a:rPr lang="tr-TR" sz="4000" b="1" dirty="0">
                <a:solidFill>
                  <a:schemeClr val="tx1"/>
                </a:solidFill>
              </a:rPr>
            </a:br>
            <a:r>
              <a:rPr lang="tr-TR" sz="4000" b="1" dirty="0">
                <a:solidFill>
                  <a:schemeClr val="tx1"/>
                </a:solidFill>
              </a:rPr>
              <a:t> (</a:t>
            </a:r>
            <a:r>
              <a:rPr lang="tr-TR" sz="3600" b="1" dirty="0">
                <a:solidFill>
                  <a:schemeClr val="tx1"/>
                </a:solidFill>
              </a:rPr>
              <a:t>DÜŞÜK VANTİLATÖR DEVRİ)</a:t>
            </a:r>
          </a:p>
        </p:txBody>
      </p:sp>
      <p:pic>
        <p:nvPicPr>
          <p:cNvPr id="36868" name="Picture 4" descr="1"/>
          <p:cNvPicPr>
            <a:picLocks noGrp="1" noChangeAspect="1" noChangeArrowheads="1"/>
          </p:cNvPicPr>
          <p:nvPr>
            <p:ph idx="1"/>
          </p:nvPr>
        </p:nvPicPr>
        <p:blipFill>
          <a:blip r:embed="rId2" cstate="print"/>
          <a:srcRect b="1413"/>
          <a:stretch>
            <a:fillRect/>
          </a:stretch>
        </p:blipFill>
        <p:spPr>
          <a:xfrm>
            <a:off x="682869" y="2501900"/>
            <a:ext cx="7772400" cy="3073400"/>
          </a:xfrm>
          <a:noFill/>
          <a:ln/>
        </p:spPr>
      </p:pic>
      <p:sp>
        <p:nvSpPr>
          <p:cNvPr id="4" name="3 Veri Yer Tutucusu"/>
          <p:cNvSpPr>
            <a:spLocks noGrp="1"/>
          </p:cNvSpPr>
          <p:nvPr>
            <p:ph type="dt" sz="half" idx="10"/>
          </p:nvPr>
        </p:nvSpPr>
        <p:spPr/>
        <p:txBody>
          <a:bodyPr/>
          <a:lstStyle/>
          <a:p>
            <a:fld id="{17DE85A7-61B3-43B3-B8EA-4392E6A60130}"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54</a:t>
            </a:fld>
            <a:endParaRPr lang="tr-T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4" descr="100_1635"/>
          <p:cNvPicPr>
            <a:picLocks noChangeAspect="1" noChangeArrowheads="1"/>
          </p:cNvPicPr>
          <p:nvPr/>
        </p:nvPicPr>
        <p:blipFill>
          <a:blip r:embed="rId2" cstate="print"/>
          <a:srcRect/>
          <a:stretch>
            <a:fillRect/>
          </a:stretch>
        </p:blipFill>
        <p:spPr bwMode="auto">
          <a:xfrm>
            <a:off x="438150" y="360363"/>
            <a:ext cx="8269288" cy="6138862"/>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86FC2060-C3CF-4580-B0F6-51E1A59A64F5}"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55</a:t>
            </a:fld>
            <a:endParaRPr lang="tr-T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3 Slayt Numarası Yer Tutucusu"/>
          <p:cNvSpPr>
            <a:spLocks noGrp="1"/>
          </p:cNvSpPr>
          <p:nvPr>
            <p:ph type="sldNum" sz="quarter" idx="12"/>
          </p:nvPr>
        </p:nvSpPr>
        <p:spPr/>
        <p:txBody>
          <a:bodyPr/>
          <a:lstStyle/>
          <a:p>
            <a:pPr>
              <a:defRPr/>
            </a:pPr>
            <a:fld id="{1E26BFBC-A371-4B04-8072-7E3BFEBAEB55}" type="slidenum">
              <a:rPr lang="tr-TR"/>
              <a:pPr>
                <a:defRPr/>
              </a:pPr>
              <a:t>56</a:t>
            </a:fld>
            <a:endParaRPr lang="tr-TR"/>
          </a:p>
        </p:txBody>
      </p:sp>
      <p:sp>
        <p:nvSpPr>
          <p:cNvPr id="92162" name="Rectangle 2"/>
          <p:cNvSpPr>
            <a:spLocks noGrp="1" noChangeArrowheads="1"/>
          </p:cNvSpPr>
          <p:nvPr>
            <p:ph type="title" idx="4294967295"/>
          </p:nvPr>
        </p:nvSpPr>
        <p:spPr>
          <a:xfrm>
            <a:off x="571472" y="214290"/>
            <a:ext cx="8229600" cy="796908"/>
          </a:xfrm>
          <a:solidFill>
            <a:srgbClr val="FFC000"/>
          </a:solidFill>
        </p:spPr>
        <p:txBody>
          <a:bodyPr>
            <a:normAutofit/>
          </a:bodyPr>
          <a:lstStyle/>
          <a:p>
            <a:pPr algn="ctr" eaLnBrk="1" hangingPunct="1">
              <a:defRPr/>
            </a:pPr>
            <a:r>
              <a:rPr lang="tr-TR" sz="3200" b="1" dirty="0" smtClean="0">
                <a:solidFill>
                  <a:schemeClr val="tx1"/>
                </a:solidFill>
              </a:rPr>
              <a:t>Aralık ve Deliklerden Meydana Gelen Kayıplar</a:t>
            </a:r>
          </a:p>
        </p:txBody>
      </p:sp>
      <p:sp>
        <p:nvSpPr>
          <p:cNvPr id="92163" name="Rectangle 3"/>
          <p:cNvSpPr>
            <a:spLocks noGrp="1" noChangeArrowheads="1"/>
          </p:cNvSpPr>
          <p:nvPr>
            <p:ph type="body" idx="4294967295"/>
          </p:nvPr>
        </p:nvSpPr>
        <p:spPr>
          <a:xfrm>
            <a:off x="814388" y="1628775"/>
            <a:ext cx="8329612" cy="4608513"/>
          </a:xfrm>
        </p:spPr>
        <p:txBody>
          <a:bodyPr>
            <a:normAutofit/>
          </a:bodyPr>
          <a:lstStyle/>
          <a:p>
            <a:pPr algn="just">
              <a:lnSpc>
                <a:spcPct val="90000"/>
              </a:lnSpc>
              <a:buNone/>
              <a:defRPr/>
            </a:pPr>
            <a:r>
              <a:rPr lang="tr-TR" dirty="0" smtClean="0"/>
              <a:t>Özellikle onarımı ihmal edilmiş eski biçerdöverlerle hasat esnasında meydana gelen kayıplardır. </a:t>
            </a:r>
          </a:p>
          <a:p>
            <a:pPr>
              <a:lnSpc>
                <a:spcPct val="90000"/>
              </a:lnSpc>
              <a:buFont typeface="Wingdings" pitchFamily="2" charset="2"/>
              <a:buChar char="ü"/>
              <a:defRPr/>
            </a:pPr>
            <a:r>
              <a:rPr lang="tr-TR" dirty="0" smtClean="0"/>
              <a:t>Paslanma ve hasar sonucu meydana gelen delikler,</a:t>
            </a:r>
          </a:p>
          <a:p>
            <a:pPr>
              <a:lnSpc>
                <a:spcPct val="90000"/>
              </a:lnSpc>
              <a:buFont typeface="Wingdings" pitchFamily="2" charset="2"/>
              <a:buChar char="ü"/>
              <a:defRPr/>
            </a:pPr>
            <a:r>
              <a:rPr lang="tr-TR" dirty="0" smtClean="0"/>
              <a:t>Gözetleme ve ayar pencerelerinin açık bırakılması veya iyi kapatılmaması,</a:t>
            </a:r>
          </a:p>
          <a:p>
            <a:pPr>
              <a:lnSpc>
                <a:spcPct val="90000"/>
              </a:lnSpc>
              <a:buFont typeface="Wingdings" pitchFamily="2" charset="2"/>
              <a:buChar char="ü"/>
              <a:defRPr/>
            </a:pPr>
            <a:r>
              <a:rPr lang="tr-TR" dirty="0" smtClean="0"/>
              <a:t>Yapılan bakım ve onarım sırasında malzemelerin yerlerine oturtulmaması,</a:t>
            </a:r>
          </a:p>
          <a:p>
            <a:pPr>
              <a:lnSpc>
                <a:spcPct val="90000"/>
              </a:lnSpc>
              <a:buFont typeface="Wingdings" pitchFamily="2" charset="2"/>
              <a:buChar char="ü"/>
              <a:defRPr/>
            </a:pPr>
            <a:r>
              <a:rPr lang="tr-TR" dirty="0" smtClean="0"/>
              <a:t>Sızdırmazlık için kullanılan fitil, yaka vb. parçaların takılmamış veya aşınmış olması </a:t>
            </a:r>
          </a:p>
          <a:p>
            <a:pPr eaLnBrk="1" hangingPunct="1">
              <a:defRPr/>
            </a:pPr>
            <a:endParaRPr lang="tr-TR"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fade">
                                      <p:cBhvr>
                                        <p:cTn id="7" dur="1000"/>
                                        <p:tgtEl>
                                          <p:spTgt spid="92163">
                                            <p:txEl>
                                              <p:pRg st="0" end="0"/>
                                            </p:txEl>
                                          </p:spTgt>
                                        </p:tgtEl>
                                      </p:cBhvr>
                                    </p:animEffect>
                                    <p:anim calcmode="lin" valueType="num">
                                      <p:cBhvr>
                                        <p:cTn id="8" dur="1000" fill="hold"/>
                                        <p:tgtEl>
                                          <p:spTgt spid="921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1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2163">
                                            <p:txEl>
                                              <p:pRg st="1" end="1"/>
                                            </p:txEl>
                                          </p:spTgt>
                                        </p:tgtEl>
                                        <p:attrNameLst>
                                          <p:attrName>style.visibility</p:attrName>
                                        </p:attrNameLst>
                                      </p:cBhvr>
                                      <p:to>
                                        <p:strVal val="visible"/>
                                      </p:to>
                                    </p:set>
                                    <p:animEffect transition="in" filter="fade">
                                      <p:cBhvr>
                                        <p:cTn id="14" dur="1000"/>
                                        <p:tgtEl>
                                          <p:spTgt spid="92163">
                                            <p:txEl>
                                              <p:pRg st="1" end="1"/>
                                            </p:txEl>
                                          </p:spTgt>
                                        </p:tgtEl>
                                      </p:cBhvr>
                                    </p:animEffect>
                                    <p:anim calcmode="lin" valueType="num">
                                      <p:cBhvr>
                                        <p:cTn id="15" dur="1000" fill="hold"/>
                                        <p:tgtEl>
                                          <p:spTgt spid="9216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21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2163">
                                            <p:txEl>
                                              <p:pRg st="2" end="2"/>
                                            </p:txEl>
                                          </p:spTgt>
                                        </p:tgtEl>
                                        <p:attrNameLst>
                                          <p:attrName>style.visibility</p:attrName>
                                        </p:attrNameLst>
                                      </p:cBhvr>
                                      <p:to>
                                        <p:strVal val="visible"/>
                                      </p:to>
                                    </p:set>
                                    <p:animEffect transition="in" filter="fade">
                                      <p:cBhvr>
                                        <p:cTn id="21" dur="1000"/>
                                        <p:tgtEl>
                                          <p:spTgt spid="92163">
                                            <p:txEl>
                                              <p:pRg st="2" end="2"/>
                                            </p:txEl>
                                          </p:spTgt>
                                        </p:tgtEl>
                                      </p:cBhvr>
                                    </p:animEffect>
                                    <p:anim calcmode="lin" valueType="num">
                                      <p:cBhvr>
                                        <p:cTn id="22" dur="1000" fill="hold"/>
                                        <p:tgtEl>
                                          <p:spTgt spid="9216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21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2163">
                                            <p:txEl>
                                              <p:pRg st="3" end="3"/>
                                            </p:txEl>
                                          </p:spTgt>
                                        </p:tgtEl>
                                        <p:attrNameLst>
                                          <p:attrName>style.visibility</p:attrName>
                                        </p:attrNameLst>
                                      </p:cBhvr>
                                      <p:to>
                                        <p:strVal val="visible"/>
                                      </p:to>
                                    </p:set>
                                    <p:animEffect transition="in" filter="fade">
                                      <p:cBhvr>
                                        <p:cTn id="28" dur="1000"/>
                                        <p:tgtEl>
                                          <p:spTgt spid="92163">
                                            <p:txEl>
                                              <p:pRg st="3" end="3"/>
                                            </p:txEl>
                                          </p:spTgt>
                                        </p:tgtEl>
                                      </p:cBhvr>
                                    </p:animEffect>
                                    <p:anim calcmode="lin" valueType="num">
                                      <p:cBhvr>
                                        <p:cTn id="29" dur="1000" fill="hold"/>
                                        <p:tgtEl>
                                          <p:spTgt spid="9216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21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2163">
                                            <p:txEl>
                                              <p:pRg st="4" end="4"/>
                                            </p:txEl>
                                          </p:spTgt>
                                        </p:tgtEl>
                                        <p:attrNameLst>
                                          <p:attrName>style.visibility</p:attrName>
                                        </p:attrNameLst>
                                      </p:cBhvr>
                                      <p:to>
                                        <p:strVal val="visible"/>
                                      </p:to>
                                    </p:set>
                                    <p:animEffect transition="in" filter="fade">
                                      <p:cBhvr>
                                        <p:cTn id="35" dur="1000"/>
                                        <p:tgtEl>
                                          <p:spTgt spid="92163">
                                            <p:txEl>
                                              <p:pRg st="4" end="4"/>
                                            </p:txEl>
                                          </p:spTgt>
                                        </p:tgtEl>
                                      </p:cBhvr>
                                    </p:animEffect>
                                    <p:anim calcmode="lin" valueType="num">
                                      <p:cBhvr>
                                        <p:cTn id="36" dur="1000" fill="hold"/>
                                        <p:tgtEl>
                                          <p:spTgt spid="9216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216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ctrTitle"/>
          </p:nvPr>
        </p:nvSpPr>
        <p:spPr>
          <a:xfrm>
            <a:off x="823913" y="104775"/>
            <a:ext cx="7772400" cy="914400"/>
          </a:xfrm>
          <a:solidFill>
            <a:srgbClr val="FFC000"/>
          </a:solidFill>
        </p:spPr>
        <p:txBody>
          <a:bodyPr/>
          <a:lstStyle/>
          <a:p>
            <a:pPr algn="ctr" eaLnBrk="1" hangingPunct="1"/>
            <a:r>
              <a:rPr lang="tr-TR" sz="3200" b="0" dirty="0" smtClean="0">
                <a:solidFill>
                  <a:schemeClr val="bg1"/>
                </a:solidFill>
              </a:rPr>
              <a:t>DANE KAYBI ÖLÇME MEDOTLARI</a:t>
            </a:r>
          </a:p>
        </p:txBody>
      </p:sp>
      <p:sp>
        <p:nvSpPr>
          <p:cNvPr id="345091" name="Text Box 3"/>
          <p:cNvSpPr txBox="1">
            <a:spLocks noChangeArrowheads="1"/>
          </p:cNvSpPr>
          <p:nvPr/>
        </p:nvSpPr>
        <p:spPr bwMode="auto">
          <a:xfrm>
            <a:off x="539750" y="1844675"/>
            <a:ext cx="7343775" cy="366713"/>
          </a:xfrm>
          <a:prstGeom prst="rect">
            <a:avLst/>
          </a:prstGeom>
          <a:noFill/>
          <a:ln w="9525">
            <a:noFill/>
            <a:miter lim="800000"/>
            <a:headEnd/>
            <a:tailEnd/>
          </a:ln>
        </p:spPr>
        <p:txBody>
          <a:bodyPr>
            <a:spAutoFit/>
          </a:bodyPr>
          <a:lstStyle/>
          <a:p>
            <a:pPr marL="457200" indent="-457200">
              <a:spcBef>
                <a:spcPct val="50000"/>
              </a:spcBef>
              <a:buFontTx/>
              <a:buChar char="•"/>
            </a:pPr>
            <a:r>
              <a:rPr lang="tr-TR" b="1">
                <a:latin typeface="Tahoma" pitchFamily="34" charset="0"/>
              </a:rPr>
              <a:t>Üç Çeyrek Metrekare Ölçüm Metodu</a:t>
            </a:r>
          </a:p>
        </p:txBody>
      </p:sp>
      <p:pic>
        <p:nvPicPr>
          <p:cNvPr id="345092" name="Picture 4" descr="ölçmod"/>
          <p:cNvPicPr>
            <a:picLocks noChangeAspect="1" noChangeArrowheads="1"/>
          </p:cNvPicPr>
          <p:nvPr/>
        </p:nvPicPr>
        <p:blipFill>
          <a:blip r:embed="rId3" cstate="print">
            <a:clrChange>
              <a:clrFrom>
                <a:srgbClr val="010101"/>
              </a:clrFrom>
              <a:clrTo>
                <a:srgbClr val="010101">
                  <a:alpha val="0"/>
                </a:srgbClr>
              </a:clrTo>
            </a:clrChange>
            <a:lum bright="-100000" contrast="-100000"/>
            <a:grayscl/>
          </a:blip>
          <a:srcRect/>
          <a:stretch>
            <a:fillRect/>
          </a:stretch>
        </p:blipFill>
        <p:spPr bwMode="auto">
          <a:xfrm>
            <a:off x="5292725" y="1412875"/>
            <a:ext cx="3597275" cy="2370138"/>
          </a:xfrm>
          <a:prstGeom prst="rect">
            <a:avLst/>
          </a:prstGeom>
          <a:noFill/>
          <a:ln w="9525">
            <a:noFill/>
            <a:miter lim="800000"/>
            <a:headEnd/>
            <a:tailEnd/>
          </a:ln>
        </p:spPr>
      </p:pic>
      <p:sp>
        <p:nvSpPr>
          <p:cNvPr id="345093" name="Text Box 5"/>
          <p:cNvSpPr txBox="1">
            <a:spLocks noChangeArrowheads="1"/>
          </p:cNvSpPr>
          <p:nvPr/>
        </p:nvSpPr>
        <p:spPr bwMode="auto">
          <a:xfrm>
            <a:off x="539750" y="2349500"/>
            <a:ext cx="7343775" cy="366713"/>
          </a:xfrm>
          <a:prstGeom prst="rect">
            <a:avLst/>
          </a:prstGeom>
          <a:noFill/>
          <a:ln w="9525">
            <a:noFill/>
            <a:miter lim="800000"/>
            <a:headEnd/>
            <a:tailEnd/>
          </a:ln>
        </p:spPr>
        <p:txBody>
          <a:bodyPr>
            <a:spAutoFit/>
          </a:bodyPr>
          <a:lstStyle/>
          <a:p>
            <a:pPr marL="457200" indent="-457200">
              <a:spcBef>
                <a:spcPct val="50000"/>
              </a:spcBef>
              <a:buFontTx/>
              <a:buChar char="•"/>
            </a:pPr>
            <a:r>
              <a:rPr lang="tr-TR" b="1">
                <a:latin typeface="Tahoma" pitchFamily="34" charset="0"/>
              </a:rPr>
              <a:t>Tava İle Ölçüm Yöntemi</a:t>
            </a:r>
          </a:p>
        </p:txBody>
      </p:sp>
      <p:sp>
        <p:nvSpPr>
          <p:cNvPr id="345094" name="Text Box 6"/>
          <p:cNvSpPr txBox="1">
            <a:spLocks noChangeArrowheads="1"/>
          </p:cNvSpPr>
          <p:nvPr/>
        </p:nvSpPr>
        <p:spPr bwMode="auto">
          <a:xfrm>
            <a:off x="539750" y="2852738"/>
            <a:ext cx="7343775" cy="366712"/>
          </a:xfrm>
          <a:prstGeom prst="rect">
            <a:avLst/>
          </a:prstGeom>
          <a:noFill/>
          <a:ln w="9525">
            <a:noFill/>
            <a:miter lim="800000"/>
            <a:headEnd/>
            <a:tailEnd/>
          </a:ln>
        </p:spPr>
        <p:txBody>
          <a:bodyPr>
            <a:spAutoFit/>
          </a:bodyPr>
          <a:lstStyle/>
          <a:p>
            <a:pPr marL="457200" indent="-457200">
              <a:spcBef>
                <a:spcPct val="50000"/>
              </a:spcBef>
              <a:buFontTx/>
              <a:buChar char="•"/>
            </a:pPr>
            <a:r>
              <a:rPr lang="tr-TR" b="1">
                <a:latin typeface="Tahoma" pitchFamily="34" charset="0"/>
              </a:rPr>
              <a:t>Elektriksel Ölçme Sistemleri</a:t>
            </a:r>
          </a:p>
        </p:txBody>
      </p:sp>
      <p:graphicFrame>
        <p:nvGraphicFramePr>
          <p:cNvPr id="345095" name="Object 2"/>
          <p:cNvGraphicFramePr>
            <a:graphicFrameLocks noChangeAspect="1"/>
          </p:cNvGraphicFramePr>
          <p:nvPr/>
        </p:nvGraphicFramePr>
        <p:xfrm>
          <a:off x="4932363" y="1916113"/>
          <a:ext cx="1366837" cy="1306512"/>
        </p:xfrm>
        <a:graphic>
          <a:graphicData uri="http://schemas.openxmlformats.org/presentationml/2006/ole">
            <mc:AlternateContent xmlns:mc="http://schemas.openxmlformats.org/markup-compatibility/2006">
              <mc:Choice xmlns:v="urn:schemas-microsoft-com:vml" Requires="v">
                <p:oleObj spid="_x0000_s46085" name="Photo Editor Fotoğrafı" r:id="rId4" imgW="2152951" imgH="2057143" progId="">
                  <p:embed/>
                </p:oleObj>
              </mc:Choice>
              <mc:Fallback>
                <p:oleObj name="Photo Editor Fotoğrafı" r:id="rId4" imgW="2152951" imgH="2057143"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916113"/>
                        <a:ext cx="1366837"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5096" name="Object 3"/>
          <p:cNvGraphicFramePr>
            <a:graphicFrameLocks noChangeAspect="1"/>
          </p:cNvGraphicFramePr>
          <p:nvPr/>
        </p:nvGraphicFramePr>
        <p:xfrm>
          <a:off x="6372225" y="1916113"/>
          <a:ext cx="2303463" cy="1303337"/>
        </p:xfrm>
        <a:graphic>
          <a:graphicData uri="http://schemas.openxmlformats.org/presentationml/2006/ole">
            <mc:AlternateContent xmlns:mc="http://schemas.openxmlformats.org/markup-compatibility/2006">
              <mc:Choice xmlns:v="urn:schemas-microsoft-com:vml" Requires="v">
                <p:oleObj spid="_x0000_s46086" name="Photo Editor Fotoğrafı" r:id="rId6" imgW="3600000" imgH="2038095" progId="">
                  <p:embed/>
                </p:oleObj>
              </mc:Choice>
              <mc:Fallback>
                <p:oleObj name="Photo Editor Fotoğrafı" r:id="rId6" imgW="3600000" imgH="203809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1916113"/>
                        <a:ext cx="2303463" cy="130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5097" name="Object 4"/>
          <p:cNvGraphicFramePr>
            <a:graphicFrameLocks noChangeAspect="1"/>
          </p:cNvGraphicFramePr>
          <p:nvPr/>
        </p:nvGraphicFramePr>
        <p:xfrm>
          <a:off x="4464050" y="2420938"/>
          <a:ext cx="4679950" cy="1638300"/>
        </p:xfrm>
        <a:graphic>
          <a:graphicData uri="http://schemas.openxmlformats.org/presentationml/2006/ole">
            <mc:AlternateContent xmlns:mc="http://schemas.openxmlformats.org/markup-compatibility/2006">
              <mc:Choice xmlns:v="urn:schemas-microsoft-com:vml" Requires="v">
                <p:oleObj spid="_x0000_s46087" name="Photo Editor Fotoğrafı" r:id="rId8" imgW="5687219" imgH="1991003" progId="">
                  <p:embed/>
                </p:oleObj>
              </mc:Choice>
              <mc:Fallback>
                <p:oleObj name="Photo Editor Fotoğrafı" r:id="rId8" imgW="5687219" imgH="1991003"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4050" y="2420938"/>
                        <a:ext cx="46799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5098" name="Text Box 10"/>
          <p:cNvSpPr txBox="1">
            <a:spLocks noChangeArrowheads="1"/>
          </p:cNvSpPr>
          <p:nvPr/>
        </p:nvSpPr>
        <p:spPr bwMode="auto">
          <a:xfrm>
            <a:off x="539750" y="3357563"/>
            <a:ext cx="7343775" cy="366712"/>
          </a:xfrm>
          <a:prstGeom prst="rect">
            <a:avLst/>
          </a:prstGeom>
          <a:noFill/>
          <a:ln w="9525">
            <a:noFill/>
            <a:miter lim="800000"/>
            <a:headEnd/>
            <a:tailEnd/>
          </a:ln>
        </p:spPr>
        <p:txBody>
          <a:bodyPr>
            <a:spAutoFit/>
          </a:bodyPr>
          <a:lstStyle/>
          <a:p>
            <a:pPr marL="457200" indent="-457200">
              <a:spcBef>
                <a:spcPct val="50000"/>
              </a:spcBef>
              <a:buFontTx/>
              <a:buChar char="•"/>
            </a:pPr>
            <a:r>
              <a:rPr lang="tr-TR" b="1">
                <a:latin typeface="Tahoma" pitchFamily="34" charset="0"/>
              </a:rPr>
              <a:t>İki Karış Metodu</a:t>
            </a:r>
          </a:p>
        </p:txBody>
      </p:sp>
      <p:sp>
        <p:nvSpPr>
          <p:cNvPr id="345099" name="Rectangle 11"/>
          <p:cNvSpPr>
            <a:spLocks noChangeArrowheads="1"/>
          </p:cNvSpPr>
          <p:nvPr/>
        </p:nvSpPr>
        <p:spPr bwMode="auto">
          <a:xfrm>
            <a:off x="5435600" y="2636838"/>
            <a:ext cx="1727200" cy="1439862"/>
          </a:xfrm>
          <a:prstGeom prst="rect">
            <a:avLst/>
          </a:prstGeom>
          <a:solidFill>
            <a:srgbClr val="00FF00">
              <a:alpha val="50195"/>
            </a:srgbClr>
          </a:solidFill>
          <a:ln w="9525" algn="ctr">
            <a:noFill/>
            <a:miter lim="800000"/>
            <a:headEnd/>
            <a:tailEnd/>
          </a:ln>
        </p:spPr>
        <p:txBody>
          <a:bodyPr wrap="none" anchor="ctr"/>
          <a:lstStyle/>
          <a:p>
            <a:endParaRPr lang="tr-TR"/>
          </a:p>
        </p:txBody>
      </p:sp>
      <p:pic>
        <p:nvPicPr>
          <p:cNvPr id="345100" name="Picture 12" descr="Resim1"/>
          <p:cNvPicPr>
            <a:picLocks noChangeAspect="1" noChangeArrowheads="1"/>
          </p:cNvPicPr>
          <p:nvPr/>
        </p:nvPicPr>
        <p:blipFill>
          <a:blip r:embed="rId10" cstate="print">
            <a:lum bright="-100000"/>
            <a:grayscl/>
            <a:biLevel thresh="50000"/>
          </a:blip>
          <a:srcRect/>
          <a:stretch>
            <a:fillRect/>
          </a:stretch>
        </p:blipFill>
        <p:spPr bwMode="auto">
          <a:xfrm>
            <a:off x="5219700" y="3687763"/>
            <a:ext cx="1200150" cy="1295400"/>
          </a:xfrm>
          <a:prstGeom prst="rect">
            <a:avLst/>
          </a:prstGeom>
          <a:noFill/>
          <a:ln w="9525">
            <a:noFill/>
            <a:miter lim="800000"/>
            <a:headEnd/>
            <a:tailEnd/>
          </a:ln>
        </p:spPr>
      </p:pic>
      <p:pic>
        <p:nvPicPr>
          <p:cNvPr id="345101" name="Picture 13" descr="Resim1"/>
          <p:cNvPicPr>
            <a:picLocks noChangeAspect="1" noChangeArrowheads="1"/>
          </p:cNvPicPr>
          <p:nvPr/>
        </p:nvPicPr>
        <p:blipFill>
          <a:blip r:embed="rId10" cstate="print">
            <a:lum bright="-100000"/>
            <a:grayscl/>
            <a:biLevel thresh="50000"/>
          </a:blip>
          <a:srcRect/>
          <a:stretch>
            <a:fillRect/>
          </a:stretch>
        </p:blipFill>
        <p:spPr bwMode="auto">
          <a:xfrm flipH="1">
            <a:off x="6180138" y="3621088"/>
            <a:ext cx="1143000" cy="1439862"/>
          </a:xfrm>
          <a:prstGeom prst="rect">
            <a:avLst/>
          </a:prstGeom>
          <a:noFill/>
          <a:ln w="9525">
            <a:noFill/>
            <a:miter lim="800000"/>
            <a:headEnd/>
            <a:tailEnd/>
          </a:ln>
        </p:spPr>
      </p:pic>
      <p:pic>
        <p:nvPicPr>
          <p:cNvPr id="345102" name="Picture 14" descr="Resim1"/>
          <p:cNvPicPr>
            <a:picLocks noChangeAspect="1" noChangeArrowheads="1"/>
          </p:cNvPicPr>
          <p:nvPr/>
        </p:nvPicPr>
        <p:blipFill>
          <a:blip r:embed="rId10" cstate="print">
            <a:lum bright="-100000"/>
            <a:grayscl/>
            <a:biLevel thresh="50000"/>
          </a:blip>
          <a:srcRect/>
          <a:stretch>
            <a:fillRect/>
          </a:stretch>
        </p:blipFill>
        <p:spPr bwMode="auto">
          <a:xfrm rot="-5400000">
            <a:off x="6930231" y="3090069"/>
            <a:ext cx="1008063" cy="1330325"/>
          </a:xfrm>
          <a:prstGeom prst="rect">
            <a:avLst/>
          </a:prstGeom>
          <a:noFill/>
          <a:ln w="9525">
            <a:noFill/>
            <a:miter lim="800000"/>
            <a:headEnd/>
            <a:tailEnd/>
          </a:ln>
        </p:spPr>
      </p:pic>
      <p:pic>
        <p:nvPicPr>
          <p:cNvPr id="345103" name="Picture 15" descr="Resim1"/>
          <p:cNvPicPr>
            <a:picLocks noChangeAspect="1" noChangeArrowheads="1"/>
          </p:cNvPicPr>
          <p:nvPr/>
        </p:nvPicPr>
        <p:blipFill>
          <a:blip r:embed="rId10" cstate="print">
            <a:lum bright="-100000"/>
            <a:grayscl/>
            <a:biLevel thresh="50000"/>
          </a:blip>
          <a:srcRect/>
          <a:stretch>
            <a:fillRect/>
          </a:stretch>
        </p:blipFill>
        <p:spPr bwMode="auto">
          <a:xfrm rot="5400000" flipV="1">
            <a:off x="6930232" y="2294731"/>
            <a:ext cx="1008062" cy="13303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45091"/>
                                        </p:tgtEl>
                                        <p:attrNameLst>
                                          <p:attrName>style.visibility</p:attrName>
                                        </p:attrNameLst>
                                      </p:cBhvr>
                                      <p:to>
                                        <p:strVal val="visible"/>
                                      </p:to>
                                    </p:set>
                                    <p:animEffect transition="in" filter="fade">
                                      <p:cBhvr>
                                        <p:cTn id="7" dur="2000"/>
                                        <p:tgtEl>
                                          <p:spTgt spid="345091"/>
                                        </p:tgtEl>
                                      </p:cBhvr>
                                    </p:animEffect>
                                  </p:childTnLst>
                                </p:cTn>
                              </p:par>
                            </p:childTnLst>
                          </p:cTn>
                        </p:par>
                        <p:par>
                          <p:cTn id="8" fill="hold">
                            <p:stCondLst>
                              <p:cond delay="2500"/>
                            </p:stCondLst>
                            <p:childTnLst>
                              <p:par>
                                <p:cTn id="9" presetID="2" presetClass="entr" presetSubtype="1" fill="hold" nodeType="afterEffect">
                                  <p:stCondLst>
                                    <p:cond delay="0"/>
                                  </p:stCondLst>
                                  <p:childTnLst>
                                    <p:set>
                                      <p:cBhvr>
                                        <p:cTn id="10" dur="1" fill="hold">
                                          <p:stCondLst>
                                            <p:cond delay="0"/>
                                          </p:stCondLst>
                                        </p:cTn>
                                        <p:tgtEl>
                                          <p:spTgt spid="345092"/>
                                        </p:tgtEl>
                                        <p:attrNameLst>
                                          <p:attrName>style.visibility</p:attrName>
                                        </p:attrNameLst>
                                      </p:cBhvr>
                                      <p:to>
                                        <p:strVal val="visible"/>
                                      </p:to>
                                    </p:set>
                                    <p:anim calcmode="lin" valueType="num">
                                      <p:cBhvr additive="base">
                                        <p:cTn id="11" dur="500" fill="hold"/>
                                        <p:tgtEl>
                                          <p:spTgt spid="345092"/>
                                        </p:tgtEl>
                                        <p:attrNameLst>
                                          <p:attrName>ppt_x</p:attrName>
                                        </p:attrNameLst>
                                      </p:cBhvr>
                                      <p:tavLst>
                                        <p:tav tm="0">
                                          <p:val>
                                            <p:strVal val="#ppt_x"/>
                                          </p:val>
                                        </p:tav>
                                        <p:tav tm="100000">
                                          <p:val>
                                            <p:strVal val="#ppt_x"/>
                                          </p:val>
                                        </p:tav>
                                      </p:tavLst>
                                    </p:anim>
                                    <p:anim calcmode="lin" valueType="num">
                                      <p:cBhvr additive="base">
                                        <p:cTn id="12" dur="500" fill="hold"/>
                                        <p:tgtEl>
                                          <p:spTgt spid="34509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345092"/>
                                        </p:tgtEl>
                                      </p:cBhvr>
                                    </p:animEffect>
                                    <p:set>
                                      <p:cBhvr>
                                        <p:cTn id="17" dur="1" fill="hold">
                                          <p:stCondLst>
                                            <p:cond delay="999"/>
                                          </p:stCondLst>
                                        </p:cTn>
                                        <p:tgtEl>
                                          <p:spTgt spid="345092"/>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45093">
                                            <p:txEl>
                                              <p:pRg st="0" end="0"/>
                                            </p:txEl>
                                          </p:spTgt>
                                        </p:tgtEl>
                                        <p:attrNameLst>
                                          <p:attrName>style.visibility</p:attrName>
                                        </p:attrNameLst>
                                      </p:cBhvr>
                                      <p:to>
                                        <p:strVal val="visible"/>
                                      </p:to>
                                    </p:set>
                                    <p:animEffect transition="in" filter="fade">
                                      <p:cBhvr>
                                        <p:cTn id="21" dur="500"/>
                                        <p:tgtEl>
                                          <p:spTgt spid="345093">
                                            <p:txEl>
                                              <p:pRg st="0" end="0"/>
                                            </p:txEl>
                                          </p:spTgt>
                                        </p:tgtEl>
                                      </p:cBhvr>
                                    </p:animEffect>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345095"/>
                                        </p:tgtEl>
                                        <p:attrNameLst>
                                          <p:attrName>style.visibility</p:attrName>
                                        </p:attrNameLst>
                                      </p:cBhvr>
                                      <p:to>
                                        <p:strVal val="visible"/>
                                      </p:to>
                                    </p:set>
                                    <p:anim calcmode="lin" valueType="num">
                                      <p:cBhvr additive="base">
                                        <p:cTn id="25" dur="500" fill="hold"/>
                                        <p:tgtEl>
                                          <p:spTgt spid="345095"/>
                                        </p:tgtEl>
                                        <p:attrNameLst>
                                          <p:attrName>ppt_x</p:attrName>
                                        </p:attrNameLst>
                                      </p:cBhvr>
                                      <p:tavLst>
                                        <p:tav tm="0">
                                          <p:val>
                                            <p:strVal val="1+#ppt_w/2"/>
                                          </p:val>
                                        </p:tav>
                                        <p:tav tm="100000">
                                          <p:val>
                                            <p:strVal val="#ppt_x"/>
                                          </p:val>
                                        </p:tav>
                                      </p:tavLst>
                                    </p:anim>
                                    <p:anim calcmode="lin" valueType="num">
                                      <p:cBhvr additive="base">
                                        <p:cTn id="26" dur="500" fill="hold"/>
                                        <p:tgtEl>
                                          <p:spTgt spid="34509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45096"/>
                                        </p:tgtEl>
                                        <p:attrNameLst>
                                          <p:attrName>style.visibility</p:attrName>
                                        </p:attrNameLst>
                                      </p:cBhvr>
                                      <p:to>
                                        <p:strVal val="visible"/>
                                      </p:to>
                                    </p:set>
                                    <p:anim calcmode="lin" valueType="num">
                                      <p:cBhvr additive="base">
                                        <p:cTn id="29" dur="500" fill="hold"/>
                                        <p:tgtEl>
                                          <p:spTgt spid="345096"/>
                                        </p:tgtEl>
                                        <p:attrNameLst>
                                          <p:attrName>ppt_x</p:attrName>
                                        </p:attrNameLst>
                                      </p:cBhvr>
                                      <p:tavLst>
                                        <p:tav tm="0">
                                          <p:val>
                                            <p:strVal val="1+#ppt_w/2"/>
                                          </p:val>
                                        </p:tav>
                                        <p:tav tm="100000">
                                          <p:val>
                                            <p:strVal val="#ppt_x"/>
                                          </p:val>
                                        </p:tav>
                                      </p:tavLst>
                                    </p:anim>
                                    <p:anim calcmode="lin" valueType="num">
                                      <p:cBhvr additive="base">
                                        <p:cTn id="30" dur="500" fill="hold"/>
                                        <p:tgtEl>
                                          <p:spTgt spid="34509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345095"/>
                                        </p:tgtEl>
                                      </p:cBhvr>
                                    </p:animEffect>
                                    <p:set>
                                      <p:cBhvr>
                                        <p:cTn id="35" dur="1" fill="hold">
                                          <p:stCondLst>
                                            <p:cond delay="999"/>
                                          </p:stCondLst>
                                        </p:cTn>
                                        <p:tgtEl>
                                          <p:spTgt spid="34509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345096"/>
                                        </p:tgtEl>
                                      </p:cBhvr>
                                    </p:animEffect>
                                    <p:set>
                                      <p:cBhvr>
                                        <p:cTn id="38" dur="1" fill="hold">
                                          <p:stCondLst>
                                            <p:cond delay="999"/>
                                          </p:stCondLst>
                                        </p:cTn>
                                        <p:tgtEl>
                                          <p:spTgt spid="345096"/>
                                        </p:tgtEl>
                                        <p:attrNameLst>
                                          <p:attrName>style.visibility</p:attrName>
                                        </p:attrNameLst>
                                      </p:cBhvr>
                                      <p:to>
                                        <p:strVal val="hidden"/>
                                      </p:to>
                                    </p:se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45094"/>
                                        </p:tgtEl>
                                        <p:attrNameLst>
                                          <p:attrName>style.visibility</p:attrName>
                                        </p:attrNameLst>
                                      </p:cBhvr>
                                      <p:to>
                                        <p:strVal val="visible"/>
                                      </p:to>
                                    </p:set>
                                    <p:animEffect transition="in" filter="fade">
                                      <p:cBhvr>
                                        <p:cTn id="42" dur="500"/>
                                        <p:tgtEl>
                                          <p:spTgt spid="345094"/>
                                        </p:tgtEl>
                                      </p:cBhvr>
                                    </p:animEffect>
                                  </p:childTnLst>
                                </p:cTn>
                              </p:par>
                            </p:childTnLst>
                          </p:cTn>
                        </p:par>
                        <p:par>
                          <p:cTn id="43" fill="hold">
                            <p:stCondLst>
                              <p:cond delay="1500"/>
                            </p:stCondLst>
                            <p:childTnLst>
                              <p:par>
                                <p:cTn id="44" presetID="12" presetClass="entr" presetSubtype="4" fill="hold" nodeType="afterEffect">
                                  <p:stCondLst>
                                    <p:cond delay="0"/>
                                  </p:stCondLst>
                                  <p:childTnLst>
                                    <p:set>
                                      <p:cBhvr>
                                        <p:cTn id="45" dur="1" fill="hold">
                                          <p:stCondLst>
                                            <p:cond delay="0"/>
                                          </p:stCondLst>
                                        </p:cTn>
                                        <p:tgtEl>
                                          <p:spTgt spid="345097"/>
                                        </p:tgtEl>
                                        <p:attrNameLst>
                                          <p:attrName>style.visibility</p:attrName>
                                        </p:attrNameLst>
                                      </p:cBhvr>
                                      <p:to>
                                        <p:strVal val="visible"/>
                                      </p:to>
                                    </p:set>
                                    <p:animEffect transition="in" filter="slide(fromBottom)">
                                      <p:cBhvr>
                                        <p:cTn id="46" dur="500"/>
                                        <p:tgtEl>
                                          <p:spTgt spid="34509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345097"/>
                                        </p:tgtEl>
                                      </p:cBhvr>
                                    </p:animEffect>
                                    <p:set>
                                      <p:cBhvr>
                                        <p:cTn id="51" dur="1" fill="hold">
                                          <p:stCondLst>
                                            <p:cond delay="999"/>
                                          </p:stCondLst>
                                        </p:cTn>
                                        <p:tgtEl>
                                          <p:spTgt spid="345097"/>
                                        </p:tgtEl>
                                        <p:attrNameLst>
                                          <p:attrName>style.visibility</p:attrName>
                                        </p:attrNameLst>
                                      </p:cBhvr>
                                      <p:to>
                                        <p:strVal val="hidden"/>
                                      </p:to>
                                    </p:se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345098"/>
                                        </p:tgtEl>
                                        <p:attrNameLst>
                                          <p:attrName>style.visibility</p:attrName>
                                        </p:attrNameLst>
                                      </p:cBhvr>
                                      <p:to>
                                        <p:strVal val="visible"/>
                                      </p:to>
                                    </p:set>
                                    <p:animEffect transition="in" filter="fade">
                                      <p:cBhvr>
                                        <p:cTn id="55" dur="500"/>
                                        <p:tgtEl>
                                          <p:spTgt spid="345098"/>
                                        </p:tgtEl>
                                      </p:cBhvr>
                                    </p:animEffect>
                                  </p:childTnLst>
                                </p:cTn>
                              </p:par>
                            </p:childTnLst>
                          </p:cTn>
                        </p:par>
                        <p:par>
                          <p:cTn id="56" fill="hold">
                            <p:stCondLst>
                              <p:cond delay="1500"/>
                            </p:stCondLst>
                            <p:childTnLst>
                              <p:par>
                                <p:cTn id="57" presetID="2" presetClass="entr" presetSubtype="4" fill="hold" grpId="0" nodeType="afterEffect">
                                  <p:stCondLst>
                                    <p:cond delay="0"/>
                                  </p:stCondLst>
                                  <p:childTnLst>
                                    <p:set>
                                      <p:cBhvr>
                                        <p:cTn id="58" dur="1" fill="hold">
                                          <p:stCondLst>
                                            <p:cond delay="0"/>
                                          </p:stCondLst>
                                        </p:cTn>
                                        <p:tgtEl>
                                          <p:spTgt spid="345099"/>
                                        </p:tgtEl>
                                        <p:attrNameLst>
                                          <p:attrName>style.visibility</p:attrName>
                                        </p:attrNameLst>
                                      </p:cBhvr>
                                      <p:to>
                                        <p:strVal val="visible"/>
                                      </p:to>
                                    </p:set>
                                    <p:anim calcmode="lin" valueType="num">
                                      <p:cBhvr additive="base">
                                        <p:cTn id="59" dur="500" fill="hold"/>
                                        <p:tgtEl>
                                          <p:spTgt spid="345099"/>
                                        </p:tgtEl>
                                        <p:attrNameLst>
                                          <p:attrName>ppt_x</p:attrName>
                                        </p:attrNameLst>
                                      </p:cBhvr>
                                      <p:tavLst>
                                        <p:tav tm="0">
                                          <p:val>
                                            <p:strVal val="#ppt_x"/>
                                          </p:val>
                                        </p:tav>
                                        <p:tav tm="100000">
                                          <p:val>
                                            <p:strVal val="#ppt_x"/>
                                          </p:val>
                                        </p:tav>
                                      </p:tavLst>
                                    </p:anim>
                                    <p:anim calcmode="lin" valueType="num">
                                      <p:cBhvr additive="base">
                                        <p:cTn id="60" dur="500" fill="hold"/>
                                        <p:tgtEl>
                                          <p:spTgt spid="34509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45103"/>
                                        </p:tgtEl>
                                        <p:attrNameLst>
                                          <p:attrName>style.visibility</p:attrName>
                                        </p:attrNameLst>
                                      </p:cBhvr>
                                      <p:to>
                                        <p:strVal val="visible"/>
                                      </p:to>
                                    </p:set>
                                    <p:anim calcmode="lin" valueType="num">
                                      <p:cBhvr additive="base">
                                        <p:cTn id="63" dur="500" fill="hold"/>
                                        <p:tgtEl>
                                          <p:spTgt spid="345103"/>
                                        </p:tgtEl>
                                        <p:attrNameLst>
                                          <p:attrName>ppt_x</p:attrName>
                                        </p:attrNameLst>
                                      </p:cBhvr>
                                      <p:tavLst>
                                        <p:tav tm="0">
                                          <p:val>
                                            <p:strVal val="#ppt_x"/>
                                          </p:val>
                                        </p:tav>
                                        <p:tav tm="100000">
                                          <p:val>
                                            <p:strVal val="#ppt_x"/>
                                          </p:val>
                                        </p:tav>
                                      </p:tavLst>
                                    </p:anim>
                                    <p:anim calcmode="lin" valueType="num">
                                      <p:cBhvr additive="base">
                                        <p:cTn id="64" dur="500" fill="hold"/>
                                        <p:tgtEl>
                                          <p:spTgt spid="34510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45102"/>
                                        </p:tgtEl>
                                        <p:attrNameLst>
                                          <p:attrName>style.visibility</p:attrName>
                                        </p:attrNameLst>
                                      </p:cBhvr>
                                      <p:to>
                                        <p:strVal val="visible"/>
                                      </p:to>
                                    </p:set>
                                    <p:anim calcmode="lin" valueType="num">
                                      <p:cBhvr additive="base">
                                        <p:cTn id="67" dur="500" fill="hold"/>
                                        <p:tgtEl>
                                          <p:spTgt spid="345102"/>
                                        </p:tgtEl>
                                        <p:attrNameLst>
                                          <p:attrName>ppt_x</p:attrName>
                                        </p:attrNameLst>
                                      </p:cBhvr>
                                      <p:tavLst>
                                        <p:tav tm="0">
                                          <p:val>
                                            <p:strVal val="#ppt_x"/>
                                          </p:val>
                                        </p:tav>
                                        <p:tav tm="100000">
                                          <p:val>
                                            <p:strVal val="#ppt_x"/>
                                          </p:val>
                                        </p:tav>
                                      </p:tavLst>
                                    </p:anim>
                                    <p:anim calcmode="lin" valueType="num">
                                      <p:cBhvr additive="base">
                                        <p:cTn id="68" dur="500" fill="hold"/>
                                        <p:tgtEl>
                                          <p:spTgt spid="34510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5101"/>
                                        </p:tgtEl>
                                        <p:attrNameLst>
                                          <p:attrName>style.visibility</p:attrName>
                                        </p:attrNameLst>
                                      </p:cBhvr>
                                      <p:to>
                                        <p:strVal val="visible"/>
                                      </p:to>
                                    </p:set>
                                    <p:anim calcmode="lin" valueType="num">
                                      <p:cBhvr additive="base">
                                        <p:cTn id="71" dur="500" fill="hold"/>
                                        <p:tgtEl>
                                          <p:spTgt spid="345101"/>
                                        </p:tgtEl>
                                        <p:attrNameLst>
                                          <p:attrName>ppt_x</p:attrName>
                                        </p:attrNameLst>
                                      </p:cBhvr>
                                      <p:tavLst>
                                        <p:tav tm="0">
                                          <p:val>
                                            <p:strVal val="#ppt_x"/>
                                          </p:val>
                                        </p:tav>
                                        <p:tav tm="100000">
                                          <p:val>
                                            <p:strVal val="#ppt_x"/>
                                          </p:val>
                                        </p:tav>
                                      </p:tavLst>
                                    </p:anim>
                                    <p:anim calcmode="lin" valueType="num">
                                      <p:cBhvr additive="base">
                                        <p:cTn id="72" dur="500" fill="hold"/>
                                        <p:tgtEl>
                                          <p:spTgt spid="34510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45100"/>
                                        </p:tgtEl>
                                        <p:attrNameLst>
                                          <p:attrName>style.visibility</p:attrName>
                                        </p:attrNameLst>
                                      </p:cBhvr>
                                      <p:to>
                                        <p:strVal val="visible"/>
                                      </p:to>
                                    </p:set>
                                    <p:anim calcmode="lin" valueType="num">
                                      <p:cBhvr additive="base">
                                        <p:cTn id="75" dur="500" fill="hold"/>
                                        <p:tgtEl>
                                          <p:spTgt spid="345100"/>
                                        </p:tgtEl>
                                        <p:attrNameLst>
                                          <p:attrName>ppt_x</p:attrName>
                                        </p:attrNameLst>
                                      </p:cBhvr>
                                      <p:tavLst>
                                        <p:tav tm="0">
                                          <p:val>
                                            <p:strVal val="#ppt_x"/>
                                          </p:val>
                                        </p:tav>
                                        <p:tav tm="100000">
                                          <p:val>
                                            <p:strVal val="#ppt_x"/>
                                          </p:val>
                                        </p:tav>
                                      </p:tavLst>
                                    </p:anim>
                                    <p:anim calcmode="lin" valueType="num">
                                      <p:cBhvr additive="base">
                                        <p:cTn id="76" dur="500" fill="hold"/>
                                        <p:tgtEl>
                                          <p:spTgt spid="345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1" grpId="0"/>
      <p:bldP spid="345094" grpId="0"/>
      <p:bldP spid="345098" grpId="0"/>
      <p:bldP spid="34509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2" descr="docu0002"/>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a:ln w="9525">
            <a:noFill/>
            <a:miter lim="800000"/>
            <a:headEnd/>
            <a:tailEnd/>
          </a:ln>
        </p:spPr>
      </p:pic>
      <p:sp>
        <p:nvSpPr>
          <p:cNvPr id="346115" name="Rectangle 3"/>
          <p:cNvSpPr>
            <a:spLocks noGrp="1" noChangeArrowheads="1"/>
          </p:cNvSpPr>
          <p:nvPr>
            <p:ph type="subTitle" idx="1"/>
          </p:nvPr>
        </p:nvSpPr>
        <p:spPr>
          <a:xfrm>
            <a:off x="1600200" y="152400"/>
            <a:ext cx="6400800" cy="533400"/>
          </a:xfrm>
          <a:solidFill>
            <a:srgbClr val="FFC000"/>
          </a:solidFill>
        </p:spPr>
        <p:txBody>
          <a:bodyPr>
            <a:normAutofit/>
          </a:bodyPr>
          <a:lstStyle/>
          <a:p>
            <a:pPr algn="ctr" eaLnBrk="1" hangingPunct="1"/>
            <a:r>
              <a:rPr lang="tr-TR" dirty="0" smtClean="0">
                <a:solidFill>
                  <a:schemeClr val="bg1"/>
                </a:solidFill>
              </a:rPr>
              <a:t>Üç Çeyrek Metrekare Metodu</a:t>
            </a:r>
          </a:p>
        </p:txBody>
      </p:sp>
      <p:sp>
        <p:nvSpPr>
          <p:cNvPr id="346116" name="Text Box 4"/>
          <p:cNvSpPr txBox="1">
            <a:spLocks noChangeArrowheads="1"/>
          </p:cNvSpPr>
          <p:nvPr/>
        </p:nvSpPr>
        <p:spPr bwMode="auto">
          <a:xfrm>
            <a:off x="1524000" y="2209800"/>
            <a:ext cx="6048375" cy="366713"/>
          </a:xfrm>
          <a:prstGeom prst="rect">
            <a:avLst/>
          </a:prstGeom>
          <a:noFill/>
          <a:ln w="9525">
            <a:noFill/>
            <a:miter lim="800000"/>
            <a:headEnd/>
            <a:tailEnd/>
          </a:ln>
        </p:spPr>
        <p:txBody>
          <a:bodyPr>
            <a:spAutoFit/>
          </a:bodyPr>
          <a:lstStyle/>
          <a:p>
            <a:pPr>
              <a:spcBef>
                <a:spcPct val="50000"/>
              </a:spcBef>
            </a:pPr>
            <a:r>
              <a:rPr lang="tr-TR" b="1">
                <a:solidFill>
                  <a:srgbClr val="FF0000"/>
                </a:solidFill>
                <a:latin typeface="Arial Unicode MS" pitchFamily="34" charset="-128"/>
              </a:rPr>
              <a:t>Üç çeyrek metrekare metodunda çerçevelerin yerleri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346115">
                                            <p:bg/>
                                          </p:spTgt>
                                        </p:tgtEl>
                                        <p:attrNameLst>
                                          <p:attrName>style.visibility</p:attrName>
                                        </p:attrNameLst>
                                      </p:cBhvr>
                                      <p:to>
                                        <p:strVal val="visible"/>
                                      </p:to>
                                    </p:set>
                                    <p:animEffect transition="in" filter="wipe(down)">
                                      <p:cBhvr>
                                        <p:cTn id="7" dur="500"/>
                                        <p:tgtEl>
                                          <p:spTgt spid="34611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6115">
                                            <p:txEl>
                                              <p:pRg st="0" end="0"/>
                                            </p:txEl>
                                          </p:spTgt>
                                        </p:tgtEl>
                                        <p:attrNameLst>
                                          <p:attrName>style.visibility</p:attrName>
                                        </p:attrNameLst>
                                      </p:cBhvr>
                                      <p:to>
                                        <p:strVal val="visible"/>
                                      </p:to>
                                    </p:set>
                                    <p:animEffect transition="in" filter="wipe(down)">
                                      <p:cBhvr>
                                        <p:cTn id="12" dur="500"/>
                                        <p:tgtEl>
                                          <p:spTgt spid="346115">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46116"/>
                                        </p:tgtEl>
                                        <p:attrNameLst>
                                          <p:attrName>style.visibility</p:attrName>
                                        </p:attrNameLst>
                                      </p:cBhvr>
                                      <p:to>
                                        <p:strVal val="visible"/>
                                      </p:to>
                                    </p:set>
                                    <p:animEffect transition="in" filter="fade">
                                      <p:cBhvr>
                                        <p:cTn id="16" dur="2000"/>
                                        <p:tgtEl>
                                          <p:spTgt spid="346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build="p" animBg="1"/>
      <p:bldP spid="3461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subTitle" idx="1"/>
          </p:nvPr>
        </p:nvSpPr>
        <p:spPr>
          <a:xfrm>
            <a:off x="1357290" y="285728"/>
            <a:ext cx="6376987" cy="533400"/>
          </a:xfrm>
          <a:solidFill>
            <a:srgbClr val="FFC000"/>
          </a:solidFill>
        </p:spPr>
        <p:txBody>
          <a:bodyPr>
            <a:normAutofit/>
          </a:bodyPr>
          <a:lstStyle/>
          <a:p>
            <a:pPr algn="ctr" eaLnBrk="1" hangingPunct="1"/>
            <a:r>
              <a:rPr lang="tr-TR" b="1" dirty="0" smtClean="0">
                <a:solidFill>
                  <a:schemeClr val="bg1"/>
                </a:solidFill>
              </a:rPr>
              <a:t>Üç Çeyrek Metrekare Metodu</a:t>
            </a:r>
          </a:p>
        </p:txBody>
      </p:sp>
      <p:sp>
        <p:nvSpPr>
          <p:cNvPr id="349188" name="Rectangle 4"/>
          <p:cNvSpPr>
            <a:spLocks noChangeArrowheads="1"/>
          </p:cNvSpPr>
          <p:nvPr/>
        </p:nvSpPr>
        <p:spPr bwMode="auto">
          <a:xfrm>
            <a:off x="0" y="3048000"/>
            <a:ext cx="9144000" cy="1917700"/>
          </a:xfrm>
          <a:prstGeom prst="rect">
            <a:avLst/>
          </a:prstGeom>
          <a:noFill/>
          <a:ln w="9525" algn="ctr">
            <a:noFill/>
            <a:miter lim="800000"/>
            <a:headEnd/>
            <a:tailEnd/>
          </a:ln>
        </p:spPr>
        <p:txBody>
          <a:bodyPr anchor="ctr">
            <a:spAutoFit/>
          </a:bodyPr>
          <a:lstStyle/>
          <a:p>
            <a:r>
              <a:rPr lang="tr-TR" sz="2400" dirty="0">
                <a:latin typeface="Arial Unicode MS" pitchFamily="34" charset="-128"/>
              </a:rPr>
              <a:t>      a	: Sol taraftaki ayırıcının bulunduğu yerdeki dane kaybı (gr)</a:t>
            </a:r>
          </a:p>
          <a:p>
            <a:r>
              <a:rPr lang="tr-TR" sz="2400" dirty="0">
                <a:latin typeface="Arial Unicode MS" pitchFamily="34" charset="-128"/>
              </a:rPr>
              <a:t>      b	: Sağ taraftaki ayırıcının bulunduğu yerdeki dane kaybı (gr)</a:t>
            </a:r>
          </a:p>
          <a:p>
            <a:r>
              <a:rPr lang="tr-TR" sz="2400" dirty="0">
                <a:latin typeface="Arial Unicode MS" pitchFamily="34" charset="-128"/>
              </a:rPr>
              <a:t>      c	: Namlu üzerindeki çerçevede dane kaybı (gr)</a:t>
            </a:r>
          </a:p>
          <a:p>
            <a:r>
              <a:rPr lang="tr-TR" sz="2400" dirty="0">
                <a:latin typeface="Arial Unicode MS" pitchFamily="34" charset="-128"/>
              </a:rPr>
              <a:t>     </a:t>
            </a:r>
            <a:r>
              <a:rPr lang="tr-TR" sz="2400" dirty="0" err="1">
                <a:latin typeface="Arial Unicode MS" pitchFamily="34" charset="-128"/>
              </a:rPr>
              <a:t>Qt</a:t>
            </a:r>
            <a:r>
              <a:rPr lang="tr-TR" sz="2400" dirty="0">
                <a:latin typeface="Arial Unicode MS" pitchFamily="34" charset="-128"/>
              </a:rPr>
              <a:t>	: Tarlanın ortalama dane ürün verimi (kg/da)</a:t>
            </a:r>
          </a:p>
          <a:p>
            <a:r>
              <a:rPr lang="tr-TR" sz="2400" dirty="0">
                <a:latin typeface="Arial Unicode MS" pitchFamily="34" charset="-128"/>
              </a:rPr>
              <a:t>   133	: Üç çeyrek metrekareyi bir metrekareye denkleyen rakam </a:t>
            </a:r>
          </a:p>
        </p:txBody>
      </p:sp>
      <p:sp>
        <p:nvSpPr>
          <p:cNvPr id="349189" name="Text Box 5"/>
          <p:cNvSpPr txBox="1">
            <a:spLocks noChangeArrowheads="1"/>
          </p:cNvSpPr>
          <p:nvPr/>
        </p:nvSpPr>
        <p:spPr bwMode="auto">
          <a:xfrm>
            <a:off x="1258888" y="2276475"/>
            <a:ext cx="2592387" cy="457200"/>
          </a:xfrm>
          <a:prstGeom prst="rect">
            <a:avLst/>
          </a:prstGeom>
          <a:noFill/>
          <a:ln w="9525">
            <a:noFill/>
            <a:miter lim="800000"/>
            <a:headEnd/>
            <a:tailEnd/>
          </a:ln>
        </p:spPr>
        <p:txBody>
          <a:bodyPr>
            <a:spAutoFit/>
          </a:bodyPr>
          <a:lstStyle/>
          <a:p>
            <a:pPr>
              <a:spcBef>
                <a:spcPct val="50000"/>
              </a:spcBef>
            </a:pPr>
            <a:r>
              <a:rPr lang="tr-TR" sz="2400" b="1">
                <a:latin typeface="Arial Unicode MS" pitchFamily="34" charset="-128"/>
              </a:rPr>
              <a:t>% Dane Kaybı=</a:t>
            </a:r>
          </a:p>
        </p:txBody>
      </p:sp>
      <p:sp>
        <p:nvSpPr>
          <p:cNvPr id="349190" name="Line 6"/>
          <p:cNvSpPr>
            <a:spLocks noChangeShapeType="1"/>
          </p:cNvSpPr>
          <p:nvPr/>
        </p:nvSpPr>
        <p:spPr bwMode="auto">
          <a:xfrm flipV="1">
            <a:off x="3817938" y="2492375"/>
            <a:ext cx="2338387" cy="6350"/>
          </a:xfrm>
          <a:prstGeom prst="line">
            <a:avLst/>
          </a:prstGeom>
          <a:noFill/>
          <a:ln w="38100">
            <a:solidFill>
              <a:schemeClr val="bg2"/>
            </a:solidFill>
            <a:round/>
            <a:headEnd/>
            <a:tailEnd/>
          </a:ln>
        </p:spPr>
        <p:txBody>
          <a:bodyPr/>
          <a:lstStyle/>
          <a:p>
            <a:endParaRPr lang="tr-TR"/>
          </a:p>
        </p:txBody>
      </p:sp>
      <p:sp>
        <p:nvSpPr>
          <p:cNvPr id="349191" name="Text Box 7"/>
          <p:cNvSpPr txBox="1">
            <a:spLocks noChangeArrowheads="1"/>
          </p:cNvSpPr>
          <p:nvPr/>
        </p:nvSpPr>
        <p:spPr bwMode="auto">
          <a:xfrm>
            <a:off x="3779838" y="1916113"/>
            <a:ext cx="2520950" cy="457200"/>
          </a:xfrm>
          <a:prstGeom prst="rect">
            <a:avLst/>
          </a:prstGeom>
          <a:noFill/>
          <a:ln w="9525">
            <a:noFill/>
            <a:miter lim="800000"/>
            <a:headEnd/>
            <a:tailEnd/>
          </a:ln>
        </p:spPr>
        <p:txBody>
          <a:bodyPr>
            <a:spAutoFit/>
          </a:bodyPr>
          <a:lstStyle/>
          <a:p>
            <a:pPr>
              <a:spcBef>
                <a:spcPct val="50000"/>
              </a:spcBef>
            </a:pPr>
            <a:r>
              <a:rPr lang="tr-TR" sz="2400" b="1">
                <a:latin typeface="Arial Unicode MS" pitchFamily="34" charset="-128"/>
              </a:rPr>
              <a:t>133 x (a + b + c)</a:t>
            </a:r>
          </a:p>
        </p:txBody>
      </p:sp>
      <p:sp>
        <p:nvSpPr>
          <p:cNvPr id="349192" name="Text Box 8"/>
          <p:cNvSpPr txBox="1">
            <a:spLocks noChangeArrowheads="1"/>
          </p:cNvSpPr>
          <p:nvPr/>
        </p:nvSpPr>
        <p:spPr bwMode="auto">
          <a:xfrm>
            <a:off x="4500563" y="2492375"/>
            <a:ext cx="503237" cy="457200"/>
          </a:xfrm>
          <a:prstGeom prst="rect">
            <a:avLst/>
          </a:prstGeom>
          <a:noFill/>
          <a:ln w="9525">
            <a:noFill/>
            <a:miter lim="800000"/>
            <a:headEnd/>
            <a:tailEnd/>
          </a:ln>
        </p:spPr>
        <p:txBody>
          <a:bodyPr>
            <a:spAutoFit/>
          </a:bodyPr>
          <a:lstStyle/>
          <a:p>
            <a:pPr algn="ctr">
              <a:spcBef>
                <a:spcPct val="50000"/>
              </a:spcBef>
            </a:pPr>
            <a:r>
              <a:rPr lang="tr-TR" sz="2400" b="1">
                <a:solidFill>
                  <a:schemeClr val="bg2"/>
                </a:solidFill>
                <a:latin typeface="Arial Unicode MS" pitchFamily="34" charset="-128"/>
              </a:rPr>
              <a:t>Q</a:t>
            </a:r>
            <a:r>
              <a:rPr lang="tr-TR" sz="2400" b="1" baseline="-25000">
                <a:solidFill>
                  <a:schemeClr val="bg2"/>
                </a:solidFill>
                <a:latin typeface="Arial Unicode MS" pitchFamily="34" charset="-128"/>
              </a:rPr>
              <a:t>t</a:t>
            </a:r>
            <a:endParaRPr lang="tr-TR" sz="2400" b="1">
              <a:solidFill>
                <a:schemeClr val="bg2"/>
              </a:solidFill>
              <a:latin typeface="Arial Unicode MS" pitchFamily="34" charset="-128"/>
            </a:endParaRPr>
          </a:p>
        </p:txBody>
      </p:sp>
      <p:sp>
        <p:nvSpPr>
          <p:cNvPr id="349193" name="Rectangle 9"/>
          <p:cNvSpPr>
            <a:spLocks noChangeArrowheads="1"/>
          </p:cNvSpPr>
          <p:nvPr/>
        </p:nvSpPr>
        <p:spPr bwMode="auto">
          <a:xfrm>
            <a:off x="4787900" y="2060575"/>
            <a:ext cx="260350" cy="234950"/>
          </a:xfrm>
          <a:prstGeom prst="rect">
            <a:avLst/>
          </a:prstGeom>
          <a:solidFill>
            <a:srgbClr val="FF0000">
              <a:alpha val="25098"/>
            </a:srgbClr>
          </a:solidFill>
          <a:ln w="9525">
            <a:noFill/>
            <a:miter lim="800000"/>
            <a:headEnd/>
            <a:tailEnd/>
          </a:ln>
        </p:spPr>
        <p:txBody>
          <a:bodyPr wrap="none" anchor="ctr"/>
          <a:lstStyle/>
          <a:p>
            <a:endParaRPr lang="tr-TR"/>
          </a:p>
        </p:txBody>
      </p:sp>
      <p:sp>
        <p:nvSpPr>
          <p:cNvPr id="349194" name="Rectangle 10"/>
          <p:cNvSpPr>
            <a:spLocks noChangeArrowheads="1"/>
          </p:cNvSpPr>
          <p:nvPr/>
        </p:nvSpPr>
        <p:spPr bwMode="auto">
          <a:xfrm>
            <a:off x="5292725" y="2060575"/>
            <a:ext cx="260350" cy="234950"/>
          </a:xfrm>
          <a:prstGeom prst="rect">
            <a:avLst/>
          </a:prstGeom>
          <a:solidFill>
            <a:srgbClr val="FF0000">
              <a:alpha val="25098"/>
            </a:srgbClr>
          </a:solidFill>
          <a:ln w="9525">
            <a:noFill/>
            <a:miter lim="800000"/>
            <a:headEnd/>
            <a:tailEnd/>
          </a:ln>
        </p:spPr>
        <p:txBody>
          <a:bodyPr wrap="none" anchor="ctr"/>
          <a:lstStyle/>
          <a:p>
            <a:endParaRPr lang="tr-TR"/>
          </a:p>
        </p:txBody>
      </p:sp>
      <p:sp>
        <p:nvSpPr>
          <p:cNvPr id="349195" name="Rectangle 11"/>
          <p:cNvSpPr>
            <a:spLocks noChangeArrowheads="1"/>
          </p:cNvSpPr>
          <p:nvPr/>
        </p:nvSpPr>
        <p:spPr bwMode="auto">
          <a:xfrm>
            <a:off x="5795963" y="2060575"/>
            <a:ext cx="260350" cy="234950"/>
          </a:xfrm>
          <a:prstGeom prst="rect">
            <a:avLst/>
          </a:prstGeom>
          <a:solidFill>
            <a:srgbClr val="FF0000">
              <a:alpha val="25098"/>
            </a:srgbClr>
          </a:solidFill>
          <a:ln w="9525">
            <a:noFill/>
            <a:miter lim="800000"/>
            <a:headEnd/>
            <a:tailEnd/>
          </a:ln>
        </p:spPr>
        <p:txBody>
          <a:bodyPr wrap="none" anchor="ctr"/>
          <a:lstStyle/>
          <a:p>
            <a:endParaRPr lang="tr-TR"/>
          </a:p>
        </p:txBody>
      </p:sp>
      <p:sp>
        <p:nvSpPr>
          <p:cNvPr id="349196" name="Rectangle 12"/>
          <p:cNvSpPr>
            <a:spLocks noChangeArrowheads="1"/>
          </p:cNvSpPr>
          <p:nvPr/>
        </p:nvSpPr>
        <p:spPr bwMode="auto">
          <a:xfrm>
            <a:off x="4500563" y="2565400"/>
            <a:ext cx="469900" cy="398463"/>
          </a:xfrm>
          <a:prstGeom prst="rect">
            <a:avLst/>
          </a:prstGeom>
          <a:solidFill>
            <a:srgbClr val="FF0000">
              <a:alpha val="25098"/>
            </a:srgbClr>
          </a:solidFill>
          <a:ln w="9525">
            <a:noFill/>
            <a:miter lim="800000"/>
            <a:headEnd/>
            <a:tailEnd/>
          </a:ln>
        </p:spPr>
        <p:txBody>
          <a:bodyPr wrap="none" anchor="ctr"/>
          <a:lstStyle/>
          <a:p>
            <a:r>
              <a:rPr lang="tr-TR" sz="2400" dirty="0" err="1" smtClean="0"/>
              <a:t>Qt</a:t>
            </a:r>
            <a:endParaRPr lang="tr-TR" sz="2400" dirty="0"/>
          </a:p>
        </p:txBody>
      </p:sp>
      <p:sp>
        <p:nvSpPr>
          <p:cNvPr id="349197" name="Rectangle 13"/>
          <p:cNvSpPr>
            <a:spLocks noChangeArrowheads="1"/>
          </p:cNvSpPr>
          <p:nvPr/>
        </p:nvSpPr>
        <p:spPr bwMode="auto">
          <a:xfrm>
            <a:off x="3924300" y="1916113"/>
            <a:ext cx="469900" cy="398462"/>
          </a:xfrm>
          <a:prstGeom prst="rect">
            <a:avLst/>
          </a:prstGeom>
          <a:solidFill>
            <a:srgbClr val="FF0000">
              <a:alpha val="25098"/>
            </a:srgbClr>
          </a:solidFill>
          <a:ln w="9525">
            <a:noFill/>
            <a:miter lim="800000"/>
            <a:headEnd/>
            <a:tailEnd/>
          </a:ln>
        </p:spPr>
        <p:txBody>
          <a:bodyPr wrap="none" anchor="ct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9190"/>
                                        </p:tgtEl>
                                        <p:attrNameLst>
                                          <p:attrName>style.visibility</p:attrName>
                                        </p:attrNameLst>
                                      </p:cBhvr>
                                      <p:to>
                                        <p:strVal val="visible"/>
                                      </p:to>
                                    </p:set>
                                    <p:animEffect transition="in" filter="fade">
                                      <p:cBhvr>
                                        <p:cTn id="7" dur="2000"/>
                                        <p:tgtEl>
                                          <p:spTgt spid="3491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9189"/>
                                        </p:tgtEl>
                                        <p:attrNameLst>
                                          <p:attrName>style.visibility</p:attrName>
                                        </p:attrNameLst>
                                      </p:cBhvr>
                                      <p:to>
                                        <p:strVal val="visible"/>
                                      </p:to>
                                    </p:set>
                                    <p:animEffect transition="in" filter="fade">
                                      <p:cBhvr>
                                        <p:cTn id="10" dur="2000"/>
                                        <p:tgtEl>
                                          <p:spTgt spid="34918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9191"/>
                                        </p:tgtEl>
                                        <p:attrNameLst>
                                          <p:attrName>style.visibility</p:attrName>
                                        </p:attrNameLst>
                                      </p:cBhvr>
                                      <p:to>
                                        <p:strVal val="visible"/>
                                      </p:to>
                                    </p:set>
                                    <p:animEffect transition="in" filter="fade">
                                      <p:cBhvr>
                                        <p:cTn id="13" dur="2000"/>
                                        <p:tgtEl>
                                          <p:spTgt spid="34919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9192"/>
                                        </p:tgtEl>
                                        <p:attrNameLst>
                                          <p:attrName>style.visibility</p:attrName>
                                        </p:attrNameLst>
                                      </p:cBhvr>
                                      <p:to>
                                        <p:strVal val="visible"/>
                                      </p:to>
                                    </p:set>
                                    <p:animEffect transition="in" filter="fade">
                                      <p:cBhvr>
                                        <p:cTn id="16" dur="2000"/>
                                        <p:tgtEl>
                                          <p:spTgt spid="34919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49193"/>
                                        </p:tgtEl>
                                        <p:attrNameLst>
                                          <p:attrName>style.visibility</p:attrName>
                                        </p:attrNameLst>
                                      </p:cBhvr>
                                      <p:to>
                                        <p:strVal val="visible"/>
                                      </p:to>
                                    </p:set>
                                    <p:animEffect transition="in" filter="fade">
                                      <p:cBhvr>
                                        <p:cTn id="20" dur="2000"/>
                                        <p:tgtEl>
                                          <p:spTgt spid="349193"/>
                                        </p:tgtEl>
                                      </p:cBhvr>
                                    </p:animEffect>
                                  </p:childTnLst>
                                </p:cTn>
                              </p:par>
                            </p:childTnLst>
                          </p:cTn>
                        </p:par>
                        <p:par>
                          <p:cTn id="21" fill="hold">
                            <p:stCondLst>
                              <p:cond delay="4000"/>
                            </p:stCondLst>
                            <p:childTnLst>
                              <p:par>
                                <p:cTn id="22" presetID="53" presetClass="entr" presetSubtype="0" fill="hold" grpId="0" nodeType="afterEffect">
                                  <p:stCondLst>
                                    <p:cond delay="0"/>
                                  </p:stCondLst>
                                  <p:childTnLst>
                                    <p:set>
                                      <p:cBhvr>
                                        <p:cTn id="23" dur="1" fill="hold">
                                          <p:stCondLst>
                                            <p:cond delay="0"/>
                                          </p:stCondLst>
                                        </p:cTn>
                                        <p:tgtEl>
                                          <p:spTgt spid="349188">
                                            <p:txEl>
                                              <p:pRg st="0" end="0"/>
                                            </p:txEl>
                                          </p:spTgt>
                                        </p:tgtEl>
                                        <p:attrNameLst>
                                          <p:attrName>style.visibility</p:attrName>
                                        </p:attrNameLst>
                                      </p:cBhvr>
                                      <p:to>
                                        <p:strVal val="visible"/>
                                      </p:to>
                                    </p:set>
                                    <p:anim calcmode="lin" valueType="num">
                                      <p:cBhvr>
                                        <p:cTn id="24" dur="500" fill="hold"/>
                                        <p:tgtEl>
                                          <p:spTgt spid="34918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34918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349188">
                                            <p:txEl>
                                              <p:pRg st="0" end="0"/>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2000"/>
                                        <p:tgtEl>
                                          <p:spTgt spid="349193"/>
                                        </p:tgtEl>
                                      </p:cBhvr>
                                    </p:animEffect>
                                    <p:set>
                                      <p:cBhvr>
                                        <p:cTn id="30" dur="1" fill="hold">
                                          <p:stCondLst>
                                            <p:cond delay="1999"/>
                                          </p:stCondLst>
                                        </p:cTn>
                                        <p:tgtEl>
                                          <p:spTgt spid="349193"/>
                                        </p:tgtEl>
                                        <p:attrNameLst>
                                          <p:attrName>style.visibility</p:attrName>
                                        </p:attrNameLst>
                                      </p:cBhvr>
                                      <p:to>
                                        <p:strVal val="hidden"/>
                                      </p:to>
                                    </p:set>
                                  </p:childTnLst>
                                </p:cTn>
                              </p:par>
                            </p:childTnLst>
                          </p:cTn>
                        </p:par>
                        <p:par>
                          <p:cTn id="31" fill="hold">
                            <p:stCondLst>
                              <p:cond delay="6500"/>
                            </p:stCondLst>
                            <p:childTnLst>
                              <p:par>
                                <p:cTn id="32" presetID="10" presetClass="entr" presetSubtype="0" fill="hold" grpId="0" nodeType="afterEffect">
                                  <p:stCondLst>
                                    <p:cond delay="0"/>
                                  </p:stCondLst>
                                  <p:childTnLst>
                                    <p:set>
                                      <p:cBhvr>
                                        <p:cTn id="33" dur="1" fill="hold">
                                          <p:stCondLst>
                                            <p:cond delay="0"/>
                                          </p:stCondLst>
                                        </p:cTn>
                                        <p:tgtEl>
                                          <p:spTgt spid="349194"/>
                                        </p:tgtEl>
                                        <p:attrNameLst>
                                          <p:attrName>style.visibility</p:attrName>
                                        </p:attrNameLst>
                                      </p:cBhvr>
                                      <p:to>
                                        <p:strVal val="visible"/>
                                      </p:to>
                                    </p:set>
                                    <p:animEffect transition="in" filter="fade">
                                      <p:cBhvr>
                                        <p:cTn id="34" dur="2000"/>
                                        <p:tgtEl>
                                          <p:spTgt spid="349194"/>
                                        </p:tgtEl>
                                      </p:cBhvr>
                                    </p:animEffect>
                                  </p:childTnLst>
                                </p:cTn>
                              </p:par>
                            </p:childTnLst>
                          </p:cTn>
                        </p:par>
                        <p:par>
                          <p:cTn id="35" fill="hold">
                            <p:stCondLst>
                              <p:cond delay="8500"/>
                            </p:stCondLst>
                            <p:childTnLst>
                              <p:par>
                                <p:cTn id="36" presetID="53" presetClass="entr" presetSubtype="0" fill="hold" grpId="0" nodeType="afterEffect">
                                  <p:stCondLst>
                                    <p:cond delay="0"/>
                                  </p:stCondLst>
                                  <p:childTnLst>
                                    <p:set>
                                      <p:cBhvr>
                                        <p:cTn id="37" dur="1" fill="hold">
                                          <p:stCondLst>
                                            <p:cond delay="0"/>
                                          </p:stCondLst>
                                        </p:cTn>
                                        <p:tgtEl>
                                          <p:spTgt spid="349188">
                                            <p:txEl>
                                              <p:pRg st="1" end="1"/>
                                            </p:txEl>
                                          </p:spTgt>
                                        </p:tgtEl>
                                        <p:attrNameLst>
                                          <p:attrName>style.visibility</p:attrName>
                                        </p:attrNameLst>
                                      </p:cBhvr>
                                      <p:to>
                                        <p:strVal val="visible"/>
                                      </p:to>
                                    </p:set>
                                    <p:anim calcmode="lin" valueType="num">
                                      <p:cBhvr>
                                        <p:cTn id="38" dur="500" fill="hold"/>
                                        <p:tgtEl>
                                          <p:spTgt spid="349188">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349188">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349188">
                                            <p:txEl>
                                              <p:pRg st="1" end="1"/>
                                            </p:txEl>
                                          </p:spTgt>
                                        </p:tgtEl>
                                      </p:cBhvr>
                                    </p:animEffect>
                                  </p:childTnLst>
                                </p:cTn>
                              </p:par>
                            </p:childTnLst>
                          </p:cTn>
                        </p:par>
                        <p:par>
                          <p:cTn id="41" fill="hold">
                            <p:stCondLst>
                              <p:cond delay="9000"/>
                            </p:stCondLst>
                            <p:childTnLst>
                              <p:par>
                                <p:cTn id="42" presetID="10" presetClass="exit" presetSubtype="0" fill="hold" grpId="1" nodeType="afterEffect">
                                  <p:stCondLst>
                                    <p:cond delay="0"/>
                                  </p:stCondLst>
                                  <p:childTnLst>
                                    <p:animEffect transition="out" filter="fade">
                                      <p:cBhvr>
                                        <p:cTn id="43" dur="2000"/>
                                        <p:tgtEl>
                                          <p:spTgt spid="349194"/>
                                        </p:tgtEl>
                                      </p:cBhvr>
                                    </p:animEffect>
                                    <p:set>
                                      <p:cBhvr>
                                        <p:cTn id="44" dur="1" fill="hold">
                                          <p:stCondLst>
                                            <p:cond delay="1999"/>
                                          </p:stCondLst>
                                        </p:cTn>
                                        <p:tgtEl>
                                          <p:spTgt spid="349194"/>
                                        </p:tgtEl>
                                        <p:attrNameLst>
                                          <p:attrName>style.visibility</p:attrName>
                                        </p:attrNameLst>
                                      </p:cBhvr>
                                      <p:to>
                                        <p:strVal val="hidden"/>
                                      </p:to>
                                    </p:set>
                                  </p:childTnLst>
                                </p:cTn>
                              </p:par>
                            </p:childTnLst>
                          </p:cTn>
                        </p:par>
                        <p:par>
                          <p:cTn id="45" fill="hold">
                            <p:stCondLst>
                              <p:cond delay="11000"/>
                            </p:stCondLst>
                            <p:childTnLst>
                              <p:par>
                                <p:cTn id="46" presetID="10" presetClass="entr" presetSubtype="0" fill="hold" grpId="0" nodeType="afterEffect">
                                  <p:stCondLst>
                                    <p:cond delay="0"/>
                                  </p:stCondLst>
                                  <p:childTnLst>
                                    <p:set>
                                      <p:cBhvr>
                                        <p:cTn id="47" dur="1" fill="hold">
                                          <p:stCondLst>
                                            <p:cond delay="0"/>
                                          </p:stCondLst>
                                        </p:cTn>
                                        <p:tgtEl>
                                          <p:spTgt spid="349195"/>
                                        </p:tgtEl>
                                        <p:attrNameLst>
                                          <p:attrName>style.visibility</p:attrName>
                                        </p:attrNameLst>
                                      </p:cBhvr>
                                      <p:to>
                                        <p:strVal val="visible"/>
                                      </p:to>
                                    </p:set>
                                    <p:animEffect transition="in" filter="fade">
                                      <p:cBhvr>
                                        <p:cTn id="48" dur="2000"/>
                                        <p:tgtEl>
                                          <p:spTgt spid="349195"/>
                                        </p:tgtEl>
                                      </p:cBhvr>
                                    </p:animEffect>
                                  </p:childTnLst>
                                </p:cTn>
                              </p:par>
                            </p:childTnLst>
                          </p:cTn>
                        </p:par>
                        <p:par>
                          <p:cTn id="49" fill="hold">
                            <p:stCondLst>
                              <p:cond delay="13000"/>
                            </p:stCondLst>
                            <p:childTnLst>
                              <p:par>
                                <p:cTn id="50" presetID="53" presetClass="entr" presetSubtype="0" fill="hold" grpId="0" nodeType="afterEffect">
                                  <p:stCondLst>
                                    <p:cond delay="0"/>
                                  </p:stCondLst>
                                  <p:childTnLst>
                                    <p:set>
                                      <p:cBhvr>
                                        <p:cTn id="51" dur="1" fill="hold">
                                          <p:stCondLst>
                                            <p:cond delay="0"/>
                                          </p:stCondLst>
                                        </p:cTn>
                                        <p:tgtEl>
                                          <p:spTgt spid="349188">
                                            <p:txEl>
                                              <p:pRg st="2" end="2"/>
                                            </p:txEl>
                                          </p:spTgt>
                                        </p:tgtEl>
                                        <p:attrNameLst>
                                          <p:attrName>style.visibility</p:attrName>
                                        </p:attrNameLst>
                                      </p:cBhvr>
                                      <p:to>
                                        <p:strVal val="visible"/>
                                      </p:to>
                                    </p:set>
                                    <p:anim calcmode="lin" valueType="num">
                                      <p:cBhvr>
                                        <p:cTn id="52" dur="500" fill="hold"/>
                                        <p:tgtEl>
                                          <p:spTgt spid="349188">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349188">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349188">
                                            <p:txEl>
                                              <p:pRg st="2" end="2"/>
                                            </p:txEl>
                                          </p:spTgt>
                                        </p:tgtEl>
                                      </p:cBhvr>
                                    </p:animEffect>
                                  </p:childTnLst>
                                </p:cTn>
                              </p:par>
                            </p:childTnLst>
                          </p:cTn>
                        </p:par>
                        <p:par>
                          <p:cTn id="55" fill="hold">
                            <p:stCondLst>
                              <p:cond delay="13500"/>
                            </p:stCondLst>
                            <p:childTnLst>
                              <p:par>
                                <p:cTn id="56" presetID="10" presetClass="exit" presetSubtype="0" fill="hold" grpId="1" nodeType="afterEffect">
                                  <p:stCondLst>
                                    <p:cond delay="0"/>
                                  </p:stCondLst>
                                  <p:childTnLst>
                                    <p:animEffect transition="out" filter="fade">
                                      <p:cBhvr>
                                        <p:cTn id="57" dur="2000"/>
                                        <p:tgtEl>
                                          <p:spTgt spid="349195"/>
                                        </p:tgtEl>
                                      </p:cBhvr>
                                    </p:animEffect>
                                    <p:set>
                                      <p:cBhvr>
                                        <p:cTn id="58" dur="1" fill="hold">
                                          <p:stCondLst>
                                            <p:cond delay="1999"/>
                                          </p:stCondLst>
                                        </p:cTn>
                                        <p:tgtEl>
                                          <p:spTgt spid="349195"/>
                                        </p:tgtEl>
                                        <p:attrNameLst>
                                          <p:attrName>style.visibility</p:attrName>
                                        </p:attrNameLst>
                                      </p:cBhvr>
                                      <p:to>
                                        <p:strVal val="hidden"/>
                                      </p:to>
                                    </p:set>
                                  </p:childTnLst>
                                </p:cTn>
                              </p:par>
                            </p:childTnLst>
                          </p:cTn>
                        </p:par>
                        <p:par>
                          <p:cTn id="59" fill="hold">
                            <p:stCondLst>
                              <p:cond delay="15500"/>
                            </p:stCondLst>
                            <p:childTnLst>
                              <p:par>
                                <p:cTn id="60" presetID="10" presetClass="entr" presetSubtype="0" fill="hold" grpId="0" nodeType="afterEffect">
                                  <p:stCondLst>
                                    <p:cond delay="0"/>
                                  </p:stCondLst>
                                  <p:childTnLst>
                                    <p:set>
                                      <p:cBhvr>
                                        <p:cTn id="61" dur="1" fill="hold">
                                          <p:stCondLst>
                                            <p:cond delay="0"/>
                                          </p:stCondLst>
                                        </p:cTn>
                                        <p:tgtEl>
                                          <p:spTgt spid="349196"/>
                                        </p:tgtEl>
                                        <p:attrNameLst>
                                          <p:attrName>style.visibility</p:attrName>
                                        </p:attrNameLst>
                                      </p:cBhvr>
                                      <p:to>
                                        <p:strVal val="visible"/>
                                      </p:to>
                                    </p:set>
                                    <p:animEffect transition="in" filter="fade">
                                      <p:cBhvr>
                                        <p:cTn id="62" dur="2000"/>
                                        <p:tgtEl>
                                          <p:spTgt spid="349196"/>
                                        </p:tgtEl>
                                      </p:cBhvr>
                                    </p:animEffect>
                                  </p:childTnLst>
                                </p:cTn>
                              </p:par>
                            </p:childTnLst>
                          </p:cTn>
                        </p:par>
                        <p:par>
                          <p:cTn id="63" fill="hold">
                            <p:stCondLst>
                              <p:cond delay="17500"/>
                            </p:stCondLst>
                            <p:childTnLst>
                              <p:par>
                                <p:cTn id="64" presetID="53" presetClass="entr" presetSubtype="0" fill="hold" grpId="0" nodeType="afterEffect">
                                  <p:stCondLst>
                                    <p:cond delay="0"/>
                                  </p:stCondLst>
                                  <p:childTnLst>
                                    <p:set>
                                      <p:cBhvr>
                                        <p:cTn id="65" dur="1" fill="hold">
                                          <p:stCondLst>
                                            <p:cond delay="0"/>
                                          </p:stCondLst>
                                        </p:cTn>
                                        <p:tgtEl>
                                          <p:spTgt spid="349188">
                                            <p:txEl>
                                              <p:pRg st="3" end="3"/>
                                            </p:txEl>
                                          </p:spTgt>
                                        </p:tgtEl>
                                        <p:attrNameLst>
                                          <p:attrName>style.visibility</p:attrName>
                                        </p:attrNameLst>
                                      </p:cBhvr>
                                      <p:to>
                                        <p:strVal val="visible"/>
                                      </p:to>
                                    </p:set>
                                    <p:anim calcmode="lin" valueType="num">
                                      <p:cBhvr>
                                        <p:cTn id="66" dur="500" fill="hold"/>
                                        <p:tgtEl>
                                          <p:spTgt spid="349188">
                                            <p:txEl>
                                              <p:pRg st="3" end="3"/>
                                            </p:txEl>
                                          </p:spTgt>
                                        </p:tgtEl>
                                        <p:attrNameLst>
                                          <p:attrName>ppt_w</p:attrName>
                                        </p:attrNameLst>
                                      </p:cBhvr>
                                      <p:tavLst>
                                        <p:tav tm="0">
                                          <p:val>
                                            <p:fltVal val="0"/>
                                          </p:val>
                                        </p:tav>
                                        <p:tav tm="100000">
                                          <p:val>
                                            <p:strVal val="#ppt_w"/>
                                          </p:val>
                                        </p:tav>
                                      </p:tavLst>
                                    </p:anim>
                                    <p:anim calcmode="lin" valueType="num">
                                      <p:cBhvr>
                                        <p:cTn id="67" dur="500" fill="hold"/>
                                        <p:tgtEl>
                                          <p:spTgt spid="349188">
                                            <p:txEl>
                                              <p:pRg st="3" end="3"/>
                                            </p:txEl>
                                          </p:spTgt>
                                        </p:tgtEl>
                                        <p:attrNameLst>
                                          <p:attrName>ppt_h</p:attrName>
                                        </p:attrNameLst>
                                      </p:cBhvr>
                                      <p:tavLst>
                                        <p:tav tm="0">
                                          <p:val>
                                            <p:fltVal val="0"/>
                                          </p:val>
                                        </p:tav>
                                        <p:tav tm="100000">
                                          <p:val>
                                            <p:strVal val="#ppt_h"/>
                                          </p:val>
                                        </p:tav>
                                      </p:tavLst>
                                    </p:anim>
                                    <p:animEffect transition="in" filter="fade">
                                      <p:cBhvr>
                                        <p:cTn id="68" dur="500"/>
                                        <p:tgtEl>
                                          <p:spTgt spid="349188">
                                            <p:txEl>
                                              <p:pRg st="3" end="3"/>
                                            </p:txEl>
                                          </p:spTgt>
                                        </p:tgtEl>
                                      </p:cBhvr>
                                    </p:animEffect>
                                  </p:childTnLst>
                                </p:cTn>
                              </p:par>
                            </p:childTnLst>
                          </p:cTn>
                        </p:par>
                        <p:par>
                          <p:cTn id="69" fill="hold">
                            <p:stCondLst>
                              <p:cond delay="18000"/>
                            </p:stCondLst>
                            <p:childTnLst>
                              <p:par>
                                <p:cTn id="70" presetID="10" presetClass="exit" presetSubtype="0" fill="hold" grpId="1" nodeType="afterEffect">
                                  <p:stCondLst>
                                    <p:cond delay="0"/>
                                  </p:stCondLst>
                                  <p:childTnLst>
                                    <p:animEffect transition="out" filter="fade">
                                      <p:cBhvr>
                                        <p:cTn id="71" dur="2000"/>
                                        <p:tgtEl>
                                          <p:spTgt spid="349196"/>
                                        </p:tgtEl>
                                      </p:cBhvr>
                                    </p:animEffect>
                                    <p:set>
                                      <p:cBhvr>
                                        <p:cTn id="72" dur="1" fill="hold">
                                          <p:stCondLst>
                                            <p:cond delay="1999"/>
                                          </p:stCondLst>
                                        </p:cTn>
                                        <p:tgtEl>
                                          <p:spTgt spid="349196"/>
                                        </p:tgtEl>
                                        <p:attrNameLst>
                                          <p:attrName>style.visibility</p:attrName>
                                        </p:attrNameLst>
                                      </p:cBhvr>
                                      <p:to>
                                        <p:strVal val="hidden"/>
                                      </p:to>
                                    </p:set>
                                  </p:childTnLst>
                                </p:cTn>
                              </p:par>
                            </p:childTnLst>
                          </p:cTn>
                        </p:par>
                        <p:par>
                          <p:cTn id="73" fill="hold">
                            <p:stCondLst>
                              <p:cond delay="20000"/>
                            </p:stCondLst>
                            <p:childTnLst>
                              <p:par>
                                <p:cTn id="74" presetID="10" presetClass="entr" presetSubtype="0" fill="hold" grpId="0" nodeType="afterEffect">
                                  <p:stCondLst>
                                    <p:cond delay="0"/>
                                  </p:stCondLst>
                                  <p:childTnLst>
                                    <p:set>
                                      <p:cBhvr>
                                        <p:cTn id="75" dur="1" fill="hold">
                                          <p:stCondLst>
                                            <p:cond delay="0"/>
                                          </p:stCondLst>
                                        </p:cTn>
                                        <p:tgtEl>
                                          <p:spTgt spid="349197"/>
                                        </p:tgtEl>
                                        <p:attrNameLst>
                                          <p:attrName>style.visibility</p:attrName>
                                        </p:attrNameLst>
                                      </p:cBhvr>
                                      <p:to>
                                        <p:strVal val="visible"/>
                                      </p:to>
                                    </p:set>
                                    <p:animEffect transition="in" filter="fade">
                                      <p:cBhvr>
                                        <p:cTn id="76" dur="2000"/>
                                        <p:tgtEl>
                                          <p:spTgt spid="349197"/>
                                        </p:tgtEl>
                                      </p:cBhvr>
                                    </p:animEffect>
                                  </p:childTnLst>
                                </p:cTn>
                              </p:par>
                            </p:childTnLst>
                          </p:cTn>
                        </p:par>
                        <p:par>
                          <p:cTn id="77" fill="hold">
                            <p:stCondLst>
                              <p:cond delay="22000"/>
                            </p:stCondLst>
                            <p:childTnLst>
                              <p:par>
                                <p:cTn id="78" presetID="53" presetClass="entr" presetSubtype="0" fill="hold" grpId="0" nodeType="afterEffect">
                                  <p:stCondLst>
                                    <p:cond delay="0"/>
                                  </p:stCondLst>
                                  <p:childTnLst>
                                    <p:set>
                                      <p:cBhvr>
                                        <p:cTn id="79" dur="1" fill="hold">
                                          <p:stCondLst>
                                            <p:cond delay="0"/>
                                          </p:stCondLst>
                                        </p:cTn>
                                        <p:tgtEl>
                                          <p:spTgt spid="349188">
                                            <p:txEl>
                                              <p:pRg st="4" end="4"/>
                                            </p:txEl>
                                          </p:spTgt>
                                        </p:tgtEl>
                                        <p:attrNameLst>
                                          <p:attrName>style.visibility</p:attrName>
                                        </p:attrNameLst>
                                      </p:cBhvr>
                                      <p:to>
                                        <p:strVal val="visible"/>
                                      </p:to>
                                    </p:set>
                                    <p:anim calcmode="lin" valueType="num">
                                      <p:cBhvr>
                                        <p:cTn id="80" dur="500" fill="hold"/>
                                        <p:tgtEl>
                                          <p:spTgt spid="349188">
                                            <p:txEl>
                                              <p:pRg st="4" end="4"/>
                                            </p:txEl>
                                          </p:spTgt>
                                        </p:tgtEl>
                                        <p:attrNameLst>
                                          <p:attrName>ppt_w</p:attrName>
                                        </p:attrNameLst>
                                      </p:cBhvr>
                                      <p:tavLst>
                                        <p:tav tm="0">
                                          <p:val>
                                            <p:fltVal val="0"/>
                                          </p:val>
                                        </p:tav>
                                        <p:tav tm="100000">
                                          <p:val>
                                            <p:strVal val="#ppt_w"/>
                                          </p:val>
                                        </p:tav>
                                      </p:tavLst>
                                    </p:anim>
                                    <p:anim calcmode="lin" valueType="num">
                                      <p:cBhvr>
                                        <p:cTn id="81" dur="500" fill="hold"/>
                                        <p:tgtEl>
                                          <p:spTgt spid="349188">
                                            <p:txEl>
                                              <p:pRg st="4" end="4"/>
                                            </p:txEl>
                                          </p:spTgt>
                                        </p:tgtEl>
                                        <p:attrNameLst>
                                          <p:attrName>ppt_h</p:attrName>
                                        </p:attrNameLst>
                                      </p:cBhvr>
                                      <p:tavLst>
                                        <p:tav tm="0">
                                          <p:val>
                                            <p:fltVal val="0"/>
                                          </p:val>
                                        </p:tav>
                                        <p:tav tm="100000">
                                          <p:val>
                                            <p:strVal val="#ppt_h"/>
                                          </p:val>
                                        </p:tav>
                                      </p:tavLst>
                                    </p:anim>
                                    <p:animEffect transition="in" filter="fade">
                                      <p:cBhvr>
                                        <p:cTn id="82" dur="500"/>
                                        <p:tgtEl>
                                          <p:spTgt spid="349188">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2000"/>
                                        <p:tgtEl>
                                          <p:spTgt spid="349197"/>
                                        </p:tgtEl>
                                      </p:cBhvr>
                                    </p:animEffect>
                                    <p:set>
                                      <p:cBhvr>
                                        <p:cTn id="87" dur="1" fill="hold">
                                          <p:stCondLst>
                                            <p:cond delay="1999"/>
                                          </p:stCondLst>
                                        </p:cTn>
                                        <p:tgtEl>
                                          <p:spTgt spid="349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8" grpId="0" build="p" autoUpdateAnimBg="0"/>
      <p:bldP spid="349189" grpId="0"/>
      <p:bldP spid="349190" grpId="0" animBg="1"/>
      <p:bldP spid="349191" grpId="0"/>
      <p:bldP spid="349192" grpId="0"/>
      <p:bldP spid="349193" grpId="0" animBg="1"/>
      <p:bldP spid="349193" grpId="1" animBg="1"/>
      <p:bldP spid="349194" grpId="0" animBg="1"/>
      <p:bldP spid="349194" grpId="1" animBg="1"/>
      <p:bldP spid="349195" grpId="0" animBg="1"/>
      <p:bldP spid="349195" grpId="1" animBg="1"/>
      <p:bldP spid="349196" grpId="0" animBg="1"/>
      <p:bldP spid="349196" grpId="1" animBg="1"/>
      <p:bldP spid="349197" grpId="0" animBg="1"/>
      <p:bldP spid="34919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8229600" cy="5554683"/>
          </a:xfrm>
        </p:spPr>
        <p:txBody>
          <a:bodyPr>
            <a:normAutofit/>
          </a:bodyPr>
          <a:lstStyle/>
          <a:p>
            <a:r>
              <a:rPr lang="tr-TR" dirty="0"/>
              <a:t>Ülkemizde her yıl yaklaşık </a:t>
            </a:r>
            <a:r>
              <a:rPr lang="tr-TR" dirty="0" smtClean="0"/>
              <a:t>9.5 </a:t>
            </a:r>
            <a:r>
              <a:rPr lang="tr-TR" dirty="0"/>
              <a:t>milyon hektarlık alana buğday ekimi için (dekara 20 kg) yaklaşık 1.9 milyon ton tohumluk gerekmektedir. </a:t>
            </a:r>
            <a:endParaRPr lang="tr-TR" dirty="0" smtClean="0"/>
          </a:p>
          <a:p>
            <a:r>
              <a:rPr lang="tr-TR" dirty="0" smtClean="0"/>
              <a:t>Yine </a:t>
            </a:r>
            <a:r>
              <a:rPr lang="tr-TR" dirty="0"/>
              <a:t>her yıl gerek depolamada ve gerekse taşınma sırasındaki kayıpları da % </a:t>
            </a:r>
            <a:r>
              <a:rPr lang="tr-TR" dirty="0" smtClean="0"/>
              <a:t>6 </a:t>
            </a:r>
            <a:r>
              <a:rPr lang="tr-TR" dirty="0"/>
              <a:t>sayarsak yaklaşık </a:t>
            </a:r>
            <a:r>
              <a:rPr lang="tr-TR" dirty="0" smtClean="0"/>
              <a:t>1.1 </a:t>
            </a:r>
            <a:r>
              <a:rPr lang="tr-TR" dirty="0"/>
              <a:t>milyon ton buğday ürünü kullanım dışı kalmaktadır. </a:t>
            </a:r>
          </a:p>
          <a:p>
            <a:r>
              <a:rPr lang="tr-TR" dirty="0"/>
              <a:t>Özet olarak bugünkü nüfusumuz için yılda en azından </a:t>
            </a:r>
          </a:p>
          <a:p>
            <a:r>
              <a:rPr lang="tr-TR" sz="3600" b="1" dirty="0" smtClean="0"/>
              <a:t>18.450+ </a:t>
            </a:r>
            <a:r>
              <a:rPr lang="tr-TR" sz="3600" b="1" dirty="0"/>
              <a:t>1.9 + </a:t>
            </a:r>
            <a:r>
              <a:rPr lang="tr-TR" sz="3600" b="1" dirty="0" smtClean="0"/>
              <a:t>1.1 </a:t>
            </a:r>
            <a:r>
              <a:rPr lang="tr-TR" sz="3600" b="1" dirty="0"/>
              <a:t>= </a:t>
            </a:r>
            <a:r>
              <a:rPr lang="tr-TR" sz="3600" b="1" dirty="0" smtClean="0"/>
              <a:t>21.450 milyon </a:t>
            </a:r>
            <a:r>
              <a:rPr lang="tr-TR" sz="3600" b="1" dirty="0"/>
              <a:t>ton buğday üretmek zorundayız. </a:t>
            </a:r>
          </a:p>
        </p:txBody>
      </p:sp>
      <p:sp>
        <p:nvSpPr>
          <p:cNvPr id="4" name="3 Veri Yer Tutucusu"/>
          <p:cNvSpPr>
            <a:spLocks noGrp="1"/>
          </p:cNvSpPr>
          <p:nvPr>
            <p:ph type="dt" sz="half" idx="10"/>
          </p:nvPr>
        </p:nvSpPr>
        <p:spPr/>
        <p:txBody>
          <a:bodyPr/>
          <a:lstStyle/>
          <a:p>
            <a:fld id="{C4174EC2-15DC-42D6-8355-CCD71C04D5C6}"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6</a:t>
            </a:fld>
            <a:endParaRPr lang="tr-T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131 Veri Yer Tutucusu"/>
          <p:cNvSpPr>
            <a:spLocks noGrp="1"/>
          </p:cNvSpPr>
          <p:nvPr>
            <p:ph type="dt" sz="half" idx="10"/>
          </p:nvPr>
        </p:nvSpPr>
        <p:spPr/>
        <p:txBody>
          <a:bodyPr/>
          <a:lstStyle/>
          <a:p>
            <a:fld id="{64258FF5-39F9-4490-AA6B-8A714EB72E96}" type="datetime1">
              <a:rPr lang="tr-TR" smtClean="0"/>
              <a:pPr/>
              <a:t>13.12.2019</a:t>
            </a:fld>
            <a:endParaRPr lang="tr-TR"/>
          </a:p>
        </p:txBody>
      </p:sp>
      <p:sp>
        <p:nvSpPr>
          <p:cNvPr id="133" name="132 Slayt Numarası Yer Tutucusu"/>
          <p:cNvSpPr>
            <a:spLocks noGrp="1"/>
          </p:cNvSpPr>
          <p:nvPr>
            <p:ph type="sldNum" sz="quarter" idx="12"/>
          </p:nvPr>
        </p:nvSpPr>
        <p:spPr/>
        <p:txBody>
          <a:bodyPr/>
          <a:lstStyle/>
          <a:p>
            <a:fld id="{B1DEFA8C-F947-479F-BE07-76B6B3F80BF1}" type="slidenum">
              <a:rPr lang="tr-TR" smtClean="0"/>
              <a:pPr/>
              <a:t>60</a:t>
            </a:fld>
            <a:endParaRPr lang="tr-TR"/>
          </a:p>
        </p:txBody>
      </p:sp>
      <p:sp>
        <p:nvSpPr>
          <p:cNvPr id="75778" name="Rectangle 2"/>
          <p:cNvSpPr>
            <a:spLocks noGrp="1" noChangeArrowheads="1"/>
          </p:cNvSpPr>
          <p:nvPr>
            <p:ph type="title" idx="4294967295"/>
          </p:nvPr>
        </p:nvSpPr>
        <p:spPr>
          <a:xfrm>
            <a:off x="0" y="0"/>
            <a:ext cx="8429625" cy="762000"/>
          </a:xfrm>
          <a:solidFill>
            <a:srgbClr val="FFC000"/>
          </a:solidFill>
        </p:spPr>
        <p:txBody>
          <a:bodyPr>
            <a:normAutofit fontScale="90000"/>
          </a:bodyPr>
          <a:lstStyle/>
          <a:p>
            <a:pPr algn="ctr" eaLnBrk="1" hangingPunct="1"/>
            <a:r>
              <a:rPr lang="tr-TR" dirty="0" smtClean="0">
                <a:solidFill>
                  <a:schemeClr val="tx1"/>
                </a:solidFill>
              </a:rPr>
              <a:t>Kontrollerinizde</a:t>
            </a:r>
            <a:endParaRPr lang="en-GB" dirty="0" smtClean="0">
              <a:solidFill>
                <a:schemeClr val="tx1"/>
              </a:solidFill>
            </a:endParaRPr>
          </a:p>
        </p:txBody>
      </p:sp>
      <p:grpSp>
        <p:nvGrpSpPr>
          <p:cNvPr id="2" name="Group 3"/>
          <p:cNvGrpSpPr>
            <a:grpSpLocks/>
          </p:cNvGrpSpPr>
          <p:nvPr/>
        </p:nvGrpSpPr>
        <p:grpSpPr bwMode="auto">
          <a:xfrm>
            <a:off x="228600" y="1066800"/>
            <a:ext cx="8734425" cy="3657600"/>
            <a:chOff x="112" y="372"/>
            <a:chExt cx="5502" cy="2304"/>
          </a:xfrm>
        </p:grpSpPr>
        <p:pic>
          <p:nvPicPr>
            <p:cNvPr id="75956" name="Picture 4" descr="crop flow"/>
            <p:cNvPicPr>
              <a:picLocks noChangeAspect="1" noChangeArrowheads="1"/>
            </p:cNvPicPr>
            <p:nvPr/>
          </p:nvPicPr>
          <p:blipFill>
            <a:blip r:embed="rId3" cstate="print"/>
            <a:srcRect/>
            <a:stretch>
              <a:fillRect/>
            </a:stretch>
          </p:blipFill>
          <p:spPr bwMode="auto">
            <a:xfrm>
              <a:off x="112" y="372"/>
              <a:ext cx="5502" cy="2304"/>
            </a:xfrm>
            <a:prstGeom prst="rect">
              <a:avLst/>
            </a:prstGeom>
            <a:noFill/>
            <a:ln w="9525">
              <a:noFill/>
              <a:miter lim="800000"/>
              <a:headEnd/>
              <a:tailEnd/>
            </a:ln>
          </p:spPr>
        </p:pic>
        <p:sp>
          <p:nvSpPr>
            <p:cNvPr id="75957" name="Line 5"/>
            <p:cNvSpPr>
              <a:spLocks noChangeShapeType="1"/>
            </p:cNvSpPr>
            <p:nvPr/>
          </p:nvSpPr>
          <p:spPr bwMode="auto">
            <a:xfrm>
              <a:off x="3555" y="1152"/>
              <a:ext cx="0" cy="210"/>
            </a:xfrm>
            <a:prstGeom prst="line">
              <a:avLst/>
            </a:prstGeom>
            <a:noFill/>
            <a:ln w="38100">
              <a:solidFill>
                <a:schemeClr val="tx1"/>
              </a:solidFill>
              <a:round/>
              <a:headEnd/>
              <a:tailEnd/>
            </a:ln>
          </p:spPr>
          <p:txBody>
            <a:bodyPr wrap="none" anchor="ctr"/>
            <a:lstStyle/>
            <a:p>
              <a:endParaRPr lang="tr-TR"/>
            </a:p>
          </p:txBody>
        </p:sp>
      </p:grpSp>
      <p:grpSp>
        <p:nvGrpSpPr>
          <p:cNvPr id="3" name="Group 6"/>
          <p:cNvGrpSpPr>
            <a:grpSpLocks/>
          </p:cNvGrpSpPr>
          <p:nvPr/>
        </p:nvGrpSpPr>
        <p:grpSpPr bwMode="auto">
          <a:xfrm>
            <a:off x="0" y="1519238"/>
            <a:ext cx="8896350" cy="3167062"/>
            <a:chOff x="0" y="651"/>
            <a:chExt cx="5604" cy="1995"/>
          </a:xfrm>
        </p:grpSpPr>
        <p:grpSp>
          <p:nvGrpSpPr>
            <p:cNvPr id="4" name="Group 7"/>
            <p:cNvGrpSpPr>
              <a:grpSpLocks/>
            </p:cNvGrpSpPr>
            <p:nvPr/>
          </p:nvGrpSpPr>
          <p:grpSpPr bwMode="auto">
            <a:xfrm>
              <a:off x="2812" y="1792"/>
              <a:ext cx="1276" cy="122"/>
              <a:chOff x="2812" y="2248"/>
              <a:chExt cx="1276" cy="122"/>
            </a:xfrm>
          </p:grpSpPr>
          <p:sp>
            <p:nvSpPr>
              <p:cNvPr id="75947" name="Rectangle 8"/>
              <p:cNvSpPr>
                <a:spLocks noChangeArrowheads="1"/>
              </p:cNvSpPr>
              <p:nvPr/>
            </p:nvSpPr>
            <p:spPr bwMode="auto">
              <a:xfrm rot="-175404">
                <a:off x="2812" y="2322"/>
                <a:ext cx="398" cy="47"/>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75948" name="Oval 9"/>
              <p:cNvSpPr>
                <a:spLocks noChangeAspect="1" noChangeArrowheads="1"/>
              </p:cNvSpPr>
              <p:nvPr/>
            </p:nvSpPr>
            <p:spPr bwMode="auto">
              <a:xfrm>
                <a:off x="4056" y="2323"/>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9" name="Oval 10"/>
              <p:cNvSpPr>
                <a:spLocks noChangeAspect="1" noChangeArrowheads="1"/>
              </p:cNvSpPr>
              <p:nvPr/>
            </p:nvSpPr>
            <p:spPr bwMode="auto">
              <a:xfrm>
                <a:off x="3096" y="224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50" name="Oval 11"/>
              <p:cNvSpPr>
                <a:spLocks noChangeAspect="1" noChangeArrowheads="1"/>
              </p:cNvSpPr>
              <p:nvPr/>
            </p:nvSpPr>
            <p:spPr bwMode="auto">
              <a:xfrm>
                <a:off x="2916" y="233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51" name="Oval 12"/>
              <p:cNvSpPr>
                <a:spLocks noChangeAspect="1" noChangeArrowheads="1"/>
              </p:cNvSpPr>
              <p:nvPr/>
            </p:nvSpPr>
            <p:spPr bwMode="auto">
              <a:xfrm>
                <a:off x="3015" y="2323"/>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52" name="Oval 13"/>
              <p:cNvSpPr>
                <a:spLocks noChangeAspect="1" noChangeArrowheads="1"/>
              </p:cNvSpPr>
              <p:nvPr/>
            </p:nvSpPr>
            <p:spPr bwMode="auto">
              <a:xfrm>
                <a:off x="3192" y="234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53" name="Oval 14"/>
              <p:cNvSpPr>
                <a:spLocks noChangeAspect="1" noChangeArrowheads="1"/>
              </p:cNvSpPr>
              <p:nvPr/>
            </p:nvSpPr>
            <p:spPr bwMode="auto">
              <a:xfrm>
                <a:off x="3498" y="232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54" name="Oval 15"/>
              <p:cNvSpPr>
                <a:spLocks noChangeAspect="1" noChangeArrowheads="1"/>
              </p:cNvSpPr>
              <p:nvPr/>
            </p:nvSpPr>
            <p:spPr bwMode="auto">
              <a:xfrm>
                <a:off x="3609" y="230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55" name="Oval 16"/>
              <p:cNvSpPr>
                <a:spLocks noChangeAspect="1" noChangeArrowheads="1"/>
              </p:cNvSpPr>
              <p:nvPr/>
            </p:nvSpPr>
            <p:spPr bwMode="auto">
              <a:xfrm>
                <a:off x="3852" y="2317"/>
                <a:ext cx="32" cy="26"/>
              </a:xfrm>
              <a:prstGeom prst="ellipse">
                <a:avLst/>
              </a:prstGeom>
              <a:solidFill>
                <a:srgbClr val="FFFF00"/>
              </a:solidFill>
              <a:ln w="9525">
                <a:solidFill>
                  <a:schemeClr val="tx1"/>
                </a:solidFill>
                <a:round/>
                <a:headEnd/>
                <a:tailEnd/>
              </a:ln>
            </p:spPr>
            <p:txBody>
              <a:bodyPr wrap="none" anchor="ctr"/>
              <a:lstStyle/>
              <a:p>
                <a:endParaRPr lang="tr-TR"/>
              </a:p>
            </p:txBody>
          </p:sp>
        </p:grpSp>
        <p:grpSp>
          <p:nvGrpSpPr>
            <p:cNvPr id="5" name="Group 17"/>
            <p:cNvGrpSpPr>
              <a:grpSpLocks/>
            </p:cNvGrpSpPr>
            <p:nvPr/>
          </p:nvGrpSpPr>
          <p:grpSpPr bwMode="auto">
            <a:xfrm>
              <a:off x="0" y="651"/>
              <a:ext cx="5604" cy="1995"/>
              <a:chOff x="0" y="651"/>
              <a:chExt cx="5604" cy="1995"/>
            </a:xfrm>
          </p:grpSpPr>
          <p:grpSp>
            <p:nvGrpSpPr>
              <p:cNvPr id="6" name="Group 18"/>
              <p:cNvGrpSpPr>
                <a:grpSpLocks/>
              </p:cNvGrpSpPr>
              <p:nvPr/>
            </p:nvGrpSpPr>
            <p:grpSpPr bwMode="auto">
              <a:xfrm>
                <a:off x="2200" y="1282"/>
                <a:ext cx="1451" cy="1355"/>
                <a:chOff x="2200" y="1282"/>
                <a:chExt cx="1451" cy="1355"/>
              </a:xfrm>
            </p:grpSpPr>
            <p:sp>
              <p:nvSpPr>
                <p:cNvPr id="75936" name="Rectangle 19"/>
                <p:cNvSpPr>
                  <a:spLocks noChangeArrowheads="1"/>
                </p:cNvSpPr>
                <p:nvPr/>
              </p:nvSpPr>
              <p:spPr bwMode="auto">
                <a:xfrm rot="-175404">
                  <a:off x="2200" y="1879"/>
                  <a:ext cx="626" cy="47"/>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75937" name="AutoShape 20"/>
                <p:cNvSpPr>
                  <a:spLocks noChangeArrowheads="1"/>
                </p:cNvSpPr>
                <p:nvPr/>
              </p:nvSpPr>
              <p:spPr bwMode="auto">
                <a:xfrm rot="479149" flipV="1">
                  <a:off x="2539" y="1282"/>
                  <a:ext cx="429" cy="4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057 w 21600"/>
                    <a:gd name="T13" fmla="*/ 0 h 21600"/>
                    <a:gd name="T14" fmla="*/ 20543 w 21600"/>
                    <a:gd name="T15" fmla="*/ 7517 h 21600"/>
                  </a:gdLst>
                  <a:ahLst/>
                  <a:cxnLst>
                    <a:cxn ang="T8">
                      <a:pos x="T0" y="T1"/>
                    </a:cxn>
                    <a:cxn ang="T9">
                      <a:pos x="T2" y="T3"/>
                    </a:cxn>
                    <a:cxn ang="T10">
                      <a:pos x="T4" y="T5"/>
                    </a:cxn>
                    <a:cxn ang="T11">
                      <a:pos x="T6" y="T7"/>
                    </a:cxn>
                  </a:cxnLst>
                  <a:rect l="T12" t="T13" r="T14" b="T15"/>
                  <a:pathLst>
                    <a:path w="21600" h="21600">
                      <a:moveTo>
                        <a:pt x="4819" y="6021"/>
                      </a:moveTo>
                      <a:cubicBezTo>
                        <a:pt x="6272" y="4203"/>
                        <a:pt x="8472" y="3144"/>
                        <a:pt x="10800" y="3145"/>
                      </a:cubicBezTo>
                      <a:cubicBezTo>
                        <a:pt x="13127" y="3145"/>
                        <a:pt x="15327" y="4203"/>
                        <a:pt x="16780" y="6021"/>
                      </a:cubicBezTo>
                      <a:lnTo>
                        <a:pt x="19237" y="4058"/>
                      </a:lnTo>
                      <a:cubicBezTo>
                        <a:pt x="17187" y="1493"/>
                        <a:pt x="14083" y="-1"/>
                        <a:pt x="10799" y="0"/>
                      </a:cubicBezTo>
                      <a:cubicBezTo>
                        <a:pt x="7516" y="0"/>
                        <a:pt x="4412" y="1493"/>
                        <a:pt x="2362" y="4058"/>
                      </a:cubicBezTo>
                      <a:close/>
                    </a:path>
                  </a:pathLst>
                </a:custGeom>
                <a:solidFill>
                  <a:srgbClr val="FFFF00">
                    <a:alpha val="50195"/>
                  </a:srgbClr>
                </a:solidFill>
                <a:ln w="9525">
                  <a:solidFill>
                    <a:srgbClr val="FFFF00"/>
                  </a:solidFill>
                  <a:miter lim="800000"/>
                  <a:headEnd/>
                  <a:tailEnd/>
                </a:ln>
              </p:spPr>
              <p:txBody>
                <a:bodyPr wrap="none" anchor="ctr"/>
                <a:lstStyle/>
                <a:p>
                  <a:endParaRPr lang="tr-TR"/>
                </a:p>
              </p:txBody>
            </p:sp>
            <p:sp>
              <p:nvSpPr>
                <p:cNvPr id="75938" name="Rectangle 21"/>
                <p:cNvSpPr>
                  <a:spLocks noChangeArrowheads="1"/>
                </p:cNvSpPr>
                <p:nvPr/>
              </p:nvSpPr>
              <p:spPr bwMode="auto">
                <a:xfrm>
                  <a:off x="3016" y="2575"/>
                  <a:ext cx="635" cy="62"/>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75939" name="Oval 22"/>
                <p:cNvSpPr>
                  <a:spLocks noChangeAspect="1" noChangeArrowheads="1"/>
                </p:cNvSpPr>
                <p:nvPr/>
              </p:nvSpPr>
              <p:spPr bwMode="auto">
                <a:xfrm>
                  <a:off x="2529" y="188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0" name="Oval 23"/>
                <p:cNvSpPr>
                  <a:spLocks noChangeAspect="1" noChangeArrowheads="1"/>
                </p:cNvSpPr>
                <p:nvPr/>
              </p:nvSpPr>
              <p:spPr bwMode="auto">
                <a:xfrm>
                  <a:off x="2586" y="1873"/>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1" name="Oval 24"/>
                <p:cNvSpPr>
                  <a:spLocks noChangeAspect="1" noChangeArrowheads="1"/>
                </p:cNvSpPr>
                <p:nvPr/>
              </p:nvSpPr>
              <p:spPr bwMode="auto">
                <a:xfrm>
                  <a:off x="2721" y="1877"/>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2" name="Oval 25"/>
                <p:cNvSpPr>
                  <a:spLocks noChangeAspect="1" noChangeArrowheads="1"/>
                </p:cNvSpPr>
                <p:nvPr/>
              </p:nvSpPr>
              <p:spPr bwMode="auto">
                <a:xfrm>
                  <a:off x="2700" y="186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3" name="Oval 26"/>
                <p:cNvSpPr>
                  <a:spLocks noChangeAspect="1" noChangeArrowheads="1"/>
                </p:cNvSpPr>
                <p:nvPr/>
              </p:nvSpPr>
              <p:spPr bwMode="auto">
                <a:xfrm>
                  <a:off x="2646" y="183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4" name="Oval 27"/>
                <p:cNvSpPr>
                  <a:spLocks noChangeAspect="1" noChangeArrowheads="1"/>
                </p:cNvSpPr>
                <p:nvPr/>
              </p:nvSpPr>
              <p:spPr bwMode="auto">
                <a:xfrm>
                  <a:off x="2808" y="186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5" name="Oval 28"/>
                <p:cNvSpPr>
                  <a:spLocks noChangeAspect="1" noChangeArrowheads="1"/>
                </p:cNvSpPr>
                <p:nvPr/>
              </p:nvSpPr>
              <p:spPr bwMode="auto">
                <a:xfrm>
                  <a:off x="2845" y="185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46" name="Rectangle 29"/>
                <p:cNvSpPr>
                  <a:spLocks noChangeArrowheads="1"/>
                </p:cNvSpPr>
                <p:nvPr/>
              </p:nvSpPr>
              <p:spPr bwMode="auto">
                <a:xfrm rot="-1236836">
                  <a:off x="2487" y="1555"/>
                  <a:ext cx="132" cy="49"/>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grpSp>
            <p:nvGrpSpPr>
              <p:cNvPr id="7" name="Group 30"/>
              <p:cNvGrpSpPr>
                <a:grpSpLocks/>
              </p:cNvGrpSpPr>
              <p:nvPr/>
            </p:nvGrpSpPr>
            <p:grpSpPr bwMode="auto">
              <a:xfrm>
                <a:off x="0" y="651"/>
                <a:ext cx="5604" cy="1995"/>
                <a:chOff x="0" y="651"/>
                <a:chExt cx="5604" cy="1995"/>
              </a:xfrm>
            </p:grpSpPr>
            <p:grpSp>
              <p:nvGrpSpPr>
                <p:cNvPr id="8" name="Group 31"/>
                <p:cNvGrpSpPr>
                  <a:grpSpLocks/>
                </p:cNvGrpSpPr>
                <p:nvPr/>
              </p:nvGrpSpPr>
              <p:grpSpPr bwMode="auto">
                <a:xfrm>
                  <a:off x="708" y="2280"/>
                  <a:ext cx="191" cy="353"/>
                  <a:chOff x="708" y="2736"/>
                  <a:chExt cx="191" cy="353"/>
                </a:xfrm>
              </p:grpSpPr>
              <p:sp>
                <p:nvSpPr>
                  <p:cNvPr id="75934" name="Rectangle 32"/>
                  <p:cNvSpPr>
                    <a:spLocks noChangeArrowheads="1"/>
                  </p:cNvSpPr>
                  <p:nvPr/>
                </p:nvSpPr>
                <p:spPr bwMode="auto">
                  <a:xfrm>
                    <a:off x="708" y="3030"/>
                    <a:ext cx="191" cy="59"/>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75935" name="AutoShape 33"/>
                  <p:cNvSpPr>
                    <a:spLocks noChangeArrowheads="1"/>
                  </p:cNvSpPr>
                  <p:nvPr/>
                </p:nvSpPr>
                <p:spPr bwMode="auto">
                  <a:xfrm rot="5400000" flipV="1">
                    <a:off x="639" y="2811"/>
                    <a:ext cx="293" cy="143"/>
                  </a:xfrm>
                  <a:prstGeom prst="parallelogram">
                    <a:avLst>
                      <a:gd name="adj" fmla="val 47543"/>
                    </a:avLst>
                  </a:prstGeom>
                  <a:solidFill>
                    <a:srgbClr val="FFFF00">
                      <a:alpha val="50195"/>
                    </a:srgbClr>
                  </a:solidFill>
                  <a:ln w="9525">
                    <a:solidFill>
                      <a:srgbClr val="FFFF00"/>
                    </a:solidFill>
                    <a:miter lim="800000"/>
                    <a:headEnd/>
                    <a:tailEnd/>
                  </a:ln>
                </p:spPr>
                <p:txBody>
                  <a:bodyPr wrap="none" anchor="ctr"/>
                  <a:lstStyle/>
                  <a:p>
                    <a:endParaRPr lang="tr-TR"/>
                  </a:p>
                </p:txBody>
              </p:sp>
            </p:grpSp>
            <p:sp>
              <p:nvSpPr>
                <p:cNvPr id="75868" name="Oval 34"/>
                <p:cNvSpPr>
                  <a:spLocks noChangeArrowheads="1"/>
                </p:cNvSpPr>
                <p:nvPr/>
              </p:nvSpPr>
              <p:spPr bwMode="auto">
                <a:xfrm>
                  <a:off x="2097" y="1878"/>
                  <a:ext cx="60" cy="48"/>
                </a:xfrm>
                <a:prstGeom prst="ellipse">
                  <a:avLst/>
                </a:prstGeom>
                <a:solidFill>
                  <a:srgbClr val="FF0000"/>
                </a:solidFill>
                <a:ln w="9525">
                  <a:solidFill>
                    <a:schemeClr val="tx1"/>
                  </a:solidFill>
                  <a:round/>
                  <a:headEnd/>
                  <a:tailEnd/>
                </a:ln>
              </p:spPr>
              <p:txBody>
                <a:bodyPr wrap="none" anchor="ctr"/>
                <a:lstStyle/>
                <a:p>
                  <a:endParaRPr lang="tr-TR"/>
                </a:p>
              </p:txBody>
            </p:sp>
            <p:grpSp>
              <p:nvGrpSpPr>
                <p:cNvPr id="9" name="Group 35"/>
                <p:cNvGrpSpPr>
                  <a:grpSpLocks/>
                </p:cNvGrpSpPr>
                <p:nvPr/>
              </p:nvGrpSpPr>
              <p:grpSpPr bwMode="auto">
                <a:xfrm>
                  <a:off x="3285" y="1909"/>
                  <a:ext cx="353" cy="233"/>
                  <a:chOff x="3279" y="2368"/>
                  <a:chExt cx="353" cy="233"/>
                </a:xfrm>
              </p:grpSpPr>
              <p:sp>
                <p:nvSpPr>
                  <p:cNvPr id="75926" name="Oval 36"/>
                  <p:cNvSpPr>
                    <a:spLocks noChangeAspect="1" noChangeArrowheads="1"/>
                  </p:cNvSpPr>
                  <p:nvPr/>
                </p:nvSpPr>
                <p:spPr bwMode="auto">
                  <a:xfrm>
                    <a:off x="3279" y="236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27" name="Oval 37"/>
                  <p:cNvSpPr>
                    <a:spLocks noChangeAspect="1" noChangeArrowheads="1"/>
                  </p:cNvSpPr>
                  <p:nvPr/>
                </p:nvSpPr>
                <p:spPr bwMode="auto">
                  <a:xfrm>
                    <a:off x="3375" y="245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28" name="Oval 38"/>
                  <p:cNvSpPr>
                    <a:spLocks noChangeAspect="1" noChangeArrowheads="1"/>
                  </p:cNvSpPr>
                  <p:nvPr/>
                </p:nvSpPr>
                <p:spPr bwMode="auto">
                  <a:xfrm>
                    <a:off x="3315" y="257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29" name="Oval 39"/>
                  <p:cNvSpPr>
                    <a:spLocks noChangeAspect="1" noChangeArrowheads="1"/>
                  </p:cNvSpPr>
                  <p:nvPr/>
                </p:nvSpPr>
                <p:spPr bwMode="auto">
                  <a:xfrm>
                    <a:off x="3453" y="2371"/>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30" name="Oval 40"/>
                  <p:cNvSpPr>
                    <a:spLocks noChangeAspect="1" noChangeArrowheads="1"/>
                  </p:cNvSpPr>
                  <p:nvPr/>
                </p:nvSpPr>
                <p:spPr bwMode="auto">
                  <a:xfrm>
                    <a:off x="3594" y="236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31" name="Oval 41"/>
                  <p:cNvSpPr>
                    <a:spLocks noChangeAspect="1" noChangeArrowheads="1"/>
                  </p:cNvSpPr>
                  <p:nvPr/>
                </p:nvSpPr>
                <p:spPr bwMode="auto">
                  <a:xfrm>
                    <a:off x="3570" y="2449"/>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32" name="Oval 42"/>
                  <p:cNvSpPr>
                    <a:spLocks noChangeAspect="1" noChangeArrowheads="1"/>
                  </p:cNvSpPr>
                  <p:nvPr/>
                </p:nvSpPr>
                <p:spPr bwMode="auto">
                  <a:xfrm>
                    <a:off x="3600" y="2503"/>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33" name="Oval 43"/>
                  <p:cNvSpPr>
                    <a:spLocks noChangeAspect="1" noChangeArrowheads="1"/>
                  </p:cNvSpPr>
                  <p:nvPr/>
                </p:nvSpPr>
                <p:spPr bwMode="auto">
                  <a:xfrm>
                    <a:off x="3492" y="2533"/>
                    <a:ext cx="32" cy="26"/>
                  </a:xfrm>
                  <a:prstGeom prst="ellipse">
                    <a:avLst/>
                  </a:prstGeom>
                  <a:solidFill>
                    <a:srgbClr val="FFFF00"/>
                  </a:solidFill>
                  <a:ln w="9525">
                    <a:solidFill>
                      <a:schemeClr val="tx1"/>
                    </a:solidFill>
                    <a:round/>
                    <a:headEnd/>
                    <a:tailEnd/>
                  </a:ln>
                </p:spPr>
                <p:txBody>
                  <a:bodyPr wrap="none" anchor="ctr"/>
                  <a:lstStyle/>
                  <a:p>
                    <a:endParaRPr lang="tr-TR"/>
                  </a:p>
                </p:txBody>
              </p:sp>
            </p:grpSp>
            <p:grpSp>
              <p:nvGrpSpPr>
                <p:cNvPr id="10" name="Group 44"/>
                <p:cNvGrpSpPr>
                  <a:grpSpLocks/>
                </p:cNvGrpSpPr>
                <p:nvPr/>
              </p:nvGrpSpPr>
              <p:grpSpPr bwMode="auto">
                <a:xfrm>
                  <a:off x="0" y="651"/>
                  <a:ext cx="5604" cy="1995"/>
                  <a:chOff x="0" y="651"/>
                  <a:chExt cx="5604" cy="1995"/>
                </a:xfrm>
              </p:grpSpPr>
              <p:sp>
                <p:nvSpPr>
                  <p:cNvPr id="75871" name="Rectangle 45"/>
                  <p:cNvSpPr>
                    <a:spLocks noChangeArrowheads="1"/>
                  </p:cNvSpPr>
                  <p:nvPr/>
                </p:nvSpPr>
                <p:spPr bwMode="auto">
                  <a:xfrm>
                    <a:off x="0" y="2346"/>
                    <a:ext cx="710" cy="284"/>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nvGrpSpPr>
                  <p:cNvPr id="11" name="Group 46"/>
                  <p:cNvGrpSpPr>
                    <a:grpSpLocks/>
                  </p:cNvGrpSpPr>
                  <p:nvPr/>
                </p:nvGrpSpPr>
                <p:grpSpPr bwMode="auto">
                  <a:xfrm>
                    <a:off x="792" y="2106"/>
                    <a:ext cx="1583" cy="527"/>
                    <a:chOff x="792" y="2562"/>
                    <a:chExt cx="1583" cy="527"/>
                  </a:xfrm>
                </p:grpSpPr>
                <p:sp>
                  <p:nvSpPr>
                    <p:cNvPr id="75923" name="AutoShape 47"/>
                    <p:cNvSpPr>
                      <a:spLocks noChangeArrowheads="1"/>
                    </p:cNvSpPr>
                    <p:nvPr/>
                  </p:nvSpPr>
                  <p:spPr bwMode="auto">
                    <a:xfrm flipV="1">
                      <a:off x="792" y="2688"/>
                      <a:ext cx="342" cy="3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00 w 21600"/>
                        <a:gd name="T13" fmla="*/ 0 h 21600"/>
                        <a:gd name="T14" fmla="*/ 20400 w 21600"/>
                        <a:gd name="T15" fmla="*/ 7958 h 21600"/>
                      </a:gdLst>
                      <a:ahLst/>
                      <a:cxnLst>
                        <a:cxn ang="T8">
                          <a:pos x="T0" y="T1"/>
                        </a:cxn>
                        <a:cxn ang="T9">
                          <a:pos x="T2" y="T3"/>
                        </a:cxn>
                        <a:cxn ang="T10">
                          <a:pos x="T4" y="T5"/>
                        </a:cxn>
                        <a:cxn ang="T11">
                          <a:pos x="T6" y="T7"/>
                        </a:cxn>
                      </a:cxnLst>
                      <a:rect l="T12" t="T13" r="T14" b="T15"/>
                      <a:pathLst>
                        <a:path w="21600" h="21600">
                          <a:moveTo>
                            <a:pt x="6126" y="6821"/>
                          </a:moveTo>
                          <a:cubicBezTo>
                            <a:pt x="7292" y="5451"/>
                            <a:pt x="9000" y="4661"/>
                            <a:pt x="10800" y="4662"/>
                          </a:cubicBezTo>
                          <a:cubicBezTo>
                            <a:pt x="12599" y="4662"/>
                            <a:pt x="14307" y="5451"/>
                            <a:pt x="15473" y="6821"/>
                          </a:cubicBezTo>
                          <a:lnTo>
                            <a:pt x="19023" y="3799"/>
                          </a:lnTo>
                          <a:cubicBezTo>
                            <a:pt x="16971" y="1388"/>
                            <a:pt x="13965" y="-1"/>
                            <a:pt x="10799" y="0"/>
                          </a:cubicBezTo>
                          <a:cubicBezTo>
                            <a:pt x="7634" y="0"/>
                            <a:pt x="4628" y="1388"/>
                            <a:pt x="2576" y="3799"/>
                          </a:cubicBezTo>
                          <a:close/>
                        </a:path>
                      </a:pathLst>
                    </a:custGeom>
                    <a:solidFill>
                      <a:srgbClr val="FFFF00">
                        <a:alpha val="50195"/>
                      </a:srgbClr>
                    </a:solidFill>
                    <a:ln w="9525">
                      <a:solidFill>
                        <a:srgbClr val="FFFF00"/>
                      </a:solidFill>
                      <a:miter lim="800000"/>
                      <a:headEnd/>
                      <a:tailEnd/>
                    </a:ln>
                  </p:spPr>
                  <p:txBody>
                    <a:bodyPr wrap="none" anchor="ctr"/>
                    <a:lstStyle/>
                    <a:p>
                      <a:endParaRPr lang="tr-TR"/>
                    </a:p>
                  </p:txBody>
                </p:sp>
                <p:sp>
                  <p:nvSpPr>
                    <p:cNvPr id="75924" name="Rectangle 48"/>
                    <p:cNvSpPr>
                      <a:spLocks noChangeArrowheads="1"/>
                    </p:cNvSpPr>
                    <p:nvPr/>
                  </p:nvSpPr>
                  <p:spPr bwMode="auto">
                    <a:xfrm>
                      <a:off x="900" y="3030"/>
                      <a:ext cx="1475" cy="59"/>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75925" name="Rectangle 49"/>
                    <p:cNvSpPr>
                      <a:spLocks noChangeArrowheads="1"/>
                    </p:cNvSpPr>
                    <p:nvPr/>
                  </p:nvSpPr>
                  <p:spPr bwMode="auto">
                    <a:xfrm rot="-2020088">
                      <a:off x="954" y="2562"/>
                      <a:ext cx="1337" cy="47"/>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grpSp>
                <p:nvGrpSpPr>
                  <p:cNvPr id="12" name="Group 50"/>
                  <p:cNvGrpSpPr>
                    <a:grpSpLocks/>
                  </p:cNvGrpSpPr>
                  <p:nvPr/>
                </p:nvGrpSpPr>
                <p:grpSpPr bwMode="auto">
                  <a:xfrm>
                    <a:off x="2073" y="1436"/>
                    <a:ext cx="941" cy="1197"/>
                    <a:chOff x="2073" y="1436"/>
                    <a:chExt cx="941" cy="1197"/>
                  </a:xfrm>
                </p:grpSpPr>
                <p:sp>
                  <p:nvSpPr>
                    <p:cNvPr id="75914" name="AutoShape 51"/>
                    <p:cNvSpPr>
                      <a:spLocks noChangeArrowheads="1"/>
                    </p:cNvSpPr>
                    <p:nvPr/>
                  </p:nvSpPr>
                  <p:spPr bwMode="auto">
                    <a:xfrm rot="19420939" flipV="1">
                      <a:off x="2073" y="1436"/>
                      <a:ext cx="429" cy="4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 w 21600"/>
                        <a:gd name="T13" fmla="*/ 0 h 21600"/>
                        <a:gd name="T14" fmla="*/ 21550 w 21600"/>
                        <a:gd name="T15" fmla="*/ 11376 h 21600"/>
                      </a:gdLst>
                      <a:ahLst/>
                      <a:cxnLst>
                        <a:cxn ang="T8">
                          <a:pos x="T0" y="T1"/>
                        </a:cxn>
                        <a:cxn ang="T9">
                          <a:pos x="T2" y="T3"/>
                        </a:cxn>
                        <a:cxn ang="T10">
                          <a:pos x="T4" y="T5"/>
                        </a:cxn>
                        <a:cxn ang="T11">
                          <a:pos x="T6" y="T7"/>
                        </a:cxn>
                      </a:cxnLst>
                      <a:rect l="T12" t="T13" r="T14" b="T15"/>
                      <a:pathLst>
                        <a:path w="21600" h="21600">
                          <a:moveTo>
                            <a:pt x="2610" y="9137"/>
                          </a:moveTo>
                          <a:cubicBezTo>
                            <a:pt x="3401" y="5242"/>
                            <a:pt x="6825" y="2442"/>
                            <a:pt x="10800" y="2443"/>
                          </a:cubicBezTo>
                          <a:cubicBezTo>
                            <a:pt x="14774" y="2443"/>
                            <a:pt x="18198" y="5242"/>
                            <a:pt x="18989" y="9137"/>
                          </a:cubicBezTo>
                          <a:lnTo>
                            <a:pt x="21384" y="8650"/>
                          </a:lnTo>
                          <a:cubicBezTo>
                            <a:pt x="20361" y="3617"/>
                            <a:pt x="15936" y="-1"/>
                            <a:pt x="10799" y="0"/>
                          </a:cubicBezTo>
                          <a:cubicBezTo>
                            <a:pt x="5663" y="0"/>
                            <a:pt x="1238" y="3617"/>
                            <a:pt x="215" y="8650"/>
                          </a:cubicBezTo>
                          <a:close/>
                        </a:path>
                      </a:pathLst>
                    </a:custGeom>
                    <a:solidFill>
                      <a:srgbClr val="FFFF00">
                        <a:alpha val="50195"/>
                      </a:srgbClr>
                    </a:solidFill>
                    <a:ln w="9525">
                      <a:solidFill>
                        <a:srgbClr val="FFFF00"/>
                      </a:solidFill>
                      <a:miter lim="800000"/>
                      <a:headEnd/>
                      <a:tailEnd/>
                    </a:ln>
                  </p:spPr>
                  <p:txBody>
                    <a:bodyPr wrap="none" anchor="ctr"/>
                    <a:lstStyle/>
                    <a:p>
                      <a:endParaRPr lang="tr-TR"/>
                    </a:p>
                  </p:txBody>
                </p:sp>
                <p:sp>
                  <p:nvSpPr>
                    <p:cNvPr id="75915" name="Rectangle 52"/>
                    <p:cNvSpPr>
                      <a:spLocks noChangeArrowheads="1"/>
                    </p:cNvSpPr>
                    <p:nvPr/>
                  </p:nvSpPr>
                  <p:spPr bwMode="auto">
                    <a:xfrm>
                      <a:off x="2379" y="2571"/>
                      <a:ext cx="635" cy="62"/>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sp>
                  <p:nvSpPr>
                    <p:cNvPr id="75916" name="Oval 53"/>
                    <p:cNvSpPr>
                      <a:spLocks noChangeAspect="1" noChangeArrowheads="1"/>
                    </p:cNvSpPr>
                    <p:nvPr/>
                  </p:nvSpPr>
                  <p:spPr bwMode="auto">
                    <a:xfrm>
                      <a:off x="2208" y="190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17" name="Oval 54"/>
                    <p:cNvSpPr>
                      <a:spLocks noChangeAspect="1" noChangeArrowheads="1"/>
                    </p:cNvSpPr>
                    <p:nvPr/>
                  </p:nvSpPr>
                  <p:spPr bwMode="auto">
                    <a:xfrm>
                      <a:off x="2256" y="1896"/>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18" name="Oval 55"/>
                    <p:cNvSpPr>
                      <a:spLocks noChangeAspect="1" noChangeArrowheads="1"/>
                    </p:cNvSpPr>
                    <p:nvPr/>
                  </p:nvSpPr>
                  <p:spPr bwMode="auto">
                    <a:xfrm>
                      <a:off x="2352" y="187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19" name="Oval 56"/>
                    <p:cNvSpPr>
                      <a:spLocks noChangeAspect="1" noChangeArrowheads="1"/>
                    </p:cNvSpPr>
                    <p:nvPr/>
                  </p:nvSpPr>
                  <p:spPr bwMode="auto">
                    <a:xfrm>
                      <a:off x="2400" y="1896"/>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20" name="Oval 57"/>
                    <p:cNvSpPr>
                      <a:spLocks noChangeAspect="1" noChangeArrowheads="1"/>
                    </p:cNvSpPr>
                    <p:nvPr/>
                  </p:nvSpPr>
                  <p:spPr bwMode="auto">
                    <a:xfrm>
                      <a:off x="2304" y="191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21" name="Oval 58"/>
                    <p:cNvSpPr>
                      <a:spLocks noChangeAspect="1" noChangeArrowheads="1"/>
                    </p:cNvSpPr>
                    <p:nvPr/>
                  </p:nvSpPr>
                  <p:spPr bwMode="auto">
                    <a:xfrm>
                      <a:off x="2448" y="1896"/>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22" name="Oval 59"/>
                    <p:cNvSpPr>
                      <a:spLocks noChangeAspect="1" noChangeArrowheads="1"/>
                    </p:cNvSpPr>
                    <p:nvPr/>
                  </p:nvSpPr>
                  <p:spPr bwMode="auto">
                    <a:xfrm>
                      <a:off x="2464" y="1870"/>
                      <a:ext cx="32" cy="26"/>
                    </a:xfrm>
                    <a:prstGeom prst="ellipse">
                      <a:avLst/>
                    </a:prstGeom>
                    <a:solidFill>
                      <a:srgbClr val="FFFF00"/>
                    </a:solidFill>
                    <a:ln w="9525">
                      <a:solidFill>
                        <a:schemeClr val="tx1"/>
                      </a:solidFill>
                      <a:round/>
                      <a:headEnd/>
                      <a:tailEnd/>
                    </a:ln>
                  </p:spPr>
                  <p:txBody>
                    <a:bodyPr wrap="none" anchor="ctr"/>
                    <a:lstStyle/>
                    <a:p>
                      <a:endParaRPr lang="tr-TR"/>
                    </a:p>
                  </p:txBody>
                </p:sp>
              </p:grpSp>
              <p:grpSp>
                <p:nvGrpSpPr>
                  <p:cNvPr id="13" name="Group 60"/>
                  <p:cNvGrpSpPr>
                    <a:grpSpLocks/>
                  </p:cNvGrpSpPr>
                  <p:nvPr/>
                </p:nvGrpSpPr>
                <p:grpSpPr bwMode="auto">
                  <a:xfrm>
                    <a:off x="2856" y="1119"/>
                    <a:ext cx="2628" cy="1527"/>
                    <a:chOff x="2856" y="1119"/>
                    <a:chExt cx="2628" cy="1527"/>
                  </a:xfrm>
                </p:grpSpPr>
                <p:grpSp>
                  <p:nvGrpSpPr>
                    <p:cNvPr id="14" name="Group 61"/>
                    <p:cNvGrpSpPr>
                      <a:grpSpLocks/>
                    </p:cNvGrpSpPr>
                    <p:nvPr/>
                  </p:nvGrpSpPr>
                  <p:grpSpPr bwMode="auto">
                    <a:xfrm>
                      <a:off x="2856" y="1119"/>
                      <a:ext cx="1839" cy="561"/>
                      <a:chOff x="2856" y="1119"/>
                      <a:chExt cx="1839" cy="561"/>
                    </a:xfrm>
                  </p:grpSpPr>
                  <p:sp>
                    <p:nvSpPr>
                      <p:cNvPr id="75907" name="Freeform 62"/>
                      <p:cNvSpPr>
                        <a:spLocks/>
                      </p:cNvSpPr>
                      <p:nvPr/>
                    </p:nvSpPr>
                    <p:spPr bwMode="auto">
                      <a:xfrm>
                        <a:off x="2856" y="1119"/>
                        <a:ext cx="1839" cy="561"/>
                      </a:xfrm>
                      <a:custGeom>
                        <a:avLst/>
                        <a:gdLst>
                          <a:gd name="T0" fmla="*/ 0 w 1839"/>
                          <a:gd name="T1" fmla="*/ 489 h 561"/>
                          <a:gd name="T2" fmla="*/ 57 w 1839"/>
                          <a:gd name="T3" fmla="*/ 423 h 561"/>
                          <a:gd name="T4" fmla="*/ 294 w 1839"/>
                          <a:gd name="T5" fmla="*/ 321 h 561"/>
                          <a:gd name="T6" fmla="*/ 360 w 1839"/>
                          <a:gd name="T7" fmla="*/ 300 h 561"/>
                          <a:gd name="T8" fmla="*/ 429 w 1839"/>
                          <a:gd name="T9" fmla="*/ 345 h 561"/>
                          <a:gd name="T10" fmla="*/ 627 w 1839"/>
                          <a:gd name="T11" fmla="*/ 237 h 561"/>
                          <a:gd name="T12" fmla="*/ 777 w 1839"/>
                          <a:gd name="T13" fmla="*/ 276 h 561"/>
                          <a:gd name="T14" fmla="*/ 1086 w 1839"/>
                          <a:gd name="T15" fmla="*/ 111 h 561"/>
                          <a:gd name="T16" fmla="*/ 1191 w 1839"/>
                          <a:gd name="T17" fmla="*/ 171 h 561"/>
                          <a:gd name="T18" fmla="*/ 1428 w 1839"/>
                          <a:gd name="T19" fmla="*/ 39 h 561"/>
                          <a:gd name="T20" fmla="*/ 1575 w 1839"/>
                          <a:gd name="T21" fmla="*/ 75 h 561"/>
                          <a:gd name="T22" fmla="*/ 1836 w 1839"/>
                          <a:gd name="T23" fmla="*/ 0 h 561"/>
                          <a:gd name="T24" fmla="*/ 1839 w 1839"/>
                          <a:gd name="T25" fmla="*/ 123 h 561"/>
                          <a:gd name="T26" fmla="*/ 1464 w 1839"/>
                          <a:gd name="T27" fmla="*/ 222 h 561"/>
                          <a:gd name="T28" fmla="*/ 1449 w 1839"/>
                          <a:gd name="T29" fmla="*/ 147 h 561"/>
                          <a:gd name="T30" fmla="*/ 1131 w 1839"/>
                          <a:gd name="T31" fmla="*/ 318 h 561"/>
                          <a:gd name="T32" fmla="*/ 1092 w 1839"/>
                          <a:gd name="T33" fmla="*/ 234 h 561"/>
                          <a:gd name="T34" fmla="*/ 714 w 1839"/>
                          <a:gd name="T35" fmla="*/ 414 h 561"/>
                          <a:gd name="T36" fmla="*/ 684 w 1839"/>
                          <a:gd name="T37" fmla="*/ 345 h 561"/>
                          <a:gd name="T38" fmla="*/ 372 w 1839"/>
                          <a:gd name="T39" fmla="*/ 525 h 561"/>
                          <a:gd name="T40" fmla="*/ 324 w 1839"/>
                          <a:gd name="T41" fmla="*/ 426 h 561"/>
                          <a:gd name="T42" fmla="*/ 117 w 1839"/>
                          <a:gd name="T43" fmla="*/ 561 h 561"/>
                          <a:gd name="T44" fmla="*/ 45 w 1839"/>
                          <a:gd name="T45" fmla="*/ 540 h 561"/>
                          <a:gd name="T46" fmla="*/ 12 w 1839"/>
                          <a:gd name="T47" fmla="*/ 507 h 5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39"/>
                          <a:gd name="T73" fmla="*/ 0 h 561"/>
                          <a:gd name="T74" fmla="*/ 1839 w 1839"/>
                          <a:gd name="T75" fmla="*/ 561 h 5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39" h="561">
                            <a:moveTo>
                              <a:pt x="0" y="489"/>
                            </a:moveTo>
                            <a:lnTo>
                              <a:pt x="57" y="423"/>
                            </a:lnTo>
                            <a:lnTo>
                              <a:pt x="294" y="321"/>
                            </a:lnTo>
                            <a:lnTo>
                              <a:pt x="360" y="300"/>
                            </a:lnTo>
                            <a:lnTo>
                              <a:pt x="429" y="345"/>
                            </a:lnTo>
                            <a:lnTo>
                              <a:pt x="627" y="237"/>
                            </a:lnTo>
                            <a:lnTo>
                              <a:pt x="777" y="276"/>
                            </a:lnTo>
                            <a:lnTo>
                              <a:pt x="1086" y="111"/>
                            </a:lnTo>
                            <a:lnTo>
                              <a:pt x="1191" y="171"/>
                            </a:lnTo>
                            <a:lnTo>
                              <a:pt x="1428" y="39"/>
                            </a:lnTo>
                            <a:lnTo>
                              <a:pt x="1575" y="75"/>
                            </a:lnTo>
                            <a:lnTo>
                              <a:pt x="1836" y="0"/>
                            </a:lnTo>
                            <a:lnTo>
                              <a:pt x="1839" y="123"/>
                            </a:lnTo>
                            <a:lnTo>
                              <a:pt x="1464" y="222"/>
                            </a:lnTo>
                            <a:lnTo>
                              <a:pt x="1449" y="147"/>
                            </a:lnTo>
                            <a:lnTo>
                              <a:pt x="1131" y="318"/>
                            </a:lnTo>
                            <a:lnTo>
                              <a:pt x="1092" y="234"/>
                            </a:lnTo>
                            <a:lnTo>
                              <a:pt x="714" y="414"/>
                            </a:lnTo>
                            <a:lnTo>
                              <a:pt x="684" y="345"/>
                            </a:lnTo>
                            <a:lnTo>
                              <a:pt x="372" y="525"/>
                            </a:lnTo>
                            <a:lnTo>
                              <a:pt x="324" y="426"/>
                            </a:lnTo>
                            <a:lnTo>
                              <a:pt x="117" y="561"/>
                            </a:lnTo>
                            <a:lnTo>
                              <a:pt x="45" y="540"/>
                            </a:lnTo>
                            <a:lnTo>
                              <a:pt x="12" y="507"/>
                            </a:lnTo>
                          </a:path>
                        </a:pathLst>
                      </a:custGeom>
                      <a:solidFill>
                        <a:srgbClr val="FFFF00">
                          <a:alpha val="50195"/>
                        </a:srgbClr>
                      </a:solidFill>
                      <a:ln w="9525">
                        <a:solidFill>
                          <a:srgbClr val="FFFF00"/>
                        </a:solidFill>
                        <a:round/>
                        <a:headEnd/>
                        <a:tailEnd/>
                      </a:ln>
                    </p:spPr>
                    <p:txBody>
                      <a:bodyPr wrap="none" anchor="ctr"/>
                      <a:lstStyle/>
                      <a:p>
                        <a:endParaRPr lang="tr-TR"/>
                      </a:p>
                    </p:txBody>
                  </p:sp>
                  <p:sp>
                    <p:nvSpPr>
                      <p:cNvPr id="75908" name="Oval 63"/>
                      <p:cNvSpPr>
                        <a:spLocks noChangeAspect="1" noChangeArrowheads="1"/>
                      </p:cNvSpPr>
                      <p:nvPr/>
                    </p:nvSpPr>
                    <p:spPr bwMode="auto">
                      <a:xfrm>
                        <a:off x="3900" y="129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09" name="Oval 64"/>
                      <p:cNvSpPr>
                        <a:spLocks noChangeAspect="1" noChangeArrowheads="1"/>
                      </p:cNvSpPr>
                      <p:nvPr/>
                    </p:nvSpPr>
                    <p:spPr bwMode="auto">
                      <a:xfrm>
                        <a:off x="3027" y="1537"/>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10" name="Oval 65"/>
                      <p:cNvSpPr>
                        <a:spLocks noChangeAspect="1" noChangeArrowheads="1"/>
                      </p:cNvSpPr>
                      <p:nvPr/>
                    </p:nvSpPr>
                    <p:spPr bwMode="auto">
                      <a:xfrm>
                        <a:off x="3426" y="1415"/>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11" name="Oval 66"/>
                      <p:cNvSpPr>
                        <a:spLocks noChangeAspect="1" noChangeArrowheads="1"/>
                      </p:cNvSpPr>
                      <p:nvPr/>
                    </p:nvSpPr>
                    <p:spPr bwMode="auto">
                      <a:xfrm>
                        <a:off x="4299" y="1228"/>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12" name="Oval 67"/>
                      <p:cNvSpPr>
                        <a:spLocks noChangeAspect="1" noChangeArrowheads="1"/>
                      </p:cNvSpPr>
                      <p:nvPr/>
                    </p:nvSpPr>
                    <p:spPr bwMode="auto">
                      <a:xfrm>
                        <a:off x="3141" y="148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913" name="Oval 68"/>
                      <p:cNvSpPr>
                        <a:spLocks noChangeAspect="1" noChangeArrowheads="1"/>
                      </p:cNvSpPr>
                      <p:nvPr/>
                    </p:nvSpPr>
                    <p:spPr bwMode="auto">
                      <a:xfrm>
                        <a:off x="3577" y="1421"/>
                        <a:ext cx="32" cy="26"/>
                      </a:xfrm>
                      <a:prstGeom prst="ellipse">
                        <a:avLst/>
                      </a:prstGeom>
                      <a:solidFill>
                        <a:srgbClr val="FFFF00"/>
                      </a:solidFill>
                      <a:ln w="9525">
                        <a:solidFill>
                          <a:schemeClr val="tx1"/>
                        </a:solidFill>
                        <a:round/>
                        <a:headEnd/>
                        <a:tailEnd/>
                      </a:ln>
                    </p:spPr>
                    <p:txBody>
                      <a:bodyPr wrap="none" anchor="ctr"/>
                      <a:lstStyle/>
                      <a:p>
                        <a:endParaRPr lang="tr-TR"/>
                      </a:p>
                    </p:txBody>
                  </p:sp>
                </p:grpSp>
                <p:sp>
                  <p:nvSpPr>
                    <p:cNvPr id="75906" name="Rectangle 69"/>
                    <p:cNvSpPr>
                      <a:spLocks noChangeArrowheads="1"/>
                    </p:cNvSpPr>
                    <p:nvPr/>
                  </p:nvSpPr>
                  <p:spPr bwMode="auto">
                    <a:xfrm>
                      <a:off x="3651" y="2574"/>
                      <a:ext cx="1833" cy="72"/>
                    </a:xfrm>
                    <a:prstGeom prst="rect">
                      <a:avLst/>
                    </a:prstGeom>
                    <a:solidFill>
                      <a:srgbClr val="FFFF00">
                        <a:alpha val="50195"/>
                      </a:srgbClr>
                    </a:solidFill>
                    <a:ln w="9525">
                      <a:solidFill>
                        <a:srgbClr val="FFFF00"/>
                      </a:solidFill>
                      <a:miter lim="800000"/>
                      <a:headEnd/>
                      <a:tailEnd/>
                    </a:ln>
                  </p:spPr>
                  <p:txBody>
                    <a:bodyPr wrap="none" anchor="ctr"/>
                    <a:lstStyle/>
                    <a:p>
                      <a:endParaRPr lang="tr-TR"/>
                    </a:p>
                  </p:txBody>
                </p:sp>
              </p:grpSp>
              <p:grpSp>
                <p:nvGrpSpPr>
                  <p:cNvPr id="15" name="Group 70"/>
                  <p:cNvGrpSpPr>
                    <a:grpSpLocks/>
                  </p:cNvGrpSpPr>
                  <p:nvPr/>
                </p:nvGrpSpPr>
                <p:grpSpPr bwMode="auto">
                  <a:xfrm>
                    <a:off x="3450" y="1845"/>
                    <a:ext cx="711" cy="70"/>
                    <a:chOff x="3450" y="2301"/>
                    <a:chExt cx="711" cy="70"/>
                  </a:xfrm>
                </p:grpSpPr>
                <p:sp>
                  <p:nvSpPr>
                    <p:cNvPr id="75897" name="Line 71"/>
                    <p:cNvSpPr>
                      <a:spLocks noChangeShapeType="1"/>
                    </p:cNvSpPr>
                    <p:nvPr/>
                  </p:nvSpPr>
                  <p:spPr bwMode="auto">
                    <a:xfrm rot="10800000" flipH="1">
                      <a:off x="3450" y="2332"/>
                      <a:ext cx="90" cy="24"/>
                    </a:xfrm>
                    <a:prstGeom prst="line">
                      <a:avLst/>
                    </a:prstGeom>
                    <a:noFill/>
                    <a:ln w="38100">
                      <a:solidFill>
                        <a:srgbClr val="FFFF00"/>
                      </a:solidFill>
                      <a:round/>
                      <a:headEnd/>
                      <a:tailEnd/>
                    </a:ln>
                  </p:spPr>
                  <p:txBody>
                    <a:bodyPr wrap="none" anchor="ctr"/>
                    <a:lstStyle/>
                    <a:p>
                      <a:endParaRPr lang="tr-TR"/>
                    </a:p>
                  </p:txBody>
                </p:sp>
                <p:sp>
                  <p:nvSpPr>
                    <p:cNvPr id="75898" name="Line 72"/>
                    <p:cNvSpPr>
                      <a:spLocks noChangeShapeType="1"/>
                    </p:cNvSpPr>
                    <p:nvPr/>
                  </p:nvSpPr>
                  <p:spPr bwMode="auto">
                    <a:xfrm rot="10800000" flipH="1">
                      <a:off x="3537" y="2328"/>
                      <a:ext cx="93" cy="18"/>
                    </a:xfrm>
                    <a:prstGeom prst="line">
                      <a:avLst/>
                    </a:prstGeom>
                    <a:noFill/>
                    <a:ln w="38100">
                      <a:solidFill>
                        <a:srgbClr val="CC9900"/>
                      </a:solidFill>
                      <a:round/>
                      <a:headEnd/>
                      <a:tailEnd/>
                    </a:ln>
                  </p:spPr>
                  <p:txBody>
                    <a:bodyPr wrap="none" anchor="ctr"/>
                    <a:lstStyle/>
                    <a:p>
                      <a:endParaRPr lang="tr-TR"/>
                    </a:p>
                  </p:txBody>
                </p:sp>
                <p:sp>
                  <p:nvSpPr>
                    <p:cNvPr id="75899" name="Line 73"/>
                    <p:cNvSpPr>
                      <a:spLocks noChangeShapeType="1"/>
                    </p:cNvSpPr>
                    <p:nvPr/>
                  </p:nvSpPr>
                  <p:spPr bwMode="auto">
                    <a:xfrm rot="10800000" flipH="1">
                      <a:off x="3683" y="2301"/>
                      <a:ext cx="102" cy="42"/>
                    </a:xfrm>
                    <a:prstGeom prst="line">
                      <a:avLst/>
                    </a:prstGeom>
                    <a:noFill/>
                    <a:ln w="38100">
                      <a:solidFill>
                        <a:srgbClr val="CC9900"/>
                      </a:solidFill>
                      <a:round/>
                      <a:headEnd/>
                      <a:tailEnd/>
                    </a:ln>
                  </p:spPr>
                  <p:txBody>
                    <a:bodyPr wrap="none" anchor="ctr"/>
                    <a:lstStyle/>
                    <a:p>
                      <a:endParaRPr lang="tr-TR"/>
                    </a:p>
                  </p:txBody>
                </p:sp>
                <p:sp>
                  <p:nvSpPr>
                    <p:cNvPr id="75900" name="Line 74"/>
                    <p:cNvSpPr>
                      <a:spLocks noChangeShapeType="1"/>
                    </p:cNvSpPr>
                    <p:nvPr/>
                  </p:nvSpPr>
                  <p:spPr bwMode="auto">
                    <a:xfrm rot="10800000" flipH="1">
                      <a:off x="3573" y="2340"/>
                      <a:ext cx="162" cy="21"/>
                    </a:xfrm>
                    <a:prstGeom prst="line">
                      <a:avLst/>
                    </a:prstGeom>
                    <a:noFill/>
                    <a:ln w="38100">
                      <a:solidFill>
                        <a:srgbClr val="FFFF00"/>
                      </a:solidFill>
                      <a:round/>
                      <a:headEnd/>
                      <a:tailEnd/>
                    </a:ln>
                  </p:spPr>
                  <p:txBody>
                    <a:bodyPr wrap="none" anchor="ctr"/>
                    <a:lstStyle/>
                    <a:p>
                      <a:endParaRPr lang="tr-TR"/>
                    </a:p>
                  </p:txBody>
                </p:sp>
                <p:sp>
                  <p:nvSpPr>
                    <p:cNvPr id="75901" name="Line 75"/>
                    <p:cNvSpPr>
                      <a:spLocks noChangeShapeType="1"/>
                    </p:cNvSpPr>
                    <p:nvPr/>
                  </p:nvSpPr>
                  <p:spPr bwMode="auto">
                    <a:xfrm rot="10800000" flipH="1">
                      <a:off x="3873" y="2347"/>
                      <a:ext cx="90" cy="24"/>
                    </a:xfrm>
                    <a:prstGeom prst="line">
                      <a:avLst/>
                    </a:prstGeom>
                    <a:noFill/>
                    <a:ln w="38100">
                      <a:solidFill>
                        <a:srgbClr val="FFFF00"/>
                      </a:solidFill>
                      <a:round/>
                      <a:headEnd/>
                      <a:tailEnd/>
                    </a:ln>
                  </p:spPr>
                  <p:txBody>
                    <a:bodyPr wrap="none" anchor="ctr"/>
                    <a:lstStyle/>
                    <a:p>
                      <a:endParaRPr lang="tr-TR"/>
                    </a:p>
                  </p:txBody>
                </p:sp>
                <p:sp>
                  <p:nvSpPr>
                    <p:cNvPr id="75902" name="Line 76"/>
                    <p:cNvSpPr>
                      <a:spLocks noChangeShapeType="1"/>
                    </p:cNvSpPr>
                    <p:nvPr/>
                  </p:nvSpPr>
                  <p:spPr bwMode="auto">
                    <a:xfrm rot="10800000" flipH="1">
                      <a:off x="3966" y="2310"/>
                      <a:ext cx="93" cy="18"/>
                    </a:xfrm>
                    <a:prstGeom prst="line">
                      <a:avLst/>
                    </a:prstGeom>
                    <a:noFill/>
                    <a:ln w="38100">
                      <a:solidFill>
                        <a:srgbClr val="FFFF00"/>
                      </a:solidFill>
                      <a:round/>
                      <a:headEnd/>
                      <a:tailEnd/>
                    </a:ln>
                  </p:spPr>
                  <p:txBody>
                    <a:bodyPr wrap="none" anchor="ctr"/>
                    <a:lstStyle/>
                    <a:p>
                      <a:endParaRPr lang="tr-TR"/>
                    </a:p>
                  </p:txBody>
                </p:sp>
                <p:sp>
                  <p:nvSpPr>
                    <p:cNvPr id="75903" name="Line 77"/>
                    <p:cNvSpPr>
                      <a:spLocks noChangeShapeType="1"/>
                    </p:cNvSpPr>
                    <p:nvPr/>
                  </p:nvSpPr>
                  <p:spPr bwMode="auto">
                    <a:xfrm rot="10800000" flipH="1">
                      <a:off x="3764" y="2310"/>
                      <a:ext cx="102" cy="42"/>
                    </a:xfrm>
                    <a:prstGeom prst="line">
                      <a:avLst/>
                    </a:prstGeom>
                    <a:noFill/>
                    <a:ln w="38100">
                      <a:solidFill>
                        <a:srgbClr val="CC9900"/>
                      </a:solidFill>
                      <a:round/>
                      <a:headEnd/>
                      <a:tailEnd/>
                    </a:ln>
                  </p:spPr>
                  <p:txBody>
                    <a:bodyPr wrap="none" anchor="ctr"/>
                    <a:lstStyle/>
                    <a:p>
                      <a:endParaRPr lang="tr-TR"/>
                    </a:p>
                  </p:txBody>
                </p:sp>
                <p:sp>
                  <p:nvSpPr>
                    <p:cNvPr id="75904" name="Line 78"/>
                    <p:cNvSpPr>
                      <a:spLocks noChangeShapeType="1"/>
                    </p:cNvSpPr>
                    <p:nvPr/>
                  </p:nvSpPr>
                  <p:spPr bwMode="auto">
                    <a:xfrm rot="10800000" flipH="1">
                      <a:off x="3999" y="2337"/>
                      <a:ext cx="162" cy="21"/>
                    </a:xfrm>
                    <a:prstGeom prst="line">
                      <a:avLst/>
                    </a:prstGeom>
                    <a:noFill/>
                    <a:ln w="38100">
                      <a:solidFill>
                        <a:srgbClr val="CC9900"/>
                      </a:solidFill>
                      <a:round/>
                      <a:headEnd/>
                      <a:tailEnd/>
                    </a:ln>
                  </p:spPr>
                  <p:txBody>
                    <a:bodyPr wrap="none" anchor="ctr"/>
                    <a:lstStyle/>
                    <a:p>
                      <a:endParaRPr lang="tr-TR"/>
                    </a:p>
                  </p:txBody>
                </p:sp>
              </p:grpSp>
              <p:grpSp>
                <p:nvGrpSpPr>
                  <p:cNvPr id="16" name="Group 79"/>
                  <p:cNvGrpSpPr>
                    <a:grpSpLocks/>
                  </p:cNvGrpSpPr>
                  <p:nvPr/>
                </p:nvGrpSpPr>
                <p:grpSpPr bwMode="auto">
                  <a:xfrm>
                    <a:off x="2046" y="651"/>
                    <a:ext cx="1202" cy="1647"/>
                    <a:chOff x="2046" y="651"/>
                    <a:chExt cx="1202" cy="1647"/>
                  </a:xfrm>
                </p:grpSpPr>
                <p:sp>
                  <p:nvSpPr>
                    <p:cNvPr id="75892" name="Oval 80"/>
                    <p:cNvSpPr>
                      <a:spLocks noChangeAspect="1" noChangeArrowheads="1"/>
                    </p:cNvSpPr>
                    <p:nvPr/>
                  </p:nvSpPr>
                  <p:spPr bwMode="auto">
                    <a:xfrm>
                      <a:off x="3204" y="2239"/>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893" name="Oval 81"/>
                    <p:cNvSpPr>
                      <a:spLocks noChangeAspect="1" noChangeArrowheads="1"/>
                    </p:cNvSpPr>
                    <p:nvPr/>
                  </p:nvSpPr>
                  <p:spPr bwMode="auto">
                    <a:xfrm>
                      <a:off x="3159" y="2272"/>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894" name="Oval 82"/>
                    <p:cNvSpPr>
                      <a:spLocks noChangeAspect="1" noChangeArrowheads="1"/>
                    </p:cNvSpPr>
                    <p:nvPr/>
                  </p:nvSpPr>
                  <p:spPr bwMode="auto">
                    <a:xfrm>
                      <a:off x="3216" y="2200"/>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895" name="Freeform 83"/>
                    <p:cNvSpPr>
                      <a:spLocks/>
                    </p:cNvSpPr>
                    <p:nvPr/>
                  </p:nvSpPr>
                  <p:spPr bwMode="auto">
                    <a:xfrm>
                      <a:off x="2046" y="1206"/>
                      <a:ext cx="465" cy="237"/>
                    </a:xfrm>
                    <a:custGeom>
                      <a:avLst/>
                      <a:gdLst>
                        <a:gd name="T0" fmla="*/ 0 w 465"/>
                        <a:gd name="T1" fmla="*/ 87 h 237"/>
                        <a:gd name="T2" fmla="*/ 210 w 465"/>
                        <a:gd name="T3" fmla="*/ 3 h 237"/>
                        <a:gd name="T4" fmla="*/ 273 w 465"/>
                        <a:gd name="T5" fmla="*/ 0 h 237"/>
                        <a:gd name="T6" fmla="*/ 465 w 465"/>
                        <a:gd name="T7" fmla="*/ 69 h 237"/>
                        <a:gd name="T8" fmla="*/ 282 w 465"/>
                        <a:gd name="T9" fmla="*/ 207 h 237"/>
                        <a:gd name="T10" fmla="*/ 231 w 465"/>
                        <a:gd name="T11" fmla="*/ 234 h 237"/>
                        <a:gd name="T12" fmla="*/ 198 w 465"/>
                        <a:gd name="T13" fmla="*/ 237 h 237"/>
                        <a:gd name="T14" fmla="*/ 0 w 465"/>
                        <a:gd name="T15" fmla="*/ 87 h 237"/>
                        <a:gd name="T16" fmla="*/ 0 60000 65536"/>
                        <a:gd name="T17" fmla="*/ 0 60000 65536"/>
                        <a:gd name="T18" fmla="*/ 0 60000 65536"/>
                        <a:gd name="T19" fmla="*/ 0 60000 65536"/>
                        <a:gd name="T20" fmla="*/ 0 60000 65536"/>
                        <a:gd name="T21" fmla="*/ 0 60000 65536"/>
                        <a:gd name="T22" fmla="*/ 0 60000 65536"/>
                        <a:gd name="T23" fmla="*/ 0 60000 65536"/>
                        <a:gd name="T24" fmla="*/ 0 w 465"/>
                        <a:gd name="T25" fmla="*/ 0 h 237"/>
                        <a:gd name="T26" fmla="*/ 465 w 465"/>
                        <a:gd name="T27" fmla="*/ 237 h 2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5" h="237">
                          <a:moveTo>
                            <a:pt x="0" y="87"/>
                          </a:moveTo>
                          <a:lnTo>
                            <a:pt x="210" y="3"/>
                          </a:lnTo>
                          <a:lnTo>
                            <a:pt x="273" y="0"/>
                          </a:lnTo>
                          <a:lnTo>
                            <a:pt x="465" y="69"/>
                          </a:lnTo>
                          <a:lnTo>
                            <a:pt x="282" y="207"/>
                          </a:lnTo>
                          <a:lnTo>
                            <a:pt x="231" y="234"/>
                          </a:lnTo>
                          <a:lnTo>
                            <a:pt x="198" y="237"/>
                          </a:lnTo>
                          <a:lnTo>
                            <a:pt x="0" y="87"/>
                          </a:lnTo>
                          <a:close/>
                        </a:path>
                      </a:pathLst>
                    </a:custGeom>
                    <a:solidFill>
                      <a:srgbClr val="FFFF00">
                        <a:alpha val="50195"/>
                      </a:srgbClr>
                    </a:solidFill>
                    <a:ln w="9525">
                      <a:solidFill>
                        <a:schemeClr val="tx1"/>
                      </a:solidFill>
                      <a:round/>
                      <a:headEnd/>
                      <a:tailEnd/>
                    </a:ln>
                  </p:spPr>
                  <p:txBody>
                    <a:bodyPr wrap="none" anchor="ctr"/>
                    <a:lstStyle/>
                    <a:p>
                      <a:endParaRPr lang="tr-TR"/>
                    </a:p>
                  </p:txBody>
                </p:sp>
                <p:sp>
                  <p:nvSpPr>
                    <p:cNvPr id="75896" name="Freeform 84"/>
                    <p:cNvSpPr>
                      <a:spLocks/>
                    </p:cNvSpPr>
                    <p:nvPr/>
                  </p:nvSpPr>
                  <p:spPr bwMode="auto">
                    <a:xfrm>
                      <a:off x="2394" y="651"/>
                      <a:ext cx="784" cy="1563"/>
                    </a:xfrm>
                    <a:custGeom>
                      <a:avLst/>
                      <a:gdLst>
                        <a:gd name="T0" fmla="*/ 784 w 784"/>
                        <a:gd name="T1" fmla="*/ 1563 h 1563"/>
                        <a:gd name="T2" fmla="*/ 186 w 784"/>
                        <a:gd name="T3" fmla="*/ 78 h 1563"/>
                        <a:gd name="T4" fmla="*/ 93 w 784"/>
                        <a:gd name="T5" fmla="*/ 0 h 1563"/>
                        <a:gd name="T6" fmla="*/ 18 w 784"/>
                        <a:gd name="T7" fmla="*/ 30 h 1563"/>
                        <a:gd name="T8" fmla="*/ 0 w 784"/>
                        <a:gd name="T9" fmla="*/ 132 h 1563"/>
                        <a:gd name="T10" fmla="*/ 0 60000 65536"/>
                        <a:gd name="T11" fmla="*/ 0 60000 65536"/>
                        <a:gd name="T12" fmla="*/ 0 60000 65536"/>
                        <a:gd name="T13" fmla="*/ 0 60000 65536"/>
                        <a:gd name="T14" fmla="*/ 0 60000 65536"/>
                        <a:gd name="T15" fmla="*/ 0 w 784"/>
                        <a:gd name="T16" fmla="*/ 0 h 1563"/>
                        <a:gd name="T17" fmla="*/ 784 w 784"/>
                        <a:gd name="T18" fmla="*/ 1563 h 1563"/>
                      </a:gdLst>
                      <a:ahLst/>
                      <a:cxnLst>
                        <a:cxn ang="T10">
                          <a:pos x="T0" y="T1"/>
                        </a:cxn>
                        <a:cxn ang="T11">
                          <a:pos x="T2" y="T3"/>
                        </a:cxn>
                        <a:cxn ang="T12">
                          <a:pos x="T4" y="T5"/>
                        </a:cxn>
                        <a:cxn ang="T13">
                          <a:pos x="T6" y="T7"/>
                        </a:cxn>
                        <a:cxn ang="T14">
                          <a:pos x="T8" y="T9"/>
                        </a:cxn>
                      </a:cxnLst>
                      <a:rect l="T15" t="T16" r="T17" b="T18"/>
                      <a:pathLst>
                        <a:path w="784" h="1563">
                          <a:moveTo>
                            <a:pt x="784" y="1563"/>
                          </a:moveTo>
                          <a:lnTo>
                            <a:pt x="186" y="78"/>
                          </a:lnTo>
                          <a:lnTo>
                            <a:pt x="93" y="0"/>
                          </a:lnTo>
                          <a:lnTo>
                            <a:pt x="18" y="30"/>
                          </a:lnTo>
                          <a:lnTo>
                            <a:pt x="0" y="132"/>
                          </a:lnTo>
                        </a:path>
                      </a:pathLst>
                    </a:custGeom>
                    <a:noFill/>
                    <a:ln w="28575">
                      <a:solidFill>
                        <a:srgbClr val="FF9900"/>
                      </a:solidFill>
                      <a:prstDash val="dash"/>
                      <a:round/>
                      <a:headEnd/>
                      <a:tailEnd type="triangle" w="med" len="med"/>
                    </a:ln>
                    <a:effectLst>
                      <a:prstShdw prst="shdw17" dist="17961" dir="2700000">
                        <a:schemeClr val="bg1"/>
                      </a:prstShdw>
                    </a:effectLst>
                  </p:spPr>
                  <p:txBody>
                    <a:bodyPr wrap="none" anchor="ctr"/>
                    <a:lstStyle/>
                    <a:p>
                      <a:endParaRPr lang="tr-TR"/>
                    </a:p>
                  </p:txBody>
                </p:sp>
              </p:grpSp>
              <p:grpSp>
                <p:nvGrpSpPr>
                  <p:cNvPr id="17" name="Group 85"/>
                  <p:cNvGrpSpPr>
                    <a:grpSpLocks/>
                  </p:cNvGrpSpPr>
                  <p:nvPr/>
                </p:nvGrpSpPr>
                <p:grpSpPr bwMode="auto">
                  <a:xfrm>
                    <a:off x="2106" y="1350"/>
                    <a:ext cx="2009" cy="954"/>
                    <a:chOff x="2106" y="1806"/>
                    <a:chExt cx="2009" cy="954"/>
                  </a:xfrm>
                </p:grpSpPr>
                <p:sp>
                  <p:nvSpPr>
                    <p:cNvPr id="75879" name="Oval 86"/>
                    <p:cNvSpPr>
                      <a:spLocks noChangeAspect="1" noChangeArrowheads="1"/>
                    </p:cNvSpPr>
                    <p:nvPr/>
                  </p:nvSpPr>
                  <p:spPr bwMode="auto">
                    <a:xfrm>
                      <a:off x="3753" y="2416"/>
                      <a:ext cx="32" cy="26"/>
                    </a:xfrm>
                    <a:prstGeom prst="ellipse">
                      <a:avLst/>
                    </a:prstGeom>
                    <a:solidFill>
                      <a:srgbClr val="FFFF00"/>
                    </a:solidFill>
                    <a:ln w="9525">
                      <a:solidFill>
                        <a:schemeClr val="tx1"/>
                      </a:solidFill>
                      <a:round/>
                      <a:headEnd/>
                      <a:tailEnd/>
                    </a:ln>
                  </p:spPr>
                  <p:txBody>
                    <a:bodyPr wrap="none" anchor="ctr"/>
                    <a:lstStyle/>
                    <a:p>
                      <a:endParaRPr lang="tr-TR"/>
                    </a:p>
                  </p:txBody>
                </p:sp>
                <p:grpSp>
                  <p:nvGrpSpPr>
                    <p:cNvPr id="18" name="Group 87"/>
                    <p:cNvGrpSpPr>
                      <a:grpSpLocks/>
                    </p:cNvGrpSpPr>
                    <p:nvPr/>
                  </p:nvGrpSpPr>
                  <p:grpSpPr bwMode="auto">
                    <a:xfrm>
                      <a:off x="2106" y="1806"/>
                      <a:ext cx="2009" cy="954"/>
                      <a:chOff x="2106" y="1806"/>
                      <a:chExt cx="2009" cy="954"/>
                    </a:xfrm>
                  </p:grpSpPr>
                  <p:sp>
                    <p:nvSpPr>
                      <p:cNvPr id="75881" name="Oval 88"/>
                      <p:cNvSpPr>
                        <a:spLocks noChangeAspect="1" noChangeArrowheads="1"/>
                      </p:cNvSpPr>
                      <p:nvPr/>
                    </p:nvSpPr>
                    <p:spPr bwMode="auto">
                      <a:xfrm>
                        <a:off x="3372" y="2701"/>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82" name="Oval 89"/>
                      <p:cNvSpPr>
                        <a:spLocks noChangeAspect="1" noChangeArrowheads="1"/>
                      </p:cNvSpPr>
                      <p:nvPr/>
                    </p:nvSpPr>
                    <p:spPr bwMode="auto">
                      <a:xfrm>
                        <a:off x="3327" y="2734"/>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83" name="Oval 90"/>
                      <p:cNvSpPr>
                        <a:spLocks noChangeAspect="1" noChangeArrowheads="1"/>
                      </p:cNvSpPr>
                      <p:nvPr/>
                    </p:nvSpPr>
                    <p:spPr bwMode="auto">
                      <a:xfrm>
                        <a:off x="3384" y="2662"/>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84" name="Oval 91"/>
                      <p:cNvSpPr>
                        <a:spLocks noChangeAspect="1" noChangeArrowheads="1"/>
                      </p:cNvSpPr>
                      <p:nvPr/>
                    </p:nvSpPr>
                    <p:spPr bwMode="auto">
                      <a:xfrm>
                        <a:off x="3909" y="2416"/>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85" name="Oval 92"/>
                      <p:cNvSpPr>
                        <a:spLocks noChangeAspect="1" noChangeArrowheads="1"/>
                      </p:cNvSpPr>
                      <p:nvPr/>
                    </p:nvSpPr>
                    <p:spPr bwMode="auto">
                      <a:xfrm>
                        <a:off x="3810" y="2344"/>
                        <a:ext cx="32" cy="26"/>
                      </a:xfrm>
                      <a:prstGeom prst="ellipse">
                        <a:avLst/>
                      </a:prstGeom>
                      <a:solidFill>
                        <a:srgbClr val="FFFF00"/>
                      </a:solidFill>
                      <a:ln w="9525">
                        <a:solidFill>
                          <a:schemeClr val="tx1"/>
                        </a:solidFill>
                        <a:round/>
                        <a:headEnd/>
                        <a:tailEnd/>
                      </a:ln>
                    </p:spPr>
                    <p:txBody>
                      <a:bodyPr wrap="none" anchor="ctr"/>
                      <a:lstStyle/>
                      <a:p>
                        <a:endParaRPr lang="tr-TR"/>
                      </a:p>
                    </p:txBody>
                  </p:sp>
                  <p:sp>
                    <p:nvSpPr>
                      <p:cNvPr id="75886" name="Oval 93"/>
                      <p:cNvSpPr>
                        <a:spLocks noChangeAspect="1" noChangeArrowheads="1"/>
                      </p:cNvSpPr>
                      <p:nvPr/>
                    </p:nvSpPr>
                    <p:spPr bwMode="auto">
                      <a:xfrm>
                        <a:off x="4083" y="2371"/>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87" name="Oval 94"/>
                      <p:cNvSpPr>
                        <a:spLocks noChangeAspect="1" noChangeArrowheads="1"/>
                      </p:cNvSpPr>
                      <p:nvPr/>
                    </p:nvSpPr>
                    <p:spPr bwMode="auto">
                      <a:xfrm>
                        <a:off x="3849" y="2485"/>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88" name="Oval 95"/>
                      <p:cNvSpPr>
                        <a:spLocks noChangeAspect="1" noChangeArrowheads="1"/>
                      </p:cNvSpPr>
                      <p:nvPr/>
                    </p:nvSpPr>
                    <p:spPr bwMode="auto">
                      <a:xfrm>
                        <a:off x="3588" y="2569"/>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89" name="Freeform 96"/>
                      <p:cNvSpPr>
                        <a:spLocks/>
                      </p:cNvSpPr>
                      <p:nvPr/>
                    </p:nvSpPr>
                    <p:spPr bwMode="auto">
                      <a:xfrm>
                        <a:off x="2133" y="1806"/>
                        <a:ext cx="1209" cy="882"/>
                      </a:xfrm>
                      <a:custGeom>
                        <a:avLst/>
                        <a:gdLst>
                          <a:gd name="T0" fmla="*/ 1209 w 1209"/>
                          <a:gd name="T1" fmla="*/ 882 h 882"/>
                          <a:gd name="T2" fmla="*/ 174 w 1209"/>
                          <a:gd name="T3" fmla="*/ 0 h 882"/>
                          <a:gd name="T4" fmla="*/ 90 w 1209"/>
                          <a:gd name="T5" fmla="*/ 9 h 882"/>
                          <a:gd name="T6" fmla="*/ 12 w 1209"/>
                          <a:gd name="T7" fmla="*/ 132 h 882"/>
                          <a:gd name="T8" fmla="*/ 0 w 1209"/>
                          <a:gd name="T9" fmla="*/ 246 h 882"/>
                          <a:gd name="T10" fmla="*/ 0 60000 65536"/>
                          <a:gd name="T11" fmla="*/ 0 60000 65536"/>
                          <a:gd name="T12" fmla="*/ 0 60000 65536"/>
                          <a:gd name="T13" fmla="*/ 0 60000 65536"/>
                          <a:gd name="T14" fmla="*/ 0 60000 65536"/>
                          <a:gd name="T15" fmla="*/ 0 w 1209"/>
                          <a:gd name="T16" fmla="*/ 0 h 882"/>
                          <a:gd name="T17" fmla="*/ 1209 w 1209"/>
                          <a:gd name="T18" fmla="*/ 882 h 882"/>
                        </a:gdLst>
                        <a:ahLst/>
                        <a:cxnLst>
                          <a:cxn ang="T10">
                            <a:pos x="T0" y="T1"/>
                          </a:cxn>
                          <a:cxn ang="T11">
                            <a:pos x="T2" y="T3"/>
                          </a:cxn>
                          <a:cxn ang="T12">
                            <a:pos x="T4" y="T5"/>
                          </a:cxn>
                          <a:cxn ang="T13">
                            <a:pos x="T6" y="T7"/>
                          </a:cxn>
                          <a:cxn ang="T14">
                            <a:pos x="T8" y="T9"/>
                          </a:cxn>
                        </a:cxnLst>
                        <a:rect l="T15" t="T16" r="T17" b="T18"/>
                        <a:pathLst>
                          <a:path w="1209" h="882">
                            <a:moveTo>
                              <a:pt x="1209" y="882"/>
                            </a:moveTo>
                            <a:lnTo>
                              <a:pt x="174" y="0"/>
                            </a:lnTo>
                            <a:lnTo>
                              <a:pt x="90" y="9"/>
                            </a:lnTo>
                            <a:lnTo>
                              <a:pt x="12" y="132"/>
                            </a:lnTo>
                            <a:lnTo>
                              <a:pt x="0" y="246"/>
                            </a:lnTo>
                          </a:path>
                        </a:pathLst>
                      </a:custGeom>
                      <a:noFill/>
                      <a:ln w="28575">
                        <a:solidFill>
                          <a:srgbClr val="00FF00"/>
                        </a:solidFill>
                        <a:prstDash val="dash"/>
                        <a:round/>
                        <a:headEnd/>
                        <a:tailEnd type="triangle" w="med" len="med"/>
                      </a:ln>
                      <a:effectLst>
                        <a:prstShdw prst="shdw17" dist="17961" dir="2700000">
                          <a:schemeClr val="bg1"/>
                        </a:prstShdw>
                      </a:effectLst>
                    </p:spPr>
                    <p:txBody>
                      <a:bodyPr wrap="none" anchor="ctr"/>
                      <a:lstStyle/>
                      <a:p>
                        <a:endParaRPr lang="tr-TR"/>
                      </a:p>
                    </p:txBody>
                  </p:sp>
                  <p:sp>
                    <p:nvSpPr>
                      <p:cNvPr id="75890" name="Oval 97"/>
                      <p:cNvSpPr>
                        <a:spLocks noChangeAspect="1" noChangeArrowheads="1"/>
                      </p:cNvSpPr>
                      <p:nvPr/>
                    </p:nvSpPr>
                    <p:spPr bwMode="auto">
                      <a:xfrm>
                        <a:off x="2106" y="2080"/>
                        <a:ext cx="32" cy="26"/>
                      </a:xfrm>
                      <a:prstGeom prst="ellipse">
                        <a:avLst/>
                      </a:prstGeom>
                      <a:solidFill>
                        <a:srgbClr val="00FF00"/>
                      </a:solidFill>
                      <a:ln w="9525">
                        <a:solidFill>
                          <a:schemeClr val="tx1"/>
                        </a:solidFill>
                        <a:round/>
                        <a:headEnd/>
                        <a:tailEnd/>
                      </a:ln>
                    </p:spPr>
                    <p:txBody>
                      <a:bodyPr wrap="none" anchor="ctr"/>
                      <a:lstStyle/>
                      <a:p>
                        <a:endParaRPr lang="tr-TR"/>
                      </a:p>
                    </p:txBody>
                  </p:sp>
                  <p:sp>
                    <p:nvSpPr>
                      <p:cNvPr id="75891" name="Oval 98"/>
                      <p:cNvSpPr>
                        <a:spLocks noChangeAspect="1" noChangeArrowheads="1"/>
                      </p:cNvSpPr>
                      <p:nvPr/>
                    </p:nvSpPr>
                    <p:spPr bwMode="auto">
                      <a:xfrm>
                        <a:off x="2172" y="2230"/>
                        <a:ext cx="32" cy="26"/>
                      </a:xfrm>
                      <a:prstGeom prst="ellipse">
                        <a:avLst/>
                      </a:prstGeom>
                      <a:solidFill>
                        <a:srgbClr val="00FF00"/>
                      </a:solidFill>
                      <a:ln w="9525">
                        <a:solidFill>
                          <a:schemeClr val="tx1"/>
                        </a:solidFill>
                        <a:round/>
                        <a:headEnd/>
                        <a:tailEnd/>
                      </a:ln>
                    </p:spPr>
                    <p:txBody>
                      <a:bodyPr wrap="none" anchor="ctr"/>
                      <a:lstStyle/>
                      <a:p>
                        <a:endParaRPr lang="tr-TR"/>
                      </a:p>
                    </p:txBody>
                  </p:sp>
                </p:grpSp>
              </p:grpSp>
              <p:sp>
                <p:nvSpPr>
                  <p:cNvPr id="75878" name="Freeform 99"/>
                  <p:cNvSpPr>
                    <a:spLocks/>
                  </p:cNvSpPr>
                  <p:nvPr/>
                </p:nvSpPr>
                <p:spPr bwMode="auto">
                  <a:xfrm>
                    <a:off x="4554" y="2376"/>
                    <a:ext cx="1050" cy="198"/>
                  </a:xfrm>
                  <a:custGeom>
                    <a:avLst/>
                    <a:gdLst>
                      <a:gd name="T0" fmla="*/ 0 w 1050"/>
                      <a:gd name="T1" fmla="*/ 198 h 198"/>
                      <a:gd name="T2" fmla="*/ 33 w 1050"/>
                      <a:gd name="T3" fmla="*/ 171 h 198"/>
                      <a:gd name="T4" fmla="*/ 45 w 1050"/>
                      <a:gd name="T5" fmla="*/ 153 h 198"/>
                      <a:gd name="T6" fmla="*/ 51 w 1050"/>
                      <a:gd name="T7" fmla="*/ 141 h 198"/>
                      <a:gd name="T8" fmla="*/ 168 w 1050"/>
                      <a:gd name="T9" fmla="*/ 33 h 198"/>
                      <a:gd name="T10" fmla="*/ 312 w 1050"/>
                      <a:gd name="T11" fmla="*/ 12 h 198"/>
                      <a:gd name="T12" fmla="*/ 561 w 1050"/>
                      <a:gd name="T13" fmla="*/ 42 h 198"/>
                      <a:gd name="T14" fmla="*/ 690 w 1050"/>
                      <a:gd name="T15" fmla="*/ 0 h 198"/>
                      <a:gd name="T16" fmla="*/ 897 w 1050"/>
                      <a:gd name="T17" fmla="*/ 42 h 198"/>
                      <a:gd name="T18" fmla="*/ 1011 w 1050"/>
                      <a:gd name="T19" fmla="*/ 18 h 198"/>
                      <a:gd name="T20" fmla="*/ 1050 w 1050"/>
                      <a:gd name="T21" fmla="*/ 78 h 198"/>
                      <a:gd name="T22" fmla="*/ 993 w 1050"/>
                      <a:gd name="T23" fmla="*/ 195 h 198"/>
                      <a:gd name="T24" fmla="*/ 0 w 1050"/>
                      <a:gd name="T25" fmla="*/ 198 h 1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0"/>
                      <a:gd name="T40" fmla="*/ 0 h 198"/>
                      <a:gd name="T41" fmla="*/ 1050 w 1050"/>
                      <a:gd name="T42" fmla="*/ 198 h 1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0" h="198">
                        <a:moveTo>
                          <a:pt x="0" y="198"/>
                        </a:moveTo>
                        <a:cubicBezTo>
                          <a:pt x="25" y="190"/>
                          <a:pt x="22" y="192"/>
                          <a:pt x="33" y="171"/>
                        </a:cubicBezTo>
                        <a:cubicBezTo>
                          <a:pt x="36" y="165"/>
                          <a:pt x="41" y="159"/>
                          <a:pt x="45" y="153"/>
                        </a:cubicBezTo>
                        <a:cubicBezTo>
                          <a:pt x="47" y="149"/>
                          <a:pt x="51" y="141"/>
                          <a:pt x="51" y="141"/>
                        </a:cubicBezTo>
                        <a:lnTo>
                          <a:pt x="168" y="33"/>
                        </a:lnTo>
                        <a:lnTo>
                          <a:pt x="312" y="12"/>
                        </a:lnTo>
                        <a:lnTo>
                          <a:pt x="561" y="42"/>
                        </a:lnTo>
                        <a:lnTo>
                          <a:pt x="690" y="0"/>
                        </a:lnTo>
                        <a:lnTo>
                          <a:pt x="897" y="42"/>
                        </a:lnTo>
                        <a:lnTo>
                          <a:pt x="1011" y="18"/>
                        </a:lnTo>
                        <a:lnTo>
                          <a:pt x="1050" y="78"/>
                        </a:lnTo>
                        <a:lnTo>
                          <a:pt x="993" y="195"/>
                        </a:lnTo>
                        <a:lnTo>
                          <a:pt x="0" y="198"/>
                        </a:lnTo>
                        <a:close/>
                      </a:path>
                    </a:pathLst>
                  </a:custGeom>
                  <a:solidFill>
                    <a:srgbClr val="FFCC00">
                      <a:alpha val="50195"/>
                    </a:srgbClr>
                  </a:solidFill>
                  <a:ln w="9525">
                    <a:solidFill>
                      <a:srgbClr val="FFFF00"/>
                    </a:solidFill>
                    <a:round/>
                    <a:headEnd/>
                    <a:tailEnd/>
                  </a:ln>
                </p:spPr>
                <p:txBody>
                  <a:bodyPr wrap="none" anchor="ctr"/>
                  <a:lstStyle/>
                  <a:p>
                    <a:endParaRPr lang="tr-TR"/>
                  </a:p>
                </p:txBody>
              </p:sp>
            </p:grpSp>
          </p:grpSp>
        </p:grpSp>
      </p:grpSp>
      <p:grpSp>
        <p:nvGrpSpPr>
          <p:cNvPr id="19" name="Group 100"/>
          <p:cNvGrpSpPr>
            <a:grpSpLocks/>
          </p:cNvGrpSpPr>
          <p:nvPr/>
        </p:nvGrpSpPr>
        <p:grpSpPr bwMode="auto">
          <a:xfrm>
            <a:off x="2895600" y="762000"/>
            <a:ext cx="641350" cy="1655763"/>
            <a:chOff x="1792" y="643"/>
            <a:chExt cx="404" cy="1043"/>
          </a:xfrm>
        </p:grpSpPr>
        <p:sp>
          <p:nvSpPr>
            <p:cNvPr id="75857" name="Freeform 101"/>
            <p:cNvSpPr>
              <a:spLocks/>
            </p:cNvSpPr>
            <p:nvPr/>
          </p:nvSpPr>
          <p:spPr bwMode="auto">
            <a:xfrm>
              <a:off x="1975" y="810"/>
              <a:ext cx="221" cy="876"/>
            </a:xfrm>
            <a:custGeom>
              <a:avLst/>
              <a:gdLst>
                <a:gd name="T0" fmla="*/ 0 w 221"/>
                <a:gd name="T1" fmla="*/ 0 h 876"/>
                <a:gd name="T2" fmla="*/ 221 w 221"/>
                <a:gd name="T3" fmla="*/ 876 h 876"/>
                <a:gd name="T4" fmla="*/ 0 60000 65536"/>
                <a:gd name="T5" fmla="*/ 0 60000 65536"/>
                <a:gd name="T6" fmla="*/ 0 w 221"/>
                <a:gd name="T7" fmla="*/ 0 h 876"/>
                <a:gd name="T8" fmla="*/ 221 w 221"/>
                <a:gd name="T9" fmla="*/ 876 h 876"/>
              </a:gdLst>
              <a:ahLst/>
              <a:cxnLst>
                <a:cxn ang="T4">
                  <a:pos x="T0" y="T1"/>
                </a:cxn>
                <a:cxn ang="T5">
                  <a:pos x="T2" y="T3"/>
                </a:cxn>
              </a:cxnLst>
              <a:rect l="T6" t="T7" r="T8" b="T9"/>
              <a:pathLst>
                <a:path w="221" h="876">
                  <a:moveTo>
                    <a:pt x="0" y="0"/>
                  </a:moveTo>
                  <a:lnTo>
                    <a:pt x="221" y="876"/>
                  </a:lnTo>
                </a:path>
              </a:pathLst>
            </a:custGeom>
            <a:noFill/>
            <a:ln w="28575">
              <a:solidFill>
                <a:schemeClr val="tx1"/>
              </a:solidFill>
              <a:round/>
              <a:headEnd/>
              <a:tailEnd type="triangle" w="med" len="med"/>
            </a:ln>
            <a:effectLst>
              <a:prstShdw prst="shdw17" dist="17961" dir="2700000">
                <a:schemeClr val="bg1"/>
              </a:prstShdw>
            </a:effectLst>
          </p:spPr>
          <p:txBody>
            <a:bodyPr wrap="none" anchor="ctr"/>
            <a:lstStyle/>
            <a:p>
              <a:endParaRPr lang="tr-TR"/>
            </a:p>
          </p:txBody>
        </p:sp>
        <p:grpSp>
          <p:nvGrpSpPr>
            <p:cNvPr id="20" name="Group 102"/>
            <p:cNvGrpSpPr>
              <a:grpSpLocks/>
            </p:cNvGrpSpPr>
            <p:nvPr/>
          </p:nvGrpSpPr>
          <p:grpSpPr bwMode="auto">
            <a:xfrm>
              <a:off x="1792" y="643"/>
              <a:ext cx="354" cy="327"/>
              <a:chOff x="274" y="289"/>
              <a:chExt cx="354" cy="327"/>
            </a:xfrm>
          </p:grpSpPr>
          <p:grpSp>
            <p:nvGrpSpPr>
              <p:cNvPr id="21" name="Group 103"/>
              <p:cNvGrpSpPr>
                <a:grpSpLocks/>
              </p:cNvGrpSpPr>
              <p:nvPr/>
            </p:nvGrpSpPr>
            <p:grpSpPr bwMode="auto">
              <a:xfrm>
                <a:off x="274" y="289"/>
                <a:ext cx="354" cy="327"/>
                <a:chOff x="4158" y="2256"/>
                <a:chExt cx="250" cy="231"/>
              </a:xfrm>
            </p:grpSpPr>
            <p:sp>
              <p:nvSpPr>
                <p:cNvPr id="75861" name="Oval 104"/>
                <p:cNvSpPr>
                  <a:spLocks noChangeArrowheads="1"/>
                </p:cNvSpPr>
                <p:nvPr/>
              </p:nvSpPr>
              <p:spPr bwMode="auto">
                <a:xfrm>
                  <a:off x="4174" y="2256"/>
                  <a:ext cx="218" cy="219"/>
                </a:xfrm>
                <a:prstGeom prst="ellipse">
                  <a:avLst/>
                </a:prstGeom>
                <a:solidFill>
                  <a:schemeClr val="bg1"/>
                </a:solidFill>
                <a:ln w="28575">
                  <a:solidFill>
                    <a:schemeClr val="tx1"/>
                  </a:solidFill>
                  <a:round/>
                  <a:headEnd/>
                  <a:tailEnd/>
                </a:ln>
              </p:spPr>
              <p:txBody>
                <a:bodyPr wrap="none" anchor="ctr"/>
                <a:lstStyle/>
                <a:p>
                  <a:endParaRPr lang="tr-TR"/>
                </a:p>
              </p:txBody>
            </p:sp>
            <p:sp>
              <p:nvSpPr>
                <p:cNvPr id="75862" name="Text Box 105"/>
                <p:cNvSpPr txBox="1">
                  <a:spLocks noChangeArrowheads="1"/>
                </p:cNvSpPr>
                <p:nvPr/>
              </p:nvSpPr>
              <p:spPr bwMode="auto">
                <a:xfrm>
                  <a:off x="4158" y="2256"/>
                  <a:ext cx="250" cy="231"/>
                </a:xfrm>
                <a:prstGeom prst="rect">
                  <a:avLst/>
                </a:prstGeom>
                <a:noFill/>
                <a:ln w="9525">
                  <a:noFill/>
                  <a:miter lim="800000"/>
                  <a:headEnd/>
                  <a:tailEnd/>
                </a:ln>
              </p:spPr>
              <p:txBody>
                <a:bodyPr>
                  <a:spAutoFit/>
                </a:bodyPr>
                <a:lstStyle/>
                <a:p>
                  <a:pPr algn="ctr" eaLnBrk="0" hangingPunct="0">
                    <a:spcBef>
                      <a:spcPct val="50000"/>
                    </a:spcBef>
                  </a:pPr>
                  <a:endParaRPr lang="tr-TR" sz="2800" b="1"/>
                </a:p>
              </p:txBody>
            </p:sp>
          </p:grpSp>
          <p:pic>
            <p:nvPicPr>
              <p:cNvPr id="75860" name="Picture 106" descr="oognrR"/>
              <p:cNvPicPr>
                <a:picLocks noChangeAspect="1" noChangeArrowheads="1"/>
              </p:cNvPicPr>
              <p:nvPr/>
            </p:nvPicPr>
            <p:blipFill>
              <a:blip r:embed="rId4" cstate="print"/>
              <a:srcRect/>
              <a:stretch>
                <a:fillRect/>
              </a:stretch>
            </p:blipFill>
            <p:spPr bwMode="auto">
              <a:xfrm>
                <a:off x="343" y="344"/>
                <a:ext cx="210" cy="210"/>
              </a:xfrm>
              <a:prstGeom prst="rect">
                <a:avLst/>
              </a:prstGeom>
              <a:noFill/>
              <a:ln w="9525">
                <a:noFill/>
                <a:miter lim="800000"/>
                <a:headEnd/>
                <a:tailEnd/>
              </a:ln>
            </p:spPr>
          </p:pic>
        </p:grpSp>
      </p:grpSp>
      <p:grpSp>
        <p:nvGrpSpPr>
          <p:cNvPr id="22" name="Group 107"/>
          <p:cNvGrpSpPr>
            <a:grpSpLocks/>
          </p:cNvGrpSpPr>
          <p:nvPr/>
        </p:nvGrpSpPr>
        <p:grpSpPr bwMode="auto">
          <a:xfrm rot="1133226">
            <a:off x="4459714" y="4315949"/>
            <a:ext cx="2952551" cy="726432"/>
            <a:chOff x="2616" y="1891"/>
            <a:chExt cx="1810" cy="443"/>
          </a:xfrm>
        </p:grpSpPr>
        <p:sp>
          <p:nvSpPr>
            <p:cNvPr id="75849" name="Freeform 108"/>
            <p:cNvSpPr>
              <a:spLocks/>
            </p:cNvSpPr>
            <p:nvPr/>
          </p:nvSpPr>
          <p:spPr bwMode="auto">
            <a:xfrm>
              <a:off x="3720" y="2070"/>
              <a:ext cx="546" cy="204"/>
            </a:xfrm>
            <a:custGeom>
              <a:avLst/>
              <a:gdLst>
                <a:gd name="T0" fmla="*/ 546 w 546"/>
                <a:gd name="T1" fmla="*/ 0 h 204"/>
                <a:gd name="T2" fmla="*/ 0 w 546"/>
                <a:gd name="T3" fmla="*/ 204 h 204"/>
                <a:gd name="T4" fmla="*/ 0 60000 65536"/>
                <a:gd name="T5" fmla="*/ 0 60000 65536"/>
                <a:gd name="T6" fmla="*/ 0 w 546"/>
                <a:gd name="T7" fmla="*/ 0 h 204"/>
                <a:gd name="T8" fmla="*/ 546 w 546"/>
                <a:gd name="T9" fmla="*/ 204 h 204"/>
              </a:gdLst>
              <a:ahLst/>
              <a:cxnLst>
                <a:cxn ang="T4">
                  <a:pos x="T0" y="T1"/>
                </a:cxn>
                <a:cxn ang="T5">
                  <a:pos x="T2" y="T3"/>
                </a:cxn>
              </a:cxnLst>
              <a:rect l="T6" t="T7" r="T8" b="T9"/>
              <a:pathLst>
                <a:path w="546" h="204">
                  <a:moveTo>
                    <a:pt x="546" y="0"/>
                  </a:moveTo>
                  <a:lnTo>
                    <a:pt x="0" y="204"/>
                  </a:lnTo>
                </a:path>
              </a:pathLst>
            </a:custGeom>
            <a:noFill/>
            <a:ln w="28575">
              <a:solidFill>
                <a:schemeClr val="tx1"/>
              </a:solidFill>
              <a:round/>
              <a:headEnd/>
              <a:tailEnd type="triangle" w="med" len="med"/>
            </a:ln>
            <a:effectLst>
              <a:prstShdw prst="shdw17" dist="17961" dir="2700000">
                <a:schemeClr val="bg1"/>
              </a:prstShdw>
            </a:effectLst>
          </p:spPr>
          <p:txBody>
            <a:bodyPr wrap="none" anchor="ctr"/>
            <a:lstStyle/>
            <a:p>
              <a:endParaRPr lang="tr-TR"/>
            </a:p>
          </p:txBody>
        </p:sp>
        <p:grpSp>
          <p:nvGrpSpPr>
            <p:cNvPr id="23" name="Group 109"/>
            <p:cNvGrpSpPr>
              <a:grpSpLocks/>
            </p:cNvGrpSpPr>
            <p:nvPr/>
          </p:nvGrpSpPr>
          <p:grpSpPr bwMode="auto">
            <a:xfrm>
              <a:off x="2616" y="1891"/>
              <a:ext cx="1810" cy="443"/>
              <a:chOff x="2616" y="1891"/>
              <a:chExt cx="1810" cy="443"/>
            </a:xfrm>
          </p:grpSpPr>
          <p:sp>
            <p:nvSpPr>
              <p:cNvPr id="75851" name="Freeform 110"/>
              <p:cNvSpPr>
                <a:spLocks/>
              </p:cNvSpPr>
              <p:nvPr/>
            </p:nvSpPr>
            <p:spPr bwMode="auto">
              <a:xfrm>
                <a:off x="2616" y="2064"/>
                <a:ext cx="1584" cy="270"/>
              </a:xfrm>
              <a:custGeom>
                <a:avLst/>
                <a:gdLst>
                  <a:gd name="T0" fmla="*/ 1584 w 1584"/>
                  <a:gd name="T1" fmla="*/ 0 h 270"/>
                  <a:gd name="T2" fmla="*/ 528 w 1584"/>
                  <a:gd name="T3" fmla="*/ 90 h 270"/>
                  <a:gd name="T4" fmla="*/ 0 w 1584"/>
                  <a:gd name="T5" fmla="*/ 270 h 270"/>
                  <a:gd name="T6" fmla="*/ 0 60000 65536"/>
                  <a:gd name="T7" fmla="*/ 0 60000 65536"/>
                  <a:gd name="T8" fmla="*/ 0 60000 65536"/>
                  <a:gd name="T9" fmla="*/ 0 w 1584"/>
                  <a:gd name="T10" fmla="*/ 0 h 270"/>
                  <a:gd name="T11" fmla="*/ 1584 w 1584"/>
                  <a:gd name="T12" fmla="*/ 270 h 270"/>
                </a:gdLst>
                <a:ahLst/>
                <a:cxnLst>
                  <a:cxn ang="T6">
                    <a:pos x="T0" y="T1"/>
                  </a:cxn>
                  <a:cxn ang="T7">
                    <a:pos x="T2" y="T3"/>
                  </a:cxn>
                  <a:cxn ang="T8">
                    <a:pos x="T4" y="T5"/>
                  </a:cxn>
                </a:cxnLst>
                <a:rect l="T9" t="T10" r="T11" b="T12"/>
                <a:pathLst>
                  <a:path w="1584" h="270">
                    <a:moveTo>
                      <a:pt x="1584" y="0"/>
                    </a:moveTo>
                    <a:lnTo>
                      <a:pt x="528" y="90"/>
                    </a:lnTo>
                    <a:lnTo>
                      <a:pt x="0" y="270"/>
                    </a:lnTo>
                  </a:path>
                </a:pathLst>
              </a:custGeom>
              <a:noFill/>
              <a:ln w="28575">
                <a:solidFill>
                  <a:schemeClr val="tx1"/>
                </a:solidFill>
                <a:round/>
                <a:headEnd/>
                <a:tailEnd type="triangle" w="med" len="med"/>
              </a:ln>
              <a:effectLst>
                <a:prstShdw prst="shdw17" dist="17961" dir="2700000">
                  <a:schemeClr val="bg1"/>
                </a:prstShdw>
              </a:effectLst>
            </p:spPr>
            <p:txBody>
              <a:bodyPr wrap="none" anchor="ctr"/>
              <a:lstStyle/>
              <a:p>
                <a:endParaRPr lang="tr-TR"/>
              </a:p>
            </p:txBody>
          </p:sp>
          <p:grpSp>
            <p:nvGrpSpPr>
              <p:cNvPr id="24" name="Group 111"/>
              <p:cNvGrpSpPr>
                <a:grpSpLocks/>
              </p:cNvGrpSpPr>
              <p:nvPr/>
            </p:nvGrpSpPr>
            <p:grpSpPr bwMode="auto">
              <a:xfrm>
                <a:off x="4072" y="1891"/>
                <a:ext cx="354" cy="327"/>
                <a:chOff x="3106" y="385"/>
                <a:chExt cx="354" cy="327"/>
              </a:xfrm>
            </p:grpSpPr>
            <p:grpSp>
              <p:nvGrpSpPr>
                <p:cNvPr id="25" name="Group 112"/>
                <p:cNvGrpSpPr>
                  <a:grpSpLocks/>
                </p:cNvGrpSpPr>
                <p:nvPr/>
              </p:nvGrpSpPr>
              <p:grpSpPr bwMode="auto">
                <a:xfrm>
                  <a:off x="3106" y="385"/>
                  <a:ext cx="354" cy="327"/>
                  <a:chOff x="4158" y="2256"/>
                  <a:chExt cx="250" cy="231"/>
                </a:xfrm>
              </p:grpSpPr>
              <p:sp>
                <p:nvSpPr>
                  <p:cNvPr id="75855" name="Oval 113"/>
                  <p:cNvSpPr>
                    <a:spLocks noChangeArrowheads="1"/>
                  </p:cNvSpPr>
                  <p:nvPr/>
                </p:nvSpPr>
                <p:spPr bwMode="auto">
                  <a:xfrm>
                    <a:off x="4174" y="2256"/>
                    <a:ext cx="218" cy="219"/>
                  </a:xfrm>
                  <a:prstGeom prst="ellipse">
                    <a:avLst/>
                  </a:prstGeom>
                  <a:solidFill>
                    <a:schemeClr val="bg1"/>
                  </a:solidFill>
                  <a:ln w="28575">
                    <a:solidFill>
                      <a:schemeClr val="tx1"/>
                    </a:solidFill>
                    <a:round/>
                    <a:headEnd/>
                    <a:tailEnd/>
                  </a:ln>
                </p:spPr>
                <p:txBody>
                  <a:bodyPr wrap="none" anchor="ctr"/>
                  <a:lstStyle/>
                  <a:p>
                    <a:endParaRPr lang="tr-TR"/>
                  </a:p>
                </p:txBody>
              </p:sp>
              <p:sp>
                <p:nvSpPr>
                  <p:cNvPr id="75856" name="Text Box 114"/>
                  <p:cNvSpPr txBox="1">
                    <a:spLocks noChangeArrowheads="1"/>
                  </p:cNvSpPr>
                  <p:nvPr/>
                </p:nvSpPr>
                <p:spPr bwMode="auto">
                  <a:xfrm>
                    <a:off x="4158" y="2256"/>
                    <a:ext cx="250" cy="231"/>
                  </a:xfrm>
                  <a:prstGeom prst="rect">
                    <a:avLst/>
                  </a:prstGeom>
                  <a:noFill/>
                  <a:ln w="9525">
                    <a:noFill/>
                    <a:miter lim="800000"/>
                    <a:headEnd/>
                    <a:tailEnd/>
                  </a:ln>
                </p:spPr>
                <p:txBody>
                  <a:bodyPr>
                    <a:spAutoFit/>
                  </a:bodyPr>
                  <a:lstStyle/>
                  <a:p>
                    <a:pPr algn="ctr" eaLnBrk="0" hangingPunct="0">
                      <a:spcBef>
                        <a:spcPct val="50000"/>
                      </a:spcBef>
                    </a:pPr>
                    <a:endParaRPr lang="tr-TR" sz="2800" b="1"/>
                  </a:p>
                </p:txBody>
              </p:sp>
            </p:grpSp>
            <p:pic>
              <p:nvPicPr>
                <p:cNvPr id="75854" name="Picture 115" descr="oognrL"/>
                <p:cNvPicPr>
                  <a:picLocks noChangeAspect="1" noChangeArrowheads="1"/>
                </p:cNvPicPr>
                <p:nvPr/>
              </p:nvPicPr>
              <p:blipFill>
                <a:blip r:embed="rId5" cstate="print"/>
                <a:srcRect/>
                <a:stretch>
                  <a:fillRect/>
                </a:stretch>
              </p:blipFill>
              <p:spPr bwMode="auto">
                <a:xfrm>
                  <a:off x="3182" y="442"/>
                  <a:ext cx="209" cy="209"/>
                </a:xfrm>
                <a:prstGeom prst="rect">
                  <a:avLst/>
                </a:prstGeom>
                <a:noFill/>
                <a:ln w="9525">
                  <a:noFill/>
                  <a:miter lim="800000"/>
                  <a:headEnd/>
                  <a:tailEnd/>
                </a:ln>
              </p:spPr>
            </p:pic>
          </p:grpSp>
        </p:grpSp>
      </p:grpSp>
      <p:grpSp>
        <p:nvGrpSpPr>
          <p:cNvPr id="26" name="Group 116"/>
          <p:cNvGrpSpPr>
            <a:grpSpLocks/>
          </p:cNvGrpSpPr>
          <p:nvPr/>
        </p:nvGrpSpPr>
        <p:grpSpPr bwMode="auto">
          <a:xfrm>
            <a:off x="8382000" y="3962400"/>
            <a:ext cx="762000" cy="674688"/>
            <a:chOff x="3323" y="2894"/>
            <a:chExt cx="480" cy="425"/>
          </a:xfrm>
        </p:grpSpPr>
        <p:sp>
          <p:nvSpPr>
            <p:cNvPr id="75843" name="Freeform 117"/>
            <p:cNvSpPr>
              <a:spLocks/>
            </p:cNvSpPr>
            <p:nvPr/>
          </p:nvSpPr>
          <p:spPr bwMode="auto">
            <a:xfrm flipV="1">
              <a:off x="3323" y="3182"/>
              <a:ext cx="282" cy="36"/>
            </a:xfrm>
            <a:custGeom>
              <a:avLst/>
              <a:gdLst>
                <a:gd name="T0" fmla="*/ 1255 w 234"/>
                <a:gd name="T1" fmla="*/ 0 h 396"/>
                <a:gd name="T2" fmla="*/ 0 w 234"/>
                <a:gd name="T3" fmla="*/ 0 h 396"/>
                <a:gd name="T4" fmla="*/ 0 60000 65536"/>
                <a:gd name="T5" fmla="*/ 0 60000 65536"/>
                <a:gd name="T6" fmla="*/ 0 w 234"/>
                <a:gd name="T7" fmla="*/ 0 h 396"/>
                <a:gd name="T8" fmla="*/ 234 w 234"/>
                <a:gd name="T9" fmla="*/ 396 h 396"/>
              </a:gdLst>
              <a:ahLst/>
              <a:cxnLst>
                <a:cxn ang="T4">
                  <a:pos x="T0" y="T1"/>
                </a:cxn>
                <a:cxn ang="T5">
                  <a:pos x="T2" y="T3"/>
                </a:cxn>
              </a:cxnLst>
              <a:rect l="T6" t="T7" r="T8" b="T9"/>
              <a:pathLst>
                <a:path w="234" h="396">
                  <a:moveTo>
                    <a:pt x="234" y="396"/>
                  </a:moveTo>
                  <a:lnTo>
                    <a:pt x="0" y="0"/>
                  </a:lnTo>
                </a:path>
              </a:pathLst>
            </a:custGeom>
            <a:noFill/>
            <a:ln w="28575">
              <a:solidFill>
                <a:schemeClr val="tx1"/>
              </a:solidFill>
              <a:round/>
              <a:headEnd/>
              <a:tailEnd type="triangle" w="med" len="med"/>
            </a:ln>
            <a:effectLst>
              <a:prstShdw prst="shdw17" dist="17961" dir="2700000">
                <a:schemeClr val="bg1"/>
              </a:prstShdw>
            </a:effectLst>
          </p:spPr>
          <p:txBody>
            <a:bodyPr wrap="none" anchor="ctr"/>
            <a:lstStyle/>
            <a:p>
              <a:endParaRPr lang="tr-TR"/>
            </a:p>
          </p:txBody>
        </p:sp>
        <p:grpSp>
          <p:nvGrpSpPr>
            <p:cNvPr id="27" name="Group 118"/>
            <p:cNvGrpSpPr>
              <a:grpSpLocks/>
            </p:cNvGrpSpPr>
            <p:nvPr/>
          </p:nvGrpSpPr>
          <p:grpSpPr bwMode="auto">
            <a:xfrm>
              <a:off x="3419" y="2894"/>
              <a:ext cx="384" cy="425"/>
              <a:chOff x="3101" y="290"/>
              <a:chExt cx="384" cy="425"/>
            </a:xfrm>
          </p:grpSpPr>
          <p:grpSp>
            <p:nvGrpSpPr>
              <p:cNvPr id="28" name="Group 119"/>
              <p:cNvGrpSpPr>
                <a:grpSpLocks/>
              </p:cNvGrpSpPr>
              <p:nvPr/>
            </p:nvGrpSpPr>
            <p:grpSpPr bwMode="auto">
              <a:xfrm>
                <a:off x="3101" y="290"/>
                <a:ext cx="382" cy="425"/>
                <a:chOff x="4158" y="2187"/>
                <a:chExt cx="270" cy="300"/>
              </a:xfrm>
            </p:grpSpPr>
            <p:sp>
              <p:nvSpPr>
                <p:cNvPr id="75847" name="Oval 120"/>
                <p:cNvSpPr>
                  <a:spLocks noChangeArrowheads="1"/>
                </p:cNvSpPr>
                <p:nvPr/>
              </p:nvSpPr>
              <p:spPr bwMode="auto">
                <a:xfrm>
                  <a:off x="4210" y="2187"/>
                  <a:ext cx="218" cy="219"/>
                </a:xfrm>
                <a:prstGeom prst="ellipse">
                  <a:avLst/>
                </a:prstGeom>
                <a:solidFill>
                  <a:schemeClr val="bg1"/>
                </a:solidFill>
                <a:ln w="28575">
                  <a:solidFill>
                    <a:schemeClr val="tx1"/>
                  </a:solidFill>
                  <a:round/>
                  <a:headEnd/>
                  <a:tailEnd/>
                </a:ln>
              </p:spPr>
              <p:txBody>
                <a:bodyPr wrap="none" anchor="ctr"/>
                <a:lstStyle/>
                <a:p>
                  <a:endParaRPr lang="tr-TR"/>
                </a:p>
              </p:txBody>
            </p:sp>
            <p:sp>
              <p:nvSpPr>
                <p:cNvPr id="75848" name="Text Box 121"/>
                <p:cNvSpPr txBox="1">
                  <a:spLocks noChangeArrowheads="1"/>
                </p:cNvSpPr>
                <p:nvPr/>
              </p:nvSpPr>
              <p:spPr bwMode="auto">
                <a:xfrm>
                  <a:off x="4158" y="2256"/>
                  <a:ext cx="250" cy="231"/>
                </a:xfrm>
                <a:prstGeom prst="rect">
                  <a:avLst/>
                </a:prstGeom>
                <a:noFill/>
                <a:ln w="9525">
                  <a:noFill/>
                  <a:miter lim="800000"/>
                  <a:headEnd/>
                  <a:tailEnd/>
                </a:ln>
              </p:spPr>
              <p:txBody>
                <a:bodyPr>
                  <a:spAutoFit/>
                </a:bodyPr>
                <a:lstStyle/>
                <a:p>
                  <a:pPr algn="ctr" eaLnBrk="0" hangingPunct="0">
                    <a:spcBef>
                      <a:spcPct val="50000"/>
                    </a:spcBef>
                  </a:pPr>
                  <a:endParaRPr lang="tr-TR" sz="2800" b="1"/>
                </a:p>
              </p:txBody>
            </p:sp>
          </p:grpSp>
          <p:pic>
            <p:nvPicPr>
              <p:cNvPr id="75846" name="Picture 122" descr="oognrL"/>
              <p:cNvPicPr>
                <a:picLocks noChangeAspect="1" noChangeArrowheads="1"/>
              </p:cNvPicPr>
              <p:nvPr/>
            </p:nvPicPr>
            <p:blipFill>
              <a:blip r:embed="rId5" cstate="print"/>
              <a:srcRect/>
              <a:stretch>
                <a:fillRect/>
              </a:stretch>
            </p:blipFill>
            <p:spPr bwMode="auto">
              <a:xfrm>
                <a:off x="3276" y="336"/>
                <a:ext cx="209" cy="209"/>
              </a:xfrm>
              <a:prstGeom prst="rect">
                <a:avLst/>
              </a:prstGeom>
              <a:noFill/>
              <a:ln w="9525">
                <a:noFill/>
                <a:miter lim="800000"/>
                <a:headEnd/>
                <a:tailEnd/>
              </a:ln>
            </p:spPr>
          </p:pic>
        </p:grpSp>
      </p:grpSp>
      <p:grpSp>
        <p:nvGrpSpPr>
          <p:cNvPr id="182" name="Group 107"/>
          <p:cNvGrpSpPr>
            <a:grpSpLocks/>
          </p:cNvGrpSpPr>
          <p:nvPr/>
        </p:nvGrpSpPr>
        <p:grpSpPr bwMode="auto">
          <a:xfrm rot="951614">
            <a:off x="555543" y="3978748"/>
            <a:ext cx="2652116" cy="943082"/>
            <a:chOff x="2616" y="1891"/>
            <a:chExt cx="1810" cy="443"/>
          </a:xfrm>
        </p:grpSpPr>
        <p:sp>
          <p:nvSpPr>
            <p:cNvPr id="183" name="Freeform 108"/>
            <p:cNvSpPr>
              <a:spLocks/>
            </p:cNvSpPr>
            <p:nvPr/>
          </p:nvSpPr>
          <p:spPr bwMode="auto">
            <a:xfrm>
              <a:off x="3720" y="2070"/>
              <a:ext cx="546" cy="204"/>
            </a:xfrm>
            <a:custGeom>
              <a:avLst/>
              <a:gdLst>
                <a:gd name="T0" fmla="*/ 546 w 546"/>
                <a:gd name="T1" fmla="*/ 0 h 204"/>
                <a:gd name="T2" fmla="*/ 0 w 546"/>
                <a:gd name="T3" fmla="*/ 204 h 204"/>
                <a:gd name="T4" fmla="*/ 0 60000 65536"/>
                <a:gd name="T5" fmla="*/ 0 60000 65536"/>
                <a:gd name="T6" fmla="*/ 0 w 546"/>
                <a:gd name="T7" fmla="*/ 0 h 204"/>
                <a:gd name="T8" fmla="*/ 546 w 546"/>
                <a:gd name="T9" fmla="*/ 204 h 204"/>
              </a:gdLst>
              <a:ahLst/>
              <a:cxnLst>
                <a:cxn ang="T4">
                  <a:pos x="T0" y="T1"/>
                </a:cxn>
                <a:cxn ang="T5">
                  <a:pos x="T2" y="T3"/>
                </a:cxn>
              </a:cxnLst>
              <a:rect l="T6" t="T7" r="T8" b="T9"/>
              <a:pathLst>
                <a:path w="546" h="204">
                  <a:moveTo>
                    <a:pt x="546" y="0"/>
                  </a:moveTo>
                  <a:lnTo>
                    <a:pt x="0" y="204"/>
                  </a:lnTo>
                </a:path>
              </a:pathLst>
            </a:custGeom>
            <a:noFill/>
            <a:ln w="28575">
              <a:solidFill>
                <a:schemeClr val="tx1"/>
              </a:solidFill>
              <a:round/>
              <a:headEnd/>
              <a:tailEnd type="triangle" w="med" len="med"/>
            </a:ln>
            <a:effectLst>
              <a:prstShdw prst="shdw17" dist="17961" dir="2700000">
                <a:schemeClr val="bg1"/>
              </a:prstShdw>
            </a:effectLst>
          </p:spPr>
          <p:txBody>
            <a:bodyPr wrap="none" anchor="ctr"/>
            <a:lstStyle/>
            <a:p>
              <a:endParaRPr lang="tr-TR"/>
            </a:p>
          </p:txBody>
        </p:sp>
        <p:grpSp>
          <p:nvGrpSpPr>
            <p:cNvPr id="184" name="Group 109"/>
            <p:cNvGrpSpPr>
              <a:grpSpLocks/>
            </p:cNvGrpSpPr>
            <p:nvPr/>
          </p:nvGrpSpPr>
          <p:grpSpPr bwMode="auto">
            <a:xfrm>
              <a:off x="2616" y="1891"/>
              <a:ext cx="1810" cy="443"/>
              <a:chOff x="2616" y="1891"/>
              <a:chExt cx="1810" cy="443"/>
            </a:xfrm>
          </p:grpSpPr>
          <p:sp>
            <p:nvSpPr>
              <p:cNvPr id="185" name="Freeform 110"/>
              <p:cNvSpPr>
                <a:spLocks/>
              </p:cNvSpPr>
              <p:nvPr/>
            </p:nvSpPr>
            <p:spPr bwMode="auto">
              <a:xfrm>
                <a:off x="2616" y="2064"/>
                <a:ext cx="1584" cy="270"/>
              </a:xfrm>
              <a:custGeom>
                <a:avLst/>
                <a:gdLst>
                  <a:gd name="T0" fmla="*/ 1584 w 1584"/>
                  <a:gd name="T1" fmla="*/ 0 h 270"/>
                  <a:gd name="T2" fmla="*/ 528 w 1584"/>
                  <a:gd name="T3" fmla="*/ 90 h 270"/>
                  <a:gd name="T4" fmla="*/ 0 w 1584"/>
                  <a:gd name="T5" fmla="*/ 270 h 270"/>
                  <a:gd name="T6" fmla="*/ 0 60000 65536"/>
                  <a:gd name="T7" fmla="*/ 0 60000 65536"/>
                  <a:gd name="T8" fmla="*/ 0 60000 65536"/>
                  <a:gd name="T9" fmla="*/ 0 w 1584"/>
                  <a:gd name="T10" fmla="*/ 0 h 270"/>
                  <a:gd name="T11" fmla="*/ 1584 w 1584"/>
                  <a:gd name="T12" fmla="*/ 270 h 270"/>
                </a:gdLst>
                <a:ahLst/>
                <a:cxnLst>
                  <a:cxn ang="T6">
                    <a:pos x="T0" y="T1"/>
                  </a:cxn>
                  <a:cxn ang="T7">
                    <a:pos x="T2" y="T3"/>
                  </a:cxn>
                  <a:cxn ang="T8">
                    <a:pos x="T4" y="T5"/>
                  </a:cxn>
                </a:cxnLst>
                <a:rect l="T9" t="T10" r="T11" b="T12"/>
                <a:pathLst>
                  <a:path w="1584" h="270">
                    <a:moveTo>
                      <a:pt x="1584" y="0"/>
                    </a:moveTo>
                    <a:lnTo>
                      <a:pt x="528" y="90"/>
                    </a:lnTo>
                    <a:lnTo>
                      <a:pt x="0" y="270"/>
                    </a:lnTo>
                  </a:path>
                </a:pathLst>
              </a:custGeom>
              <a:noFill/>
              <a:ln w="28575">
                <a:solidFill>
                  <a:schemeClr val="tx1"/>
                </a:solidFill>
                <a:round/>
                <a:headEnd/>
                <a:tailEnd type="triangle" w="med" len="med"/>
              </a:ln>
              <a:effectLst>
                <a:prstShdw prst="shdw17" dist="17961" dir="2700000">
                  <a:schemeClr val="bg1"/>
                </a:prstShdw>
              </a:effectLst>
            </p:spPr>
            <p:txBody>
              <a:bodyPr wrap="none" anchor="ctr"/>
              <a:lstStyle/>
              <a:p>
                <a:endParaRPr lang="tr-TR"/>
              </a:p>
            </p:txBody>
          </p:sp>
          <p:grpSp>
            <p:nvGrpSpPr>
              <p:cNvPr id="186" name="Group 111"/>
              <p:cNvGrpSpPr>
                <a:grpSpLocks/>
              </p:cNvGrpSpPr>
              <p:nvPr/>
            </p:nvGrpSpPr>
            <p:grpSpPr bwMode="auto">
              <a:xfrm>
                <a:off x="4072" y="1891"/>
                <a:ext cx="354" cy="327"/>
                <a:chOff x="3106" y="385"/>
                <a:chExt cx="354" cy="327"/>
              </a:xfrm>
            </p:grpSpPr>
            <p:grpSp>
              <p:nvGrpSpPr>
                <p:cNvPr id="187" name="Group 112"/>
                <p:cNvGrpSpPr>
                  <a:grpSpLocks/>
                </p:cNvGrpSpPr>
                <p:nvPr/>
              </p:nvGrpSpPr>
              <p:grpSpPr bwMode="auto">
                <a:xfrm>
                  <a:off x="3106" y="385"/>
                  <a:ext cx="354" cy="327"/>
                  <a:chOff x="4158" y="2256"/>
                  <a:chExt cx="250" cy="231"/>
                </a:xfrm>
              </p:grpSpPr>
              <p:sp>
                <p:nvSpPr>
                  <p:cNvPr id="189" name="Oval 113"/>
                  <p:cNvSpPr>
                    <a:spLocks noChangeArrowheads="1"/>
                  </p:cNvSpPr>
                  <p:nvPr/>
                </p:nvSpPr>
                <p:spPr bwMode="auto">
                  <a:xfrm>
                    <a:off x="4174" y="2256"/>
                    <a:ext cx="218" cy="219"/>
                  </a:xfrm>
                  <a:prstGeom prst="ellipse">
                    <a:avLst/>
                  </a:prstGeom>
                  <a:solidFill>
                    <a:schemeClr val="bg1"/>
                  </a:solidFill>
                  <a:ln w="28575">
                    <a:solidFill>
                      <a:schemeClr val="tx1"/>
                    </a:solidFill>
                    <a:round/>
                    <a:headEnd/>
                    <a:tailEnd/>
                  </a:ln>
                </p:spPr>
                <p:txBody>
                  <a:bodyPr wrap="none" anchor="ctr"/>
                  <a:lstStyle/>
                  <a:p>
                    <a:endParaRPr lang="tr-TR"/>
                  </a:p>
                </p:txBody>
              </p:sp>
              <p:sp>
                <p:nvSpPr>
                  <p:cNvPr id="190" name="Text Box 114"/>
                  <p:cNvSpPr txBox="1">
                    <a:spLocks noChangeArrowheads="1"/>
                  </p:cNvSpPr>
                  <p:nvPr/>
                </p:nvSpPr>
                <p:spPr bwMode="auto">
                  <a:xfrm>
                    <a:off x="4158" y="2256"/>
                    <a:ext cx="250" cy="231"/>
                  </a:xfrm>
                  <a:prstGeom prst="rect">
                    <a:avLst/>
                  </a:prstGeom>
                  <a:noFill/>
                  <a:ln w="9525">
                    <a:noFill/>
                    <a:miter lim="800000"/>
                    <a:headEnd/>
                    <a:tailEnd/>
                  </a:ln>
                </p:spPr>
                <p:txBody>
                  <a:bodyPr>
                    <a:spAutoFit/>
                  </a:bodyPr>
                  <a:lstStyle/>
                  <a:p>
                    <a:pPr algn="ctr" eaLnBrk="0" hangingPunct="0">
                      <a:spcBef>
                        <a:spcPct val="50000"/>
                      </a:spcBef>
                    </a:pPr>
                    <a:endParaRPr lang="tr-TR" sz="2800" b="1"/>
                  </a:p>
                </p:txBody>
              </p:sp>
            </p:grpSp>
            <p:pic>
              <p:nvPicPr>
                <p:cNvPr id="188" name="Picture 115" descr="oognrL"/>
                <p:cNvPicPr>
                  <a:picLocks noChangeAspect="1" noChangeArrowheads="1"/>
                </p:cNvPicPr>
                <p:nvPr/>
              </p:nvPicPr>
              <p:blipFill>
                <a:blip r:embed="rId5" cstate="print"/>
                <a:srcRect/>
                <a:stretch>
                  <a:fillRect/>
                </a:stretch>
              </p:blipFill>
              <p:spPr bwMode="auto">
                <a:xfrm>
                  <a:off x="3182" y="442"/>
                  <a:ext cx="209" cy="209"/>
                </a:xfrm>
                <a:prstGeom prst="rect">
                  <a:avLst/>
                </a:prstGeom>
                <a:noFill/>
                <a:ln w="9525">
                  <a:noFill/>
                  <a:miter lim="800000"/>
                  <a:headEnd/>
                  <a:tailEnd/>
                </a:ln>
              </p:spPr>
            </p:pic>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4" descr="DSCF00021"/>
          <p:cNvPicPr>
            <a:picLocks noChangeAspect="1" noChangeArrowheads="1"/>
          </p:cNvPicPr>
          <p:nvPr/>
        </p:nvPicPr>
        <p:blipFill>
          <a:blip r:embed="rId2" cstate="print"/>
          <a:srcRect/>
          <a:stretch>
            <a:fillRect/>
          </a:stretch>
        </p:blipFill>
        <p:spPr bwMode="auto">
          <a:xfrm>
            <a:off x="-1524000" y="-1143000"/>
            <a:ext cx="12192000" cy="9144000"/>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A7FAB80E-9DF4-4520-9409-378A7DDA763E}"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61</a:t>
            </a:fld>
            <a:endParaRPr lang="tr-T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4" descr="100_2016"/>
          <p:cNvPicPr>
            <a:picLocks noChangeAspect="1" noChangeArrowheads="1"/>
          </p:cNvPicPr>
          <p:nvPr/>
        </p:nvPicPr>
        <p:blipFill>
          <a:blip r:embed="rId2" cstate="print"/>
          <a:srcRect/>
          <a:stretch>
            <a:fillRect/>
          </a:stretch>
        </p:blipFill>
        <p:spPr bwMode="auto">
          <a:xfrm>
            <a:off x="438150" y="360363"/>
            <a:ext cx="8269288" cy="6138862"/>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02882CC5-9920-481E-8EE3-35D8C2406C7D}"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62</a:t>
            </a:fld>
            <a:endParaRPr lang="tr-T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4" descr="100_1637"/>
          <p:cNvPicPr>
            <a:picLocks noChangeAspect="1" noChangeArrowheads="1"/>
          </p:cNvPicPr>
          <p:nvPr/>
        </p:nvPicPr>
        <p:blipFill>
          <a:blip r:embed="rId2" cstate="print"/>
          <a:srcRect/>
          <a:stretch>
            <a:fillRect/>
          </a:stretch>
        </p:blipFill>
        <p:spPr bwMode="auto">
          <a:xfrm>
            <a:off x="438150" y="360363"/>
            <a:ext cx="8269288" cy="6138862"/>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EBEC7950-0110-4951-9333-AFBA4D1436D2}"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63</a:t>
            </a:fld>
            <a:endParaRPr lang="tr-T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4" descr="100_1633"/>
          <p:cNvPicPr>
            <a:picLocks noChangeAspect="1" noChangeArrowheads="1"/>
          </p:cNvPicPr>
          <p:nvPr/>
        </p:nvPicPr>
        <p:blipFill>
          <a:blip r:embed="rId2" cstate="print"/>
          <a:srcRect/>
          <a:stretch>
            <a:fillRect/>
          </a:stretch>
        </p:blipFill>
        <p:spPr bwMode="auto">
          <a:xfrm>
            <a:off x="438150" y="360363"/>
            <a:ext cx="8269288" cy="6138862"/>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3E1677EC-D031-45B7-842D-82730E04BB47}"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64</a:t>
            </a:fld>
            <a:endParaRPr lang="tr-T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D:\HASAT_DOKTORA_KANOLA\Doktora Tezi-son\Tez için yapılan çalışmalar ve ölçümler\ÇALIŞMA RESİMLERİ\2010 hasat\DSCF3186.JPG"/>
          <p:cNvPicPr>
            <a:picLocks noGrp="1" noChangeAspect="1" noChangeArrowheads="1"/>
          </p:cNvPicPr>
          <p:nvPr>
            <p:ph idx="1"/>
          </p:nvPr>
        </p:nvPicPr>
        <p:blipFill>
          <a:blip r:embed="rId2" cstate="print"/>
          <a:srcRect/>
          <a:stretch>
            <a:fillRect/>
          </a:stretch>
        </p:blipFill>
        <p:spPr bwMode="auto">
          <a:xfrm>
            <a:off x="428596" y="571480"/>
            <a:ext cx="8286807" cy="5554683"/>
          </a:xfrm>
          <a:prstGeom prst="rect">
            <a:avLst/>
          </a:prstGeom>
          <a:noFill/>
        </p:spPr>
      </p:pic>
      <p:sp>
        <p:nvSpPr>
          <p:cNvPr id="3" name="2 Veri Yer Tutucusu"/>
          <p:cNvSpPr>
            <a:spLocks noGrp="1"/>
          </p:cNvSpPr>
          <p:nvPr>
            <p:ph type="dt" sz="half" idx="10"/>
          </p:nvPr>
        </p:nvSpPr>
        <p:spPr/>
        <p:txBody>
          <a:bodyPr/>
          <a:lstStyle/>
          <a:p>
            <a:fld id="{071486F5-A1C3-498B-B726-C9511CAC1DCE}" type="datetime1">
              <a:rPr lang="tr-TR" smtClean="0"/>
              <a:pPr/>
              <a:t>13.12.2019</a:t>
            </a:fld>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65</a:t>
            </a:fld>
            <a:endParaRPr lang="tr-T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104Kontrol Ederken"/>
          <p:cNvPicPr>
            <a:picLocks noChangeAspect="1" noChangeArrowheads="1"/>
          </p:cNvPicPr>
          <p:nvPr/>
        </p:nvPicPr>
        <p:blipFill>
          <a:blip r:embed="rId2" cstate="print"/>
          <a:srcRect/>
          <a:stretch>
            <a:fillRect/>
          </a:stretch>
        </p:blipFill>
        <p:spPr bwMode="auto">
          <a:xfrm>
            <a:off x="3714744" y="0"/>
            <a:ext cx="5429256" cy="6286520"/>
          </a:xfrm>
          <a:prstGeom prst="rect">
            <a:avLst/>
          </a:prstGeom>
          <a:noFill/>
          <a:ln w="9525">
            <a:noFill/>
            <a:miter lim="800000"/>
            <a:headEnd/>
            <a:tailEnd/>
          </a:ln>
        </p:spPr>
      </p:pic>
      <p:sp>
        <p:nvSpPr>
          <p:cNvPr id="3" name="2 Dikdörtgen"/>
          <p:cNvSpPr/>
          <p:nvPr/>
        </p:nvSpPr>
        <p:spPr>
          <a:xfrm>
            <a:off x="285720" y="928670"/>
            <a:ext cx="3357586" cy="3539430"/>
          </a:xfrm>
          <a:prstGeom prst="rect">
            <a:avLst/>
          </a:prstGeom>
        </p:spPr>
        <p:txBody>
          <a:bodyPr wrap="square">
            <a:spAutoFit/>
          </a:bodyPr>
          <a:lstStyle/>
          <a:p>
            <a:r>
              <a:rPr lang="tr-TR" sz="2800" dirty="0" smtClean="0"/>
              <a:t>Ürün kayıpları , </a:t>
            </a:r>
          </a:p>
          <a:p>
            <a:r>
              <a:rPr lang="tr-TR" sz="2800" dirty="0" smtClean="0"/>
              <a:t>ilk aşamada üretim sürecinde, </a:t>
            </a:r>
          </a:p>
          <a:p>
            <a:r>
              <a:rPr lang="tr-TR" sz="2800" dirty="0" smtClean="0"/>
              <a:t>geliştirilmiş yetiştirme tekniklerinin bilinçli kullanılmayışından kaynaklanmaktadır</a:t>
            </a:r>
          </a:p>
        </p:txBody>
      </p:sp>
      <p:sp>
        <p:nvSpPr>
          <p:cNvPr id="4" name="3 Veri Yer Tutucusu"/>
          <p:cNvSpPr>
            <a:spLocks noGrp="1"/>
          </p:cNvSpPr>
          <p:nvPr>
            <p:ph type="dt" sz="half" idx="10"/>
          </p:nvPr>
        </p:nvSpPr>
        <p:spPr/>
        <p:txBody>
          <a:bodyPr/>
          <a:lstStyle/>
          <a:p>
            <a:fld id="{C4E5ED8D-0CD3-4146-920A-B9F825656B1E}"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66</a:t>
            </a:fld>
            <a:endParaRPr lang="tr-T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571480"/>
            <a:ext cx="3500462" cy="3857652"/>
          </a:xfrm>
        </p:spPr>
        <p:txBody>
          <a:bodyPr>
            <a:normAutofit/>
          </a:bodyPr>
          <a:lstStyle/>
          <a:p>
            <a:r>
              <a:rPr lang="tr-TR" sz="2800" dirty="0" smtClean="0">
                <a:solidFill>
                  <a:schemeClr val="tx1"/>
                </a:solidFill>
              </a:rPr>
              <a:t>İkinci aşamada ise , uzun süreli bir çaba sonucu ortaya çıkan ürün, hasat, depolama ve işleme sırasında çeşitli oranlarda kayba uğramaktadır.</a:t>
            </a:r>
            <a:endParaRPr lang="tr-TR" sz="2800" dirty="0">
              <a:solidFill>
                <a:schemeClr val="tx1"/>
              </a:solidFill>
            </a:endParaRPr>
          </a:p>
        </p:txBody>
      </p:sp>
      <p:pic>
        <p:nvPicPr>
          <p:cNvPr id="4" name="Picture 4" descr="100_2862"/>
          <p:cNvPicPr>
            <a:picLocks noGrp="1" noChangeAspect="1" noChangeArrowheads="1"/>
          </p:cNvPicPr>
          <p:nvPr>
            <p:ph idx="1"/>
          </p:nvPr>
        </p:nvPicPr>
        <p:blipFill>
          <a:blip r:embed="rId2" cstate="print"/>
          <a:srcRect/>
          <a:stretch>
            <a:fillRect/>
          </a:stretch>
        </p:blipFill>
        <p:spPr bwMode="auto">
          <a:xfrm>
            <a:off x="4143372" y="428604"/>
            <a:ext cx="4786346" cy="5768997"/>
          </a:xfrm>
          <a:prstGeom prst="rect">
            <a:avLst/>
          </a:prstGeom>
          <a:noFill/>
          <a:ln w="9525">
            <a:noFill/>
            <a:miter lim="800000"/>
            <a:headEnd/>
            <a:tailEnd/>
          </a:ln>
        </p:spPr>
      </p:pic>
      <p:sp>
        <p:nvSpPr>
          <p:cNvPr id="5" name="4 Veri Yer Tutucusu"/>
          <p:cNvSpPr>
            <a:spLocks noGrp="1"/>
          </p:cNvSpPr>
          <p:nvPr>
            <p:ph type="dt" sz="half" idx="10"/>
          </p:nvPr>
        </p:nvSpPr>
        <p:spPr/>
        <p:txBody>
          <a:bodyPr/>
          <a:lstStyle/>
          <a:p>
            <a:fld id="{FDF8D64B-B4AC-4384-99B2-4EB81A219B15}"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67</a:t>
            </a:fld>
            <a:endParaRPr lang="tr-T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395288" y="692150"/>
            <a:ext cx="8229600" cy="981075"/>
          </a:xfrm>
        </p:spPr>
        <p:txBody>
          <a:bodyPr/>
          <a:lstStyle/>
          <a:p>
            <a:r>
              <a:rPr lang="tr-TR" sz="4400"/>
              <a:t>DEĞİŞİK ÜRÜNLERİN HASADI</a:t>
            </a:r>
          </a:p>
        </p:txBody>
      </p:sp>
      <p:sp>
        <p:nvSpPr>
          <p:cNvPr id="339971" name="Rectangle 3"/>
          <p:cNvSpPr>
            <a:spLocks noGrp="1" noChangeArrowheads="1"/>
          </p:cNvSpPr>
          <p:nvPr>
            <p:ph type="subTitle" idx="1"/>
          </p:nvPr>
        </p:nvSpPr>
        <p:spPr>
          <a:xfrm>
            <a:off x="1476375" y="1412875"/>
            <a:ext cx="6400800" cy="647700"/>
          </a:xfrm>
        </p:spPr>
        <p:txBody>
          <a:bodyPr/>
          <a:lstStyle/>
          <a:p>
            <a:r>
              <a:rPr lang="tr-TR" sz="3200"/>
              <a:t>Üç Çeyrek Metrekare Metodu</a:t>
            </a:r>
          </a:p>
        </p:txBody>
      </p:sp>
      <p:sp>
        <p:nvSpPr>
          <p:cNvPr id="14" name="Rectangle 4"/>
          <p:cNvSpPr>
            <a:spLocks noGrp="1" noChangeArrowheads="1"/>
          </p:cNvSpPr>
          <p:nvPr>
            <p:ph type="sldNum" sz="quarter" idx="12"/>
          </p:nvPr>
        </p:nvSpPr>
        <p:spPr>
          <a:xfrm>
            <a:off x="6804025" y="6165850"/>
            <a:ext cx="2133600" cy="457200"/>
          </a:xfrm>
          <a:prstGeom prst="rect">
            <a:avLst/>
          </a:prstGeom>
        </p:spPr>
        <p:txBody>
          <a:bodyPr/>
          <a:lstStyle/>
          <a:p>
            <a:fld id="{394386C6-DFBF-4145-AC01-60E584E43C39}" type="slidenum">
              <a:rPr lang="tr-TR"/>
              <a:pPr/>
              <a:t>68</a:t>
            </a:fld>
            <a:endParaRPr lang="tr-TR"/>
          </a:p>
        </p:txBody>
      </p:sp>
      <p:pic>
        <p:nvPicPr>
          <p:cNvPr id="339972" name="Picture 4" descr="ölçtab"/>
          <p:cNvPicPr>
            <a:picLocks noChangeAspect="1" noChangeArrowheads="1"/>
          </p:cNvPicPr>
          <p:nvPr/>
        </p:nvPicPr>
        <p:blipFill>
          <a:blip r:embed="rId2" cstate="print"/>
          <a:srcRect/>
          <a:stretch>
            <a:fillRect/>
          </a:stretch>
        </p:blipFill>
        <p:spPr bwMode="auto">
          <a:xfrm>
            <a:off x="0" y="442913"/>
            <a:ext cx="9134475" cy="5972175"/>
          </a:xfrm>
          <a:prstGeom prst="rect">
            <a:avLst/>
          </a:prstGeom>
          <a:noFill/>
        </p:spPr>
      </p:pic>
      <p:sp>
        <p:nvSpPr>
          <p:cNvPr id="339973" name="Rectangle 5"/>
          <p:cNvSpPr>
            <a:spLocks noChangeArrowheads="1"/>
          </p:cNvSpPr>
          <p:nvPr/>
        </p:nvSpPr>
        <p:spPr bwMode="auto">
          <a:xfrm>
            <a:off x="0" y="908050"/>
            <a:ext cx="250825" cy="3744913"/>
          </a:xfrm>
          <a:prstGeom prst="rect">
            <a:avLst/>
          </a:prstGeom>
          <a:solidFill>
            <a:srgbClr val="FFFF00">
              <a:alpha val="50000"/>
            </a:srgbClr>
          </a:solidFill>
          <a:ln w="9525" algn="ctr">
            <a:noFill/>
            <a:miter lim="800000"/>
            <a:headEnd/>
            <a:tailEnd/>
          </a:ln>
          <a:effectLst/>
        </p:spPr>
        <p:txBody>
          <a:bodyPr wrap="none" anchor="ctr"/>
          <a:lstStyle/>
          <a:p>
            <a:endParaRPr lang="tr-TR"/>
          </a:p>
        </p:txBody>
      </p:sp>
      <p:sp>
        <p:nvSpPr>
          <p:cNvPr id="339974" name="Rectangle 6"/>
          <p:cNvSpPr>
            <a:spLocks noChangeArrowheads="1"/>
          </p:cNvSpPr>
          <p:nvPr/>
        </p:nvSpPr>
        <p:spPr bwMode="auto">
          <a:xfrm>
            <a:off x="34925" y="476250"/>
            <a:ext cx="433388" cy="215900"/>
          </a:xfrm>
          <a:prstGeom prst="rect">
            <a:avLst/>
          </a:prstGeom>
          <a:solidFill>
            <a:srgbClr val="FF0000">
              <a:alpha val="50000"/>
            </a:srgbClr>
          </a:solidFill>
          <a:ln w="9525" algn="ctr">
            <a:noFill/>
            <a:miter lim="800000"/>
            <a:headEnd/>
            <a:tailEnd/>
          </a:ln>
          <a:effectLst/>
        </p:spPr>
        <p:txBody>
          <a:bodyPr wrap="none" anchor="ctr"/>
          <a:lstStyle/>
          <a:p>
            <a:endParaRPr lang="tr-TR"/>
          </a:p>
        </p:txBody>
      </p:sp>
      <p:sp>
        <p:nvSpPr>
          <p:cNvPr id="339975" name="Rectangle 7"/>
          <p:cNvSpPr>
            <a:spLocks noChangeArrowheads="1"/>
          </p:cNvSpPr>
          <p:nvPr/>
        </p:nvSpPr>
        <p:spPr bwMode="auto">
          <a:xfrm>
            <a:off x="2195513" y="476250"/>
            <a:ext cx="863600" cy="215900"/>
          </a:xfrm>
          <a:prstGeom prst="rect">
            <a:avLst/>
          </a:prstGeom>
          <a:solidFill>
            <a:srgbClr val="FF0000">
              <a:alpha val="50000"/>
            </a:srgbClr>
          </a:solidFill>
          <a:ln w="9525" algn="ctr">
            <a:noFill/>
            <a:miter lim="800000"/>
            <a:headEnd/>
            <a:tailEnd/>
          </a:ln>
          <a:effectLst/>
        </p:spPr>
        <p:txBody>
          <a:bodyPr wrap="none" anchor="ctr"/>
          <a:lstStyle/>
          <a:p>
            <a:endParaRPr lang="tr-TR"/>
          </a:p>
        </p:txBody>
      </p:sp>
      <p:sp>
        <p:nvSpPr>
          <p:cNvPr id="339976" name="Rectangle 8"/>
          <p:cNvSpPr>
            <a:spLocks noChangeArrowheads="1"/>
          </p:cNvSpPr>
          <p:nvPr/>
        </p:nvSpPr>
        <p:spPr bwMode="auto">
          <a:xfrm>
            <a:off x="34925" y="720725"/>
            <a:ext cx="433388" cy="144463"/>
          </a:xfrm>
          <a:prstGeom prst="rect">
            <a:avLst/>
          </a:prstGeom>
          <a:solidFill>
            <a:srgbClr val="FF0000">
              <a:alpha val="50000"/>
            </a:srgbClr>
          </a:solidFill>
          <a:ln w="9525" algn="ctr">
            <a:noFill/>
            <a:miter lim="800000"/>
            <a:headEnd/>
            <a:tailEnd/>
          </a:ln>
          <a:effectLst/>
        </p:spPr>
        <p:txBody>
          <a:bodyPr wrap="none" anchor="ctr"/>
          <a:lstStyle/>
          <a:p>
            <a:endParaRPr lang="tr-TR"/>
          </a:p>
        </p:txBody>
      </p:sp>
      <p:sp>
        <p:nvSpPr>
          <p:cNvPr id="339977" name="Rectangle 9"/>
          <p:cNvSpPr>
            <a:spLocks noChangeArrowheads="1"/>
          </p:cNvSpPr>
          <p:nvPr/>
        </p:nvSpPr>
        <p:spPr bwMode="auto">
          <a:xfrm>
            <a:off x="2409825" y="692150"/>
            <a:ext cx="217488" cy="144463"/>
          </a:xfrm>
          <a:prstGeom prst="rect">
            <a:avLst/>
          </a:prstGeom>
          <a:solidFill>
            <a:srgbClr val="FF0000">
              <a:alpha val="50000"/>
            </a:srgbClr>
          </a:solidFill>
          <a:ln w="9525" algn="ctr">
            <a:noFill/>
            <a:miter lim="800000"/>
            <a:headEnd/>
            <a:tailEnd/>
          </a:ln>
          <a:effectLst/>
        </p:spPr>
        <p:txBody>
          <a:bodyPr wrap="none" anchor="ctr"/>
          <a:lstStyle/>
          <a:p>
            <a:endParaRPr lang="tr-TR"/>
          </a:p>
        </p:txBody>
      </p:sp>
      <p:sp>
        <p:nvSpPr>
          <p:cNvPr id="339978" name="Rectangle 10"/>
          <p:cNvSpPr>
            <a:spLocks noChangeArrowheads="1"/>
          </p:cNvSpPr>
          <p:nvPr/>
        </p:nvSpPr>
        <p:spPr bwMode="auto">
          <a:xfrm>
            <a:off x="179388" y="1700213"/>
            <a:ext cx="252412" cy="215900"/>
          </a:xfrm>
          <a:prstGeom prst="rect">
            <a:avLst/>
          </a:prstGeom>
          <a:solidFill>
            <a:srgbClr val="FFFF00">
              <a:alpha val="50000"/>
            </a:srgbClr>
          </a:solidFill>
          <a:ln w="9525" algn="ctr">
            <a:noFill/>
            <a:miter lim="800000"/>
            <a:headEnd/>
            <a:tailEnd/>
          </a:ln>
          <a:effectLst/>
        </p:spPr>
        <p:txBody>
          <a:bodyPr wrap="none" anchor="ctr"/>
          <a:lstStyle/>
          <a:p>
            <a:endParaRPr lang="tr-TR"/>
          </a:p>
        </p:txBody>
      </p:sp>
      <p:sp>
        <p:nvSpPr>
          <p:cNvPr id="339979" name="Rectangle 11"/>
          <p:cNvSpPr>
            <a:spLocks noChangeArrowheads="1"/>
          </p:cNvSpPr>
          <p:nvPr/>
        </p:nvSpPr>
        <p:spPr bwMode="auto">
          <a:xfrm>
            <a:off x="468313" y="1700213"/>
            <a:ext cx="8675687" cy="215900"/>
          </a:xfrm>
          <a:prstGeom prst="rect">
            <a:avLst/>
          </a:prstGeom>
          <a:solidFill>
            <a:srgbClr val="FFFF00">
              <a:alpha val="25000"/>
            </a:srgbClr>
          </a:solidFill>
          <a:ln w="9525" algn="ctr">
            <a:noFill/>
            <a:miter lim="800000"/>
            <a:headEnd/>
            <a:tailEnd/>
          </a:ln>
          <a:effectLst/>
        </p:spPr>
        <p:txBody>
          <a:bodyPr wrap="none" anchor="ctr"/>
          <a:lstStyle/>
          <a:p>
            <a:endParaRPr lang="tr-TR"/>
          </a:p>
        </p:txBody>
      </p:sp>
      <p:sp>
        <p:nvSpPr>
          <p:cNvPr id="339980" name="Rectangle 12"/>
          <p:cNvSpPr>
            <a:spLocks noChangeArrowheads="1"/>
          </p:cNvSpPr>
          <p:nvPr/>
        </p:nvSpPr>
        <p:spPr bwMode="auto">
          <a:xfrm>
            <a:off x="2411413" y="908050"/>
            <a:ext cx="215900" cy="3673475"/>
          </a:xfrm>
          <a:prstGeom prst="rect">
            <a:avLst/>
          </a:prstGeom>
          <a:solidFill>
            <a:srgbClr val="FF0000">
              <a:alpha val="25000"/>
            </a:srgbClr>
          </a:solidFill>
          <a:ln w="9525" algn="ctr">
            <a:noFill/>
            <a:miter lim="800000"/>
            <a:headEnd/>
            <a:tailEnd/>
          </a:ln>
          <a:effectLst/>
        </p:spPr>
        <p:txBody>
          <a:bodyPr wrap="none" anchor="ctr"/>
          <a:lstStyle/>
          <a:p>
            <a:endParaRPr lang="tr-TR"/>
          </a:p>
        </p:txBody>
      </p:sp>
      <p:sp>
        <p:nvSpPr>
          <p:cNvPr id="339981" name="Rectangle 13"/>
          <p:cNvSpPr>
            <a:spLocks noChangeArrowheads="1"/>
          </p:cNvSpPr>
          <p:nvPr/>
        </p:nvSpPr>
        <p:spPr bwMode="auto">
          <a:xfrm>
            <a:off x="7812088" y="5689600"/>
            <a:ext cx="1331912" cy="144463"/>
          </a:xfrm>
          <a:prstGeom prst="rect">
            <a:avLst/>
          </a:prstGeom>
          <a:solidFill>
            <a:srgbClr val="FF0000">
              <a:alpha val="50000"/>
            </a:srgbClr>
          </a:solidFill>
          <a:ln w="9525" algn="ctr">
            <a:noFill/>
            <a:miter lim="800000"/>
            <a:headEnd/>
            <a:tailEnd/>
          </a:ln>
          <a:effectLst/>
        </p:spPr>
        <p:txBody>
          <a:bodyPr wrap="none" anchor="ct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9973"/>
                                        </p:tgtEl>
                                        <p:attrNameLst>
                                          <p:attrName>style.visibility</p:attrName>
                                        </p:attrNameLst>
                                      </p:cBhvr>
                                      <p:to>
                                        <p:strVal val="visible"/>
                                      </p:to>
                                    </p:set>
                                    <p:animEffect transition="in" filter="fade">
                                      <p:cBhvr>
                                        <p:cTn id="7" dur="2000"/>
                                        <p:tgtEl>
                                          <p:spTgt spid="339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9978"/>
                                        </p:tgtEl>
                                        <p:attrNameLst>
                                          <p:attrName>style.visibility</p:attrName>
                                        </p:attrNameLst>
                                      </p:cBhvr>
                                      <p:to>
                                        <p:strVal val="visible"/>
                                      </p:to>
                                    </p:set>
                                    <p:animEffect transition="in" filter="fade">
                                      <p:cBhvr>
                                        <p:cTn id="12" dur="2000"/>
                                        <p:tgtEl>
                                          <p:spTgt spid="3399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9979"/>
                                        </p:tgtEl>
                                        <p:attrNameLst>
                                          <p:attrName>style.visibility</p:attrName>
                                        </p:attrNameLst>
                                      </p:cBhvr>
                                      <p:to>
                                        <p:strVal val="visible"/>
                                      </p:to>
                                    </p:set>
                                    <p:animEffect transition="in" filter="wipe(left)">
                                      <p:cBhvr>
                                        <p:cTn id="17" dur="500"/>
                                        <p:tgtEl>
                                          <p:spTgt spid="3399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9974"/>
                                        </p:tgtEl>
                                        <p:attrNameLst>
                                          <p:attrName>style.visibility</p:attrName>
                                        </p:attrNameLst>
                                      </p:cBhvr>
                                      <p:to>
                                        <p:strVal val="visible"/>
                                      </p:to>
                                    </p:set>
                                    <p:animEffect transition="in" filter="fade">
                                      <p:cBhvr>
                                        <p:cTn id="22" dur="2000"/>
                                        <p:tgtEl>
                                          <p:spTgt spid="3399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9975"/>
                                        </p:tgtEl>
                                        <p:attrNameLst>
                                          <p:attrName>style.visibility</p:attrName>
                                        </p:attrNameLst>
                                      </p:cBhvr>
                                      <p:to>
                                        <p:strVal val="visible"/>
                                      </p:to>
                                    </p:set>
                                    <p:animEffect transition="in" filter="fade">
                                      <p:cBhvr>
                                        <p:cTn id="27" dur="2000"/>
                                        <p:tgtEl>
                                          <p:spTgt spid="3399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9981"/>
                                        </p:tgtEl>
                                        <p:attrNameLst>
                                          <p:attrName>style.visibility</p:attrName>
                                        </p:attrNameLst>
                                      </p:cBhvr>
                                      <p:to>
                                        <p:strVal val="visible"/>
                                      </p:to>
                                    </p:set>
                                    <p:animEffect transition="in" filter="fade">
                                      <p:cBhvr>
                                        <p:cTn id="32" dur="2000"/>
                                        <p:tgtEl>
                                          <p:spTgt spid="3399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9976"/>
                                        </p:tgtEl>
                                        <p:attrNameLst>
                                          <p:attrName>style.visibility</p:attrName>
                                        </p:attrNameLst>
                                      </p:cBhvr>
                                      <p:to>
                                        <p:strVal val="visible"/>
                                      </p:to>
                                    </p:set>
                                    <p:animEffect transition="in" filter="fade">
                                      <p:cBhvr>
                                        <p:cTn id="37" dur="2000"/>
                                        <p:tgtEl>
                                          <p:spTgt spid="3399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9977"/>
                                        </p:tgtEl>
                                        <p:attrNameLst>
                                          <p:attrName>style.visibility</p:attrName>
                                        </p:attrNameLst>
                                      </p:cBhvr>
                                      <p:to>
                                        <p:strVal val="visible"/>
                                      </p:to>
                                    </p:set>
                                    <p:animEffect transition="in" filter="fade">
                                      <p:cBhvr>
                                        <p:cTn id="42" dur="2000"/>
                                        <p:tgtEl>
                                          <p:spTgt spid="3399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39980"/>
                                        </p:tgtEl>
                                        <p:attrNameLst>
                                          <p:attrName>style.visibility</p:attrName>
                                        </p:attrNameLst>
                                      </p:cBhvr>
                                      <p:to>
                                        <p:strVal val="visible"/>
                                      </p:to>
                                    </p:set>
                                    <p:animEffect transition="in" filter="wipe(up)">
                                      <p:cBhvr>
                                        <p:cTn id="47" dur="500"/>
                                        <p:tgtEl>
                                          <p:spTgt spid="33998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339981"/>
                                        </p:tgtEl>
                                        <p:attrNameLst>
                                          <p:attrName>style.visibility</p:attrName>
                                        </p:attrNameLst>
                                      </p:cBhvr>
                                      <p:to>
                                        <p:strVal val="visible"/>
                                      </p:to>
                                    </p:set>
                                    <p:animEffect transition="in" filter="fade">
                                      <p:cBhvr>
                                        <p:cTn id="52" dur="2000"/>
                                        <p:tgtEl>
                                          <p:spTgt spid="339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3" grpId="0" animBg="1"/>
      <p:bldP spid="339974" grpId="0" animBg="1"/>
      <p:bldP spid="339975" grpId="0" animBg="1"/>
      <p:bldP spid="339976" grpId="0" animBg="1"/>
      <p:bldP spid="339977" grpId="0" animBg="1"/>
      <p:bldP spid="339978" grpId="0" animBg="1"/>
      <p:bldP spid="339979" grpId="0" animBg="1"/>
      <p:bldP spid="339980" grpId="0" animBg="1"/>
      <p:bldP spid="339981" grpId="0" animBg="1"/>
      <p:bldP spid="339981"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subTitle" idx="1"/>
          </p:nvPr>
        </p:nvSpPr>
        <p:spPr>
          <a:xfrm>
            <a:off x="1524000" y="1143000"/>
            <a:ext cx="6400800" cy="533400"/>
          </a:xfrm>
        </p:spPr>
        <p:txBody>
          <a:bodyPr>
            <a:normAutofit/>
          </a:bodyPr>
          <a:lstStyle/>
          <a:p>
            <a:pPr eaLnBrk="1" hangingPunct="1"/>
            <a:r>
              <a:rPr lang="tr-TR" smtClean="0">
                <a:solidFill>
                  <a:srgbClr val="FF0066"/>
                </a:solidFill>
              </a:rPr>
              <a:t>Üç Çeyrek Metrekare Metodu</a:t>
            </a:r>
          </a:p>
        </p:txBody>
      </p:sp>
      <p:pic>
        <p:nvPicPr>
          <p:cNvPr id="87043" name="Picture 3" descr="ölçtab"/>
          <p:cNvPicPr>
            <a:picLocks noChangeAspect="1" noChangeArrowheads="1"/>
          </p:cNvPicPr>
          <p:nvPr/>
        </p:nvPicPr>
        <p:blipFill>
          <a:blip r:embed="rId2" cstate="print"/>
          <a:srcRect/>
          <a:stretch>
            <a:fillRect/>
          </a:stretch>
        </p:blipFill>
        <p:spPr bwMode="auto">
          <a:xfrm>
            <a:off x="0" y="442913"/>
            <a:ext cx="9134475" cy="5972175"/>
          </a:xfrm>
          <a:prstGeom prst="rect">
            <a:avLst/>
          </a:prstGeom>
          <a:noFill/>
          <a:ln w="9525">
            <a:noFill/>
            <a:miter lim="800000"/>
            <a:headEnd/>
            <a:tailEnd/>
          </a:ln>
        </p:spPr>
      </p:pic>
      <p:sp>
        <p:nvSpPr>
          <p:cNvPr id="352260" name="Rectangle 4"/>
          <p:cNvSpPr>
            <a:spLocks noChangeArrowheads="1"/>
          </p:cNvSpPr>
          <p:nvPr/>
        </p:nvSpPr>
        <p:spPr bwMode="auto">
          <a:xfrm>
            <a:off x="34925" y="476250"/>
            <a:ext cx="433388" cy="215900"/>
          </a:xfrm>
          <a:prstGeom prst="rect">
            <a:avLst/>
          </a:prstGeom>
          <a:solidFill>
            <a:srgbClr val="FF0000">
              <a:alpha val="50195"/>
            </a:srgbClr>
          </a:solidFill>
          <a:ln w="9525" algn="ctr">
            <a:noFill/>
            <a:miter lim="800000"/>
            <a:headEnd/>
            <a:tailEnd/>
          </a:ln>
        </p:spPr>
        <p:txBody>
          <a:bodyPr wrap="none" anchor="ctr"/>
          <a:lstStyle/>
          <a:p>
            <a:endParaRPr lang="tr-TR"/>
          </a:p>
        </p:txBody>
      </p:sp>
      <p:sp>
        <p:nvSpPr>
          <p:cNvPr id="352261" name="Rectangle 5"/>
          <p:cNvSpPr>
            <a:spLocks noChangeArrowheads="1"/>
          </p:cNvSpPr>
          <p:nvPr/>
        </p:nvSpPr>
        <p:spPr bwMode="auto">
          <a:xfrm>
            <a:off x="34925" y="720725"/>
            <a:ext cx="433388" cy="144463"/>
          </a:xfrm>
          <a:prstGeom prst="rect">
            <a:avLst/>
          </a:prstGeom>
          <a:solidFill>
            <a:srgbClr val="FF0000">
              <a:alpha val="50195"/>
            </a:srgbClr>
          </a:solidFill>
          <a:ln w="9525" algn="ctr">
            <a:noFill/>
            <a:miter lim="800000"/>
            <a:headEnd/>
            <a:tailEnd/>
          </a:ln>
        </p:spPr>
        <p:txBody>
          <a:bodyPr wrap="none" anchor="ctr"/>
          <a:lstStyle/>
          <a:p>
            <a:endParaRPr lang="tr-TR"/>
          </a:p>
        </p:txBody>
      </p:sp>
      <p:sp>
        <p:nvSpPr>
          <p:cNvPr id="352262" name="Rectangle 6"/>
          <p:cNvSpPr>
            <a:spLocks noChangeArrowheads="1"/>
          </p:cNvSpPr>
          <p:nvPr/>
        </p:nvSpPr>
        <p:spPr bwMode="auto">
          <a:xfrm>
            <a:off x="3059113" y="476250"/>
            <a:ext cx="863600" cy="215900"/>
          </a:xfrm>
          <a:prstGeom prst="rect">
            <a:avLst/>
          </a:prstGeom>
          <a:solidFill>
            <a:srgbClr val="FF0000">
              <a:alpha val="50195"/>
            </a:srgbClr>
          </a:solidFill>
          <a:ln w="9525" algn="ctr">
            <a:noFill/>
            <a:miter lim="800000"/>
            <a:headEnd/>
            <a:tailEnd/>
          </a:ln>
        </p:spPr>
        <p:txBody>
          <a:bodyPr wrap="none" anchor="ctr"/>
          <a:lstStyle/>
          <a:p>
            <a:endParaRPr lang="tr-TR"/>
          </a:p>
        </p:txBody>
      </p:sp>
      <p:sp>
        <p:nvSpPr>
          <p:cNvPr id="352263" name="Rectangle 7"/>
          <p:cNvSpPr>
            <a:spLocks noChangeArrowheads="1"/>
          </p:cNvSpPr>
          <p:nvPr/>
        </p:nvSpPr>
        <p:spPr bwMode="auto">
          <a:xfrm>
            <a:off x="0" y="908050"/>
            <a:ext cx="250825" cy="3744913"/>
          </a:xfrm>
          <a:prstGeom prst="rect">
            <a:avLst/>
          </a:prstGeom>
          <a:solidFill>
            <a:srgbClr val="FFFF00">
              <a:alpha val="50195"/>
            </a:srgbClr>
          </a:solidFill>
          <a:ln w="9525" algn="ctr">
            <a:noFill/>
            <a:miter lim="800000"/>
            <a:headEnd/>
            <a:tailEnd/>
          </a:ln>
        </p:spPr>
        <p:txBody>
          <a:bodyPr wrap="none" anchor="ctr"/>
          <a:lstStyle/>
          <a:p>
            <a:endParaRPr lang="tr-TR"/>
          </a:p>
        </p:txBody>
      </p:sp>
      <p:sp>
        <p:nvSpPr>
          <p:cNvPr id="352264" name="Rectangle 8"/>
          <p:cNvSpPr>
            <a:spLocks noChangeArrowheads="1"/>
          </p:cNvSpPr>
          <p:nvPr/>
        </p:nvSpPr>
        <p:spPr bwMode="auto">
          <a:xfrm>
            <a:off x="250825" y="2060575"/>
            <a:ext cx="8893175" cy="215900"/>
          </a:xfrm>
          <a:prstGeom prst="rect">
            <a:avLst/>
          </a:prstGeom>
          <a:solidFill>
            <a:srgbClr val="FFFF00">
              <a:alpha val="25098"/>
            </a:srgbClr>
          </a:solidFill>
          <a:ln w="9525" algn="ctr">
            <a:noFill/>
            <a:miter lim="800000"/>
            <a:headEnd/>
            <a:tailEnd/>
          </a:ln>
        </p:spPr>
        <p:txBody>
          <a:bodyPr wrap="none" anchor="ctr"/>
          <a:lstStyle/>
          <a:p>
            <a:endParaRPr lang="tr-TR"/>
          </a:p>
        </p:txBody>
      </p:sp>
      <p:sp>
        <p:nvSpPr>
          <p:cNvPr id="352265" name="Rectangle 9"/>
          <p:cNvSpPr>
            <a:spLocks noChangeArrowheads="1"/>
          </p:cNvSpPr>
          <p:nvPr/>
        </p:nvSpPr>
        <p:spPr bwMode="auto">
          <a:xfrm>
            <a:off x="3687763" y="692150"/>
            <a:ext cx="215900" cy="3889375"/>
          </a:xfrm>
          <a:prstGeom prst="rect">
            <a:avLst/>
          </a:prstGeom>
          <a:solidFill>
            <a:srgbClr val="FF0000">
              <a:alpha val="25098"/>
            </a:srgbClr>
          </a:solidFill>
          <a:ln w="9525" algn="ctr">
            <a:noFill/>
            <a:miter lim="800000"/>
            <a:headEnd/>
            <a:tailEnd/>
          </a:ln>
        </p:spPr>
        <p:txBody>
          <a:bodyPr wrap="none" anchor="ctr"/>
          <a:lstStyle/>
          <a:p>
            <a:endParaRPr lang="tr-TR"/>
          </a:p>
        </p:txBody>
      </p:sp>
      <p:sp>
        <p:nvSpPr>
          <p:cNvPr id="352266" name="Rectangle 10"/>
          <p:cNvSpPr>
            <a:spLocks noChangeArrowheads="1"/>
          </p:cNvSpPr>
          <p:nvPr/>
        </p:nvSpPr>
        <p:spPr bwMode="auto">
          <a:xfrm>
            <a:off x="3868738" y="5556250"/>
            <a:ext cx="1331912" cy="144463"/>
          </a:xfrm>
          <a:prstGeom prst="rect">
            <a:avLst/>
          </a:prstGeom>
          <a:solidFill>
            <a:srgbClr val="FF0000">
              <a:alpha val="50195"/>
            </a:srgbClr>
          </a:solidFill>
          <a:ln w="9525" algn="ctr">
            <a:noFill/>
            <a:miter lim="800000"/>
            <a:headEnd/>
            <a:tailEnd/>
          </a:ln>
        </p:spPr>
        <p:txBody>
          <a:bodyPr wrap="none" anchor="ct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2263"/>
                                        </p:tgtEl>
                                        <p:attrNameLst>
                                          <p:attrName>style.visibility</p:attrName>
                                        </p:attrNameLst>
                                      </p:cBhvr>
                                      <p:to>
                                        <p:strVal val="visible"/>
                                      </p:to>
                                    </p:set>
                                    <p:animEffect transition="in" filter="fade">
                                      <p:cBhvr>
                                        <p:cTn id="7" dur="2000"/>
                                        <p:tgtEl>
                                          <p:spTgt spid="352263"/>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352264"/>
                                        </p:tgtEl>
                                        <p:attrNameLst>
                                          <p:attrName>style.visibility</p:attrName>
                                        </p:attrNameLst>
                                      </p:cBhvr>
                                      <p:to>
                                        <p:strVal val="visible"/>
                                      </p:to>
                                    </p:set>
                                    <p:animEffect transition="in" filter="wipe(left)">
                                      <p:cBhvr>
                                        <p:cTn id="11" dur="500"/>
                                        <p:tgtEl>
                                          <p:spTgt spid="352264"/>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352260"/>
                                        </p:tgtEl>
                                        <p:attrNameLst>
                                          <p:attrName>style.visibility</p:attrName>
                                        </p:attrNameLst>
                                      </p:cBhvr>
                                      <p:to>
                                        <p:strVal val="visible"/>
                                      </p:to>
                                    </p:set>
                                    <p:animEffect transition="in" filter="fade">
                                      <p:cBhvr>
                                        <p:cTn id="15" dur="2000"/>
                                        <p:tgtEl>
                                          <p:spTgt spid="352260"/>
                                        </p:tgtEl>
                                      </p:cBhvr>
                                    </p:animEffect>
                                  </p:childTnLst>
                                </p:cTn>
                              </p:par>
                            </p:childTnLst>
                          </p:cTn>
                        </p:par>
                        <p:par>
                          <p:cTn id="16" fill="hold">
                            <p:stCondLst>
                              <p:cond delay="5500"/>
                            </p:stCondLst>
                            <p:childTnLst>
                              <p:par>
                                <p:cTn id="17" presetID="10" presetClass="entr" presetSubtype="0" fill="hold" grpId="0" nodeType="afterEffect">
                                  <p:stCondLst>
                                    <p:cond delay="500"/>
                                  </p:stCondLst>
                                  <p:childTnLst>
                                    <p:set>
                                      <p:cBhvr>
                                        <p:cTn id="18" dur="1" fill="hold">
                                          <p:stCondLst>
                                            <p:cond delay="0"/>
                                          </p:stCondLst>
                                        </p:cTn>
                                        <p:tgtEl>
                                          <p:spTgt spid="352262"/>
                                        </p:tgtEl>
                                        <p:attrNameLst>
                                          <p:attrName>style.visibility</p:attrName>
                                        </p:attrNameLst>
                                      </p:cBhvr>
                                      <p:to>
                                        <p:strVal val="visible"/>
                                      </p:to>
                                    </p:set>
                                    <p:animEffect transition="in" filter="fade">
                                      <p:cBhvr>
                                        <p:cTn id="19" dur="2000"/>
                                        <p:tgtEl>
                                          <p:spTgt spid="352262"/>
                                        </p:tgtEl>
                                      </p:cBhvr>
                                    </p:animEffect>
                                  </p:childTnLst>
                                </p:cTn>
                              </p:par>
                            </p:childTnLst>
                          </p:cTn>
                        </p:par>
                        <p:par>
                          <p:cTn id="20" fill="hold">
                            <p:stCondLst>
                              <p:cond delay="8000"/>
                            </p:stCondLst>
                            <p:childTnLst>
                              <p:par>
                                <p:cTn id="21" presetID="10" presetClass="entr" presetSubtype="0" fill="hold" grpId="0" nodeType="afterEffect">
                                  <p:stCondLst>
                                    <p:cond delay="500"/>
                                  </p:stCondLst>
                                  <p:childTnLst>
                                    <p:set>
                                      <p:cBhvr>
                                        <p:cTn id="22" dur="1" fill="hold">
                                          <p:stCondLst>
                                            <p:cond delay="0"/>
                                          </p:stCondLst>
                                        </p:cTn>
                                        <p:tgtEl>
                                          <p:spTgt spid="352266"/>
                                        </p:tgtEl>
                                        <p:attrNameLst>
                                          <p:attrName>style.visibility</p:attrName>
                                        </p:attrNameLst>
                                      </p:cBhvr>
                                      <p:to>
                                        <p:strVal val="visible"/>
                                      </p:to>
                                    </p:set>
                                    <p:animEffect transition="in" filter="fade">
                                      <p:cBhvr>
                                        <p:cTn id="23" dur="2000"/>
                                        <p:tgtEl>
                                          <p:spTgt spid="352266"/>
                                        </p:tgtEl>
                                      </p:cBhvr>
                                    </p:animEffect>
                                  </p:childTnLst>
                                </p:cTn>
                              </p:par>
                            </p:childTnLst>
                          </p:cTn>
                        </p:par>
                        <p:par>
                          <p:cTn id="24" fill="hold">
                            <p:stCondLst>
                              <p:cond delay="10500"/>
                            </p:stCondLst>
                            <p:childTnLst>
                              <p:par>
                                <p:cTn id="25" presetID="10" presetClass="entr" presetSubtype="0" fill="hold" grpId="0" nodeType="afterEffect">
                                  <p:stCondLst>
                                    <p:cond delay="500"/>
                                  </p:stCondLst>
                                  <p:childTnLst>
                                    <p:set>
                                      <p:cBhvr>
                                        <p:cTn id="26" dur="1" fill="hold">
                                          <p:stCondLst>
                                            <p:cond delay="0"/>
                                          </p:stCondLst>
                                        </p:cTn>
                                        <p:tgtEl>
                                          <p:spTgt spid="352261"/>
                                        </p:tgtEl>
                                        <p:attrNameLst>
                                          <p:attrName>style.visibility</p:attrName>
                                        </p:attrNameLst>
                                      </p:cBhvr>
                                      <p:to>
                                        <p:strVal val="visible"/>
                                      </p:to>
                                    </p:set>
                                    <p:animEffect transition="in" filter="fade">
                                      <p:cBhvr>
                                        <p:cTn id="27" dur="2000"/>
                                        <p:tgtEl>
                                          <p:spTgt spid="352261"/>
                                        </p:tgtEl>
                                      </p:cBhvr>
                                    </p:animEffect>
                                  </p:childTnLst>
                                </p:cTn>
                              </p:par>
                            </p:childTnLst>
                          </p:cTn>
                        </p:par>
                        <p:par>
                          <p:cTn id="28" fill="hold">
                            <p:stCondLst>
                              <p:cond delay="13000"/>
                            </p:stCondLst>
                            <p:childTnLst>
                              <p:par>
                                <p:cTn id="29" presetID="22" presetClass="entr" presetSubtype="1" fill="hold" grpId="0" nodeType="afterEffect">
                                  <p:stCondLst>
                                    <p:cond delay="500"/>
                                  </p:stCondLst>
                                  <p:childTnLst>
                                    <p:set>
                                      <p:cBhvr>
                                        <p:cTn id="30" dur="1" fill="hold">
                                          <p:stCondLst>
                                            <p:cond delay="0"/>
                                          </p:stCondLst>
                                        </p:cTn>
                                        <p:tgtEl>
                                          <p:spTgt spid="352265"/>
                                        </p:tgtEl>
                                        <p:attrNameLst>
                                          <p:attrName>style.visibility</p:attrName>
                                        </p:attrNameLst>
                                      </p:cBhvr>
                                      <p:to>
                                        <p:strVal val="visible"/>
                                      </p:to>
                                    </p:set>
                                    <p:animEffect transition="in" filter="wipe(up)">
                                      <p:cBhvr>
                                        <p:cTn id="31" dur="500"/>
                                        <p:tgtEl>
                                          <p:spTgt spid="352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animBg="1"/>
      <p:bldP spid="352261" grpId="0" animBg="1"/>
      <p:bldP spid="352262" grpId="0" animBg="1"/>
      <p:bldP spid="352263" grpId="0" animBg="1"/>
      <p:bldP spid="352264" grpId="0" animBg="1"/>
      <p:bldP spid="352265" grpId="0" animBg="1"/>
      <p:bldP spid="3522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785794"/>
            <a:ext cx="8643998" cy="5857916"/>
          </a:xfrm>
        </p:spPr>
        <p:txBody>
          <a:bodyPr>
            <a:normAutofit/>
          </a:bodyPr>
          <a:lstStyle/>
          <a:p>
            <a:pPr algn="just"/>
            <a:r>
              <a:rPr lang="tr-TR" dirty="0"/>
              <a:t>Ülkemizin ekili alanlarının yaklaşık % 75-80’ini tahıllar oluşturmakta ve bu alanın </a:t>
            </a:r>
            <a:r>
              <a:rPr lang="tr-TR" dirty="0" smtClean="0"/>
              <a:t>% 90’dan fazlası (18-20 </a:t>
            </a:r>
            <a:r>
              <a:rPr lang="tr-TR" dirty="0"/>
              <a:t>milyon ton) biçerdöverle hasat edilmektedir. </a:t>
            </a:r>
          </a:p>
          <a:p>
            <a:pPr algn="just"/>
            <a:r>
              <a:rPr lang="tr-TR" dirty="0"/>
              <a:t>Hasat sezonu içerisinde bir biçerdöver ortalama olarak 1.000 – 1.500 saat çalışmaktadır. Bu değerin Avrupa ortalaması 300 – 350 saat civarındadır. </a:t>
            </a:r>
          </a:p>
          <a:p>
            <a:pPr algn="just"/>
            <a:r>
              <a:rPr lang="tr-TR" dirty="0"/>
              <a:t>Tahmini ömür, kendi yürür biçerdöverler için 3.000 saat olarak verilmektedir. </a:t>
            </a:r>
            <a:endParaRPr lang="tr-TR" dirty="0" smtClean="0"/>
          </a:p>
          <a:p>
            <a:pPr algn="just"/>
            <a:r>
              <a:rPr lang="tr-TR" dirty="0" smtClean="0"/>
              <a:t>Ancak </a:t>
            </a:r>
            <a:r>
              <a:rPr lang="tr-TR" dirty="0"/>
              <a:t>bu değer, Türkiye’deki yoğun hasat koşulları dikkate alınarak 10.000 saat kabul edilmiştir. </a:t>
            </a:r>
          </a:p>
        </p:txBody>
      </p:sp>
      <p:sp>
        <p:nvSpPr>
          <p:cNvPr id="4" name="3 Veri Yer Tutucusu"/>
          <p:cNvSpPr>
            <a:spLocks noGrp="1"/>
          </p:cNvSpPr>
          <p:nvPr>
            <p:ph type="dt" sz="half" idx="10"/>
          </p:nvPr>
        </p:nvSpPr>
        <p:spPr/>
        <p:txBody>
          <a:bodyPr/>
          <a:lstStyle/>
          <a:p>
            <a:fld id="{BCB8F48E-FDC2-4657-89C3-FDDAD4978F62}"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7</a:t>
            </a:fld>
            <a:endParaRPr lang="tr-T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subTitle" idx="1"/>
          </p:nvPr>
        </p:nvSpPr>
        <p:spPr>
          <a:xfrm>
            <a:off x="785786" y="214290"/>
            <a:ext cx="7929618" cy="747714"/>
          </a:xfrm>
          <a:solidFill>
            <a:srgbClr val="FFC000"/>
          </a:solidFill>
        </p:spPr>
        <p:txBody>
          <a:bodyPr>
            <a:normAutofit/>
          </a:bodyPr>
          <a:lstStyle/>
          <a:p>
            <a:pPr algn="ctr" eaLnBrk="1" hangingPunct="1"/>
            <a:r>
              <a:rPr lang="tr-TR" b="1" dirty="0" smtClean="0">
                <a:solidFill>
                  <a:schemeClr val="bg1"/>
                </a:solidFill>
              </a:rPr>
              <a:t>Elektriksel Ölçme Sistemleri</a:t>
            </a:r>
          </a:p>
        </p:txBody>
      </p:sp>
      <p:graphicFrame>
        <p:nvGraphicFramePr>
          <p:cNvPr id="356356" name="Object 2"/>
          <p:cNvGraphicFramePr>
            <a:graphicFrameLocks noChangeAspect="1"/>
          </p:cNvGraphicFramePr>
          <p:nvPr/>
        </p:nvGraphicFramePr>
        <p:xfrm>
          <a:off x="1187450" y="2708275"/>
          <a:ext cx="6780213" cy="2457450"/>
        </p:xfrm>
        <a:graphic>
          <a:graphicData uri="http://schemas.openxmlformats.org/presentationml/2006/ole">
            <mc:AlternateContent xmlns:mc="http://schemas.openxmlformats.org/markup-compatibility/2006">
              <mc:Choice xmlns:v="urn:schemas-microsoft-com:vml" Requires="v">
                <p:oleObj spid="_x0000_s48131" name="Photo Editor Fotoğrafı" r:id="rId3" imgW="6780952" imgH="2457143" progId="">
                  <p:embed/>
                </p:oleObj>
              </mc:Choice>
              <mc:Fallback>
                <p:oleObj name="Photo Editor Fotoğrafı" r:id="rId3" imgW="6780952" imgH="245714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708275"/>
                        <a:ext cx="678021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356356"/>
                                        </p:tgtEl>
                                        <p:attrNameLst>
                                          <p:attrName>style.visibility</p:attrName>
                                        </p:attrNameLst>
                                      </p:cBhvr>
                                      <p:to>
                                        <p:strVal val="visible"/>
                                      </p:to>
                                    </p:set>
                                    <p:anim calcmode="lin" valueType="num">
                                      <p:cBhvr additive="base">
                                        <p:cTn id="7" dur="500" fill="hold"/>
                                        <p:tgtEl>
                                          <p:spTgt spid="356356"/>
                                        </p:tgtEl>
                                        <p:attrNameLst>
                                          <p:attrName>ppt_x</p:attrName>
                                        </p:attrNameLst>
                                      </p:cBhvr>
                                      <p:tavLst>
                                        <p:tav tm="0">
                                          <p:val>
                                            <p:strVal val="#ppt_x"/>
                                          </p:val>
                                        </p:tav>
                                        <p:tav tm="100000">
                                          <p:val>
                                            <p:strVal val="#ppt_x"/>
                                          </p:val>
                                        </p:tav>
                                      </p:tavLst>
                                    </p:anim>
                                    <p:anim calcmode="lin" valueType="num">
                                      <p:cBhvr additive="base">
                                        <p:cTn id="8" dur="500" fill="hold"/>
                                        <p:tgtEl>
                                          <p:spTgt spid="356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Grp="1" noChangeArrowheads="1"/>
          </p:cNvSpPr>
          <p:nvPr>
            <p:ph type="subTitle" idx="1"/>
          </p:nvPr>
        </p:nvSpPr>
        <p:spPr>
          <a:xfrm>
            <a:off x="1571604" y="571480"/>
            <a:ext cx="6400800" cy="533400"/>
          </a:xfrm>
          <a:solidFill>
            <a:srgbClr val="FFC000"/>
          </a:solidFill>
        </p:spPr>
        <p:txBody>
          <a:bodyPr>
            <a:normAutofit/>
          </a:bodyPr>
          <a:lstStyle/>
          <a:p>
            <a:pPr algn="ctr" eaLnBrk="1" hangingPunct="1"/>
            <a:r>
              <a:rPr lang="tr-TR" dirty="0" smtClean="0">
                <a:solidFill>
                  <a:schemeClr val="bg1"/>
                </a:solidFill>
              </a:rPr>
              <a:t>Elektriksel Ölçme Sistemleri</a:t>
            </a:r>
          </a:p>
        </p:txBody>
      </p:sp>
      <p:graphicFrame>
        <p:nvGraphicFramePr>
          <p:cNvPr id="357380" name="Object 2"/>
          <p:cNvGraphicFramePr>
            <a:graphicFrameLocks noChangeAspect="1"/>
          </p:cNvGraphicFramePr>
          <p:nvPr/>
        </p:nvGraphicFramePr>
        <p:xfrm>
          <a:off x="3203575" y="3213100"/>
          <a:ext cx="2266950" cy="2362200"/>
        </p:xfrm>
        <a:graphic>
          <a:graphicData uri="http://schemas.openxmlformats.org/presentationml/2006/ole">
            <mc:AlternateContent xmlns:mc="http://schemas.openxmlformats.org/markup-compatibility/2006">
              <mc:Choice xmlns:v="urn:schemas-microsoft-com:vml" Requires="v">
                <p:oleObj spid="_x0000_s49156" name="Photo Editor Fotoğrafı" r:id="rId3" imgW="2266667" imgH="2362530" progId="">
                  <p:embed/>
                </p:oleObj>
              </mc:Choice>
              <mc:Fallback>
                <p:oleObj name="Photo Editor Fotoğrafı" r:id="rId3" imgW="2266667" imgH="236253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3213100"/>
                        <a:ext cx="22669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7381" name="Object 3"/>
          <p:cNvGraphicFramePr>
            <a:graphicFrameLocks noChangeAspect="1"/>
          </p:cNvGraphicFramePr>
          <p:nvPr/>
        </p:nvGraphicFramePr>
        <p:xfrm>
          <a:off x="3203575" y="2852738"/>
          <a:ext cx="3076575" cy="2562225"/>
        </p:xfrm>
        <a:graphic>
          <a:graphicData uri="http://schemas.openxmlformats.org/presentationml/2006/ole">
            <mc:AlternateContent xmlns:mc="http://schemas.openxmlformats.org/markup-compatibility/2006">
              <mc:Choice xmlns:v="urn:schemas-microsoft-com:vml" Requires="v">
                <p:oleObj spid="_x0000_s49157" name="Photo Editor Fotoğrafı" r:id="rId5" imgW="3076190" imgH="2561905" progId="">
                  <p:embed/>
                </p:oleObj>
              </mc:Choice>
              <mc:Fallback>
                <p:oleObj name="Photo Editor Fotoğrafı" r:id="rId5" imgW="3076190" imgH="2561905"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2852738"/>
                        <a:ext cx="307657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7382" name="Line 6"/>
          <p:cNvSpPr>
            <a:spLocks noChangeShapeType="1"/>
          </p:cNvSpPr>
          <p:nvPr/>
        </p:nvSpPr>
        <p:spPr bwMode="auto">
          <a:xfrm flipV="1">
            <a:off x="3708400" y="2708275"/>
            <a:ext cx="1008063" cy="719138"/>
          </a:xfrm>
          <a:prstGeom prst="line">
            <a:avLst/>
          </a:prstGeom>
          <a:noFill/>
          <a:ln w="25400">
            <a:solidFill>
              <a:srgbClr val="FF0000"/>
            </a:solidFill>
            <a:round/>
            <a:headEnd/>
            <a:tailEnd/>
          </a:ln>
        </p:spPr>
        <p:txBody>
          <a:bodyPr/>
          <a:lstStyle/>
          <a:p>
            <a:endParaRPr lang="tr-TR"/>
          </a:p>
        </p:txBody>
      </p:sp>
      <p:sp>
        <p:nvSpPr>
          <p:cNvPr id="357383" name="Freeform 7"/>
          <p:cNvSpPr>
            <a:spLocks/>
          </p:cNvSpPr>
          <p:nvPr/>
        </p:nvSpPr>
        <p:spPr bwMode="auto">
          <a:xfrm>
            <a:off x="4645025" y="3213100"/>
            <a:ext cx="719138" cy="287338"/>
          </a:xfrm>
          <a:custGeom>
            <a:avLst/>
            <a:gdLst>
              <a:gd name="T0" fmla="*/ 0 w 453"/>
              <a:gd name="T1" fmla="*/ 2147483647 h 181"/>
              <a:gd name="T2" fmla="*/ 2147483647 w 453"/>
              <a:gd name="T3" fmla="*/ 0 h 181"/>
              <a:gd name="T4" fmla="*/ 2147483647 w 453"/>
              <a:gd name="T5" fmla="*/ 0 h 181"/>
              <a:gd name="T6" fmla="*/ 0 60000 65536"/>
              <a:gd name="T7" fmla="*/ 0 60000 65536"/>
              <a:gd name="T8" fmla="*/ 0 60000 65536"/>
              <a:gd name="T9" fmla="*/ 0 w 453"/>
              <a:gd name="T10" fmla="*/ 0 h 181"/>
              <a:gd name="T11" fmla="*/ 453 w 453"/>
              <a:gd name="T12" fmla="*/ 181 h 181"/>
            </a:gdLst>
            <a:ahLst/>
            <a:cxnLst>
              <a:cxn ang="T6">
                <a:pos x="T0" y="T1"/>
              </a:cxn>
              <a:cxn ang="T7">
                <a:pos x="T2" y="T3"/>
              </a:cxn>
              <a:cxn ang="T8">
                <a:pos x="T4" y="T5"/>
              </a:cxn>
            </a:cxnLst>
            <a:rect l="T9" t="T10" r="T11" b="T12"/>
            <a:pathLst>
              <a:path w="453" h="181">
                <a:moveTo>
                  <a:pt x="0" y="181"/>
                </a:moveTo>
                <a:lnTo>
                  <a:pt x="272" y="0"/>
                </a:lnTo>
                <a:lnTo>
                  <a:pt x="453" y="0"/>
                </a:lnTo>
              </a:path>
            </a:pathLst>
          </a:custGeom>
          <a:noFill/>
          <a:ln w="25400">
            <a:solidFill>
              <a:srgbClr val="FF0000"/>
            </a:solidFill>
            <a:round/>
            <a:headEnd/>
            <a:tailEnd/>
          </a:ln>
        </p:spPr>
        <p:txBody>
          <a:bodyPr/>
          <a:lstStyle/>
          <a:p>
            <a:endParaRPr lang="tr-TR"/>
          </a:p>
        </p:txBody>
      </p:sp>
      <p:sp>
        <p:nvSpPr>
          <p:cNvPr id="357384" name="Freeform 8"/>
          <p:cNvSpPr>
            <a:spLocks/>
          </p:cNvSpPr>
          <p:nvPr/>
        </p:nvSpPr>
        <p:spPr bwMode="auto">
          <a:xfrm>
            <a:off x="4860925" y="3573463"/>
            <a:ext cx="576263" cy="215900"/>
          </a:xfrm>
          <a:custGeom>
            <a:avLst/>
            <a:gdLst>
              <a:gd name="T0" fmla="*/ 0 w 363"/>
              <a:gd name="T1" fmla="*/ 2147483647 h 136"/>
              <a:gd name="T2" fmla="*/ 2147483647 w 363"/>
              <a:gd name="T3" fmla="*/ 0 h 136"/>
              <a:gd name="T4" fmla="*/ 2147483647 w 363"/>
              <a:gd name="T5" fmla="*/ 0 h 136"/>
              <a:gd name="T6" fmla="*/ 0 60000 65536"/>
              <a:gd name="T7" fmla="*/ 0 60000 65536"/>
              <a:gd name="T8" fmla="*/ 0 60000 65536"/>
              <a:gd name="T9" fmla="*/ 0 w 363"/>
              <a:gd name="T10" fmla="*/ 0 h 136"/>
              <a:gd name="T11" fmla="*/ 363 w 363"/>
              <a:gd name="T12" fmla="*/ 136 h 136"/>
            </a:gdLst>
            <a:ahLst/>
            <a:cxnLst>
              <a:cxn ang="T6">
                <a:pos x="T0" y="T1"/>
              </a:cxn>
              <a:cxn ang="T7">
                <a:pos x="T2" y="T3"/>
              </a:cxn>
              <a:cxn ang="T8">
                <a:pos x="T4" y="T5"/>
              </a:cxn>
            </a:cxnLst>
            <a:rect l="T9" t="T10" r="T11" b="T12"/>
            <a:pathLst>
              <a:path w="363" h="136">
                <a:moveTo>
                  <a:pt x="0" y="136"/>
                </a:moveTo>
                <a:lnTo>
                  <a:pt x="227" y="0"/>
                </a:lnTo>
                <a:lnTo>
                  <a:pt x="363" y="0"/>
                </a:lnTo>
              </a:path>
            </a:pathLst>
          </a:custGeom>
          <a:noFill/>
          <a:ln w="25400">
            <a:solidFill>
              <a:srgbClr val="FF0000"/>
            </a:solidFill>
            <a:round/>
            <a:headEnd/>
            <a:tailEnd/>
          </a:ln>
        </p:spPr>
        <p:txBody>
          <a:bodyPr/>
          <a:lstStyle/>
          <a:p>
            <a:endParaRPr lang="tr-TR"/>
          </a:p>
        </p:txBody>
      </p:sp>
      <p:sp>
        <p:nvSpPr>
          <p:cNvPr id="357385" name="Line 9"/>
          <p:cNvSpPr>
            <a:spLocks noChangeShapeType="1"/>
          </p:cNvSpPr>
          <p:nvPr/>
        </p:nvSpPr>
        <p:spPr bwMode="auto">
          <a:xfrm>
            <a:off x="4716463" y="4076700"/>
            <a:ext cx="792162" cy="287338"/>
          </a:xfrm>
          <a:prstGeom prst="line">
            <a:avLst/>
          </a:prstGeom>
          <a:noFill/>
          <a:ln w="25400">
            <a:solidFill>
              <a:srgbClr val="FF0000"/>
            </a:solidFill>
            <a:round/>
            <a:headEnd/>
            <a:tailEnd/>
          </a:ln>
        </p:spPr>
        <p:txBody>
          <a:bodyPr/>
          <a:lstStyle/>
          <a:p>
            <a:endParaRPr lang="tr-TR"/>
          </a:p>
        </p:txBody>
      </p:sp>
      <p:sp>
        <p:nvSpPr>
          <p:cNvPr id="357386" name="Line 10"/>
          <p:cNvSpPr>
            <a:spLocks noChangeShapeType="1"/>
          </p:cNvSpPr>
          <p:nvPr/>
        </p:nvSpPr>
        <p:spPr bwMode="auto">
          <a:xfrm flipH="1">
            <a:off x="3492500" y="4148138"/>
            <a:ext cx="863600" cy="433387"/>
          </a:xfrm>
          <a:prstGeom prst="line">
            <a:avLst/>
          </a:prstGeom>
          <a:noFill/>
          <a:ln w="25400">
            <a:solidFill>
              <a:srgbClr val="FF0000"/>
            </a:solidFill>
            <a:round/>
            <a:headEnd/>
            <a:tailEnd/>
          </a:ln>
        </p:spPr>
        <p:txBody>
          <a:bodyPr/>
          <a:lstStyle/>
          <a:p>
            <a:endParaRPr lang="tr-TR"/>
          </a:p>
        </p:txBody>
      </p:sp>
      <p:sp>
        <p:nvSpPr>
          <p:cNvPr id="357387" name="Line 11"/>
          <p:cNvSpPr>
            <a:spLocks noChangeShapeType="1"/>
          </p:cNvSpPr>
          <p:nvPr/>
        </p:nvSpPr>
        <p:spPr bwMode="auto">
          <a:xfrm flipV="1">
            <a:off x="3708400" y="3211513"/>
            <a:ext cx="576263" cy="576262"/>
          </a:xfrm>
          <a:prstGeom prst="line">
            <a:avLst/>
          </a:prstGeom>
          <a:noFill/>
          <a:ln w="25400">
            <a:solidFill>
              <a:srgbClr val="FF0000"/>
            </a:solidFill>
            <a:round/>
            <a:headEnd/>
            <a:tailEnd/>
          </a:ln>
        </p:spPr>
        <p:txBody>
          <a:bodyPr/>
          <a:lstStyle/>
          <a:p>
            <a:endParaRPr lang="tr-TR"/>
          </a:p>
        </p:txBody>
      </p:sp>
      <p:sp>
        <p:nvSpPr>
          <p:cNvPr id="357388" name="Line 12"/>
          <p:cNvSpPr>
            <a:spLocks noChangeShapeType="1"/>
          </p:cNvSpPr>
          <p:nvPr/>
        </p:nvSpPr>
        <p:spPr bwMode="auto">
          <a:xfrm flipV="1">
            <a:off x="4356100" y="3429000"/>
            <a:ext cx="431800" cy="358775"/>
          </a:xfrm>
          <a:prstGeom prst="line">
            <a:avLst/>
          </a:prstGeom>
          <a:noFill/>
          <a:ln w="25400">
            <a:solidFill>
              <a:srgbClr val="FF0000"/>
            </a:solidFill>
            <a:round/>
            <a:headEnd/>
            <a:tailEnd/>
          </a:ln>
        </p:spPr>
        <p:txBody>
          <a:bodyPr/>
          <a:lstStyle/>
          <a:p>
            <a:endParaRPr lang="tr-TR"/>
          </a:p>
        </p:txBody>
      </p:sp>
      <p:sp>
        <p:nvSpPr>
          <p:cNvPr id="357389" name="Freeform 13"/>
          <p:cNvSpPr>
            <a:spLocks/>
          </p:cNvSpPr>
          <p:nvPr/>
        </p:nvSpPr>
        <p:spPr bwMode="auto">
          <a:xfrm>
            <a:off x="4427538" y="3860800"/>
            <a:ext cx="792162" cy="287338"/>
          </a:xfrm>
          <a:custGeom>
            <a:avLst/>
            <a:gdLst>
              <a:gd name="T0" fmla="*/ 0 w 499"/>
              <a:gd name="T1" fmla="*/ 2147483647 h 227"/>
              <a:gd name="T2" fmla="*/ 2147483647 w 499"/>
              <a:gd name="T3" fmla="*/ 0 h 227"/>
              <a:gd name="T4" fmla="*/ 2147483647 w 499"/>
              <a:gd name="T5" fmla="*/ 0 h 227"/>
              <a:gd name="T6" fmla="*/ 0 60000 65536"/>
              <a:gd name="T7" fmla="*/ 0 60000 65536"/>
              <a:gd name="T8" fmla="*/ 0 60000 65536"/>
              <a:gd name="T9" fmla="*/ 0 w 499"/>
              <a:gd name="T10" fmla="*/ 0 h 227"/>
              <a:gd name="T11" fmla="*/ 499 w 499"/>
              <a:gd name="T12" fmla="*/ 227 h 227"/>
            </a:gdLst>
            <a:ahLst/>
            <a:cxnLst>
              <a:cxn ang="T6">
                <a:pos x="T0" y="T1"/>
              </a:cxn>
              <a:cxn ang="T7">
                <a:pos x="T2" y="T3"/>
              </a:cxn>
              <a:cxn ang="T8">
                <a:pos x="T4" y="T5"/>
              </a:cxn>
            </a:cxnLst>
            <a:rect l="T9" t="T10" r="T11" b="T12"/>
            <a:pathLst>
              <a:path w="499" h="227">
                <a:moveTo>
                  <a:pt x="0" y="227"/>
                </a:moveTo>
                <a:lnTo>
                  <a:pt x="227" y="0"/>
                </a:lnTo>
                <a:lnTo>
                  <a:pt x="499" y="0"/>
                </a:lnTo>
              </a:path>
            </a:pathLst>
          </a:custGeom>
          <a:noFill/>
          <a:ln w="25400">
            <a:solidFill>
              <a:srgbClr val="FF0000"/>
            </a:solidFill>
            <a:round/>
            <a:headEnd/>
            <a:tailEnd/>
          </a:ln>
        </p:spPr>
        <p:txBody>
          <a:bodyPr/>
          <a:lstStyle/>
          <a:p>
            <a:endParaRPr lang="tr-TR"/>
          </a:p>
        </p:txBody>
      </p:sp>
      <p:sp>
        <p:nvSpPr>
          <p:cNvPr id="357390" name="Line 14"/>
          <p:cNvSpPr>
            <a:spLocks noChangeShapeType="1"/>
          </p:cNvSpPr>
          <p:nvPr/>
        </p:nvSpPr>
        <p:spPr bwMode="auto">
          <a:xfrm flipH="1">
            <a:off x="3851275" y="4364038"/>
            <a:ext cx="504825" cy="576262"/>
          </a:xfrm>
          <a:prstGeom prst="line">
            <a:avLst/>
          </a:prstGeom>
          <a:noFill/>
          <a:ln w="25400">
            <a:solidFill>
              <a:srgbClr val="FF0000"/>
            </a:solidFill>
            <a:round/>
            <a:headEnd/>
            <a:tailEnd/>
          </a:ln>
        </p:spPr>
        <p:txBody>
          <a:bodyPr/>
          <a:lstStyle/>
          <a:p>
            <a:endParaRPr lang="tr-TR"/>
          </a:p>
        </p:txBody>
      </p:sp>
      <p:sp>
        <p:nvSpPr>
          <p:cNvPr id="7183" name="Text Box 15"/>
          <p:cNvSpPr txBox="1">
            <a:spLocks noChangeArrowheads="1"/>
          </p:cNvSpPr>
          <p:nvPr/>
        </p:nvSpPr>
        <p:spPr bwMode="auto">
          <a:xfrm>
            <a:off x="2555875" y="2708275"/>
            <a:ext cx="1368425" cy="366713"/>
          </a:xfrm>
          <a:prstGeom prst="rect">
            <a:avLst/>
          </a:prstGeom>
          <a:noFill/>
          <a:ln w="25400" algn="ctr">
            <a:noFill/>
            <a:miter lim="800000"/>
            <a:headEnd/>
            <a:tailEnd/>
          </a:ln>
        </p:spPr>
        <p:txBody>
          <a:bodyPr>
            <a:spAutoFit/>
          </a:bodyPr>
          <a:lstStyle/>
          <a:p>
            <a:pPr algn="ctr">
              <a:spcBef>
                <a:spcPct val="50000"/>
              </a:spcBef>
            </a:pPr>
            <a:endParaRPr lang="tr-TR">
              <a:latin typeface="Tahoma" pitchFamily="34" charset="0"/>
            </a:endParaRPr>
          </a:p>
        </p:txBody>
      </p:sp>
      <p:sp>
        <p:nvSpPr>
          <p:cNvPr id="357392" name="Text Box 16"/>
          <p:cNvSpPr txBox="1">
            <a:spLocks noChangeArrowheads="1"/>
          </p:cNvSpPr>
          <p:nvPr/>
        </p:nvSpPr>
        <p:spPr bwMode="auto">
          <a:xfrm>
            <a:off x="4356100" y="2420938"/>
            <a:ext cx="1295400" cy="366712"/>
          </a:xfrm>
          <a:prstGeom prst="rect">
            <a:avLst/>
          </a:prstGeom>
          <a:noFill/>
          <a:ln w="25400" algn="ctr">
            <a:noFill/>
            <a:miter lim="800000"/>
            <a:headEnd/>
            <a:tailEnd/>
          </a:ln>
        </p:spPr>
        <p:txBody>
          <a:bodyPr>
            <a:spAutoFit/>
          </a:bodyPr>
          <a:lstStyle/>
          <a:p>
            <a:pPr algn="ctr">
              <a:spcBef>
                <a:spcPct val="50000"/>
              </a:spcBef>
            </a:pPr>
            <a:r>
              <a:rPr lang="tr-TR" b="1">
                <a:solidFill>
                  <a:srgbClr val="FF0000"/>
                </a:solidFill>
              </a:rPr>
              <a:t>Elek</a:t>
            </a:r>
          </a:p>
        </p:txBody>
      </p:sp>
      <p:sp>
        <p:nvSpPr>
          <p:cNvPr id="357393" name="Text Box 17"/>
          <p:cNvSpPr txBox="1">
            <a:spLocks noChangeArrowheads="1"/>
          </p:cNvSpPr>
          <p:nvPr/>
        </p:nvSpPr>
        <p:spPr bwMode="auto">
          <a:xfrm>
            <a:off x="5364163" y="2997200"/>
            <a:ext cx="1081087" cy="366713"/>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Dane</a:t>
            </a:r>
          </a:p>
        </p:txBody>
      </p:sp>
      <p:sp>
        <p:nvSpPr>
          <p:cNvPr id="357394" name="Text Box 18"/>
          <p:cNvSpPr txBox="1">
            <a:spLocks noChangeArrowheads="1"/>
          </p:cNvSpPr>
          <p:nvPr/>
        </p:nvSpPr>
        <p:spPr bwMode="auto">
          <a:xfrm>
            <a:off x="5437188" y="3429000"/>
            <a:ext cx="1366837" cy="366713"/>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Algılayıcı</a:t>
            </a:r>
          </a:p>
        </p:txBody>
      </p:sp>
      <p:sp>
        <p:nvSpPr>
          <p:cNvPr id="357395" name="Text Box 19"/>
          <p:cNvSpPr txBox="1">
            <a:spLocks noChangeArrowheads="1"/>
          </p:cNvSpPr>
          <p:nvPr/>
        </p:nvSpPr>
        <p:spPr bwMode="auto">
          <a:xfrm>
            <a:off x="5437188" y="4148138"/>
            <a:ext cx="1152525" cy="366712"/>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Tutucu</a:t>
            </a:r>
          </a:p>
        </p:txBody>
      </p:sp>
      <p:sp>
        <p:nvSpPr>
          <p:cNvPr id="357396" name="Text Box 20"/>
          <p:cNvSpPr txBox="1">
            <a:spLocks noChangeArrowheads="1"/>
          </p:cNvSpPr>
          <p:nvPr/>
        </p:nvSpPr>
        <p:spPr bwMode="auto">
          <a:xfrm>
            <a:off x="2555875" y="4364038"/>
            <a:ext cx="936625" cy="366712"/>
          </a:xfrm>
          <a:prstGeom prst="rect">
            <a:avLst/>
          </a:prstGeom>
          <a:noFill/>
          <a:ln w="25400" algn="ctr">
            <a:noFill/>
            <a:miter lim="800000"/>
            <a:headEnd/>
            <a:tailEnd/>
          </a:ln>
        </p:spPr>
        <p:txBody>
          <a:bodyPr>
            <a:spAutoFit/>
          </a:bodyPr>
          <a:lstStyle/>
          <a:p>
            <a:pPr algn="r">
              <a:spcBef>
                <a:spcPct val="50000"/>
              </a:spcBef>
            </a:pPr>
            <a:r>
              <a:rPr lang="tr-TR" b="1">
                <a:solidFill>
                  <a:srgbClr val="FF0000"/>
                </a:solidFill>
              </a:rPr>
              <a:t>Şasi</a:t>
            </a:r>
          </a:p>
        </p:txBody>
      </p:sp>
      <p:sp>
        <p:nvSpPr>
          <p:cNvPr id="357397" name="Text Box 21"/>
          <p:cNvSpPr txBox="1">
            <a:spLocks noChangeArrowheads="1"/>
          </p:cNvSpPr>
          <p:nvPr/>
        </p:nvSpPr>
        <p:spPr bwMode="auto">
          <a:xfrm>
            <a:off x="4211638" y="2924175"/>
            <a:ext cx="1081087" cy="366713"/>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Sarsak</a:t>
            </a:r>
          </a:p>
        </p:txBody>
      </p:sp>
      <p:sp>
        <p:nvSpPr>
          <p:cNvPr id="357398" name="Text Box 22"/>
          <p:cNvSpPr txBox="1">
            <a:spLocks noChangeArrowheads="1"/>
          </p:cNvSpPr>
          <p:nvPr/>
        </p:nvSpPr>
        <p:spPr bwMode="auto">
          <a:xfrm>
            <a:off x="5148263" y="3716338"/>
            <a:ext cx="1439862" cy="366712"/>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Algılayıcı</a:t>
            </a:r>
          </a:p>
        </p:txBody>
      </p:sp>
      <p:sp>
        <p:nvSpPr>
          <p:cNvPr id="357399" name="Text Box 23"/>
          <p:cNvSpPr txBox="1">
            <a:spLocks noChangeArrowheads="1"/>
          </p:cNvSpPr>
          <p:nvPr/>
        </p:nvSpPr>
        <p:spPr bwMode="auto">
          <a:xfrm>
            <a:off x="4716463" y="3211513"/>
            <a:ext cx="935037" cy="366712"/>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Kap</a:t>
            </a:r>
          </a:p>
        </p:txBody>
      </p:sp>
      <p:sp>
        <p:nvSpPr>
          <p:cNvPr id="7192" name="Text Box 24"/>
          <p:cNvSpPr txBox="1">
            <a:spLocks noChangeArrowheads="1"/>
          </p:cNvSpPr>
          <p:nvPr/>
        </p:nvSpPr>
        <p:spPr bwMode="auto">
          <a:xfrm>
            <a:off x="5076825" y="4652963"/>
            <a:ext cx="1655763" cy="366712"/>
          </a:xfrm>
          <a:prstGeom prst="rect">
            <a:avLst/>
          </a:prstGeom>
          <a:noFill/>
          <a:ln w="25400" algn="ctr">
            <a:noFill/>
            <a:miter lim="800000"/>
            <a:headEnd/>
            <a:tailEnd/>
          </a:ln>
        </p:spPr>
        <p:txBody>
          <a:bodyPr>
            <a:spAutoFit/>
          </a:bodyPr>
          <a:lstStyle/>
          <a:p>
            <a:pPr algn="ctr">
              <a:spcBef>
                <a:spcPct val="50000"/>
              </a:spcBef>
            </a:pPr>
            <a:endParaRPr lang="tr-TR" b="1">
              <a:solidFill>
                <a:srgbClr val="FF0000"/>
              </a:solidFill>
            </a:endParaRPr>
          </a:p>
        </p:txBody>
      </p:sp>
      <p:sp>
        <p:nvSpPr>
          <p:cNvPr id="357401" name="Text Box 25"/>
          <p:cNvSpPr txBox="1">
            <a:spLocks noChangeArrowheads="1"/>
          </p:cNvSpPr>
          <p:nvPr/>
        </p:nvSpPr>
        <p:spPr bwMode="auto">
          <a:xfrm>
            <a:off x="2916238" y="4724400"/>
            <a:ext cx="1152525" cy="366713"/>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Tutucu</a:t>
            </a:r>
          </a:p>
        </p:txBody>
      </p:sp>
      <p:sp>
        <p:nvSpPr>
          <p:cNvPr id="357402" name="Text Box 26"/>
          <p:cNvSpPr txBox="1">
            <a:spLocks noChangeArrowheads="1"/>
          </p:cNvSpPr>
          <p:nvPr/>
        </p:nvSpPr>
        <p:spPr bwMode="auto">
          <a:xfrm>
            <a:off x="2124075" y="1989138"/>
            <a:ext cx="5183188" cy="366712"/>
          </a:xfrm>
          <a:prstGeom prst="rect">
            <a:avLst/>
          </a:prstGeom>
          <a:noFill/>
          <a:ln w="25400" algn="ctr">
            <a:noFill/>
            <a:miter lim="800000"/>
            <a:headEnd/>
            <a:tailEnd/>
          </a:ln>
        </p:spPr>
        <p:txBody>
          <a:bodyPr>
            <a:spAutoFit/>
          </a:bodyPr>
          <a:lstStyle/>
          <a:p>
            <a:pPr>
              <a:spcBef>
                <a:spcPct val="50000"/>
              </a:spcBef>
            </a:pPr>
            <a:r>
              <a:rPr lang="tr-TR" b="1">
                <a:solidFill>
                  <a:srgbClr val="FF0000"/>
                </a:solidFill>
              </a:rPr>
              <a:t>Elekteki dane sensörünün yeri ve montesi</a:t>
            </a:r>
          </a:p>
        </p:txBody>
      </p:sp>
      <p:sp>
        <p:nvSpPr>
          <p:cNvPr id="7195" name="Text Box 27"/>
          <p:cNvSpPr txBox="1">
            <a:spLocks noChangeArrowheads="1"/>
          </p:cNvSpPr>
          <p:nvPr/>
        </p:nvSpPr>
        <p:spPr bwMode="auto">
          <a:xfrm>
            <a:off x="2268538" y="5876925"/>
            <a:ext cx="5616575" cy="366713"/>
          </a:xfrm>
          <a:prstGeom prst="rect">
            <a:avLst/>
          </a:prstGeom>
          <a:noFill/>
          <a:ln w="25400" algn="ctr">
            <a:noFill/>
            <a:miter lim="800000"/>
            <a:headEnd/>
            <a:tailEnd/>
          </a:ln>
        </p:spPr>
        <p:txBody>
          <a:bodyPr>
            <a:spAutoFit/>
          </a:bodyPr>
          <a:lstStyle/>
          <a:p>
            <a:pPr algn="ctr">
              <a:spcBef>
                <a:spcPct val="50000"/>
              </a:spcBef>
            </a:pPr>
            <a:endParaRPr lang="tr-TR" b="1">
              <a:solidFill>
                <a:srgbClr val="FF0000"/>
              </a:solidFill>
            </a:endParaRPr>
          </a:p>
        </p:txBody>
      </p:sp>
      <p:sp>
        <p:nvSpPr>
          <p:cNvPr id="357404" name="Text Box 28"/>
          <p:cNvSpPr txBox="1">
            <a:spLocks noChangeArrowheads="1"/>
          </p:cNvSpPr>
          <p:nvPr/>
        </p:nvSpPr>
        <p:spPr bwMode="auto">
          <a:xfrm>
            <a:off x="2051050" y="1981200"/>
            <a:ext cx="5183188" cy="366713"/>
          </a:xfrm>
          <a:prstGeom prst="rect">
            <a:avLst/>
          </a:prstGeom>
          <a:noFill/>
          <a:ln w="25400" algn="ctr">
            <a:noFill/>
            <a:miter lim="800000"/>
            <a:headEnd/>
            <a:tailEnd/>
          </a:ln>
        </p:spPr>
        <p:txBody>
          <a:bodyPr>
            <a:spAutoFit/>
          </a:bodyPr>
          <a:lstStyle/>
          <a:p>
            <a:pPr>
              <a:spcBef>
                <a:spcPct val="50000"/>
              </a:spcBef>
            </a:pPr>
            <a:r>
              <a:rPr lang="tr-TR" b="1"/>
              <a:t>Sarsaktaki dane sensörünün yeri ve montesi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57402"/>
                                        </p:tgtEl>
                                        <p:attrNameLst>
                                          <p:attrName>style.visibility</p:attrName>
                                        </p:attrNameLst>
                                      </p:cBhvr>
                                      <p:to>
                                        <p:strVal val="visible"/>
                                      </p:to>
                                    </p:set>
                                    <p:animEffect transition="in" filter="fade">
                                      <p:cBhvr>
                                        <p:cTn id="7" dur="2000"/>
                                        <p:tgtEl>
                                          <p:spTgt spid="35740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57380"/>
                                        </p:tgtEl>
                                        <p:attrNameLst>
                                          <p:attrName>style.visibility</p:attrName>
                                        </p:attrNameLst>
                                      </p:cBhvr>
                                      <p:to>
                                        <p:strVal val="visible"/>
                                      </p:to>
                                    </p:set>
                                    <p:animEffect transition="in" filter="fade">
                                      <p:cBhvr>
                                        <p:cTn id="11" dur="2000"/>
                                        <p:tgtEl>
                                          <p:spTgt spid="357380"/>
                                        </p:tgtEl>
                                      </p:cBhvr>
                                    </p:animEffect>
                                  </p:childTnLst>
                                </p:cTn>
                              </p:par>
                            </p:childTnLst>
                          </p:cTn>
                        </p:par>
                        <p:par>
                          <p:cTn id="12" fill="hold">
                            <p:stCondLst>
                              <p:cond delay="5000"/>
                            </p:stCondLst>
                            <p:childTnLst>
                              <p:par>
                                <p:cTn id="13" presetID="22" presetClass="entr" presetSubtype="4" fill="hold" grpId="0" nodeType="afterEffect">
                                  <p:stCondLst>
                                    <p:cond delay="0"/>
                                  </p:stCondLst>
                                  <p:childTnLst>
                                    <p:set>
                                      <p:cBhvr>
                                        <p:cTn id="14" dur="1" fill="hold">
                                          <p:stCondLst>
                                            <p:cond delay="0"/>
                                          </p:stCondLst>
                                        </p:cTn>
                                        <p:tgtEl>
                                          <p:spTgt spid="357382"/>
                                        </p:tgtEl>
                                        <p:attrNameLst>
                                          <p:attrName>style.visibility</p:attrName>
                                        </p:attrNameLst>
                                      </p:cBhvr>
                                      <p:to>
                                        <p:strVal val="visible"/>
                                      </p:to>
                                    </p:set>
                                    <p:animEffect transition="in" filter="wipe(down)">
                                      <p:cBhvr>
                                        <p:cTn id="15" dur="500"/>
                                        <p:tgtEl>
                                          <p:spTgt spid="357382"/>
                                        </p:tgtEl>
                                      </p:cBhvr>
                                    </p:animEffect>
                                  </p:childTnLst>
                                </p:cTn>
                              </p:par>
                            </p:childTnLst>
                          </p:cTn>
                        </p:par>
                        <p:par>
                          <p:cTn id="16" fill="hold">
                            <p:stCondLst>
                              <p:cond delay="5500"/>
                            </p:stCondLst>
                            <p:childTnLst>
                              <p:par>
                                <p:cTn id="17" presetID="12" presetClass="entr" presetSubtype="4" fill="hold" grpId="0" nodeType="afterEffect">
                                  <p:stCondLst>
                                    <p:cond delay="0"/>
                                  </p:stCondLst>
                                  <p:childTnLst>
                                    <p:set>
                                      <p:cBhvr>
                                        <p:cTn id="18" dur="1" fill="hold">
                                          <p:stCondLst>
                                            <p:cond delay="0"/>
                                          </p:stCondLst>
                                        </p:cTn>
                                        <p:tgtEl>
                                          <p:spTgt spid="357392"/>
                                        </p:tgtEl>
                                        <p:attrNameLst>
                                          <p:attrName>style.visibility</p:attrName>
                                        </p:attrNameLst>
                                      </p:cBhvr>
                                      <p:to>
                                        <p:strVal val="visible"/>
                                      </p:to>
                                    </p:set>
                                    <p:animEffect transition="in" filter="slide(fromBottom)">
                                      <p:cBhvr>
                                        <p:cTn id="19" dur="500"/>
                                        <p:tgtEl>
                                          <p:spTgt spid="357392"/>
                                        </p:tgtEl>
                                      </p:cBhvr>
                                    </p:animEffect>
                                  </p:childTnLst>
                                </p:cTn>
                              </p:par>
                            </p:childTnLst>
                          </p:cTn>
                        </p:par>
                        <p:par>
                          <p:cTn id="20" fill="hold">
                            <p:stCondLst>
                              <p:cond delay="6000"/>
                            </p:stCondLst>
                            <p:childTnLst>
                              <p:par>
                                <p:cTn id="21" presetID="22" presetClass="entr" presetSubtype="4" fill="hold" grpId="0" nodeType="afterEffect">
                                  <p:stCondLst>
                                    <p:cond delay="0"/>
                                  </p:stCondLst>
                                  <p:childTnLst>
                                    <p:set>
                                      <p:cBhvr>
                                        <p:cTn id="22" dur="1" fill="hold">
                                          <p:stCondLst>
                                            <p:cond delay="0"/>
                                          </p:stCondLst>
                                        </p:cTn>
                                        <p:tgtEl>
                                          <p:spTgt spid="357383"/>
                                        </p:tgtEl>
                                        <p:attrNameLst>
                                          <p:attrName>style.visibility</p:attrName>
                                        </p:attrNameLst>
                                      </p:cBhvr>
                                      <p:to>
                                        <p:strVal val="visible"/>
                                      </p:to>
                                    </p:set>
                                    <p:animEffect transition="in" filter="wipe(down)">
                                      <p:cBhvr>
                                        <p:cTn id="23" dur="500"/>
                                        <p:tgtEl>
                                          <p:spTgt spid="357383"/>
                                        </p:tgtEl>
                                      </p:cBhvr>
                                    </p:animEffect>
                                  </p:childTnLst>
                                </p:cTn>
                              </p:par>
                            </p:childTnLst>
                          </p:cTn>
                        </p:par>
                        <p:par>
                          <p:cTn id="24" fill="hold">
                            <p:stCondLst>
                              <p:cond delay="6500"/>
                            </p:stCondLst>
                            <p:childTnLst>
                              <p:par>
                                <p:cTn id="25" presetID="12" presetClass="entr" presetSubtype="4" fill="hold" grpId="0" nodeType="afterEffect">
                                  <p:stCondLst>
                                    <p:cond delay="0"/>
                                  </p:stCondLst>
                                  <p:childTnLst>
                                    <p:set>
                                      <p:cBhvr>
                                        <p:cTn id="26" dur="1" fill="hold">
                                          <p:stCondLst>
                                            <p:cond delay="0"/>
                                          </p:stCondLst>
                                        </p:cTn>
                                        <p:tgtEl>
                                          <p:spTgt spid="357393"/>
                                        </p:tgtEl>
                                        <p:attrNameLst>
                                          <p:attrName>style.visibility</p:attrName>
                                        </p:attrNameLst>
                                      </p:cBhvr>
                                      <p:to>
                                        <p:strVal val="visible"/>
                                      </p:to>
                                    </p:set>
                                    <p:animEffect transition="in" filter="slide(fromBottom)">
                                      <p:cBhvr>
                                        <p:cTn id="27" dur="500"/>
                                        <p:tgtEl>
                                          <p:spTgt spid="357393"/>
                                        </p:tgtEl>
                                      </p:cBhvr>
                                    </p:animEffect>
                                  </p:childTnLst>
                                </p:cTn>
                              </p:par>
                            </p:childTnLst>
                          </p:cTn>
                        </p:par>
                        <p:par>
                          <p:cTn id="28" fill="hold">
                            <p:stCondLst>
                              <p:cond delay="7000"/>
                            </p:stCondLst>
                            <p:childTnLst>
                              <p:par>
                                <p:cTn id="29" presetID="22" presetClass="entr" presetSubtype="4" fill="hold" grpId="0" nodeType="afterEffect">
                                  <p:stCondLst>
                                    <p:cond delay="0"/>
                                  </p:stCondLst>
                                  <p:childTnLst>
                                    <p:set>
                                      <p:cBhvr>
                                        <p:cTn id="30" dur="1" fill="hold">
                                          <p:stCondLst>
                                            <p:cond delay="0"/>
                                          </p:stCondLst>
                                        </p:cTn>
                                        <p:tgtEl>
                                          <p:spTgt spid="357386"/>
                                        </p:tgtEl>
                                        <p:attrNameLst>
                                          <p:attrName>style.visibility</p:attrName>
                                        </p:attrNameLst>
                                      </p:cBhvr>
                                      <p:to>
                                        <p:strVal val="visible"/>
                                      </p:to>
                                    </p:set>
                                    <p:animEffect transition="in" filter="wipe(down)">
                                      <p:cBhvr>
                                        <p:cTn id="31" dur="500"/>
                                        <p:tgtEl>
                                          <p:spTgt spid="357386"/>
                                        </p:tgtEl>
                                      </p:cBhvr>
                                    </p:animEffect>
                                  </p:childTnLst>
                                </p:cTn>
                              </p:par>
                            </p:childTnLst>
                          </p:cTn>
                        </p:par>
                        <p:par>
                          <p:cTn id="32" fill="hold">
                            <p:stCondLst>
                              <p:cond delay="7500"/>
                            </p:stCondLst>
                            <p:childTnLst>
                              <p:par>
                                <p:cTn id="33" presetID="12" presetClass="entr" presetSubtype="4" fill="hold" grpId="0" nodeType="afterEffect">
                                  <p:stCondLst>
                                    <p:cond delay="0"/>
                                  </p:stCondLst>
                                  <p:childTnLst>
                                    <p:set>
                                      <p:cBhvr>
                                        <p:cTn id="34" dur="1" fill="hold">
                                          <p:stCondLst>
                                            <p:cond delay="0"/>
                                          </p:stCondLst>
                                        </p:cTn>
                                        <p:tgtEl>
                                          <p:spTgt spid="357396"/>
                                        </p:tgtEl>
                                        <p:attrNameLst>
                                          <p:attrName>style.visibility</p:attrName>
                                        </p:attrNameLst>
                                      </p:cBhvr>
                                      <p:to>
                                        <p:strVal val="visible"/>
                                      </p:to>
                                    </p:set>
                                    <p:animEffect transition="in" filter="slide(fromBottom)">
                                      <p:cBhvr>
                                        <p:cTn id="35" dur="500"/>
                                        <p:tgtEl>
                                          <p:spTgt spid="357396"/>
                                        </p:tgtEl>
                                      </p:cBhvr>
                                    </p:animEffect>
                                  </p:childTnLst>
                                </p:cTn>
                              </p:par>
                            </p:childTnLst>
                          </p:cTn>
                        </p:par>
                        <p:par>
                          <p:cTn id="36" fill="hold">
                            <p:stCondLst>
                              <p:cond delay="8000"/>
                            </p:stCondLst>
                            <p:childTnLst>
                              <p:par>
                                <p:cTn id="37" presetID="22" presetClass="entr" presetSubtype="4" fill="hold" grpId="0" nodeType="afterEffect">
                                  <p:stCondLst>
                                    <p:cond delay="0"/>
                                  </p:stCondLst>
                                  <p:childTnLst>
                                    <p:set>
                                      <p:cBhvr>
                                        <p:cTn id="38" dur="1" fill="hold">
                                          <p:stCondLst>
                                            <p:cond delay="0"/>
                                          </p:stCondLst>
                                        </p:cTn>
                                        <p:tgtEl>
                                          <p:spTgt spid="357385"/>
                                        </p:tgtEl>
                                        <p:attrNameLst>
                                          <p:attrName>style.visibility</p:attrName>
                                        </p:attrNameLst>
                                      </p:cBhvr>
                                      <p:to>
                                        <p:strVal val="visible"/>
                                      </p:to>
                                    </p:set>
                                    <p:animEffect transition="in" filter="wipe(down)">
                                      <p:cBhvr>
                                        <p:cTn id="39" dur="500"/>
                                        <p:tgtEl>
                                          <p:spTgt spid="357385"/>
                                        </p:tgtEl>
                                      </p:cBhvr>
                                    </p:animEffect>
                                  </p:childTnLst>
                                </p:cTn>
                              </p:par>
                            </p:childTnLst>
                          </p:cTn>
                        </p:par>
                        <p:par>
                          <p:cTn id="40" fill="hold">
                            <p:stCondLst>
                              <p:cond delay="8500"/>
                            </p:stCondLst>
                            <p:childTnLst>
                              <p:par>
                                <p:cTn id="41" presetID="12" presetClass="entr" presetSubtype="4" fill="hold" grpId="0" nodeType="afterEffect">
                                  <p:stCondLst>
                                    <p:cond delay="0"/>
                                  </p:stCondLst>
                                  <p:childTnLst>
                                    <p:set>
                                      <p:cBhvr>
                                        <p:cTn id="42" dur="1" fill="hold">
                                          <p:stCondLst>
                                            <p:cond delay="0"/>
                                          </p:stCondLst>
                                        </p:cTn>
                                        <p:tgtEl>
                                          <p:spTgt spid="357395"/>
                                        </p:tgtEl>
                                        <p:attrNameLst>
                                          <p:attrName>style.visibility</p:attrName>
                                        </p:attrNameLst>
                                      </p:cBhvr>
                                      <p:to>
                                        <p:strVal val="visible"/>
                                      </p:to>
                                    </p:set>
                                    <p:animEffect transition="in" filter="slide(fromBottom)">
                                      <p:cBhvr>
                                        <p:cTn id="43" dur="500"/>
                                        <p:tgtEl>
                                          <p:spTgt spid="357395"/>
                                        </p:tgtEl>
                                      </p:cBhvr>
                                    </p:animEffect>
                                  </p:childTnLst>
                                </p:cTn>
                              </p:par>
                            </p:childTnLst>
                          </p:cTn>
                        </p:par>
                        <p:par>
                          <p:cTn id="44" fill="hold">
                            <p:stCondLst>
                              <p:cond delay="9000"/>
                            </p:stCondLst>
                            <p:childTnLst>
                              <p:par>
                                <p:cTn id="45" presetID="22" presetClass="entr" presetSubtype="4" fill="hold" grpId="0" nodeType="afterEffect">
                                  <p:stCondLst>
                                    <p:cond delay="0"/>
                                  </p:stCondLst>
                                  <p:childTnLst>
                                    <p:set>
                                      <p:cBhvr>
                                        <p:cTn id="46" dur="1" fill="hold">
                                          <p:stCondLst>
                                            <p:cond delay="0"/>
                                          </p:stCondLst>
                                        </p:cTn>
                                        <p:tgtEl>
                                          <p:spTgt spid="357384"/>
                                        </p:tgtEl>
                                        <p:attrNameLst>
                                          <p:attrName>style.visibility</p:attrName>
                                        </p:attrNameLst>
                                      </p:cBhvr>
                                      <p:to>
                                        <p:strVal val="visible"/>
                                      </p:to>
                                    </p:set>
                                    <p:animEffect transition="in" filter="wipe(down)">
                                      <p:cBhvr>
                                        <p:cTn id="47" dur="500"/>
                                        <p:tgtEl>
                                          <p:spTgt spid="357384"/>
                                        </p:tgtEl>
                                      </p:cBhvr>
                                    </p:animEffect>
                                  </p:childTnLst>
                                </p:cTn>
                              </p:par>
                            </p:childTnLst>
                          </p:cTn>
                        </p:par>
                        <p:par>
                          <p:cTn id="48" fill="hold">
                            <p:stCondLst>
                              <p:cond delay="9500"/>
                            </p:stCondLst>
                            <p:childTnLst>
                              <p:par>
                                <p:cTn id="49" presetID="12" presetClass="entr" presetSubtype="4" fill="hold" grpId="0" nodeType="afterEffect">
                                  <p:stCondLst>
                                    <p:cond delay="0"/>
                                  </p:stCondLst>
                                  <p:childTnLst>
                                    <p:set>
                                      <p:cBhvr>
                                        <p:cTn id="50" dur="1" fill="hold">
                                          <p:stCondLst>
                                            <p:cond delay="0"/>
                                          </p:stCondLst>
                                        </p:cTn>
                                        <p:tgtEl>
                                          <p:spTgt spid="357394"/>
                                        </p:tgtEl>
                                        <p:attrNameLst>
                                          <p:attrName>style.visibility</p:attrName>
                                        </p:attrNameLst>
                                      </p:cBhvr>
                                      <p:to>
                                        <p:strVal val="visible"/>
                                      </p:to>
                                    </p:set>
                                    <p:animEffect transition="in" filter="slide(fromBottom)">
                                      <p:cBhvr>
                                        <p:cTn id="51" dur="500"/>
                                        <p:tgtEl>
                                          <p:spTgt spid="35739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2000"/>
                                        <p:tgtEl>
                                          <p:spTgt spid="357380"/>
                                        </p:tgtEl>
                                      </p:cBhvr>
                                    </p:animEffect>
                                    <p:set>
                                      <p:cBhvr>
                                        <p:cTn id="56" dur="1" fill="hold">
                                          <p:stCondLst>
                                            <p:cond delay="1999"/>
                                          </p:stCondLst>
                                        </p:cTn>
                                        <p:tgtEl>
                                          <p:spTgt spid="35738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000"/>
                                        <p:tgtEl>
                                          <p:spTgt spid="357382"/>
                                        </p:tgtEl>
                                      </p:cBhvr>
                                    </p:animEffect>
                                    <p:set>
                                      <p:cBhvr>
                                        <p:cTn id="59" dur="1" fill="hold">
                                          <p:stCondLst>
                                            <p:cond delay="1999"/>
                                          </p:stCondLst>
                                        </p:cTn>
                                        <p:tgtEl>
                                          <p:spTgt spid="35738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000"/>
                                        <p:tgtEl>
                                          <p:spTgt spid="357392"/>
                                        </p:tgtEl>
                                      </p:cBhvr>
                                    </p:animEffect>
                                    <p:set>
                                      <p:cBhvr>
                                        <p:cTn id="62" dur="1" fill="hold">
                                          <p:stCondLst>
                                            <p:cond delay="1999"/>
                                          </p:stCondLst>
                                        </p:cTn>
                                        <p:tgtEl>
                                          <p:spTgt spid="35739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357383"/>
                                        </p:tgtEl>
                                      </p:cBhvr>
                                    </p:animEffect>
                                    <p:set>
                                      <p:cBhvr>
                                        <p:cTn id="65" dur="1" fill="hold">
                                          <p:stCondLst>
                                            <p:cond delay="1999"/>
                                          </p:stCondLst>
                                        </p:cTn>
                                        <p:tgtEl>
                                          <p:spTgt spid="35738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357393"/>
                                        </p:tgtEl>
                                      </p:cBhvr>
                                    </p:animEffect>
                                    <p:set>
                                      <p:cBhvr>
                                        <p:cTn id="68" dur="1" fill="hold">
                                          <p:stCondLst>
                                            <p:cond delay="1999"/>
                                          </p:stCondLst>
                                        </p:cTn>
                                        <p:tgtEl>
                                          <p:spTgt spid="35739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000"/>
                                        <p:tgtEl>
                                          <p:spTgt spid="357386"/>
                                        </p:tgtEl>
                                      </p:cBhvr>
                                    </p:animEffect>
                                    <p:set>
                                      <p:cBhvr>
                                        <p:cTn id="71" dur="1" fill="hold">
                                          <p:stCondLst>
                                            <p:cond delay="1999"/>
                                          </p:stCondLst>
                                        </p:cTn>
                                        <p:tgtEl>
                                          <p:spTgt spid="35738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2000"/>
                                        <p:tgtEl>
                                          <p:spTgt spid="357396"/>
                                        </p:tgtEl>
                                      </p:cBhvr>
                                    </p:animEffect>
                                    <p:set>
                                      <p:cBhvr>
                                        <p:cTn id="74" dur="1" fill="hold">
                                          <p:stCondLst>
                                            <p:cond delay="1999"/>
                                          </p:stCondLst>
                                        </p:cTn>
                                        <p:tgtEl>
                                          <p:spTgt spid="35739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357385"/>
                                        </p:tgtEl>
                                      </p:cBhvr>
                                    </p:animEffect>
                                    <p:set>
                                      <p:cBhvr>
                                        <p:cTn id="77" dur="1" fill="hold">
                                          <p:stCondLst>
                                            <p:cond delay="1999"/>
                                          </p:stCondLst>
                                        </p:cTn>
                                        <p:tgtEl>
                                          <p:spTgt spid="35738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357395"/>
                                        </p:tgtEl>
                                      </p:cBhvr>
                                    </p:animEffect>
                                    <p:set>
                                      <p:cBhvr>
                                        <p:cTn id="80" dur="1" fill="hold">
                                          <p:stCondLst>
                                            <p:cond delay="1999"/>
                                          </p:stCondLst>
                                        </p:cTn>
                                        <p:tgtEl>
                                          <p:spTgt spid="35739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000"/>
                                        <p:tgtEl>
                                          <p:spTgt spid="357384"/>
                                        </p:tgtEl>
                                      </p:cBhvr>
                                    </p:animEffect>
                                    <p:set>
                                      <p:cBhvr>
                                        <p:cTn id="83" dur="1" fill="hold">
                                          <p:stCondLst>
                                            <p:cond delay="1999"/>
                                          </p:stCondLst>
                                        </p:cTn>
                                        <p:tgtEl>
                                          <p:spTgt spid="35738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000"/>
                                        <p:tgtEl>
                                          <p:spTgt spid="357394"/>
                                        </p:tgtEl>
                                      </p:cBhvr>
                                    </p:animEffect>
                                    <p:set>
                                      <p:cBhvr>
                                        <p:cTn id="86" dur="1" fill="hold">
                                          <p:stCondLst>
                                            <p:cond delay="1999"/>
                                          </p:stCondLst>
                                        </p:cTn>
                                        <p:tgtEl>
                                          <p:spTgt spid="35739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357402"/>
                                        </p:tgtEl>
                                      </p:cBhvr>
                                    </p:animEffect>
                                    <p:set>
                                      <p:cBhvr>
                                        <p:cTn id="89" dur="1" fill="hold">
                                          <p:stCondLst>
                                            <p:cond delay="1999"/>
                                          </p:stCondLst>
                                        </p:cTn>
                                        <p:tgtEl>
                                          <p:spTgt spid="357402"/>
                                        </p:tgtEl>
                                        <p:attrNameLst>
                                          <p:attrName>style.visibility</p:attrName>
                                        </p:attrNameLst>
                                      </p:cBhvr>
                                      <p:to>
                                        <p:strVal val="hidden"/>
                                      </p:to>
                                    </p:se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357404"/>
                                        </p:tgtEl>
                                        <p:attrNameLst>
                                          <p:attrName>style.visibility</p:attrName>
                                        </p:attrNameLst>
                                      </p:cBhvr>
                                      <p:to>
                                        <p:strVal val="visible"/>
                                      </p:to>
                                    </p:set>
                                    <p:animEffect transition="in" filter="fade">
                                      <p:cBhvr>
                                        <p:cTn id="93" dur="2000"/>
                                        <p:tgtEl>
                                          <p:spTgt spid="357404"/>
                                        </p:tgtEl>
                                      </p:cBhvr>
                                    </p:animEffect>
                                  </p:childTnLst>
                                </p:cTn>
                              </p:par>
                            </p:childTnLst>
                          </p:cTn>
                        </p:par>
                        <p:par>
                          <p:cTn id="94" fill="hold">
                            <p:stCondLst>
                              <p:cond delay="4000"/>
                            </p:stCondLst>
                            <p:childTnLst>
                              <p:par>
                                <p:cTn id="95" presetID="10" presetClass="entr" presetSubtype="0" fill="hold" nodeType="afterEffect">
                                  <p:stCondLst>
                                    <p:cond delay="0"/>
                                  </p:stCondLst>
                                  <p:childTnLst>
                                    <p:set>
                                      <p:cBhvr>
                                        <p:cTn id="96" dur="1" fill="hold">
                                          <p:stCondLst>
                                            <p:cond delay="0"/>
                                          </p:stCondLst>
                                        </p:cTn>
                                        <p:tgtEl>
                                          <p:spTgt spid="357381"/>
                                        </p:tgtEl>
                                        <p:attrNameLst>
                                          <p:attrName>style.visibility</p:attrName>
                                        </p:attrNameLst>
                                      </p:cBhvr>
                                      <p:to>
                                        <p:strVal val="visible"/>
                                      </p:to>
                                    </p:set>
                                    <p:animEffect transition="in" filter="fade">
                                      <p:cBhvr>
                                        <p:cTn id="97" dur="2000"/>
                                        <p:tgtEl>
                                          <p:spTgt spid="357381"/>
                                        </p:tgtEl>
                                      </p:cBhvr>
                                    </p:animEffect>
                                  </p:childTnLst>
                                </p:cTn>
                              </p:par>
                            </p:childTnLst>
                          </p:cTn>
                        </p:par>
                        <p:par>
                          <p:cTn id="98" fill="hold">
                            <p:stCondLst>
                              <p:cond delay="6000"/>
                            </p:stCondLst>
                            <p:childTnLst>
                              <p:par>
                                <p:cTn id="99" presetID="22" presetClass="entr" presetSubtype="4" fill="hold" grpId="0" nodeType="afterEffect">
                                  <p:stCondLst>
                                    <p:cond delay="0"/>
                                  </p:stCondLst>
                                  <p:childTnLst>
                                    <p:set>
                                      <p:cBhvr>
                                        <p:cTn id="100" dur="1" fill="hold">
                                          <p:stCondLst>
                                            <p:cond delay="0"/>
                                          </p:stCondLst>
                                        </p:cTn>
                                        <p:tgtEl>
                                          <p:spTgt spid="357387"/>
                                        </p:tgtEl>
                                        <p:attrNameLst>
                                          <p:attrName>style.visibility</p:attrName>
                                        </p:attrNameLst>
                                      </p:cBhvr>
                                      <p:to>
                                        <p:strVal val="visible"/>
                                      </p:to>
                                    </p:set>
                                    <p:animEffect transition="in" filter="wipe(down)">
                                      <p:cBhvr>
                                        <p:cTn id="101" dur="500"/>
                                        <p:tgtEl>
                                          <p:spTgt spid="357387"/>
                                        </p:tgtEl>
                                      </p:cBhvr>
                                    </p:animEffect>
                                  </p:childTnLst>
                                </p:cTn>
                              </p:par>
                            </p:childTnLst>
                          </p:cTn>
                        </p:par>
                        <p:par>
                          <p:cTn id="102" fill="hold">
                            <p:stCondLst>
                              <p:cond delay="6500"/>
                            </p:stCondLst>
                            <p:childTnLst>
                              <p:par>
                                <p:cTn id="103" presetID="12" presetClass="entr" presetSubtype="4" fill="hold" grpId="0" nodeType="afterEffect">
                                  <p:stCondLst>
                                    <p:cond delay="0"/>
                                  </p:stCondLst>
                                  <p:childTnLst>
                                    <p:set>
                                      <p:cBhvr>
                                        <p:cTn id="104" dur="1" fill="hold">
                                          <p:stCondLst>
                                            <p:cond delay="0"/>
                                          </p:stCondLst>
                                        </p:cTn>
                                        <p:tgtEl>
                                          <p:spTgt spid="357397"/>
                                        </p:tgtEl>
                                        <p:attrNameLst>
                                          <p:attrName>style.visibility</p:attrName>
                                        </p:attrNameLst>
                                      </p:cBhvr>
                                      <p:to>
                                        <p:strVal val="visible"/>
                                      </p:to>
                                    </p:set>
                                    <p:animEffect transition="in" filter="slide(fromBottom)">
                                      <p:cBhvr>
                                        <p:cTn id="105" dur="500"/>
                                        <p:tgtEl>
                                          <p:spTgt spid="357397"/>
                                        </p:tgtEl>
                                      </p:cBhvr>
                                    </p:animEffect>
                                  </p:childTnLst>
                                </p:cTn>
                              </p:par>
                            </p:childTnLst>
                          </p:cTn>
                        </p:par>
                        <p:par>
                          <p:cTn id="106" fill="hold">
                            <p:stCondLst>
                              <p:cond delay="7000"/>
                            </p:stCondLst>
                            <p:childTnLst>
                              <p:par>
                                <p:cTn id="107" presetID="22" presetClass="entr" presetSubtype="4" fill="hold" grpId="0" nodeType="afterEffect">
                                  <p:stCondLst>
                                    <p:cond delay="0"/>
                                  </p:stCondLst>
                                  <p:childTnLst>
                                    <p:set>
                                      <p:cBhvr>
                                        <p:cTn id="108" dur="1" fill="hold">
                                          <p:stCondLst>
                                            <p:cond delay="0"/>
                                          </p:stCondLst>
                                        </p:cTn>
                                        <p:tgtEl>
                                          <p:spTgt spid="357388"/>
                                        </p:tgtEl>
                                        <p:attrNameLst>
                                          <p:attrName>style.visibility</p:attrName>
                                        </p:attrNameLst>
                                      </p:cBhvr>
                                      <p:to>
                                        <p:strVal val="visible"/>
                                      </p:to>
                                    </p:set>
                                    <p:animEffect transition="in" filter="wipe(down)">
                                      <p:cBhvr>
                                        <p:cTn id="109" dur="500"/>
                                        <p:tgtEl>
                                          <p:spTgt spid="357388"/>
                                        </p:tgtEl>
                                      </p:cBhvr>
                                    </p:animEffect>
                                  </p:childTnLst>
                                </p:cTn>
                              </p:par>
                            </p:childTnLst>
                          </p:cTn>
                        </p:par>
                        <p:par>
                          <p:cTn id="110" fill="hold">
                            <p:stCondLst>
                              <p:cond delay="7500"/>
                            </p:stCondLst>
                            <p:childTnLst>
                              <p:par>
                                <p:cTn id="111" presetID="12" presetClass="entr" presetSubtype="4" fill="hold" grpId="0" nodeType="afterEffect">
                                  <p:stCondLst>
                                    <p:cond delay="0"/>
                                  </p:stCondLst>
                                  <p:childTnLst>
                                    <p:set>
                                      <p:cBhvr>
                                        <p:cTn id="112" dur="1" fill="hold">
                                          <p:stCondLst>
                                            <p:cond delay="0"/>
                                          </p:stCondLst>
                                        </p:cTn>
                                        <p:tgtEl>
                                          <p:spTgt spid="357399"/>
                                        </p:tgtEl>
                                        <p:attrNameLst>
                                          <p:attrName>style.visibility</p:attrName>
                                        </p:attrNameLst>
                                      </p:cBhvr>
                                      <p:to>
                                        <p:strVal val="visible"/>
                                      </p:to>
                                    </p:set>
                                    <p:animEffect transition="in" filter="slide(fromBottom)">
                                      <p:cBhvr>
                                        <p:cTn id="113" dur="500"/>
                                        <p:tgtEl>
                                          <p:spTgt spid="357399"/>
                                        </p:tgtEl>
                                      </p:cBhvr>
                                    </p:animEffect>
                                  </p:childTnLst>
                                </p:cTn>
                              </p:par>
                            </p:childTnLst>
                          </p:cTn>
                        </p:par>
                        <p:par>
                          <p:cTn id="114" fill="hold">
                            <p:stCondLst>
                              <p:cond delay="8000"/>
                            </p:stCondLst>
                            <p:childTnLst>
                              <p:par>
                                <p:cTn id="115" presetID="22" presetClass="entr" presetSubtype="4" fill="hold" grpId="0" nodeType="afterEffect">
                                  <p:stCondLst>
                                    <p:cond delay="0"/>
                                  </p:stCondLst>
                                  <p:childTnLst>
                                    <p:set>
                                      <p:cBhvr>
                                        <p:cTn id="116" dur="1" fill="hold">
                                          <p:stCondLst>
                                            <p:cond delay="0"/>
                                          </p:stCondLst>
                                        </p:cTn>
                                        <p:tgtEl>
                                          <p:spTgt spid="357390"/>
                                        </p:tgtEl>
                                        <p:attrNameLst>
                                          <p:attrName>style.visibility</p:attrName>
                                        </p:attrNameLst>
                                      </p:cBhvr>
                                      <p:to>
                                        <p:strVal val="visible"/>
                                      </p:to>
                                    </p:set>
                                    <p:animEffect transition="in" filter="wipe(down)">
                                      <p:cBhvr>
                                        <p:cTn id="117" dur="500"/>
                                        <p:tgtEl>
                                          <p:spTgt spid="357390"/>
                                        </p:tgtEl>
                                      </p:cBhvr>
                                    </p:animEffect>
                                  </p:childTnLst>
                                </p:cTn>
                              </p:par>
                            </p:childTnLst>
                          </p:cTn>
                        </p:par>
                        <p:par>
                          <p:cTn id="118" fill="hold">
                            <p:stCondLst>
                              <p:cond delay="8500"/>
                            </p:stCondLst>
                            <p:childTnLst>
                              <p:par>
                                <p:cTn id="119" presetID="12" presetClass="entr" presetSubtype="4" fill="hold" grpId="0" nodeType="afterEffect">
                                  <p:stCondLst>
                                    <p:cond delay="0"/>
                                  </p:stCondLst>
                                  <p:childTnLst>
                                    <p:set>
                                      <p:cBhvr>
                                        <p:cTn id="120" dur="1" fill="hold">
                                          <p:stCondLst>
                                            <p:cond delay="0"/>
                                          </p:stCondLst>
                                        </p:cTn>
                                        <p:tgtEl>
                                          <p:spTgt spid="357401"/>
                                        </p:tgtEl>
                                        <p:attrNameLst>
                                          <p:attrName>style.visibility</p:attrName>
                                        </p:attrNameLst>
                                      </p:cBhvr>
                                      <p:to>
                                        <p:strVal val="visible"/>
                                      </p:to>
                                    </p:set>
                                    <p:animEffect transition="in" filter="slide(fromBottom)">
                                      <p:cBhvr>
                                        <p:cTn id="121" dur="500"/>
                                        <p:tgtEl>
                                          <p:spTgt spid="357401"/>
                                        </p:tgtEl>
                                      </p:cBhvr>
                                    </p:animEffect>
                                  </p:childTnLst>
                                </p:cTn>
                              </p:par>
                            </p:childTnLst>
                          </p:cTn>
                        </p:par>
                        <p:par>
                          <p:cTn id="122" fill="hold">
                            <p:stCondLst>
                              <p:cond delay="9000"/>
                            </p:stCondLst>
                            <p:childTnLst>
                              <p:par>
                                <p:cTn id="123" presetID="22" presetClass="entr" presetSubtype="4" fill="hold" grpId="0" nodeType="afterEffect">
                                  <p:stCondLst>
                                    <p:cond delay="0"/>
                                  </p:stCondLst>
                                  <p:childTnLst>
                                    <p:set>
                                      <p:cBhvr>
                                        <p:cTn id="124" dur="1" fill="hold">
                                          <p:stCondLst>
                                            <p:cond delay="0"/>
                                          </p:stCondLst>
                                        </p:cTn>
                                        <p:tgtEl>
                                          <p:spTgt spid="357389"/>
                                        </p:tgtEl>
                                        <p:attrNameLst>
                                          <p:attrName>style.visibility</p:attrName>
                                        </p:attrNameLst>
                                      </p:cBhvr>
                                      <p:to>
                                        <p:strVal val="visible"/>
                                      </p:to>
                                    </p:set>
                                    <p:animEffect transition="in" filter="wipe(down)">
                                      <p:cBhvr>
                                        <p:cTn id="125" dur="500"/>
                                        <p:tgtEl>
                                          <p:spTgt spid="357389"/>
                                        </p:tgtEl>
                                      </p:cBhvr>
                                    </p:animEffect>
                                  </p:childTnLst>
                                </p:cTn>
                              </p:par>
                            </p:childTnLst>
                          </p:cTn>
                        </p:par>
                        <p:par>
                          <p:cTn id="126" fill="hold">
                            <p:stCondLst>
                              <p:cond delay="9500"/>
                            </p:stCondLst>
                            <p:childTnLst>
                              <p:par>
                                <p:cTn id="127" presetID="12" presetClass="entr" presetSubtype="4" fill="hold" grpId="0" nodeType="afterEffect">
                                  <p:stCondLst>
                                    <p:cond delay="0"/>
                                  </p:stCondLst>
                                  <p:childTnLst>
                                    <p:set>
                                      <p:cBhvr>
                                        <p:cTn id="128" dur="1" fill="hold">
                                          <p:stCondLst>
                                            <p:cond delay="0"/>
                                          </p:stCondLst>
                                        </p:cTn>
                                        <p:tgtEl>
                                          <p:spTgt spid="357398"/>
                                        </p:tgtEl>
                                        <p:attrNameLst>
                                          <p:attrName>style.visibility</p:attrName>
                                        </p:attrNameLst>
                                      </p:cBhvr>
                                      <p:to>
                                        <p:strVal val="visible"/>
                                      </p:to>
                                    </p:set>
                                    <p:animEffect transition="in" filter="slide(fromBottom)">
                                      <p:cBhvr>
                                        <p:cTn id="129" dur="500"/>
                                        <p:tgtEl>
                                          <p:spTgt spid="35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2" grpId="0" animBg="1"/>
      <p:bldP spid="357382" grpId="1" animBg="1"/>
      <p:bldP spid="357383" grpId="0" animBg="1"/>
      <p:bldP spid="357383" grpId="1" animBg="1"/>
      <p:bldP spid="357384" grpId="0" animBg="1"/>
      <p:bldP spid="357384" grpId="1" animBg="1"/>
      <p:bldP spid="357385" grpId="0" animBg="1"/>
      <p:bldP spid="357385" grpId="1" animBg="1"/>
      <p:bldP spid="357386" grpId="0" animBg="1"/>
      <p:bldP spid="357386" grpId="1" animBg="1"/>
      <p:bldP spid="357387" grpId="0" animBg="1"/>
      <p:bldP spid="357388" grpId="0" animBg="1"/>
      <p:bldP spid="357389" grpId="0" animBg="1"/>
      <p:bldP spid="357390" grpId="0" animBg="1"/>
      <p:bldP spid="357392" grpId="0"/>
      <p:bldP spid="357392" grpId="1"/>
      <p:bldP spid="357393" grpId="0"/>
      <p:bldP spid="357393" grpId="1"/>
      <p:bldP spid="357394" grpId="0"/>
      <p:bldP spid="357394" grpId="1"/>
      <p:bldP spid="357395" grpId="0"/>
      <p:bldP spid="357395" grpId="1"/>
      <p:bldP spid="357396" grpId="0"/>
      <p:bldP spid="357396" grpId="1"/>
      <p:bldP spid="357397" grpId="0"/>
      <p:bldP spid="357398" grpId="0"/>
      <p:bldP spid="357399" grpId="0"/>
      <p:bldP spid="357401" grpId="0"/>
      <p:bldP spid="357402" grpId="0"/>
      <p:bldP spid="357402" grpId="1"/>
      <p:bldP spid="35740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ctrTitle"/>
          </p:nvPr>
        </p:nvSpPr>
        <p:spPr>
          <a:xfrm>
            <a:off x="823913" y="115888"/>
            <a:ext cx="7772400" cy="598468"/>
          </a:xfrm>
        </p:spPr>
        <p:txBody>
          <a:bodyPr/>
          <a:lstStyle/>
          <a:p>
            <a:pPr algn="ctr" eaLnBrk="1" hangingPunct="1"/>
            <a:r>
              <a:rPr lang="tr-TR" sz="3200" dirty="0" smtClean="0">
                <a:solidFill>
                  <a:schemeClr val="bg1"/>
                </a:solidFill>
              </a:rPr>
              <a:t>DANE KAYBI ÖLÇME MEDOTLARI</a:t>
            </a:r>
          </a:p>
        </p:txBody>
      </p:sp>
      <p:sp>
        <p:nvSpPr>
          <p:cNvPr id="8196" name="Rectangle 3"/>
          <p:cNvSpPr>
            <a:spLocks noGrp="1" noChangeArrowheads="1"/>
          </p:cNvSpPr>
          <p:nvPr>
            <p:ph type="subTitle" idx="1"/>
          </p:nvPr>
        </p:nvSpPr>
        <p:spPr>
          <a:xfrm>
            <a:off x="1600200" y="1066800"/>
            <a:ext cx="6400800" cy="533400"/>
          </a:xfrm>
        </p:spPr>
        <p:txBody>
          <a:bodyPr>
            <a:normAutofit/>
          </a:bodyPr>
          <a:lstStyle/>
          <a:p>
            <a:pPr eaLnBrk="1" hangingPunct="1"/>
            <a:r>
              <a:rPr lang="tr-TR" smtClean="0"/>
              <a:t>Elektriksel Ölçme Sistemleri</a:t>
            </a:r>
          </a:p>
        </p:txBody>
      </p:sp>
      <p:graphicFrame>
        <p:nvGraphicFramePr>
          <p:cNvPr id="8194" name="Object 2"/>
          <p:cNvGraphicFramePr>
            <a:graphicFrameLocks noChangeAspect="1"/>
          </p:cNvGraphicFramePr>
          <p:nvPr/>
        </p:nvGraphicFramePr>
        <p:xfrm>
          <a:off x="2843213" y="2133600"/>
          <a:ext cx="4176712" cy="3206750"/>
        </p:xfrm>
        <a:graphic>
          <a:graphicData uri="http://schemas.openxmlformats.org/presentationml/2006/ole">
            <mc:AlternateContent xmlns:mc="http://schemas.openxmlformats.org/markup-compatibility/2006">
              <mc:Choice xmlns:v="urn:schemas-microsoft-com:vml" Requires="v">
                <p:oleObj spid="_x0000_s50179" name="Photo Editor Fotoğrafı" r:id="rId3" imgW="2295238" imgH="1762371" progId="">
                  <p:embed/>
                </p:oleObj>
              </mc:Choice>
              <mc:Fallback>
                <p:oleObj name="Photo Editor Fotoğrafı" r:id="rId3" imgW="2295238" imgH="1762371"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133600"/>
                        <a:ext cx="4176712"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05" name="Line 5"/>
          <p:cNvSpPr>
            <a:spLocks noChangeShapeType="1"/>
          </p:cNvSpPr>
          <p:nvPr/>
        </p:nvSpPr>
        <p:spPr bwMode="auto">
          <a:xfrm flipV="1">
            <a:off x="5219700" y="2133600"/>
            <a:ext cx="2160588" cy="1582738"/>
          </a:xfrm>
          <a:prstGeom prst="line">
            <a:avLst/>
          </a:prstGeom>
          <a:noFill/>
          <a:ln w="25400">
            <a:solidFill>
              <a:srgbClr val="FF0000"/>
            </a:solidFill>
            <a:round/>
            <a:headEnd type="stealth" w="med" len="lg"/>
            <a:tailEnd/>
          </a:ln>
        </p:spPr>
        <p:txBody>
          <a:bodyPr>
            <a:spAutoFit/>
          </a:bodyPr>
          <a:lstStyle/>
          <a:p>
            <a:endParaRPr lang="tr-TR"/>
          </a:p>
        </p:txBody>
      </p:sp>
      <p:sp>
        <p:nvSpPr>
          <p:cNvPr id="358406" name="Line 6"/>
          <p:cNvSpPr>
            <a:spLocks noChangeShapeType="1"/>
          </p:cNvSpPr>
          <p:nvPr/>
        </p:nvSpPr>
        <p:spPr bwMode="auto">
          <a:xfrm flipV="1">
            <a:off x="5292725" y="3068638"/>
            <a:ext cx="2303463" cy="1152525"/>
          </a:xfrm>
          <a:prstGeom prst="line">
            <a:avLst/>
          </a:prstGeom>
          <a:noFill/>
          <a:ln w="25400">
            <a:solidFill>
              <a:srgbClr val="FF0000"/>
            </a:solidFill>
            <a:round/>
            <a:headEnd type="stealth" w="med" len="lg"/>
            <a:tailEnd/>
          </a:ln>
        </p:spPr>
        <p:txBody>
          <a:bodyPr>
            <a:spAutoFit/>
          </a:bodyPr>
          <a:lstStyle/>
          <a:p>
            <a:endParaRPr lang="tr-TR"/>
          </a:p>
        </p:txBody>
      </p:sp>
      <p:sp>
        <p:nvSpPr>
          <p:cNvPr id="358407" name="Text Box 7"/>
          <p:cNvSpPr txBox="1">
            <a:spLocks noChangeArrowheads="1"/>
          </p:cNvSpPr>
          <p:nvPr/>
        </p:nvSpPr>
        <p:spPr bwMode="auto">
          <a:xfrm>
            <a:off x="7308850" y="1844675"/>
            <a:ext cx="647700" cy="366713"/>
          </a:xfrm>
          <a:prstGeom prst="rect">
            <a:avLst/>
          </a:prstGeom>
          <a:noFill/>
          <a:ln w="25400" algn="ctr">
            <a:noFill/>
            <a:miter lim="800000"/>
            <a:headEnd/>
            <a:tailEnd/>
          </a:ln>
        </p:spPr>
        <p:txBody>
          <a:bodyPr>
            <a:spAutoFit/>
          </a:bodyPr>
          <a:lstStyle/>
          <a:p>
            <a:pPr algn="ctr">
              <a:spcBef>
                <a:spcPct val="50000"/>
              </a:spcBef>
            </a:pPr>
            <a:r>
              <a:rPr lang="tr-TR" b="1">
                <a:solidFill>
                  <a:srgbClr val="FF0000"/>
                </a:solidFill>
              </a:rPr>
              <a:t>b</a:t>
            </a:r>
          </a:p>
        </p:txBody>
      </p:sp>
      <p:sp>
        <p:nvSpPr>
          <p:cNvPr id="358408" name="Text Box 8"/>
          <p:cNvSpPr txBox="1">
            <a:spLocks noChangeArrowheads="1"/>
          </p:cNvSpPr>
          <p:nvPr/>
        </p:nvSpPr>
        <p:spPr bwMode="auto">
          <a:xfrm>
            <a:off x="7524750" y="2852738"/>
            <a:ext cx="503238" cy="366712"/>
          </a:xfrm>
          <a:prstGeom prst="rect">
            <a:avLst/>
          </a:prstGeom>
          <a:noFill/>
          <a:ln w="25400" algn="ctr">
            <a:noFill/>
            <a:miter lim="800000"/>
            <a:headEnd/>
            <a:tailEnd/>
          </a:ln>
        </p:spPr>
        <p:txBody>
          <a:bodyPr>
            <a:spAutoFit/>
          </a:bodyPr>
          <a:lstStyle/>
          <a:p>
            <a:pPr algn="ctr">
              <a:spcBef>
                <a:spcPct val="50000"/>
              </a:spcBef>
            </a:pPr>
            <a:r>
              <a:rPr lang="tr-TR" b="1">
                <a:solidFill>
                  <a:srgbClr val="FF0000"/>
                </a:solidFill>
              </a:rPr>
              <a:t>a</a:t>
            </a:r>
          </a:p>
        </p:txBody>
      </p:sp>
      <p:sp>
        <p:nvSpPr>
          <p:cNvPr id="358409" name="Text Box 9"/>
          <p:cNvSpPr txBox="1">
            <a:spLocks noChangeArrowheads="1"/>
          </p:cNvSpPr>
          <p:nvPr/>
        </p:nvSpPr>
        <p:spPr bwMode="auto">
          <a:xfrm>
            <a:off x="395288" y="3213100"/>
            <a:ext cx="2447925" cy="703263"/>
          </a:xfrm>
          <a:prstGeom prst="rect">
            <a:avLst/>
          </a:prstGeom>
          <a:noFill/>
          <a:ln w="25400" algn="ctr">
            <a:noFill/>
            <a:miter lim="800000"/>
            <a:headEnd/>
            <a:tailEnd/>
          </a:ln>
        </p:spPr>
        <p:txBody>
          <a:bodyPr>
            <a:spAutoFit/>
          </a:bodyPr>
          <a:lstStyle/>
          <a:p>
            <a:pPr marL="457200" indent="-457200">
              <a:spcBef>
                <a:spcPct val="50000"/>
              </a:spcBef>
            </a:pPr>
            <a:r>
              <a:rPr lang="tr-TR" sz="1600" b="1"/>
              <a:t>a.  Algılayıcı Yüzey</a:t>
            </a:r>
          </a:p>
          <a:p>
            <a:pPr marL="457200" indent="-457200">
              <a:spcBef>
                <a:spcPct val="50000"/>
              </a:spcBef>
            </a:pPr>
            <a:r>
              <a:rPr lang="tr-TR" sz="1600" b="1"/>
              <a:t>b.  Dane Akış Kanalı</a:t>
            </a:r>
          </a:p>
        </p:txBody>
      </p:sp>
      <p:sp>
        <p:nvSpPr>
          <p:cNvPr id="8202" name="Text Box 10"/>
          <p:cNvSpPr txBox="1">
            <a:spLocks noChangeArrowheads="1"/>
          </p:cNvSpPr>
          <p:nvPr/>
        </p:nvSpPr>
        <p:spPr bwMode="auto">
          <a:xfrm>
            <a:off x="2843213" y="5661025"/>
            <a:ext cx="4249737" cy="366713"/>
          </a:xfrm>
          <a:prstGeom prst="rect">
            <a:avLst/>
          </a:prstGeom>
          <a:noFill/>
          <a:ln w="25400" algn="ctr">
            <a:noFill/>
            <a:miter lim="800000"/>
            <a:headEnd/>
            <a:tailEnd/>
          </a:ln>
        </p:spPr>
        <p:txBody>
          <a:bodyPr>
            <a:spAutoFit/>
          </a:bodyPr>
          <a:lstStyle/>
          <a:p>
            <a:pPr algn="ctr">
              <a:spcBef>
                <a:spcPct val="50000"/>
              </a:spcBef>
            </a:pPr>
            <a:r>
              <a:rPr lang="tr-TR" b="1">
                <a:solidFill>
                  <a:schemeClr val="bg2"/>
                </a:solidFill>
              </a:rPr>
              <a:t>Sarsak arkasındaki algılayıcı (tek tek)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58408"/>
                                        </p:tgtEl>
                                        <p:attrNameLst>
                                          <p:attrName>style.visibility</p:attrName>
                                        </p:attrNameLst>
                                      </p:cBhvr>
                                      <p:to>
                                        <p:strVal val="visible"/>
                                      </p:to>
                                    </p:set>
                                    <p:animEffect transition="in" filter="wipe(down)">
                                      <p:cBhvr>
                                        <p:cTn id="7" dur="500"/>
                                        <p:tgtEl>
                                          <p:spTgt spid="35840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58406"/>
                                        </p:tgtEl>
                                        <p:attrNameLst>
                                          <p:attrName>style.visibility</p:attrName>
                                        </p:attrNameLst>
                                      </p:cBhvr>
                                      <p:to>
                                        <p:strVal val="visible"/>
                                      </p:to>
                                    </p:set>
                                    <p:animEffect transition="in" filter="wipe(right)">
                                      <p:cBhvr>
                                        <p:cTn id="11" dur="500"/>
                                        <p:tgtEl>
                                          <p:spTgt spid="35840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58407"/>
                                        </p:tgtEl>
                                        <p:attrNameLst>
                                          <p:attrName>style.visibility</p:attrName>
                                        </p:attrNameLst>
                                      </p:cBhvr>
                                      <p:to>
                                        <p:strVal val="visible"/>
                                      </p:to>
                                    </p:set>
                                    <p:animEffect transition="in" filter="wipe(down)">
                                      <p:cBhvr>
                                        <p:cTn id="15" dur="500"/>
                                        <p:tgtEl>
                                          <p:spTgt spid="358407"/>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358405"/>
                                        </p:tgtEl>
                                        <p:attrNameLst>
                                          <p:attrName>style.visibility</p:attrName>
                                        </p:attrNameLst>
                                      </p:cBhvr>
                                      <p:to>
                                        <p:strVal val="visible"/>
                                      </p:to>
                                    </p:set>
                                    <p:animEffect transition="in" filter="wipe(right)">
                                      <p:cBhvr>
                                        <p:cTn id="19" dur="500"/>
                                        <p:tgtEl>
                                          <p:spTgt spid="35840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8409"/>
                                        </p:tgtEl>
                                        <p:attrNameLst>
                                          <p:attrName>style.visibility</p:attrName>
                                        </p:attrNameLst>
                                      </p:cBhvr>
                                      <p:to>
                                        <p:strVal val="visible"/>
                                      </p:to>
                                    </p:set>
                                    <p:animEffect transition="in" filter="fade">
                                      <p:cBhvr>
                                        <p:cTn id="23" dur="2000"/>
                                        <p:tgtEl>
                                          <p:spTgt spid="35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P spid="358406" grpId="0" animBg="1"/>
      <p:bldP spid="358407" grpId="0"/>
      <p:bldP spid="358408" grpId="0"/>
      <p:bldP spid="3584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type="subTitle" idx="1"/>
          </p:nvPr>
        </p:nvSpPr>
        <p:spPr>
          <a:xfrm>
            <a:off x="1785918" y="428604"/>
            <a:ext cx="6400800" cy="533400"/>
          </a:xfrm>
          <a:solidFill>
            <a:srgbClr val="FFC000"/>
          </a:solidFill>
        </p:spPr>
        <p:txBody>
          <a:bodyPr>
            <a:normAutofit/>
          </a:bodyPr>
          <a:lstStyle/>
          <a:p>
            <a:pPr algn="ctr" eaLnBrk="1" hangingPunct="1"/>
            <a:r>
              <a:rPr lang="tr-TR" b="1" dirty="0" smtClean="0">
                <a:solidFill>
                  <a:schemeClr val="bg1"/>
                </a:solidFill>
              </a:rPr>
              <a:t>Elektriksel Ölçme Sistemleri</a:t>
            </a:r>
          </a:p>
        </p:txBody>
      </p:sp>
      <p:graphicFrame>
        <p:nvGraphicFramePr>
          <p:cNvPr id="9218" name="Object 2"/>
          <p:cNvGraphicFramePr>
            <a:graphicFrameLocks noChangeAspect="1"/>
          </p:cNvGraphicFramePr>
          <p:nvPr/>
        </p:nvGraphicFramePr>
        <p:xfrm>
          <a:off x="2124075" y="2133600"/>
          <a:ext cx="4752975" cy="2595563"/>
        </p:xfrm>
        <a:graphic>
          <a:graphicData uri="http://schemas.openxmlformats.org/presentationml/2006/ole">
            <mc:AlternateContent xmlns:mc="http://schemas.openxmlformats.org/markup-compatibility/2006">
              <mc:Choice xmlns:v="urn:schemas-microsoft-com:vml" Requires="v">
                <p:oleObj spid="_x0000_s51203" name="Photo Editor Fotoğrafı" r:id="rId3" imgW="2266667" imgH="1238423" progId="">
                  <p:embed/>
                </p:oleObj>
              </mc:Choice>
              <mc:Fallback>
                <p:oleObj name="Photo Editor Fotoğrafı" r:id="rId3" imgW="2266667" imgH="123842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133600"/>
                        <a:ext cx="4752975"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9429" name="Line 5"/>
          <p:cNvSpPr>
            <a:spLocks noChangeShapeType="1"/>
          </p:cNvSpPr>
          <p:nvPr/>
        </p:nvSpPr>
        <p:spPr bwMode="auto">
          <a:xfrm flipH="1" flipV="1">
            <a:off x="1835150" y="2636838"/>
            <a:ext cx="3168650" cy="647700"/>
          </a:xfrm>
          <a:prstGeom prst="line">
            <a:avLst/>
          </a:prstGeom>
          <a:noFill/>
          <a:ln w="25400">
            <a:solidFill>
              <a:srgbClr val="FF0000"/>
            </a:solidFill>
            <a:round/>
            <a:headEnd type="stealth" w="med" len="lg"/>
            <a:tailEnd/>
          </a:ln>
        </p:spPr>
        <p:txBody>
          <a:bodyPr>
            <a:spAutoFit/>
          </a:bodyPr>
          <a:lstStyle/>
          <a:p>
            <a:endParaRPr lang="tr-TR"/>
          </a:p>
        </p:txBody>
      </p:sp>
      <p:sp>
        <p:nvSpPr>
          <p:cNvPr id="359430" name="Line 6"/>
          <p:cNvSpPr>
            <a:spLocks noChangeShapeType="1"/>
          </p:cNvSpPr>
          <p:nvPr/>
        </p:nvSpPr>
        <p:spPr bwMode="auto">
          <a:xfrm flipH="1" flipV="1">
            <a:off x="1763713" y="3429000"/>
            <a:ext cx="3311525" cy="287338"/>
          </a:xfrm>
          <a:prstGeom prst="line">
            <a:avLst/>
          </a:prstGeom>
          <a:noFill/>
          <a:ln w="25400">
            <a:solidFill>
              <a:srgbClr val="FF0000"/>
            </a:solidFill>
            <a:round/>
            <a:headEnd type="stealth" w="med" len="lg"/>
            <a:tailEnd/>
          </a:ln>
        </p:spPr>
        <p:txBody>
          <a:bodyPr>
            <a:spAutoFit/>
          </a:bodyPr>
          <a:lstStyle/>
          <a:p>
            <a:endParaRPr lang="tr-TR"/>
          </a:p>
        </p:txBody>
      </p:sp>
      <p:sp>
        <p:nvSpPr>
          <p:cNvPr id="359431" name="Text Box 7"/>
          <p:cNvSpPr txBox="1">
            <a:spLocks noChangeArrowheads="1"/>
          </p:cNvSpPr>
          <p:nvPr/>
        </p:nvSpPr>
        <p:spPr bwMode="auto">
          <a:xfrm>
            <a:off x="1331913" y="2420938"/>
            <a:ext cx="719137" cy="366712"/>
          </a:xfrm>
          <a:prstGeom prst="rect">
            <a:avLst/>
          </a:prstGeom>
          <a:noFill/>
          <a:ln w="25400" algn="ctr">
            <a:noFill/>
            <a:miter lim="800000"/>
            <a:headEnd/>
            <a:tailEnd/>
          </a:ln>
        </p:spPr>
        <p:txBody>
          <a:bodyPr>
            <a:spAutoFit/>
          </a:bodyPr>
          <a:lstStyle/>
          <a:p>
            <a:pPr algn="ctr">
              <a:spcBef>
                <a:spcPct val="50000"/>
              </a:spcBef>
            </a:pPr>
            <a:r>
              <a:rPr lang="tr-TR" b="1"/>
              <a:t>b</a:t>
            </a:r>
          </a:p>
        </p:txBody>
      </p:sp>
      <p:sp>
        <p:nvSpPr>
          <p:cNvPr id="359432" name="Text Box 8"/>
          <p:cNvSpPr txBox="1">
            <a:spLocks noChangeArrowheads="1"/>
          </p:cNvSpPr>
          <p:nvPr/>
        </p:nvSpPr>
        <p:spPr bwMode="auto">
          <a:xfrm>
            <a:off x="1331913" y="3213100"/>
            <a:ext cx="504825" cy="366713"/>
          </a:xfrm>
          <a:prstGeom prst="rect">
            <a:avLst/>
          </a:prstGeom>
          <a:noFill/>
          <a:ln w="25400" algn="ctr">
            <a:noFill/>
            <a:miter lim="800000"/>
            <a:headEnd/>
            <a:tailEnd/>
          </a:ln>
        </p:spPr>
        <p:txBody>
          <a:bodyPr>
            <a:spAutoFit/>
          </a:bodyPr>
          <a:lstStyle/>
          <a:p>
            <a:pPr algn="ctr">
              <a:spcBef>
                <a:spcPct val="50000"/>
              </a:spcBef>
            </a:pPr>
            <a:r>
              <a:rPr lang="tr-TR" b="1"/>
              <a:t>a</a:t>
            </a:r>
          </a:p>
        </p:txBody>
      </p:sp>
      <p:sp>
        <p:nvSpPr>
          <p:cNvPr id="359433" name="Text Box 9"/>
          <p:cNvSpPr txBox="1">
            <a:spLocks noChangeArrowheads="1"/>
          </p:cNvSpPr>
          <p:nvPr/>
        </p:nvSpPr>
        <p:spPr bwMode="auto">
          <a:xfrm>
            <a:off x="6911975" y="3213100"/>
            <a:ext cx="2232025" cy="703263"/>
          </a:xfrm>
          <a:prstGeom prst="rect">
            <a:avLst/>
          </a:prstGeom>
          <a:noFill/>
          <a:ln w="25400" algn="ctr">
            <a:noFill/>
            <a:miter lim="800000"/>
            <a:headEnd/>
            <a:tailEnd/>
          </a:ln>
        </p:spPr>
        <p:txBody>
          <a:bodyPr>
            <a:spAutoFit/>
          </a:bodyPr>
          <a:lstStyle/>
          <a:p>
            <a:pPr marL="457200" indent="-457200">
              <a:spcBef>
                <a:spcPct val="50000"/>
              </a:spcBef>
            </a:pPr>
            <a:r>
              <a:rPr lang="tr-TR" sz="1600" b="1"/>
              <a:t>a.  Algılayıcı Yüzey</a:t>
            </a:r>
          </a:p>
          <a:p>
            <a:pPr marL="457200" indent="-457200">
              <a:spcBef>
                <a:spcPct val="50000"/>
              </a:spcBef>
            </a:pPr>
            <a:r>
              <a:rPr lang="tr-TR" sz="1600" b="1"/>
              <a:t>b.  Dane Akış Kanalı</a:t>
            </a:r>
          </a:p>
        </p:txBody>
      </p:sp>
      <p:sp>
        <p:nvSpPr>
          <p:cNvPr id="9226" name="Text Box 10"/>
          <p:cNvSpPr txBox="1">
            <a:spLocks noChangeArrowheads="1"/>
          </p:cNvSpPr>
          <p:nvPr/>
        </p:nvSpPr>
        <p:spPr bwMode="auto">
          <a:xfrm>
            <a:off x="2438400" y="5410200"/>
            <a:ext cx="4392613" cy="366713"/>
          </a:xfrm>
          <a:prstGeom prst="rect">
            <a:avLst/>
          </a:prstGeom>
          <a:noFill/>
          <a:ln w="25400" algn="ctr">
            <a:noFill/>
            <a:miter lim="800000"/>
            <a:headEnd/>
            <a:tailEnd/>
          </a:ln>
        </p:spPr>
        <p:txBody>
          <a:bodyPr>
            <a:spAutoFit/>
          </a:bodyPr>
          <a:lstStyle/>
          <a:p>
            <a:pPr algn="ctr">
              <a:spcBef>
                <a:spcPct val="50000"/>
              </a:spcBef>
            </a:pPr>
            <a:r>
              <a:rPr lang="tr-TR" b="1"/>
              <a:t>Elekte kısmi</a:t>
            </a:r>
            <a:r>
              <a:rPr lang="tr-TR" b="1">
                <a:solidFill>
                  <a:schemeClr val="bg2"/>
                </a:solidFill>
              </a:rPr>
              <a:t> </a:t>
            </a:r>
            <a:r>
              <a:rPr lang="tr-TR" b="1"/>
              <a:t>algılayıcı</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59432"/>
                                        </p:tgtEl>
                                        <p:attrNameLst>
                                          <p:attrName>style.visibility</p:attrName>
                                        </p:attrNameLst>
                                      </p:cBhvr>
                                      <p:to>
                                        <p:strVal val="visible"/>
                                      </p:to>
                                    </p:set>
                                    <p:animEffect transition="in" filter="wipe(down)">
                                      <p:cBhvr>
                                        <p:cTn id="7" dur="500"/>
                                        <p:tgtEl>
                                          <p:spTgt spid="3594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9430"/>
                                        </p:tgtEl>
                                        <p:attrNameLst>
                                          <p:attrName>style.visibility</p:attrName>
                                        </p:attrNameLst>
                                      </p:cBhvr>
                                      <p:to>
                                        <p:strVal val="visible"/>
                                      </p:to>
                                    </p:set>
                                    <p:animEffect transition="in" filter="wipe(left)">
                                      <p:cBhvr>
                                        <p:cTn id="11" dur="500"/>
                                        <p:tgtEl>
                                          <p:spTgt spid="35943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59431"/>
                                        </p:tgtEl>
                                        <p:attrNameLst>
                                          <p:attrName>style.visibility</p:attrName>
                                        </p:attrNameLst>
                                      </p:cBhvr>
                                      <p:to>
                                        <p:strVal val="visible"/>
                                      </p:to>
                                    </p:set>
                                    <p:animEffect transition="in" filter="wipe(down)">
                                      <p:cBhvr>
                                        <p:cTn id="15" dur="500"/>
                                        <p:tgtEl>
                                          <p:spTgt spid="3594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59429"/>
                                        </p:tgtEl>
                                        <p:attrNameLst>
                                          <p:attrName>style.visibility</p:attrName>
                                        </p:attrNameLst>
                                      </p:cBhvr>
                                      <p:to>
                                        <p:strVal val="visible"/>
                                      </p:to>
                                    </p:set>
                                    <p:animEffect transition="in" filter="wipe(left)">
                                      <p:cBhvr>
                                        <p:cTn id="19" dur="500"/>
                                        <p:tgtEl>
                                          <p:spTgt spid="35942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59433"/>
                                        </p:tgtEl>
                                        <p:attrNameLst>
                                          <p:attrName>style.visibility</p:attrName>
                                        </p:attrNameLst>
                                      </p:cBhvr>
                                      <p:to>
                                        <p:strVal val="visible"/>
                                      </p:to>
                                    </p:set>
                                    <p:animEffect transition="in" filter="wipe(down)">
                                      <p:cBhvr>
                                        <p:cTn id="23" dur="500"/>
                                        <p:tgtEl>
                                          <p:spTgt spid="359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9" grpId="0" animBg="1"/>
      <p:bldP spid="359430" grpId="0" animBg="1"/>
      <p:bldP spid="359431" grpId="0"/>
      <p:bldP spid="359432" grpId="0"/>
      <p:bldP spid="35943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type="subTitle" idx="1"/>
          </p:nvPr>
        </p:nvSpPr>
        <p:spPr>
          <a:xfrm>
            <a:off x="1571604" y="571480"/>
            <a:ext cx="6400800" cy="533400"/>
          </a:xfrm>
          <a:solidFill>
            <a:srgbClr val="FFC000"/>
          </a:solidFill>
        </p:spPr>
        <p:txBody>
          <a:bodyPr>
            <a:normAutofit/>
          </a:bodyPr>
          <a:lstStyle/>
          <a:p>
            <a:pPr algn="ctr" eaLnBrk="1" hangingPunct="1"/>
            <a:r>
              <a:rPr lang="tr-TR" b="1" dirty="0" smtClean="0">
                <a:solidFill>
                  <a:schemeClr val="bg1"/>
                </a:solidFill>
              </a:rPr>
              <a:t>Elektriksel Ölçme Sistemleri</a:t>
            </a:r>
          </a:p>
        </p:txBody>
      </p:sp>
      <p:graphicFrame>
        <p:nvGraphicFramePr>
          <p:cNvPr id="10242" name="Object 2"/>
          <p:cNvGraphicFramePr>
            <a:graphicFrameLocks noChangeAspect="1"/>
          </p:cNvGraphicFramePr>
          <p:nvPr/>
        </p:nvGraphicFramePr>
        <p:xfrm>
          <a:off x="2195513" y="2420938"/>
          <a:ext cx="4968875" cy="2714625"/>
        </p:xfrm>
        <a:graphic>
          <a:graphicData uri="http://schemas.openxmlformats.org/presentationml/2006/ole">
            <mc:AlternateContent xmlns:mc="http://schemas.openxmlformats.org/markup-compatibility/2006">
              <mc:Choice xmlns:v="urn:schemas-microsoft-com:vml" Requires="v">
                <p:oleObj spid="_x0000_s52227" name="Photo Editor Fotoğrafı" r:id="rId3" imgW="2561905" imgH="1400000" progId="">
                  <p:embed/>
                </p:oleObj>
              </mc:Choice>
              <mc:Fallback>
                <p:oleObj name="Photo Editor Fotoğrafı" r:id="rId3" imgW="2561905" imgH="14000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2420938"/>
                        <a:ext cx="496887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0453" name="Line 5"/>
          <p:cNvSpPr>
            <a:spLocks noChangeShapeType="1"/>
          </p:cNvSpPr>
          <p:nvPr/>
        </p:nvSpPr>
        <p:spPr bwMode="auto">
          <a:xfrm flipV="1">
            <a:off x="4067175" y="2060575"/>
            <a:ext cx="288925" cy="1368425"/>
          </a:xfrm>
          <a:prstGeom prst="line">
            <a:avLst/>
          </a:prstGeom>
          <a:noFill/>
          <a:ln w="25400">
            <a:solidFill>
              <a:srgbClr val="FF0000"/>
            </a:solidFill>
            <a:round/>
            <a:headEnd type="stealth" w="med" len="lg"/>
            <a:tailEnd/>
          </a:ln>
        </p:spPr>
        <p:txBody>
          <a:bodyPr>
            <a:spAutoFit/>
          </a:bodyPr>
          <a:lstStyle/>
          <a:p>
            <a:endParaRPr lang="tr-TR"/>
          </a:p>
        </p:txBody>
      </p:sp>
      <p:sp>
        <p:nvSpPr>
          <p:cNvPr id="360454" name="Line 6"/>
          <p:cNvSpPr>
            <a:spLocks noChangeShapeType="1"/>
          </p:cNvSpPr>
          <p:nvPr/>
        </p:nvSpPr>
        <p:spPr bwMode="auto">
          <a:xfrm flipH="1" flipV="1">
            <a:off x="4356100" y="2060575"/>
            <a:ext cx="863600" cy="1223963"/>
          </a:xfrm>
          <a:prstGeom prst="line">
            <a:avLst/>
          </a:prstGeom>
          <a:noFill/>
          <a:ln w="25400">
            <a:solidFill>
              <a:srgbClr val="FF0000"/>
            </a:solidFill>
            <a:round/>
            <a:headEnd type="stealth" w="med" len="lg"/>
            <a:tailEnd/>
          </a:ln>
        </p:spPr>
        <p:txBody>
          <a:bodyPr>
            <a:spAutoFit/>
          </a:bodyPr>
          <a:lstStyle/>
          <a:p>
            <a:endParaRPr lang="tr-TR"/>
          </a:p>
        </p:txBody>
      </p:sp>
      <p:sp>
        <p:nvSpPr>
          <p:cNvPr id="360455" name="Line 7"/>
          <p:cNvSpPr>
            <a:spLocks noChangeShapeType="1"/>
          </p:cNvSpPr>
          <p:nvPr/>
        </p:nvSpPr>
        <p:spPr bwMode="auto">
          <a:xfrm flipH="1">
            <a:off x="1763713" y="4149725"/>
            <a:ext cx="1584325" cy="0"/>
          </a:xfrm>
          <a:prstGeom prst="line">
            <a:avLst/>
          </a:prstGeom>
          <a:noFill/>
          <a:ln w="25400">
            <a:solidFill>
              <a:srgbClr val="FF0000"/>
            </a:solidFill>
            <a:round/>
            <a:headEnd type="stealth" w="med" len="lg"/>
            <a:tailEnd/>
          </a:ln>
        </p:spPr>
        <p:txBody>
          <a:bodyPr>
            <a:spAutoFit/>
          </a:bodyPr>
          <a:lstStyle/>
          <a:p>
            <a:endParaRPr lang="tr-TR"/>
          </a:p>
        </p:txBody>
      </p:sp>
      <p:sp>
        <p:nvSpPr>
          <p:cNvPr id="360456" name="Text Box 8"/>
          <p:cNvSpPr txBox="1">
            <a:spLocks noChangeArrowheads="1"/>
          </p:cNvSpPr>
          <p:nvPr/>
        </p:nvSpPr>
        <p:spPr bwMode="auto">
          <a:xfrm>
            <a:off x="1066800" y="3962400"/>
            <a:ext cx="785813" cy="366713"/>
          </a:xfrm>
          <a:prstGeom prst="rect">
            <a:avLst/>
          </a:prstGeom>
          <a:noFill/>
          <a:ln w="25400" algn="ctr">
            <a:noFill/>
            <a:miter lim="800000"/>
            <a:headEnd/>
            <a:tailEnd/>
          </a:ln>
        </p:spPr>
        <p:txBody>
          <a:bodyPr>
            <a:spAutoFit/>
          </a:bodyPr>
          <a:lstStyle/>
          <a:p>
            <a:pPr algn="ctr">
              <a:spcBef>
                <a:spcPct val="50000"/>
              </a:spcBef>
            </a:pPr>
            <a:r>
              <a:rPr lang="tr-TR" b="1"/>
              <a:t>a</a:t>
            </a:r>
          </a:p>
        </p:txBody>
      </p:sp>
      <p:sp>
        <p:nvSpPr>
          <p:cNvPr id="360457" name="Text Box 9"/>
          <p:cNvSpPr txBox="1">
            <a:spLocks noChangeArrowheads="1"/>
          </p:cNvSpPr>
          <p:nvPr/>
        </p:nvSpPr>
        <p:spPr bwMode="auto">
          <a:xfrm>
            <a:off x="4038600" y="1676400"/>
            <a:ext cx="719138" cy="366713"/>
          </a:xfrm>
          <a:prstGeom prst="rect">
            <a:avLst/>
          </a:prstGeom>
          <a:noFill/>
          <a:ln w="25400" algn="ctr">
            <a:noFill/>
            <a:miter lim="800000"/>
            <a:headEnd/>
            <a:tailEnd/>
          </a:ln>
        </p:spPr>
        <p:txBody>
          <a:bodyPr>
            <a:spAutoFit/>
          </a:bodyPr>
          <a:lstStyle/>
          <a:p>
            <a:pPr algn="ctr">
              <a:spcBef>
                <a:spcPct val="50000"/>
              </a:spcBef>
            </a:pPr>
            <a:r>
              <a:rPr lang="tr-TR" b="1"/>
              <a:t>b</a:t>
            </a:r>
          </a:p>
        </p:txBody>
      </p:sp>
      <p:sp>
        <p:nvSpPr>
          <p:cNvPr id="360458" name="Text Box 10"/>
          <p:cNvSpPr txBox="1">
            <a:spLocks noChangeArrowheads="1"/>
          </p:cNvSpPr>
          <p:nvPr/>
        </p:nvSpPr>
        <p:spPr bwMode="auto">
          <a:xfrm>
            <a:off x="3048000" y="5943600"/>
            <a:ext cx="3600450" cy="336550"/>
          </a:xfrm>
          <a:prstGeom prst="rect">
            <a:avLst/>
          </a:prstGeom>
          <a:noFill/>
          <a:ln w="25400" algn="ctr">
            <a:noFill/>
            <a:miter lim="800000"/>
            <a:headEnd/>
            <a:tailEnd/>
          </a:ln>
        </p:spPr>
        <p:txBody>
          <a:bodyPr>
            <a:spAutoFit/>
          </a:bodyPr>
          <a:lstStyle/>
          <a:p>
            <a:pPr>
              <a:spcBef>
                <a:spcPct val="50000"/>
              </a:spcBef>
            </a:pPr>
            <a:r>
              <a:rPr lang="tr-TR" sz="1600" b="1"/>
              <a:t>a. Algılayıcı         b. Yönlendirici</a:t>
            </a:r>
          </a:p>
        </p:txBody>
      </p:sp>
      <p:sp>
        <p:nvSpPr>
          <p:cNvPr id="10251" name="Text Box 11"/>
          <p:cNvSpPr txBox="1">
            <a:spLocks noChangeArrowheads="1"/>
          </p:cNvSpPr>
          <p:nvPr/>
        </p:nvSpPr>
        <p:spPr bwMode="auto">
          <a:xfrm>
            <a:off x="1331913" y="5300663"/>
            <a:ext cx="7129462" cy="366712"/>
          </a:xfrm>
          <a:prstGeom prst="rect">
            <a:avLst/>
          </a:prstGeom>
          <a:noFill/>
          <a:ln w="25400" algn="ctr">
            <a:noFill/>
            <a:miter lim="800000"/>
            <a:headEnd/>
            <a:tailEnd/>
          </a:ln>
        </p:spPr>
        <p:txBody>
          <a:bodyPr>
            <a:spAutoFit/>
          </a:bodyPr>
          <a:lstStyle/>
          <a:p>
            <a:pPr algn="ctr">
              <a:spcBef>
                <a:spcPct val="50000"/>
              </a:spcBef>
            </a:pPr>
            <a:r>
              <a:rPr lang="tr-TR" b="1"/>
              <a:t>Sarsak arkasındaki dane algılayıcısı.  Tüm sarsaklar boyunca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60456"/>
                                        </p:tgtEl>
                                        <p:attrNameLst>
                                          <p:attrName>style.visibility</p:attrName>
                                        </p:attrNameLst>
                                      </p:cBhvr>
                                      <p:to>
                                        <p:strVal val="visible"/>
                                      </p:to>
                                    </p:set>
                                    <p:animEffect transition="in" filter="wipe(down)">
                                      <p:cBhvr>
                                        <p:cTn id="7" dur="500"/>
                                        <p:tgtEl>
                                          <p:spTgt spid="36045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60454"/>
                                        </p:tgtEl>
                                        <p:attrNameLst>
                                          <p:attrName>style.visibility</p:attrName>
                                        </p:attrNameLst>
                                      </p:cBhvr>
                                      <p:to>
                                        <p:strVal val="visible"/>
                                      </p:to>
                                    </p:set>
                                    <p:animEffect transition="in" filter="wipe(up)">
                                      <p:cBhvr>
                                        <p:cTn id="11" dur="500"/>
                                        <p:tgtEl>
                                          <p:spTgt spid="36045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60453"/>
                                        </p:tgtEl>
                                        <p:attrNameLst>
                                          <p:attrName>style.visibility</p:attrName>
                                        </p:attrNameLst>
                                      </p:cBhvr>
                                      <p:to>
                                        <p:strVal val="visible"/>
                                      </p:to>
                                    </p:set>
                                    <p:animEffect transition="in" filter="wipe(up)">
                                      <p:cBhvr>
                                        <p:cTn id="14" dur="500"/>
                                        <p:tgtEl>
                                          <p:spTgt spid="36045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60457"/>
                                        </p:tgtEl>
                                        <p:attrNameLst>
                                          <p:attrName>style.visibility</p:attrName>
                                        </p:attrNameLst>
                                      </p:cBhvr>
                                      <p:to>
                                        <p:strVal val="visible"/>
                                      </p:to>
                                    </p:set>
                                    <p:animEffect transition="in" filter="wipe(down)">
                                      <p:cBhvr>
                                        <p:cTn id="18" dur="500"/>
                                        <p:tgtEl>
                                          <p:spTgt spid="36045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60455"/>
                                        </p:tgtEl>
                                        <p:attrNameLst>
                                          <p:attrName>style.visibility</p:attrName>
                                        </p:attrNameLst>
                                      </p:cBhvr>
                                      <p:to>
                                        <p:strVal val="visible"/>
                                      </p:to>
                                    </p:set>
                                    <p:animEffect transition="in" filter="wipe(left)">
                                      <p:cBhvr>
                                        <p:cTn id="22" dur="500"/>
                                        <p:tgtEl>
                                          <p:spTgt spid="360455"/>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360458"/>
                                        </p:tgtEl>
                                        <p:attrNameLst>
                                          <p:attrName>style.visibility</p:attrName>
                                        </p:attrNameLst>
                                      </p:cBhvr>
                                      <p:to>
                                        <p:strVal val="visible"/>
                                      </p:to>
                                    </p:set>
                                    <p:animEffect transition="in" filter="wipe(down)">
                                      <p:cBhvr>
                                        <p:cTn id="26" dur="500"/>
                                        <p:tgtEl>
                                          <p:spTgt spid="360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3" grpId="0" animBg="1"/>
      <p:bldP spid="360454" grpId="0" animBg="1"/>
      <p:bldP spid="360455" grpId="0" animBg="1"/>
      <p:bldP spid="360456" grpId="0"/>
      <p:bldP spid="360457" grpId="0"/>
      <p:bldP spid="36045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sz="half" idx="1"/>
          </p:nvPr>
        </p:nvSpPr>
        <p:spPr>
          <a:xfrm>
            <a:off x="214282" y="1142984"/>
            <a:ext cx="8715436" cy="5715016"/>
          </a:xfrm>
        </p:spPr>
        <p:txBody>
          <a:bodyPr>
            <a:normAutofit fontScale="40000" lnSpcReduction="20000"/>
          </a:bodyPr>
          <a:lstStyle/>
          <a:p>
            <a:pPr marL="447675" indent="-447675" eaLnBrk="1" hangingPunct="1">
              <a:lnSpc>
                <a:spcPct val="90000"/>
              </a:lnSpc>
              <a:buFontTx/>
              <a:buNone/>
            </a:pPr>
            <a:endParaRPr lang="tr-TR" sz="3800" dirty="0" smtClean="0">
              <a:latin typeface="Times New Roman" pitchFamily="18" charset="0"/>
            </a:endParaRPr>
          </a:p>
          <a:p>
            <a:pPr marL="447675" indent="-447675" eaLnBrk="1" hangingPunct="1">
              <a:lnSpc>
                <a:spcPct val="90000"/>
              </a:lnSpc>
              <a:buFont typeface="Wingdings" pitchFamily="2" charset="2"/>
              <a:buChar char="q"/>
            </a:pPr>
            <a:r>
              <a:rPr lang="tr-TR" sz="5100" b="1" dirty="0" smtClean="0"/>
              <a:t>Ülkemizdeki biçerdöver parkının yaşlı olması, </a:t>
            </a:r>
          </a:p>
          <a:p>
            <a:pPr marL="447675" indent="-447675" algn="just" eaLnBrk="1" hangingPunct="1">
              <a:lnSpc>
                <a:spcPct val="90000"/>
              </a:lnSpc>
              <a:buFont typeface="Wingdings" pitchFamily="2" charset="2"/>
              <a:buChar char="q"/>
            </a:pPr>
            <a:endParaRPr lang="tr-TR" sz="5100" b="1" dirty="0" smtClean="0"/>
          </a:p>
          <a:p>
            <a:pPr marL="447675" indent="-447675" algn="just" eaLnBrk="1" hangingPunct="1">
              <a:lnSpc>
                <a:spcPct val="90000"/>
              </a:lnSpc>
              <a:buFont typeface="Wingdings" pitchFamily="2" charset="2"/>
              <a:buChar char="q"/>
            </a:pPr>
            <a:r>
              <a:rPr lang="tr-TR" sz="5100" b="1" dirty="0" smtClean="0"/>
              <a:t>Operatörlerin çalışma koşullarının ağırlığı, </a:t>
            </a:r>
          </a:p>
          <a:p>
            <a:pPr marL="447675" indent="-447675" algn="just" eaLnBrk="1" hangingPunct="1">
              <a:lnSpc>
                <a:spcPct val="90000"/>
              </a:lnSpc>
              <a:buFont typeface="Wingdings" pitchFamily="2" charset="2"/>
              <a:buChar char="q"/>
            </a:pPr>
            <a:endParaRPr lang="tr-TR" sz="5100" b="1" dirty="0" smtClean="0"/>
          </a:p>
          <a:p>
            <a:pPr marL="447675" indent="-447675" algn="just" eaLnBrk="1" hangingPunct="1">
              <a:lnSpc>
                <a:spcPct val="90000"/>
              </a:lnSpc>
              <a:buFont typeface="Wingdings" pitchFamily="2" charset="2"/>
              <a:buChar char="q"/>
            </a:pPr>
            <a:r>
              <a:rPr lang="tr-TR" sz="5100" b="1" dirty="0" smtClean="0"/>
              <a:t>Biçerdöverlerin bakım ve ayarlarının tekniğine uygun</a:t>
            </a:r>
          </a:p>
          <a:p>
            <a:pPr marL="447675" indent="-447675" algn="just" eaLnBrk="1" hangingPunct="1">
              <a:lnSpc>
                <a:spcPct val="90000"/>
              </a:lnSpc>
              <a:buNone/>
            </a:pPr>
            <a:r>
              <a:rPr lang="tr-TR" sz="5100" b="1" dirty="0" smtClean="0"/>
              <a:t>	yapılmaması,   </a:t>
            </a:r>
          </a:p>
          <a:p>
            <a:pPr marL="447675" indent="-447675" algn="just" eaLnBrk="1" hangingPunct="1">
              <a:lnSpc>
                <a:spcPct val="90000"/>
              </a:lnSpc>
              <a:buFont typeface="Wingdings" pitchFamily="2" charset="2"/>
              <a:buChar char="q"/>
            </a:pPr>
            <a:endParaRPr lang="tr-TR" sz="5100" b="1" dirty="0" smtClean="0"/>
          </a:p>
          <a:p>
            <a:pPr marL="447675" indent="-447675" algn="just" eaLnBrk="1" hangingPunct="1">
              <a:lnSpc>
                <a:spcPct val="90000"/>
              </a:lnSpc>
              <a:buFont typeface="Wingdings" pitchFamily="2" charset="2"/>
              <a:buChar char="q"/>
            </a:pPr>
            <a:r>
              <a:rPr lang="tr-TR" sz="5100" b="1" dirty="0" smtClean="0"/>
              <a:t>Biçerdöver sahiplerinin ve operatörlerin  eğitim eksikliği, </a:t>
            </a:r>
          </a:p>
          <a:p>
            <a:pPr marL="447675" indent="-447675" algn="just" eaLnBrk="1" hangingPunct="1">
              <a:lnSpc>
                <a:spcPct val="90000"/>
              </a:lnSpc>
              <a:buFont typeface="Wingdings" pitchFamily="2" charset="2"/>
              <a:buChar char="q"/>
            </a:pPr>
            <a:endParaRPr lang="tr-TR" sz="5100" b="1" dirty="0" smtClean="0"/>
          </a:p>
          <a:p>
            <a:pPr marL="447675" indent="-447675" algn="just" eaLnBrk="1" hangingPunct="1">
              <a:lnSpc>
                <a:spcPct val="90000"/>
              </a:lnSpc>
              <a:buFont typeface="Wingdings" pitchFamily="2" charset="2"/>
              <a:buChar char="q"/>
            </a:pPr>
            <a:r>
              <a:rPr lang="tr-TR" sz="5100" b="1" dirty="0" smtClean="0"/>
              <a:t>Ürün sahiplerinin konuya ilgisizliği, </a:t>
            </a:r>
          </a:p>
          <a:p>
            <a:pPr marL="447675" indent="-447675" algn="just">
              <a:lnSpc>
                <a:spcPct val="80000"/>
              </a:lnSpc>
              <a:buFont typeface="Wingdings" pitchFamily="2" charset="2"/>
              <a:buChar char="q"/>
            </a:pPr>
            <a:endParaRPr lang="tr-TR" sz="5100" dirty="0" smtClean="0"/>
          </a:p>
          <a:p>
            <a:pPr marL="447675" indent="-447675" algn="just">
              <a:lnSpc>
                <a:spcPct val="80000"/>
              </a:lnSpc>
              <a:buFont typeface="Wingdings" pitchFamily="2" charset="2"/>
              <a:buChar char="q"/>
            </a:pPr>
            <a:r>
              <a:rPr lang="tr-TR" sz="5100" b="1" dirty="0" smtClean="0"/>
              <a:t>Hasat olgunluğuna gelmemiş ürünün hasat edilmesi,</a:t>
            </a:r>
          </a:p>
          <a:p>
            <a:pPr marL="447675" indent="-447675" algn="just">
              <a:lnSpc>
                <a:spcPct val="80000"/>
              </a:lnSpc>
              <a:buFont typeface="Wingdings" pitchFamily="2" charset="2"/>
              <a:buChar char="q"/>
            </a:pPr>
            <a:endParaRPr lang="tr-TR" sz="5100" b="1" dirty="0" smtClean="0"/>
          </a:p>
          <a:p>
            <a:pPr marL="447675" indent="-447675" algn="just">
              <a:lnSpc>
                <a:spcPct val="80000"/>
              </a:lnSpc>
              <a:buFont typeface="Wingdings" pitchFamily="2" charset="2"/>
              <a:buChar char="q"/>
            </a:pPr>
            <a:r>
              <a:rPr lang="tr-TR" sz="5100" b="1" dirty="0" smtClean="0"/>
              <a:t> Biçerdöver sayısının azlığı,  </a:t>
            </a:r>
          </a:p>
          <a:p>
            <a:pPr marL="447675" indent="-447675" algn="just">
              <a:lnSpc>
                <a:spcPct val="80000"/>
              </a:lnSpc>
              <a:buFont typeface="Wingdings" pitchFamily="2" charset="2"/>
              <a:buChar char="q"/>
            </a:pPr>
            <a:endParaRPr lang="tr-TR" sz="5100" b="1" dirty="0" smtClean="0"/>
          </a:p>
          <a:p>
            <a:pPr marL="447675" indent="-447675" algn="just">
              <a:lnSpc>
                <a:spcPct val="80000"/>
              </a:lnSpc>
              <a:buFont typeface="Wingdings" pitchFamily="2" charset="2"/>
              <a:buChar char="q"/>
            </a:pPr>
            <a:r>
              <a:rPr lang="tr-TR" sz="5100" b="1" dirty="0" smtClean="0"/>
              <a:t>Biçerdöver sahiplerinin kar amacı gütmesi, </a:t>
            </a:r>
            <a:r>
              <a:rPr lang="tr-TR" sz="5100" dirty="0" smtClean="0"/>
              <a:t>  </a:t>
            </a:r>
          </a:p>
          <a:p>
            <a:pPr marL="447675" indent="-447675" algn="just" eaLnBrk="1" hangingPunct="1">
              <a:lnSpc>
                <a:spcPct val="90000"/>
              </a:lnSpc>
              <a:buFontTx/>
              <a:buNone/>
            </a:pPr>
            <a:endParaRPr lang="tr-TR" sz="2600" dirty="0" smtClean="0">
              <a:latin typeface="Times New Roman" pitchFamily="18" charset="0"/>
            </a:endParaRPr>
          </a:p>
          <a:p>
            <a:pPr marL="447675" indent="-447675" algn="just" eaLnBrk="1" hangingPunct="1">
              <a:lnSpc>
                <a:spcPct val="90000"/>
              </a:lnSpc>
              <a:buFontTx/>
              <a:buNone/>
            </a:pPr>
            <a:endParaRPr lang="tr-TR" sz="1800" dirty="0" smtClean="0">
              <a:latin typeface="Times New Roman" pitchFamily="18" charset="0"/>
            </a:endParaRPr>
          </a:p>
          <a:p>
            <a:pPr marL="447675" indent="-447675" algn="just" eaLnBrk="1" hangingPunct="1">
              <a:lnSpc>
                <a:spcPct val="90000"/>
              </a:lnSpc>
              <a:buFontTx/>
              <a:buNone/>
            </a:pPr>
            <a:r>
              <a:rPr lang="tr-TR" sz="1800" dirty="0" smtClean="0">
                <a:latin typeface="Times New Roman" pitchFamily="18" charset="0"/>
              </a:rPr>
              <a:t>     </a:t>
            </a:r>
          </a:p>
          <a:p>
            <a:pPr marL="447675" indent="-447675" algn="just" eaLnBrk="1" hangingPunct="1">
              <a:lnSpc>
                <a:spcPct val="90000"/>
              </a:lnSpc>
              <a:buFontTx/>
              <a:buNone/>
            </a:pPr>
            <a:r>
              <a:rPr lang="tr-TR" sz="1800" dirty="0" smtClean="0">
                <a:latin typeface="Times New Roman" pitchFamily="18" charset="0"/>
              </a:rPr>
              <a:t>        </a:t>
            </a:r>
          </a:p>
        </p:txBody>
      </p:sp>
      <p:sp>
        <p:nvSpPr>
          <p:cNvPr id="4" name="3 Veri Yer Tutucusu"/>
          <p:cNvSpPr>
            <a:spLocks noGrp="1"/>
          </p:cNvSpPr>
          <p:nvPr>
            <p:ph type="dt" sz="half" idx="10"/>
          </p:nvPr>
        </p:nvSpPr>
        <p:spPr/>
        <p:txBody>
          <a:bodyPr/>
          <a:lstStyle/>
          <a:p>
            <a:pPr>
              <a:defRPr/>
            </a:pPr>
            <a:fld id="{8F26AC52-DEC3-4727-B500-06CB712CC0C7}" type="datetime1">
              <a:rPr lang="tr-TR" smtClean="0"/>
              <a:pPr>
                <a:defRPr/>
              </a:pPr>
              <a:t>13.12.2019</a:t>
            </a:fld>
            <a:endParaRPr lang="tr-TR"/>
          </a:p>
        </p:txBody>
      </p:sp>
      <p:sp>
        <p:nvSpPr>
          <p:cNvPr id="5" name="4 Slayt Numarası Yer Tutucusu"/>
          <p:cNvSpPr>
            <a:spLocks noGrp="1"/>
          </p:cNvSpPr>
          <p:nvPr>
            <p:ph type="sldNum" sz="quarter" idx="12"/>
          </p:nvPr>
        </p:nvSpPr>
        <p:spPr/>
        <p:txBody>
          <a:bodyPr/>
          <a:lstStyle/>
          <a:p>
            <a:pPr>
              <a:defRPr/>
            </a:pPr>
            <a:fld id="{6322EF5C-F3A1-4843-9B71-597FA860F8A7}" type="slidenum">
              <a:rPr lang="tr-TR" smtClean="0"/>
              <a:pPr>
                <a:defRPr/>
              </a:pPr>
              <a:t>75</a:t>
            </a:fld>
            <a:endParaRPr lang="tr-TR"/>
          </a:p>
        </p:txBody>
      </p:sp>
      <p:sp>
        <p:nvSpPr>
          <p:cNvPr id="16387" name="AutoShape 2"/>
          <p:cNvSpPr>
            <a:spLocks noChangeArrowheads="1"/>
          </p:cNvSpPr>
          <p:nvPr/>
        </p:nvSpPr>
        <p:spPr bwMode="auto">
          <a:xfrm>
            <a:off x="214282" y="214290"/>
            <a:ext cx="8107388" cy="762000"/>
          </a:xfrm>
          <a:prstGeom prst="homePlate">
            <a:avLst>
              <a:gd name="adj" fmla="val 55364"/>
            </a:avLst>
          </a:prstGeom>
          <a:solidFill>
            <a:srgbClr val="FFC000"/>
          </a:solidFill>
          <a:ln w="9525">
            <a:solidFill>
              <a:schemeClr val="tx1"/>
            </a:solidFill>
            <a:miter lim="800000"/>
            <a:headEnd/>
            <a:tailEnd/>
          </a:ln>
        </p:spPr>
        <p:txBody>
          <a:bodyPr wrap="none" lIns="91408" tIns="45705" rIns="91408" bIns="45705" anchor="ctr"/>
          <a:lstStyle/>
          <a:p>
            <a:pPr>
              <a:spcBef>
                <a:spcPct val="0"/>
              </a:spcBef>
            </a:pPr>
            <a:r>
              <a:rPr lang="tr-TR" sz="1600" b="1" dirty="0">
                <a:latin typeface="Tahoma" pitchFamily="34" charset="0"/>
              </a:rPr>
              <a:t>BİÇERDÖVERLE HUBUBAT HASADINDA DANE KAYIPLARINI</a:t>
            </a:r>
          </a:p>
          <a:p>
            <a:pPr>
              <a:spcBef>
                <a:spcPct val="0"/>
              </a:spcBef>
            </a:pPr>
            <a:r>
              <a:rPr lang="tr-TR" sz="1600" b="1" dirty="0">
                <a:latin typeface="Tahoma" pitchFamily="34" charset="0"/>
              </a:rPr>
              <a:t> ARTIRAN ETMENLER:  </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sz="half" idx="1"/>
          </p:nvPr>
        </p:nvSpPr>
        <p:spPr>
          <a:xfrm>
            <a:off x="285720" y="1214422"/>
            <a:ext cx="8572560" cy="5286412"/>
          </a:xfrm>
        </p:spPr>
        <p:txBody>
          <a:bodyPr>
            <a:normAutofit fontScale="85000" lnSpcReduction="20000"/>
          </a:bodyPr>
          <a:lstStyle/>
          <a:p>
            <a:pPr marL="447675" indent="-447675" eaLnBrk="1" hangingPunct="1">
              <a:lnSpc>
                <a:spcPct val="80000"/>
              </a:lnSpc>
            </a:pPr>
            <a:endParaRPr lang="tr-TR" sz="1400" b="1" dirty="0" smtClean="0"/>
          </a:p>
          <a:p>
            <a:pPr marL="447675" indent="-447675" algn="just" eaLnBrk="1" hangingPunct="1">
              <a:lnSpc>
                <a:spcPct val="80000"/>
              </a:lnSpc>
              <a:buFontTx/>
              <a:buNone/>
            </a:pPr>
            <a:endParaRPr lang="tr-TR" sz="2000" dirty="0" smtClean="0">
              <a:latin typeface="Tahoma" pitchFamily="34" charset="0"/>
            </a:endParaRPr>
          </a:p>
          <a:p>
            <a:pPr marL="447675" indent="-447675" algn="just">
              <a:lnSpc>
                <a:spcPct val="80000"/>
              </a:lnSpc>
              <a:buFont typeface="Wingdings" pitchFamily="2" charset="2"/>
              <a:buChar char="q"/>
            </a:pPr>
            <a:r>
              <a:rPr lang="tr-TR" sz="2400" b="1" dirty="0" smtClean="0"/>
              <a:t>Biçim ücretinin, hasat edilen alana/dekara başına göre tespit edilmesi,</a:t>
            </a:r>
          </a:p>
          <a:p>
            <a:pPr marL="447675" indent="-447675" algn="just">
              <a:lnSpc>
                <a:spcPct val="80000"/>
              </a:lnSpc>
              <a:buFont typeface="Wingdings" pitchFamily="2" charset="2"/>
              <a:buChar char="q"/>
            </a:pPr>
            <a:r>
              <a:rPr lang="tr-TR" sz="2400" b="1" dirty="0" smtClean="0"/>
              <a:t>Tescil ve plaka işlemleri yapılmamış biçerdöverlerin  çalıştırılması, </a:t>
            </a:r>
          </a:p>
          <a:p>
            <a:pPr marL="447675" indent="-447675" algn="just">
              <a:lnSpc>
                <a:spcPct val="80000"/>
              </a:lnSpc>
              <a:buFont typeface="Wingdings" pitchFamily="2" charset="2"/>
              <a:buChar char="q"/>
            </a:pPr>
            <a:endParaRPr lang="tr-TR" sz="2400" b="1" dirty="0" smtClean="0"/>
          </a:p>
          <a:p>
            <a:pPr marL="447675" indent="-447675" algn="just">
              <a:lnSpc>
                <a:spcPct val="80000"/>
              </a:lnSpc>
              <a:buFont typeface="Wingdings" pitchFamily="2" charset="2"/>
              <a:buChar char="q"/>
            </a:pPr>
            <a:r>
              <a:rPr lang="tr-TR" sz="2400" b="1" dirty="0" smtClean="0"/>
              <a:t>Biçerdöverin çalışacağı tarla ve ürün koşullarının makineli hasada uygun hale getirilmemiş olması,   </a:t>
            </a:r>
          </a:p>
          <a:p>
            <a:pPr marL="447675" indent="-447675" algn="just">
              <a:lnSpc>
                <a:spcPct val="80000"/>
              </a:lnSpc>
              <a:buFont typeface="Wingdings" pitchFamily="2" charset="2"/>
              <a:buChar char="q"/>
            </a:pPr>
            <a:endParaRPr lang="tr-TR" sz="2400" b="1" dirty="0" smtClean="0"/>
          </a:p>
          <a:p>
            <a:pPr marL="447675" indent="-447675" algn="just">
              <a:lnSpc>
                <a:spcPct val="80000"/>
              </a:lnSpc>
              <a:buFont typeface="Wingdings" pitchFamily="2" charset="2"/>
              <a:buChar char="q"/>
            </a:pPr>
            <a:r>
              <a:rPr lang="tr-TR" sz="2400" b="1" dirty="0" smtClean="0"/>
              <a:t>Ürün sahipleri ile biçerdöver sahipleri arasında hukuki geçerliliği olan</a:t>
            </a:r>
          </a:p>
          <a:p>
            <a:pPr marL="447675" indent="-447675" algn="just">
              <a:lnSpc>
                <a:spcPct val="80000"/>
              </a:lnSpc>
              <a:buNone/>
            </a:pPr>
            <a:r>
              <a:rPr lang="tr-TR" sz="2400" b="1" dirty="0" smtClean="0"/>
              <a:t>	sözleşmenin yapılmamış olması,      </a:t>
            </a:r>
          </a:p>
          <a:p>
            <a:pPr marL="447675" indent="-447675" algn="just">
              <a:lnSpc>
                <a:spcPct val="80000"/>
              </a:lnSpc>
              <a:buFont typeface="Wingdings" pitchFamily="2" charset="2"/>
              <a:buChar char="q"/>
            </a:pPr>
            <a:endParaRPr lang="tr-TR" sz="2400" b="1" dirty="0" smtClean="0"/>
          </a:p>
          <a:p>
            <a:pPr marL="447675" indent="-447675" algn="just">
              <a:lnSpc>
                <a:spcPct val="80000"/>
              </a:lnSpc>
              <a:buFont typeface="Wingdings" pitchFamily="2" charset="2"/>
              <a:buChar char="q"/>
            </a:pPr>
            <a:r>
              <a:rPr lang="tr-TR" sz="2400" b="1" dirty="0" smtClean="0"/>
              <a:t>Optimum hasat koşullarının sağlanamaması, </a:t>
            </a:r>
          </a:p>
          <a:p>
            <a:pPr marL="447675" indent="-447675" algn="just">
              <a:lnSpc>
                <a:spcPct val="80000"/>
              </a:lnSpc>
              <a:buFont typeface="Wingdings" pitchFamily="2" charset="2"/>
              <a:buChar char="q"/>
            </a:pPr>
            <a:endParaRPr lang="tr-TR" sz="2400" b="1" dirty="0" smtClean="0"/>
          </a:p>
          <a:p>
            <a:pPr marL="447675" indent="-447675" algn="just">
              <a:lnSpc>
                <a:spcPct val="80000"/>
              </a:lnSpc>
              <a:buFont typeface="Wingdings" pitchFamily="2" charset="2"/>
              <a:buChar char="q"/>
            </a:pPr>
            <a:r>
              <a:rPr lang="tr-TR" sz="2400" b="1" dirty="0" smtClean="0"/>
              <a:t>Kontrol çalışmalarında, planlama ve programlama aşamalarında yapılan hatalar,  </a:t>
            </a:r>
          </a:p>
          <a:p>
            <a:pPr marL="447675" indent="-447675" algn="just">
              <a:lnSpc>
                <a:spcPct val="80000"/>
              </a:lnSpc>
              <a:buFont typeface="Wingdings" pitchFamily="2" charset="2"/>
              <a:buChar char="q"/>
            </a:pPr>
            <a:endParaRPr lang="tr-TR" sz="2400" b="1" dirty="0" smtClean="0"/>
          </a:p>
          <a:p>
            <a:pPr marL="447675" indent="-447675" algn="just">
              <a:lnSpc>
                <a:spcPct val="80000"/>
              </a:lnSpc>
              <a:buFont typeface="Wingdings" pitchFamily="2" charset="2"/>
              <a:buChar char="q"/>
            </a:pPr>
            <a:r>
              <a:rPr lang="tr-TR" sz="2400" b="1" dirty="0" smtClean="0"/>
              <a:t>Konuya ilişkin hukuki düzenlemelerdeki yetersizlikler, </a:t>
            </a:r>
          </a:p>
          <a:p>
            <a:pPr marL="447675" indent="-447675" algn="just">
              <a:lnSpc>
                <a:spcPct val="80000"/>
              </a:lnSpc>
              <a:buNone/>
            </a:pPr>
            <a:endParaRPr lang="tr-TR" sz="2400" dirty="0" smtClean="0"/>
          </a:p>
          <a:p>
            <a:pPr marL="447675" indent="-447675" algn="just" eaLnBrk="1" hangingPunct="1">
              <a:lnSpc>
                <a:spcPct val="80000"/>
              </a:lnSpc>
              <a:buFontTx/>
              <a:buNone/>
            </a:pPr>
            <a:endParaRPr lang="tr-TR" sz="2000" dirty="0" smtClean="0">
              <a:latin typeface="Tahoma" pitchFamily="34" charset="0"/>
            </a:endParaRPr>
          </a:p>
          <a:p>
            <a:pPr marL="447675" indent="-447675" algn="just" eaLnBrk="1" hangingPunct="1">
              <a:lnSpc>
                <a:spcPct val="80000"/>
              </a:lnSpc>
              <a:buFontTx/>
              <a:buNone/>
            </a:pPr>
            <a:r>
              <a:rPr lang="tr-TR" sz="2000" dirty="0" smtClean="0">
                <a:latin typeface="Tahoma" pitchFamily="34" charset="0"/>
              </a:rPr>
              <a:t>        </a:t>
            </a:r>
          </a:p>
        </p:txBody>
      </p:sp>
      <p:sp>
        <p:nvSpPr>
          <p:cNvPr id="4" name="3 Veri Yer Tutucusu"/>
          <p:cNvSpPr>
            <a:spLocks noGrp="1"/>
          </p:cNvSpPr>
          <p:nvPr>
            <p:ph type="dt" sz="half" idx="10"/>
          </p:nvPr>
        </p:nvSpPr>
        <p:spPr/>
        <p:txBody>
          <a:bodyPr/>
          <a:lstStyle/>
          <a:p>
            <a:pPr>
              <a:defRPr/>
            </a:pPr>
            <a:fld id="{9BE75A74-C4DD-4AD5-A0D4-DE2659EFB06B}" type="datetime1">
              <a:rPr lang="tr-TR" smtClean="0"/>
              <a:pPr>
                <a:defRPr/>
              </a:pPr>
              <a:t>13.12.2019</a:t>
            </a:fld>
            <a:endParaRPr lang="tr-TR"/>
          </a:p>
        </p:txBody>
      </p:sp>
      <p:sp>
        <p:nvSpPr>
          <p:cNvPr id="5" name="4 Slayt Numarası Yer Tutucusu"/>
          <p:cNvSpPr>
            <a:spLocks noGrp="1"/>
          </p:cNvSpPr>
          <p:nvPr>
            <p:ph type="sldNum" sz="quarter" idx="12"/>
          </p:nvPr>
        </p:nvSpPr>
        <p:spPr/>
        <p:txBody>
          <a:bodyPr/>
          <a:lstStyle/>
          <a:p>
            <a:pPr>
              <a:defRPr/>
            </a:pPr>
            <a:fld id="{6322EF5C-F3A1-4843-9B71-597FA860F8A7}" type="slidenum">
              <a:rPr lang="tr-TR" smtClean="0"/>
              <a:pPr>
                <a:defRPr/>
              </a:pPr>
              <a:t>76</a:t>
            </a:fld>
            <a:endParaRPr lang="tr-TR"/>
          </a:p>
        </p:txBody>
      </p:sp>
      <p:sp>
        <p:nvSpPr>
          <p:cNvPr id="17411" name="AutoShape 2"/>
          <p:cNvSpPr>
            <a:spLocks noChangeArrowheads="1"/>
          </p:cNvSpPr>
          <p:nvPr/>
        </p:nvSpPr>
        <p:spPr bwMode="auto">
          <a:xfrm>
            <a:off x="285720" y="214290"/>
            <a:ext cx="8643965" cy="841395"/>
          </a:xfrm>
          <a:prstGeom prst="homePlate">
            <a:avLst>
              <a:gd name="adj" fmla="val 66927"/>
            </a:avLst>
          </a:prstGeom>
          <a:solidFill>
            <a:srgbClr val="FFC000"/>
          </a:solidFill>
          <a:ln w="9525">
            <a:solidFill>
              <a:schemeClr val="tx1"/>
            </a:solidFill>
            <a:miter lim="800000"/>
            <a:headEnd/>
            <a:tailEnd/>
          </a:ln>
        </p:spPr>
        <p:txBody>
          <a:bodyPr wrap="none" lIns="91408" tIns="45705" rIns="91408" bIns="45705" anchor="ctr"/>
          <a:lstStyle/>
          <a:p>
            <a:pPr>
              <a:spcBef>
                <a:spcPct val="0"/>
              </a:spcBef>
            </a:pPr>
            <a:r>
              <a:rPr lang="tr-TR" sz="1600" b="1" dirty="0">
                <a:latin typeface="Tahoma" pitchFamily="34" charset="0"/>
              </a:rPr>
              <a:t> BİÇERDÖVERLE HUBUBAT HASADINDA DANE KAYIPLARINI</a:t>
            </a:r>
          </a:p>
          <a:p>
            <a:pPr>
              <a:spcBef>
                <a:spcPct val="0"/>
              </a:spcBef>
            </a:pPr>
            <a:r>
              <a:rPr lang="tr-TR" sz="1600" b="1" dirty="0">
                <a:latin typeface="Tahoma" pitchFamily="34" charset="0"/>
              </a:rPr>
              <a:t> ARTIRAN ETMENLER: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428736"/>
            <a:ext cx="8229600" cy="5214974"/>
          </a:xfrm>
        </p:spPr>
        <p:txBody>
          <a:bodyPr>
            <a:normAutofit/>
          </a:bodyPr>
          <a:lstStyle/>
          <a:p>
            <a:pPr>
              <a:buFont typeface="Wingdings" pitchFamily="2" charset="2"/>
              <a:buChar char="q"/>
            </a:pPr>
            <a:r>
              <a:rPr lang="tr-TR" sz="2400" b="1" dirty="0" smtClean="0"/>
              <a:t>Biçerdöver kullanıcılarının “operatör yetiştirme kursu” </a:t>
            </a:r>
            <a:r>
              <a:rPr lang="tr-TR" sz="2400" b="1" dirty="0" err="1" smtClean="0"/>
              <a:t>na</a:t>
            </a:r>
            <a:r>
              <a:rPr lang="tr-TR" sz="2400" b="1" dirty="0" smtClean="0"/>
              <a:t> katılmadığından teknik bilgilerden mahrum oluşu,  </a:t>
            </a:r>
          </a:p>
          <a:p>
            <a:pPr>
              <a:buFont typeface="Wingdings" pitchFamily="2" charset="2"/>
              <a:buChar char="q"/>
            </a:pPr>
            <a:r>
              <a:rPr lang="tr-TR" sz="2400" b="1" dirty="0" smtClean="0"/>
              <a:t>Kurs görmüş dahi olsa kar amacı ile biçerdöverlerin yüksek hızda çalıştırılması, </a:t>
            </a:r>
          </a:p>
          <a:p>
            <a:pPr>
              <a:buFont typeface="Wingdings" pitchFamily="2" charset="2"/>
              <a:buChar char="q"/>
            </a:pPr>
            <a:r>
              <a:rPr lang="tr-TR" sz="2400" b="1" dirty="0" smtClean="0"/>
              <a:t>Biçerdöveri hububat durumuna göre her tarla için yeniden ayar yapmaması, </a:t>
            </a:r>
          </a:p>
          <a:p>
            <a:pPr>
              <a:buFont typeface="Wingdings" pitchFamily="2" charset="2"/>
              <a:buChar char="q"/>
            </a:pPr>
            <a:r>
              <a:rPr lang="tr-TR" sz="2400" b="1" dirty="0" smtClean="0"/>
              <a:t>Tarlanın tesviyesiz olması, </a:t>
            </a:r>
          </a:p>
          <a:p>
            <a:pPr>
              <a:buFont typeface="Wingdings" pitchFamily="2" charset="2"/>
              <a:buChar char="q"/>
            </a:pPr>
            <a:r>
              <a:rPr lang="tr-TR" sz="2400" b="1" dirty="0" smtClean="0"/>
              <a:t>Çiftçinin biçerdöver hakkındaki teknik bilgileri ve dane kayıp ölçüm yöntemini bilmemesi, </a:t>
            </a:r>
          </a:p>
          <a:p>
            <a:endParaRPr lang="tr-TR" dirty="0"/>
          </a:p>
        </p:txBody>
      </p:sp>
      <p:sp>
        <p:nvSpPr>
          <p:cNvPr id="6" name="5 Veri Yer Tutucusu"/>
          <p:cNvSpPr>
            <a:spLocks noGrp="1"/>
          </p:cNvSpPr>
          <p:nvPr>
            <p:ph type="dt" sz="half" idx="10"/>
          </p:nvPr>
        </p:nvSpPr>
        <p:spPr/>
        <p:txBody>
          <a:bodyPr/>
          <a:lstStyle/>
          <a:p>
            <a:fld id="{F374FEE6-91B6-4CA4-965D-EA3044EBE0D2}" type="datetime1">
              <a:rPr lang="tr-TR" smtClean="0"/>
              <a:pPr/>
              <a:t>13.12.2019</a:t>
            </a:fld>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77</a:t>
            </a:fld>
            <a:endParaRPr lang="tr-TR"/>
          </a:p>
        </p:txBody>
      </p:sp>
      <p:sp>
        <p:nvSpPr>
          <p:cNvPr id="4" name="AutoShape 2"/>
          <p:cNvSpPr>
            <a:spLocks noChangeArrowheads="1"/>
          </p:cNvSpPr>
          <p:nvPr/>
        </p:nvSpPr>
        <p:spPr bwMode="auto">
          <a:xfrm>
            <a:off x="285720" y="214290"/>
            <a:ext cx="8643965" cy="841395"/>
          </a:xfrm>
          <a:prstGeom prst="homePlate">
            <a:avLst>
              <a:gd name="adj" fmla="val 66927"/>
            </a:avLst>
          </a:prstGeom>
          <a:solidFill>
            <a:srgbClr val="FFC000"/>
          </a:solidFill>
          <a:ln w="9525">
            <a:solidFill>
              <a:schemeClr val="tx1"/>
            </a:solidFill>
            <a:miter lim="800000"/>
            <a:headEnd/>
            <a:tailEnd/>
          </a:ln>
        </p:spPr>
        <p:txBody>
          <a:bodyPr wrap="none" lIns="91408" tIns="45705" rIns="91408" bIns="45705" anchor="ctr"/>
          <a:lstStyle/>
          <a:p>
            <a:pPr>
              <a:spcBef>
                <a:spcPct val="0"/>
              </a:spcBef>
            </a:pPr>
            <a:r>
              <a:rPr lang="tr-TR" sz="1600" b="1" dirty="0">
                <a:latin typeface="Tahoma" pitchFamily="34" charset="0"/>
              </a:rPr>
              <a:t> BİÇERDÖVERLE HUBUBAT HASADINDA DANE KAYIPLARINI</a:t>
            </a:r>
          </a:p>
          <a:p>
            <a:pPr>
              <a:spcBef>
                <a:spcPct val="0"/>
              </a:spcBef>
            </a:pPr>
            <a:r>
              <a:rPr lang="tr-TR" sz="1600" b="1" dirty="0">
                <a:latin typeface="Tahoma" pitchFamily="34" charset="0"/>
              </a:rPr>
              <a:t> ARTIRAN ETMENLER: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285860"/>
            <a:ext cx="8229600" cy="5286412"/>
          </a:xfrm>
        </p:spPr>
        <p:txBody>
          <a:bodyPr>
            <a:normAutofit lnSpcReduction="10000"/>
          </a:bodyPr>
          <a:lstStyle/>
          <a:p>
            <a:r>
              <a:rPr lang="tr-TR" sz="3500" dirty="0" smtClean="0"/>
              <a:t>Ürün durumuna bağlı olarak ilerleme hızının seçilmesi, </a:t>
            </a:r>
          </a:p>
          <a:p>
            <a:r>
              <a:rPr lang="tr-TR" sz="3500" dirty="0" smtClean="0"/>
              <a:t>Bıçaklar,koruyucular ve bağlantı elemanlarının iyi durumda ve uygun bir şekilde ayarlanmış olması,</a:t>
            </a:r>
          </a:p>
          <a:p>
            <a:r>
              <a:rPr lang="tr-TR" sz="3500" dirty="0" smtClean="0"/>
              <a:t>Tohum yatağı düz tutulmalıdır. Tohum yatağı hazırlanırken tarlada sırtlar olmamalıdır,</a:t>
            </a:r>
          </a:p>
          <a:p>
            <a:r>
              <a:rPr lang="tr-TR" sz="3500" dirty="0" smtClean="0"/>
              <a:t>Biçme ünitesi mümkün olduğunca yere yakın tutulmalıdır,</a:t>
            </a:r>
          </a:p>
          <a:p>
            <a:endParaRPr lang="tr-TR" dirty="0"/>
          </a:p>
        </p:txBody>
      </p:sp>
      <p:sp>
        <p:nvSpPr>
          <p:cNvPr id="4" name="3 Veri Yer Tutucusu"/>
          <p:cNvSpPr>
            <a:spLocks noGrp="1"/>
          </p:cNvSpPr>
          <p:nvPr>
            <p:ph type="dt" sz="half" idx="10"/>
          </p:nvPr>
        </p:nvSpPr>
        <p:spPr/>
        <p:txBody>
          <a:bodyPr/>
          <a:lstStyle/>
          <a:p>
            <a:fld id="{12FFC279-164C-45E6-AD1F-DF25F1AAC4F1}"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78</a:t>
            </a:fld>
            <a:endParaRPr lang="tr-TR"/>
          </a:p>
        </p:txBody>
      </p:sp>
      <p:sp>
        <p:nvSpPr>
          <p:cNvPr id="6" name="AutoShape 2"/>
          <p:cNvSpPr>
            <a:spLocks noChangeArrowheads="1"/>
          </p:cNvSpPr>
          <p:nvPr/>
        </p:nvSpPr>
        <p:spPr bwMode="auto">
          <a:xfrm>
            <a:off x="285720" y="285728"/>
            <a:ext cx="8643965" cy="841395"/>
          </a:xfrm>
          <a:prstGeom prst="homePlate">
            <a:avLst>
              <a:gd name="adj" fmla="val 66927"/>
            </a:avLst>
          </a:prstGeom>
          <a:solidFill>
            <a:srgbClr val="FFC000"/>
          </a:solidFill>
          <a:ln w="9525">
            <a:solidFill>
              <a:schemeClr val="tx1"/>
            </a:solidFill>
            <a:miter lim="800000"/>
            <a:headEnd/>
            <a:tailEnd/>
          </a:ln>
        </p:spPr>
        <p:txBody>
          <a:bodyPr wrap="none" lIns="91408" tIns="45705" rIns="91408" bIns="45705" anchor="ctr"/>
          <a:lstStyle/>
          <a:p>
            <a:pPr>
              <a:spcBef>
                <a:spcPct val="0"/>
              </a:spcBef>
            </a:pPr>
            <a:r>
              <a:rPr lang="tr-TR" sz="1600" b="1" dirty="0">
                <a:latin typeface="Tahoma" pitchFamily="34" charset="0"/>
              </a:rPr>
              <a:t> </a:t>
            </a:r>
            <a:r>
              <a:rPr lang="tr-TR" sz="3200" b="1" dirty="0" smtClean="0"/>
              <a:t>Dane kaybı sorunu çözüm önerileri</a:t>
            </a:r>
            <a:endParaRPr lang="tr-TR" sz="3200" b="1" dirty="0">
              <a:latin typeface="Tahoma"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r>
              <a:rPr lang="tr-TR" dirty="0" smtClean="0"/>
              <a:t>Biçerdöver sarsak dizaynının ülkenin genel şartlarına göre ayarlanması gerekiyorsa değiştirilmesi, </a:t>
            </a:r>
          </a:p>
          <a:p>
            <a:r>
              <a:rPr lang="tr-TR" dirty="0" smtClean="0"/>
              <a:t>Elek tasarımının eğimli arazi şartlarına göre dizayn edilmeli, </a:t>
            </a:r>
          </a:p>
          <a:p>
            <a:r>
              <a:rPr lang="tr-TR" dirty="0" smtClean="0"/>
              <a:t>Ürüne göre uygun </a:t>
            </a:r>
            <a:r>
              <a:rPr lang="tr-TR" dirty="0" err="1" smtClean="0"/>
              <a:t>kontrbatör</a:t>
            </a:r>
            <a:r>
              <a:rPr lang="tr-TR" dirty="0" smtClean="0"/>
              <a:t> kullanılmalıdır. </a:t>
            </a:r>
          </a:p>
          <a:p>
            <a:endParaRPr lang="tr-TR" dirty="0"/>
          </a:p>
        </p:txBody>
      </p:sp>
      <p:sp>
        <p:nvSpPr>
          <p:cNvPr id="4" name="3 Veri Yer Tutucusu"/>
          <p:cNvSpPr>
            <a:spLocks noGrp="1"/>
          </p:cNvSpPr>
          <p:nvPr>
            <p:ph type="dt" sz="half" idx="10"/>
          </p:nvPr>
        </p:nvSpPr>
        <p:spPr/>
        <p:txBody>
          <a:bodyPr/>
          <a:lstStyle/>
          <a:p>
            <a:fld id="{10C328D4-24C0-4F71-B402-CA76E30FDA54}" type="datetime1">
              <a:rPr lang="tr-TR" smtClean="0"/>
              <a:pPr/>
              <a:t>13.12.2019</a:t>
            </a:fld>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79</a:t>
            </a:fld>
            <a:endParaRPr lang="tr-TR"/>
          </a:p>
        </p:txBody>
      </p:sp>
      <p:sp>
        <p:nvSpPr>
          <p:cNvPr id="6" name="AutoShape 2"/>
          <p:cNvSpPr>
            <a:spLocks noChangeArrowheads="1"/>
          </p:cNvSpPr>
          <p:nvPr/>
        </p:nvSpPr>
        <p:spPr bwMode="auto">
          <a:xfrm>
            <a:off x="285720" y="428604"/>
            <a:ext cx="8643965" cy="841395"/>
          </a:xfrm>
          <a:prstGeom prst="homePlate">
            <a:avLst>
              <a:gd name="adj" fmla="val 66927"/>
            </a:avLst>
          </a:prstGeom>
          <a:solidFill>
            <a:srgbClr val="FFC000"/>
          </a:solidFill>
          <a:ln w="9525">
            <a:solidFill>
              <a:schemeClr val="tx1"/>
            </a:solidFill>
            <a:miter lim="800000"/>
            <a:headEnd/>
            <a:tailEnd/>
          </a:ln>
        </p:spPr>
        <p:txBody>
          <a:bodyPr wrap="none" lIns="91408" tIns="45705" rIns="91408" bIns="45705" anchor="ctr"/>
          <a:lstStyle/>
          <a:p>
            <a:pPr>
              <a:spcBef>
                <a:spcPct val="0"/>
              </a:spcBef>
            </a:pPr>
            <a:r>
              <a:rPr lang="tr-TR" sz="1600" b="1" dirty="0">
                <a:latin typeface="Tahoma" pitchFamily="34" charset="0"/>
              </a:rPr>
              <a:t> </a:t>
            </a:r>
            <a:r>
              <a:rPr lang="tr-TR" sz="3200" b="1" dirty="0" smtClean="0"/>
              <a:t>Dane kaybı sorunu çözüm önerileri</a:t>
            </a:r>
            <a:endParaRPr lang="tr-TR" sz="3200" b="1" dirty="0">
              <a:latin typeface="Tahoma"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Başlık"/>
          <p:cNvSpPr>
            <a:spLocks noGrp="1"/>
          </p:cNvSpPr>
          <p:nvPr>
            <p:ph type="title"/>
          </p:nvPr>
        </p:nvSpPr>
        <p:spPr>
          <a:xfrm>
            <a:off x="395288" y="188913"/>
            <a:ext cx="8391525" cy="668319"/>
          </a:xfrm>
          <a:solidFill>
            <a:srgbClr val="FFC000"/>
          </a:solidFill>
        </p:spPr>
        <p:txBody>
          <a:bodyPr>
            <a:normAutofit fontScale="90000"/>
          </a:bodyPr>
          <a:lstStyle/>
          <a:p>
            <a:pPr algn="ctr" eaLnBrk="1" hangingPunct="1">
              <a:defRPr/>
            </a:pPr>
            <a:r>
              <a:rPr lang="tr-TR" sz="3600" b="1" dirty="0" smtClean="0">
                <a:solidFill>
                  <a:schemeClr val="tx1"/>
                </a:solidFill>
              </a:rPr>
              <a:t>Biçerdöver Parkının Yaş Gruplarına Göre Dağılımı </a:t>
            </a:r>
          </a:p>
        </p:txBody>
      </p:sp>
      <p:sp>
        <p:nvSpPr>
          <p:cNvPr id="7" name="6 Veri Yer Tutucusu"/>
          <p:cNvSpPr>
            <a:spLocks noGrp="1"/>
          </p:cNvSpPr>
          <p:nvPr>
            <p:ph type="dt" sz="half" idx="10"/>
          </p:nvPr>
        </p:nvSpPr>
        <p:spPr/>
        <p:txBody>
          <a:bodyPr/>
          <a:lstStyle/>
          <a:p>
            <a:fld id="{FCF9382B-FA52-451B-B627-96C752046A3E}" type="datetime1">
              <a:rPr lang="tr-TR" smtClean="0"/>
              <a:pPr/>
              <a:t>13.12.2019</a:t>
            </a:fld>
            <a:endParaRPr lang="tr-TR" dirty="0"/>
          </a:p>
        </p:txBody>
      </p:sp>
      <p:sp>
        <p:nvSpPr>
          <p:cNvPr id="8" name="7 Slayt Numarası Yer Tutucusu"/>
          <p:cNvSpPr>
            <a:spLocks noGrp="1"/>
          </p:cNvSpPr>
          <p:nvPr>
            <p:ph type="sldNum" sz="quarter" idx="12"/>
          </p:nvPr>
        </p:nvSpPr>
        <p:spPr/>
        <p:txBody>
          <a:bodyPr/>
          <a:lstStyle/>
          <a:p>
            <a:fld id="{B1DEFA8C-F947-479F-BE07-76B6B3F80BF1}" type="slidenum">
              <a:rPr lang="tr-TR" smtClean="0"/>
              <a:pPr/>
              <a:t>8</a:t>
            </a:fld>
            <a:endParaRPr lang="tr-TR"/>
          </a:p>
        </p:txBody>
      </p:sp>
      <p:sp>
        <p:nvSpPr>
          <p:cNvPr id="4096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p>
        </p:txBody>
      </p:sp>
      <p:graphicFrame>
        <p:nvGraphicFramePr>
          <p:cNvPr id="5" name="2 Grafik"/>
          <p:cNvGraphicFramePr/>
          <p:nvPr/>
        </p:nvGraphicFramePr>
        <p:xfrm>
          <a:off x="214282" y="928670"/>
          <a:ext cx="8715436" cy="4929222"/>
        </p:xfrm>
        <a:graphic>
          <a:graphicData uri="http://schemas.openxmlformats.org/drawingml/2006/chart">
            <c:chart xmlns:c="http://schemas.openxmlformats.org/drawingml/2006/chart" xmlns:r="http://schemas.openxmlformats.org/officeDocument/2006/relationships" r:id="rId2"/>
          </a:graphicData>
        </a:graphic>
      </p:graphicFrame>
      <p:sp>
        <p:nvSpPr>
          <p:cNvPr id="6" name="5 Dikdörtgen"/>
          <p:cNvSpPr/>
          <p:nvPr/>
        </p:nvSpPr>
        <p:spPr>
          <a:xfrm>
            <a:off x="428596" y="5929330"/>
            <a:ext cx="8429684" cy="707886"/>
          </a:xfrm>
          <a:prstGeom prst="rect">
            <a:avLst/>
          </a:prstGeom>
        </p:spPr>
        <p:txBody>
          <a:bodyPr wrap="square">
            <a:spAutoFit/>
          </a:bodyPr>
          <a:lstStyle/>
          <a:p>
            <a:pPr algn="ctr"/>
            <a:r>
              <a:rPr lang="tr-TR" sz="2000" b="1" dirty="0" smtClean="0"/>
              <a:t>Toplam 15000 adet  %54 ‘ü 10 yıldan fazla kullanılmış  ve ekonomik ömrünü tamamlamış </a:t>
            </a:r>
            <a:r>
              <a:rPr lang="tr-TR" sz="2000" b="1" dirty="0" err="1" smtClean="0"/>
              <a:t>makinalardır</a:t>
            </a:r>
            <a:r>
              <a:rPr lang="tr-TR" sz="2000" b="1" dirty="0" smtClean="0"/>
              <a:t>. </a:t>
            </a:r>
            <a:endParaRPr lang="tr-TR" sz="2000"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2 İçerik Yer Tutucusu"/>
          <p:cNvSpPr>
            <a:spLocks noGrp="1"/>
          </p:cNvSpPr>
          <p:nvPr>
            <p:ph idx="1"/>
          </p:nvPr>
        </p:nvSpPr>
        <p:spPr>
          <a:xfrm>
            <a:off x="357159" y="928670"/>
            <a:ext cx="8577292" cy="5319730"/>
          </a:xfrm>
        </p:spPr>
        <p:txBody>
          <a:bodyPr/>
          <a:lstStyle/>
          <a:p>
            <a:r>
              <a:rPr lang="tr-TR" dirty="0" smtClean="0"/>
              <a:t>Biçim sırasında biçerdöverin üzerine operatörün yanına çıkmak yerine, biçerdöverin arkasından giderek sapların bulunduğu namlunun altına bakılması ve sap artıkları içinde kalan tanelerin kontrol edilmesi daha faydalı olacaktır. </a:t>
            </a:r>
          </a:p>
          <a:p>
            <a:r>
              <a:rPr lang="tr-TR" dirty="0" smtClean="0"/>
              <a:t>Sabah çok erken ve akşam çok geç saatlerde yapılan hasatta rutubet artacağından başak ve tane atma daha çok olmaktadır.</a:t>
            </a:r>
            <a:endParaRPr lang="tr-TR" b="1" dirty="0" smtClean="0"/>
          </a:p>
          <a:p>
            <a:pPr eaLnBrk="1" hangingPunct="1"/>
            <a:endParaRPr lang="tr-TR" dirty="0" smtClean="0"/>
          </a:p>
        </p:txBody>
      </p:sp>
      <p:sp>
        <p:nvSpPr>
          <p:cNvPr id="6" name="5 Veri Yer Tutucusu"/>
          <p:cNvSpPr>
            <a:spLocks noGrp="1"/>
          </p:cNvSpPr>
          <p:nvPr>
            <p:ph type="dt" sz="half" idx="10"/>
          </p:nvPr>
        </p:nvSpPr>
        <p:spPr/>
        <p:txBody>
          <a:bodyPr/>
          <a:lstStyle/>
          <a:p>
            <a:fld id="{4722533B-20D1-4A95-A8D6-FB6CFB27E9C9}" type="datetime1">
              <a:rPr lang="tr-TR" smtClean="0"/>
              <a:pPr/>
              <a:t>13.12.2019</a:t>
            </a:fld>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80</a:t>
            </a:fld>
            <a:endParaRPr lang="tr-T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785794"/>
            <a:ext cx="8229600" cy="5340369"/>
          </a:xfrm>
        </p:spPr>
        <p:txBody>
          <a:bodyPr/>
          <a:lstStyle/>
          <a:p>
            <a:endParaRPr lang="tr-TR" dirty="0" smtClean="0"/>
          </a:p>
          <a:p>
            <a:endParaRPr lang="tr-TR" dirty="0" smtClean="0"/>
          </a:p>
          <a:p>
            <a:endParaRPr lang="tr-TR" dirty="0" smtClean="0"/>
          </a:p>
          <a:p>
            <a:endParaRPr lang="tr-TR" dirty="0" smtClean="0"/>
          </a:p>
          <a:p>
            <a:r>
              <a:rPr lang="tr-TR" dirty="0" smtClean="0"/>
              <a:t>DOĞRU ÜRÜN=DOĞRU AYARLAR</a:t>
            </a:r>
            <a:r>
              <a:rPr lang="tr-TR" dirty="0" smtClean="0"/>
              <a:t>!!!</a:t>
            </a:r>
          </a:p>
          <a:p>
            <a:endParaRPr lang="tr-TR" dirty="0"/>
          </a:p>
          <a:p>
            <a:pPr lvl="0">
              <a:buClr>
                <a:srgbClr val="0BD0D9"/>
              </a:buClr>
            </a:pPr>
            <a:r>
              <a:rPr lang="tr-TR" dirty="0">
                <a:solidFill>
                  <a:prstClr val="black"/>
                </a:solidFill>
              </a:rPr>
              <a:t>Nasıl ki, </a:t>
            </a:r>
          </a:p>
          <a:p>
            <a:pPr lvl="0">
              <a:buClr>
                <a:srgbClr val="0BD0D9"/>
              </a:buClr>
              <a:buNone/>
            </a:pPr>
            <a:r>
              <a:rPr lang="tr-TR" dirty="0">
                <a:solidFill>
                  <a:prstClr val="black"/>
                </a:solidFill>
              </a:rPr>
              <a:t>“damlaya damlaya göl oluyorsa”, </a:t>
            </a:r>
          </a:p>
          <a:p>
            <a:pPr lvl="0">
              <a:buClr>
                <a:srgbClr val="0BD0D9"/>
              </a:buClr>
            </a:pPr>
            <a:r>
              <a:rPr lang="tr-TR" dirty="0">
                <a:solidFill>
                  <a:prstClr val="black"/>
                </a:solidFill>
              </a:rPr>
              <a:t>üründe de </a:t>
            </a:r>
          </a:p>
          <a:p>
            <a:pPr lvl="0">
              <a:buClr>
                <a:srgbClr val="0BD0D9"/>
              </a:buClr>
              <a:buNone/>
            </a:pPr>
            <a:r>
              <a:rPr lang="tr-TR" dirty="0">
                <a:solidFill>
                  <a:prstClr val="black"/>
                </a:solidFill>
              </a:rPr>
              <a:t>“dane </a:t>
            </a:r>
            <a:r>
              <a:rPr lang="tr-TR" dirty="0" err="1">
                <a:solidFill>
                  <a:prstClr val="black"/>
                </a:solidFill>
              </a:rPr>
              <a:t>dane</a:t>
            </a:r>
            <a:r>
              <a:rPr lang="tr-TR" dirty="0">
                <a:solidFill>
                  <a:prstClr val="black"/>
                </a:solidFill>
              </a:rPr>
              <a:t> ton olur”</a:t>
            </a:r>
          </a:p>
          <a:p>
            <a:r>
              <a:rPr lang="tr-TR" dirty="0" smtClean="0"/>
              <a:t> </a:t>
            </a:r>
            <a:endParaRPr lang="tr-TR" sz="2400" dirty="0" smtClean="0"/>
          </a:p>
          <a:p>
            <a:endParaRPr lang="tr-TR" dirty="0"/>
          </a:p>
        </p:txBody>
      </p:sp>
      <p:sp>
        <p:nvSpPr>
          <p:cNvPr id="5" name="4 Veri Yer Tutucusu"/>
          <p:cNvSpPr>
            <a:spLocks noGrp="1"/>
          </p:cNvSpPr>
          <p:nvPr>
            <p:ph type="dt" sz="half" idx="10"/>
          </p:nvPr>
        </p:nvSpPr>
        <p:spPr/>
        <p:txBody>
          <a:bodyPr/>
          <a:lstStyle/>
          <a:p>
            <a:fld id="{BE05544E-25A1-4E77-9333-90EC333C2B32}" type="datetime1">
              <a:rPr lang="tr-TR" smtClean="0"/>
              <a:pPr/>
              <a:t>13.12.2019</a:t>
            </a:fld>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81</a:t>
            </a:fld>
            <a:endParaRPr lang="tr-T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mre010"/>
          <p:cNvPicPr>
            <a:picLocks noChangeAspect="1" noChangeArrowheads="1"/>
          </p:cNvPicPr>
          <p:nvPr/>
        </p:nvPicPr>
        <p:blipFill>
          <a:blip r:embed="rId2" cstate="print">
            <a:clrChange>
              <a:clrFrom>
                <a:srgbClr val="000000"/>
              </a:clrFrom>
              <a:clrTo>
                <a:srgbClr val="000000">
                  <a:alpha val="0"/>
                </a:srgbClr>
              </a:clrTo>
            </a:clrChange>
          </a:blip>
          <a:srcRect l="8704" t="26956" r="7730" b="21188"/>
          <a:stretch>
            <a:fillRect/>
          </a:stretch>
        </p:blipFill>
        <p:spPr bwMode="auto">
          <a:xfrm>
            <a:off x="323850" y="2295525"/>
            <a:ext cx="8820150" cy="4562475"/>
          </a:xfrm>
          <a:prstGeom prst="rect">
            <a:avLst/>
          </a:prstGeom>
          <a:noFill/>
          <a:ln w="9525">
            <a:noFill/>
            <a:miter lim="800000"/>
            <a:headEnd/>
            <a:tailEnd/>
          </a:ln>
        </p:spPr>
      </p:pic>
      <p:sp>
        <p:nvSpPr>
          <p:cNvPr id="97284" name="AutoShape 4"/>
          <p:cNvSpPr>
            <a:spLocks noChangeArrowheads="1"/>
          </p:cNvSpPr>
          <p:nvPr/>
        </p:nvSpPr>
        <p:spPr bwMode="auto">
          <a:xfrm rot="5400000">
            <a:off x="458788" y="5740400"/>
            <a:ext cx="73025" cy="200025"/>
          </a:xfrm>
          <a:prstGeom prst="triangle">
            <a:avLst>
              <a:gd name="adj" fmla="val 46949"/>
            </a:avLst>
          </a:prstGeom>
          <a:solidFill>
            <a:srgbClr val="00FF00"/>
          </a:solidFill>
          <a:ln w="9525">
            <a:noFill/>
            <a:miter lim="800000"/>
            <a:headEnd/>
            <a:tailEnd/>
          </a:ln>
        </p:spPr>
        <p:txBody>
          <a:bodyPr wrap="none" anchor="ctr"/>
          <a:lstStyle/>
          <a:p>
            <a:endParaRPr lang="tr-TR"/>
          </a:p>
        </p:txBody>
      </p:sp>
      <p:sp>
        <p:nvSpPr>
          <p:cNvPr id="97285" name="AutoShape 5"/>
          <p:cNvSpPr>
            <a:spLocks noChangeArrowheads="1"/>
          </p:cNvSpPr>
          <p:nvPr/>
        </p:nvSpPr>
        <p:spPr bwMode="auto">
          <a:xfrm rot="5400000">
            <a:off x="458788" y="5741988"/>
            <a:ext cx="73025" cy="200025"/>
          </a:xfrm>
          <a:prstGeom prst="triangle">
            <a:avLst>
              <a:gd name="adj" fmla="val 46949"/>
            </a:avLst>
          </a:prstGeom>
          <a:solidFill>
            <a:srgbClr val="00FF00"/>
          </a:solidFill>
          <a:ln w="9525">
            <a:noFill/>
            <a:miter lim="800000"/>
            <a:headEnd/>
            <a:tailEnd/>
          </a:ln>
        </p:spPr>
        <p:txBody>
          <a:bodyPr wrap="none" anchor="ctr"/>
          <a:lstStyle/>
          <a:p>
            <a:endParaRPr lang="tr-TR"/>
          </a:p>
        </p:txBody>
      </p:sp>
      <p:sp>
        <p:nvSpPr>
          <p:cNvPr id="97286" name="AutoShape 6"/>
          <p:cNvSpPr>
            <a:spLocks noChangeArrowheads="1"/>
          </p:cNvSpPr>
          <p:nvPr/>
        </p:nvSpPr>
        <p:spPr bwMode="auto">
          <a:xfrm rot="5400000">
            <a:off x="474663" y="5741988"/>
            <a:ext cx="73025" cy="200025"/>
          </a:xfrm>
          <a:prstGeom prst="triangle">
            <a:avLst>
              <a:gd name="adj" fmla="val 46949"/>
            </a:avLst>
          </a:prstGeom>
          <a:solidFill>
            <a:srgbClr val="00FF00"/>
          </a:solidFill>
          <a:ln w="9525">
            <a:noFill/>
            <a:miter lim="800000"/>
            <a:headEnd/>
            <a:tailEnd/>
          </a:ln>
        </p:spPr>
        <p:txBody>
          <a:bodyPr wrap="none" anchor="ctr"/>
          <a:lstStyle/>
          <a:p>
            <a:endParaRPr lang="tr-TR"/>
          </a:p>
        </p:txBody>
      </p:sp>
      <p:sp>
        <p:nvSpPr>
          <p:cNvPr id="97287" name="AutoShape 7"/>
          <p:cNvSpPr>
            <a:spLocks noChangeArrowheads="1"/>
          </p:cNvSpPr>
          <p:nvPr/>
        </p:nvSpPr>
        <p:spPr bwMode="auto">
          <a:xfrm rot="5400000">
            <a:off x="474663" y="5741988"/>
            <a:ext cx="73025" cy="200025"/>
          </a:xfrm>
          <a:prstGeom prst="triangle">
            <a:avLst>
              <a:gd name="adj" fmla="val 46949"/>
            </a:avLst>
          </a:prstGeom>
          <a:solidFill>
            <a:srgbClr val="00FF00"/>
          </a:solidFill>
          <a:ln w="9525">
            <a:noFill/>
            <a:miter lim="800000"/>
            <a:headEnd/>
            <a:tailEnd/>
          </a:ln>
        </p:spPr>
        <p:txBody>
          <a:bodyPr wrap="none" anchor="ctr"/>
          <a:lstStyle/>
          <a:p>
            <a:endParaRPr lang="tr-TR"/>
          </a:p>
        </p:txBody>
      </p:sp>
      <p:sp>
        <p:nvSpPr>
          <p:cNvPr id="97288" name="AutoShape 8"/>
          <p:cNvSpPr>
            <a:spLocks noChangeArrowheads="1"/>
          </p:cNvSpPr>
          <p:nvPr/>
        </p:nvSpPr>
        <p:spPr bwMode="auto">
          <a:xfrm rot="5400000">
            <a:off x="4275138" y="4660900"/>
            <a:ext cx="73025" cy="200025"/>
          </a:xfrm>
          <a:prstGeom prst="triangle">
            <a:avLst>
              <a:gd name="adj" fmla="val 46949"/>
            </a:avLst>
          </a:prstGeom>
          <a:solidFill>
            <a:srgbClr val="FFFF00"/>
          </a:solidFill>
          <a:ln w="9525">
            <a:noFill/>
            <a:miter lim="800000"/>
            <a:headEnd/>
            <a:tailEnd/>
          </a:ln>
        </p:spPr>
        <p:txBody>
          <a:bodyPr wrap="none" anchor="ctr"/>
          <a:lstStyle/>
          <a:p>
            <a:endParaRPr lang="tr-TR"/>
          </a:p>
        </p:txBody>
      </p:sp>
      <p:sp>
        <p:nvSpPr>
          <p:cNvPr id="97289" name="AutoShape 9"/>
          <p:cNvSpPr>
            <a:spLocks noChangeArrowheads="1"/>
          </p:cNvSpPr>
          <p:nvPr/>
        </p:nvSpPr>
        <p:spPr bwMode="auto">
          <a:xfrm rot="5400000">
            <a:off x="4291013" y="4660900"/>
            <a:ext cx="73025" cy="200025"/>
          </a:xfrm>
          <a:prstGeom prst="triangle">
            <a:avLst>
              <a:gd name="adj" fmla="val 46949"/>
            </a:avLst>
          </a:prstGeom>
          <a:solidFill>
            <a:srgbClr val="FFFF00"/>
          </a:solidFill>
          <a:ln w="9525">
            <a:noFill/>
            <a:miter lim="800000"/>
            <a:headEnd/>
            <a:tailEnd/>
          </a:ln>
        </p:spPr>
        <p:txBody>
          <a:bodyPr wrap="none" anchor="ctr"/>
          <a:lstStyle/>
          <a:p>
            <a:endParaRPr lang="tr-TR"/>
          </a:p>
        </p:txBody>
      </p:sp>
      <p:sp>
        <p:nvSpPr>
          <p:cNvPr id="97290" name="AutoShape 10"/>
          <p:cNvSpPr>
            <a:spLocks noChangeArrowheads="1"/>
          </p:cNvSpPr>
          <p:nvPr/>
        </p:nvSpPr>
        <p:spPr bwMode="auto">
          <a:xfrm rot="5400000">
            <a:off x="4275138" y="4660900"/>
            <a:ext cx="73025" cy="200025"/>
          </a:xfrm>
          <a:prstGeom prst="triangle">
            <a:avLst>
              <a:gd name="adj" fmla="val 46949"/>
            </a:avLst>
          </a:prstGeom>
          <a:solidFill>
            <a:srgbClr val="FFFF00"/>
          </a:solidFill>
          <a:ln w="9525">
            <a:noFill/>
            <a:miter lim="800000"/>
            <a:headEnd/>
            <a:tailEnd/>
          </a:ln>
        </p:spPr>
        <p:txBody>
          <a:bodyPr wrap="none" anchor="ctr"/>
          <a:lstStyle/>
          <a:p>
            <a:endParaRPr lang="tr-TR"/>
          </a:p>
        </p:txBody>
      </p:sp>
      <p:sp>
        <p:nvSpPr>
          <p:cNvPr id="97291" name="AutoShape 11"/>
          <p:cNvSpPr>
            <a:spLocks noChangeArrowheads="1"/>
          </p:cNvSpPr>
          <p:nvPr/>
        </p:nvSpPr>
        <p:spPr bwMode="auto">
          <a:xfrm rot="5400000">
            <a:off x="4291013" y="4660900"/>
            <a:ext cx="73025" cy="200025"/>
          </a:xfrm>
          <a:prstGeom prst="triangle">
            <a:avLst>
              <a:gd name="adj" fmla="val 46949"/>
            </a:avLst>
          </a:prstGeom>
          <a:solidFill>
            <a:srgbClr val="FFFF00"/>
          </a:solidFill>
          <a:ln w="9525">
            <a:noFill/>
            <a:miter lim="800000"/>
            <a:headEnd/>
            <a:tailEnd/>
          </a:ln>
        </p:spPr>
        <p:txBody>
          <a:bodyPr wrap="none" anchor="ctr"/>
          <a:lstStyle/>
          <a:p>
            <a:endParaRPr lang="tr-TR"/>
          </a:p>
        </p:txBody>
      </p:sp>
      <p:sp>
        <p:nvSpPr>
          <p:cNvPr id="97292" name="AutoShape 12"/>
          <p:cNvSpPr>
            <a:spLocks noChangeArrowheads="1"/>
          </p:cNvSpPr>
          <p:nvPr/>
        </p:nvSpPr>
        <p:spPr bwMode="auto">
          <a:xfrm rot="-8739008">
            <a:off x="6227763" y="5229225"/>
            <a:ext cx="117475" cy="250825"/>
          </a:xfrm>
          <a:prstGeom prst="triangle">
            <a:avLst>
              <a:gd name="adj" fmla="val 46949"/>
            </a:avLst>
          </a:prstGeom>
          <a:solidFill>
            <a:srgbClr val="FF00FF"/>
          </a:solidFill>
          <a:ln w="9525">
            <a:noFill/>
            <a:miter lim="800000"/>
            <a:headEnd/>
            <a:tailEnd/>
          </a:ln>
        </p:spPr>
        <p:txBody>
          <a:bodyPr wrap="none" anchor="ctr"/>
          <a:lstStyle/>
          <a:p>
            <a:endParaRPr lang="tr-TR"/>
          </a:p>
        </p:txBody>
      </p:sp>
      <p:sp>
        <p:nvSpPr>
          <p:cNvPr id="97293" name="AutoShape 13"/>
          <p:cNvSpPr>
            <a:spLocks noChangeArrowheads="1"/>
          </p:cNvSpPr>
          <p:nvPr/>
        </p:nvSpPr>
        <p:spPr bwMode="auto">
          <a:xfrm rot="5400000">
            <a:off x="3788569" y="5166519"/>
            <a:ext cx="73025" cy="198437"/>
          </a:xfrm>
          <a:prstGeom prst="triangle">
            <a:avLst>
              <a:gd name="adj" fmla="val 46949"/>
            </a:avLst>
          </a:prstGeom>
          <a:solidFill>
            <a:srgbClr val="FF6600"/>
          </a:solidFill>
          <a:ln w="9525">
            <a:noFill/>
            <a:miter lim="800000"/>
            <a:headEnd/>
            <a:tailEnd/>
          </a:ln>
        </p:spPr>
        <p:txBody>
          <a:bodyPr wrap="none" anchor="ctr"/>
          <a:lstStyle/>
          <a:p>
            <a:endParaRPr lang="tr-TR"/>
          </a:p>
        </p:txBody>
      </p:sp>
      <p:sp>
        <p:nvSpPr>
          <p:cNvPr id="97294" name="AutoShape 14"/>
          <p:cNvSpPr>
            <a:spLocks noChangeArrowheads="1"/>
          </p:cNvSpPr>
          <p:nvPr/>
        </p:nvSpPr>
        <p:spPr bwMode="auto">
          <a:xfrm rot="5400000">
            <a:off x="4004469" y="5382419"/>
            <a:ext cx="73025" cy="198437"/>
          </a:xfrm>
          <a:prstGeom prst="triangle">
            <a:avLst>
              <a:gd name="adj" fmla="val 46949"/>
            </a:avLst>
          </a:prstGeom>
          <a:solidFill>
            <a:srgbClr val="FF6600"/>
          </a:solidFill>
          <a:ln w="9525">
            <a:noFill/>
            <a:miter lim="800000"/>
            <a:headEnd/>
            <a:tailEnd/>
          </a:ln>
        </p:spPr>
        <p:txBody>
          <a:bodyPr wrap="none" anchor="ctr"/>
          <a:lstStyle/>
          <a:p>
            <a:endParaRPr lang="tr-TR"/>
          </a:p>
        </p:txBody>
      </p:sp>
      <p:sp>
        <p:nvSpPr>
          <p:cNvPr id="97295" name="AutoShape 15"/>
          <p:cNvSpPr>
            <a:spLocks noChangeArrowheads="1"/>
          </p:cNvSpPr>
          <p:nvPr/>
        </p:nvSpPr>
        <p:spPr bwMode="auto">
          <a:xfrm rot="5400000">
            <a:off x="3772694" y="5164931"/>
            <a:ext cx="73025" cy="201613"/>
          </a:xfrm>
          <a:prstGeom prst="triangle">
            <a:avLst>
              <a:gd name="adj" fmla="val 46949"/>
            </a:avLst>
          </a:prstGeom>
          <a:solidFill>
            <a:srgbClr val="FF6600"/>
          </a:solidFill>
          <a:ln w="9525">
            <a:noFill/>
            <a:miter lim="800000"/>
            <a:headEnd/>
            <a:tailEnd/>
          </a:ln>
        </p:spPr>
        <p:txBody>
          <a:bodyPr wrap="none" anchor="ctr"/>
          <a:lstStyle/>
          <a:p>
            <a:endParaRPr lang="tr-TR"/>
          </a:p>
        </p:txBody>
      </p:sp>
      <p:sp>
        <p:nvSpPr>
          <p:cNvPr id="97296" name="AutoShape 16"/>
          <p:cNvSpPr>
            <a:spLocks noChangeArrowheads="1"/>
          </p:cNvSpPr>
          <p:nvPr/>
        </p:nvSpPr>
        <p:spPr bwMode="auto">
          <a:xfrm rot="5400000">
            <a:off x="3788569" y="5166519"/>
            <a:ext cx="73025" cy="198437"/>
          </a:xfrm>
          <a:prstGeom prst="triangle">
            <a:avLst>
              <a:gd name="adj" fmla="val 46949"/>
            </a:avLst>
          </a:prstGeom>
          <a:solidFill>
            <a:srgbClr val="FF6600"/>
          </a:solidFill>
          <a:ln w="9525">
            <a:noFill/>
            <a:miter lim="800000"/>
            <a:headEnd/>
            <a:tailEnd/>
          </a:ln>
        </p:spPr>
        <p:txBody>
          <a:bodyPr wrap="none" anchor="ctr"/>
          <a:lstStyle/>
          <a:p>
            <a:endParaRPr lang="tr-TR"/>
          </a:p>
        </p:txBody>
      </p:sp>
      <p:sp>
        <p:nvSpPr>
          <p:cNvPr id="97297" name="AutoShape 17"/>
          <p:cNvSpPr>
            <a:spLocks noChangeArrowheads="1"/>
          </p:cNvSpPr>
          <p:nvPr/>
        </p:nvSpPr>
        <p:spPr bwMode="auto">
          <a:xfrm rot="16200000" flipH="1">
            <a:off x="7173119" y="4418807"/>
            <a:ext cx="73025" cy="198437"/>
          </a:xfrm>
          <a:prstGeom prst="triangle">
            <a:avLst>
              <a:gd name="adj" fmla="val 100000"/>
            </a:avLst>
          </a:prstGeom>
          <a:solidFill>
            <a:srgbClr val="FF6600"/>
          </a:solidFill>
          <a:ln w="9525">
            <a:noFill/>
            <a:miter lim="800000"/>
            <a:headEnd/>
            <a:tailEnd/>
          </a:ln>
        </p:spPr>
        <p:txBody>
          <a:bodyPr wrap="none" anchor="ctr"/>
          <a:lstStyle/>
          <a:p>
            <a:endParaRPr lang="tr-TR"/>
          </a:p>
        </p:txBody>
      </p:sp>
      <p:sp>
        <p:nvSpPr>
          <p:cNvPr id="97298" name="AutoShape 18"/>
          <p:cNvSpPr>
            <a:spLocks noChangeArrowheads="1"/>
          </p:cNvSpPr>
          <p:nvPr/>
        </p:nvSpPr>
        <p:spPr bwMode="auto">
          <a:xfrm rot="16200000" flipH="1">
            <a:off x="7157244" y="4444206"/>
            <a:ext cx="73025" cy="201613"/>
          </a:xfrm>
          <a:prstGeom prst="triangle">
            <a:avLst>
              <a:gd name="adj" fmla="val 100000"/>
            </a:avLst>
          </a:prstGeom>
          <a:solidFill>
            <a:srgbClr val="FF6600"/>
          </a:solidFill>
          <a:ln w="9525">
            <a:noFill/>
            <a:miter lim="800000"/>
            <a:headEnd/>
            <a:tailEnd/>
          </a:ln>
        </p:spPr>
        <p:txBody>
          <a:bodyPr wrap="none" anchor="ctr"/>
          <a:lstStyle/>
          <a:p>
            <a:endParaRPr lang="tr-TR"/>
          </a:p>
        </p:txBody>
      </p:sp>
      <p:sp>
        <p:nvSpPr>
          <p:cNvPr id="97299" name="AutoShape 19"/>
          <p:cNvSpPr>
            <a:spLocks noChangeArrowheads="1"/>
          </p:cNvSpPr>
          <p:nvPr/>
        </p:nvSpPr>
        <p:spPr bwMode="auto">
          <a:xfrm rot="16200000" flipH="1">
            <a:off x="7173119" y="4418807"/>
            <a:ext cx="73025" cy="198437"/>
          </a:xfrm>
          <a:prstGeom prst="triangle">
            <a:avLst>
              <a:gd name="adj" fmla="val 100000"/>
            </a:avLst>
          </a:prstGeom>
          <a:solidFill>
            <a:srgbClr val="FF6600"/>
          </a:solidFill>
          <a:ln w="9525">
            <a:noFill/>
            <a:miter lim="800000"/>
            <a:headEnd/>
            <a:tailEnd/>
          </a:ln>
        </p:spPr>
        <p:txBody>
          <a:bodyPr wrap="none" anchor="ctr"/>
          <a:lstStyle/>
          <a:p>
            <a:endParaRPr lang="tr-TR"/>
          </a:p>
        </p:txBody>
      </p:sp>
      <p:sp>
        <p:nvSpPr>
          <p:cNvPr id="97300" name="AutoShape 20"/>
          <p:cNvSpPr>
            <a:spLocks noChangeArrowheads="1"/>
          </p:cNvSpPr>
          <p:nvPr/>
        </p:nvSpPr>
        <p:spPr bwMode="auto">
          <a:xfrm rot="-8739008">
            <a:off x="6011863" y="5229225"/>
            <a:ext cx="117475" cy="250825"/>
          </a:xfrm>
          <a:prstGeom prst="triangle">
            <a:avLst>
              <a:gd name="adj" fmla="val 46949"/>
            </a:avLst>
          </a:prstGeom>
          <a:solidFill>
            <a:srgbClr val="FF00FF"/>
          </a:solidFill>
          <a:ln w="9525">
            <a:noFill/>
            <a:miter lim="800000"/>
            <a:headEnd/>
            <a:tailEnd/>
          </a:ln>
        </p:spPr>
        <p:txBody>
          <a:bodyPr wrap="none" anchor="ctr"/>
          <a:lstStyle/>
          <a:p>
            <a:endParaRPr lang="tr-TR"/>
          </a:p>
        </p:txBody>
      </p:sp>
      <p:sp>
        <p:nvSpPr>
          <p:cNvPr id="97301" name="AutoShape 21"/>
          <p:cNvSpPr>
            <a:spLocks noChangeArrowheads="1"/>
          </p:cNvSpPr>
          <p:nvPr/>
        </p:nvSpPr>
        <p:spPr bwMode="auto">
          <a:xfrm rot="-8739008">
            <a:off x="5795963" y="5229225"/>
            <a:ext cx="117475" cy="250825"/>
          </a:xfrm>
          <a:prstGeom prst="triangle">
            <a:avLst>
              <a:gd name="adj" fmla="val 46949"/>
            </a:avLst>
          </a:prstGeom>
          <a:solidFill>
            <a:srgbClr val="FF00FF"/>
          </a:solidFill>
          <a:ln w="9525">
            <a:noFill/>
            <a:miter lim="800000"/>
            <a:headEnd/>
            <a:tailEnd/>
          </a:ln>
        </p:spPr>
        <p:txBody>
          <a:bodyPr wrap="none" anchor="ctr"/>
          <a:lstStyle/>
          <a:p>
            <a:endParaRPr lang="tr-TR"/>
          </a:p>
        </p:txBody>
      </p:sp>
      <p:sp>
        <p:nvSpPr>
          <p:cNvPr id="97302" name="AutoShape 22"/>
          <p:cNvSpPr>
            <a:spLocks noChangeArrowheads="1"/>
          </p:cNvSpPr>
          <p:nvPr/>
        </p:nvSpPr>
        <p:spPr bwMode="auto">
          <a:xfrm rot="-8739008">
            <a:off x="5535613" y="5229225"/>
            <a:ext cx="115887" cy="250825"/>
          </a:xfrm>
          <a:prstGeom prst="triangle">
            <a:avLst>
              <a:gd name="adj" fmla="val 46949"/>
            </a:avLst>
          </a:prstGeom>
          <a:solidFill>
            <a:srgbClr val="FF00FF"/>
          </a:solidFill>
          <a:ln w="9525">
            <a:noFill/>
            <a:miter lim="800000"/>
            <a:headEnd/>
            <a:tailEnd/>
          </a:ln>
        </p:spPr>
        <p:txBody>
          <a:bodyPr wrap="none" anchor="ctr"/>
          <a:lstStyle/>
          <a:p>
            <a:endParaRPr lang="tr-TR"/>
          </a:p>
        </p:txBody>
      </p:sp>
      <p:sp>
        <p:nvSpPr>
          <p:cNvPr id="97303" name="AutoShape 23"/>
          <p:cNvSpPr>
            <a:spLocks noChangeArrowheads="1"/>
          </p:cNvSpPr>
          <p:nvPr/>
        </p:nvSpPr>
        <p:spPr bwMode="auto">
          <a:xfrm rot="-8739008">
            <a:off x="6516688" y="5338763"/>
            <a:ext cx="117475" cy="250825"/>
          </a:xfrm>
          <a:prstGeom prst="triangle">
            <a:avLst>
              <a:gd name="adj" fmla="val 46949"/>
            </a:avLst>
          </a:prstGeom>
          <a:solidFill>
            <a:srgbClr val="00FFFF"/>
          </a:solidFill>
          <a:ln w="9525">
            <a:noFill/>
            <a:miter lim="800000"/>
            <a:headEnd/>
            <a:tailEnd/>
          </a:ln>
        </p:spPr>
        <p:txBody>
          <a:bodyPr wrap="none" anchor="ctr"/>
          <a:lstStyle/>
          <a:p>
            <a:endParaRPr lang="tr-TR"/>
          </a:p>
        </p:txBody>
      </p:sp>
      <p:sp>
        <p:nvSpPr>
          <p:cNvPr id="97304" name="AutoShape 24"/>
          <p:cNvSpPr>
            <a:spLocks noChangeArrowheads="1"/>
          </p:cNvSpPr>
          <p:nvPr/>
        </p:nvSpPr>
        <p:spPr bwMode="auto">
          <a:xfrm rot="-1730027">
            <a:off x="5314950" y="5548313"/>
            <a:ext cx="122238" cy="328612"/>
          </a:xfrm>
          <a:prstGeom prst="triangle">
            <a:avLst>
              <a:gd name="adj" fmla="val 46949"/>
            </a:avLst>
          </a:prstGeom>
          <a:solidFill>
            <a:srgbClr val="FF00FF"/>
          </a:solidFill>
          <a:ln w="9525">
            <a:noFill/>
            <a:miter lim="800000"/>
            <a:headEnd/>
            <a:tailEnd/>
          </a:ln>
        </p:spPr>
        <p:txBody>
          <a:bodyPr wrap="none" anchor="ctr"/>
          <a:lstStyle/>
          <a:p>
            <a:endParaRPr lang="tr-TR"/>
          </a:p>
        </p:txBody>
      </p:sp>
      <p:sp>
        <p:nvSpPr>
          <p:cNvPr id="97305" name="AutoShape 25"/>
          <p:cNvSpPr>
            <a:spLocks noChangeArrowheads="1"/>
          </p:cNvSpPr>
          <p:nvPr/>
        </p:nvSpPr>
        <p:spPr bwMode="auto">
          <a:xfrm rot="-1730027">
            <a:off x="5294313" y="5516563"/>
            <a:ext cx="120650" cy="328612"/>
          </a:xfrm>
          <a:prstGeom prst="triangle">
            <a:avLst>
              <a:gd name="adj" fmla="val 46949"/>
            </a:avLst>
          </a:prstGeom>
          <a:solidFill>
            <a:srgbClr val="FF00FF"/>
          </a:solidFill>
          <a:ln w="9525">
            <a:noFill/>
            <a:miter lim="800000"/>
            <a:headEnd/>
            <a:tailEnd/>
          </a:ln>
        </p:spPr>
        <p:txBody>
          <a:bodyPr wrap="none" anchor="ctr"/>
          <a:lstStyle/>
          <a:p>
            <a:endParaRPr lang="tr-TR"/>
          </a:p>
        </p:txBody>
      </p:sp>
      <p:sp>
        <p:nvSpPr>
          <p:cNvPr id="97306" name="AutoShape 26"/>
          <p:cNvSpPr>
            <a:spLocks noChangeArrowheads="1"/>
          </p:cNvSpPr>
          <p:nvPr/>
        </p:nvSpPr>
        <p:spPr bwMode="auto">
          <a:xfrm rot="-1730027">
            <a:off x="5294313" y="5516563"/>
            <a:ext cx="120650" cy="328612"/>
          </a:xfrm>
          <a:prstGeom prst="triangle">
            <a:avLst>
              <a:gd name="adj" fmla="val 46949"/>
            </a:avLst>
          </a:prstGeom>
          <a:solidFill>
            <a:srgbClr val="FF00FF"/>
          </a:solidFill>
          <a:ln w="9525">
            <a:noFill/>
            <a:miter lim="800000"/>
            <a:headEnd/>
            <a:tailEnd/>
          </a:ln>
        </p:spPr>
        <p:txBody>
          <a:bodyPr wrap="none" anchor="ctr"/>
          <a:lstStyle/>
          <a:p>
            <a:endParaRPr lang="tr-TR"/>
          </a:p>
        </p:txBody>
      </p:sp>
      <p:sp>
        <p:nvSpPr>
          <p:cNvPr id="97307" name="AutoShape 27"/>
          <p:cNvSpPr>
            <a:spLocks noChangeArrowheads="1"/>
          </p:cNvSpPr>
          <p:nvPr/>
        </p:nvSpPr>
        <p:spPr bwMode="auto">
          <a:xfrm rot="-3757821">
            <a:off x="5724525" y="5588000"/>
            <a:ext cx="144463" cy="290513"/>
          </a:xfrm>
          <a:prstGeom prst="triangle">
            <a:avLst>
              <a:gd name="adj" fmla="val 46949"/>
            </a:avLst>
          </a:prstGeom>
          <a:solidFill>
            <a:srgbClr val="00FFFF"/>
          </a:solidFill>
          <a:ln w="9525">
            <a:noFill/>
            <a:miter lim="800000"/>
            <a:headEnd/>
            <a:tailEnd/>
          </a:ln>
        </p:spPr>
        <p:txBody>
          <a:bodyPr wrap="none" anchor="ctr"/>
          <a:lstStyle/>
          <a:p>
            <a:endParaRPr lang="tr-TR"/>
          </a:p>
        </p:txBody>
      </p:sp>
      <p:sp>
        <p:nvSpPr>
          <p:cNvPr id="97308" name="AutoShape 28"/>
          <p:cNvSpPr>
            <a:spLocks noChangeArrowheads="1"/>
          </p:cNvSpPr>
          <p:nvPr/>
        </p:nvSpPr>
        <p:spPr bwMode="auto">
          <a:xfrm rot="-3757821">
            <a:off x="5724525" y="5588000"/>
            <a:ext cx="144463" cy="290513"/>
          </a:xfrm>
          <a:prstGeom prst="triangle">
            <a:avLst>
              <a:gd name="adj" fmla="val 46949"/>
            </a:avLst>
          </a:prstGeom>
          <a:solidFill>
            <a:srgbClr val="00FFFF"/>
          </a:solidFill>
          <a:ln w="9525">
            <a:noFill/>
            <a:miter lim="800000"/>
            <a:headEnd/>
            <a:tailEnd/>
          </a:ln>
        </p:spPr>
        <p:txBody>
          <a:bodyPr wrap="none" anchor="ctr"/>
          <a:lstStyle/>
          <a:p>
            <a:endParaRPr lang="tr-TR"/>
          </a:p>
        </p:txBody>
      </p:sp>
      <p:sp>
        <p:nvSpPr>
          <p:cNvPr id="97309" name="AutoShape 29"/>
          <p:cNvSpPr>
            <a:spLocks noChangeArrowheads="1"/>
          </p:cNvSpPr>
          <p:nvPr/>
        </p:nvSpPr>
        <p:spPr bwMode="auto">
          <a:xfrm rot="-3757821">
            <a:off x="5724525" y="5588000"/>
            <a:ext cx="144463" cy="290513"/>
          </a:xfrm>
          <a:prstGeom prst="triangle">
            <a:avLst>
              <a:gd name="adj" fmla="val 46949"/>
            </a:avLst>
          </a:prstGeom>
          <a:solidFill>
            <a:srgbClr val="00FFFF"/>
          </a:solidFill>
          <a:ln w="9525">
            <a:noFill/>
            <a:miter lim="800000"/>
            <a:headEnd/>
            <a:tailEnd/>
          </a:ln>
        </p:spPr>
        <p:txBody>
          <a:bodyPr wrap="none" anchor="ctr"/>
          <a:lstStyle/>
          <a:p>
            <a:endParaRPr lang="tr-TR"/>
          </a:p>
        </p:txBody>
      </p:sp>
      <p:sp>
        <p:nvSpPr>
          <p:cNvPr id="97310" name="AutoShape 30"/>
          <p:cNvSpPr>
            <a:spLocks noChangeArrowheads="1"/>
          </p:cNvSpPr>
          <p:nvPr/>
        </p:nvSpPr>
        <p:spPr bwMode="auto">
          <a:xfrm rot="-3757821">
            <a:off x="5724525" y="5588000"/>
            <a:ext cx="144463" cy="290513"/>
          </a:xfrm>
          <a:prstGeom prst="triangle">
            <a:avLst>
              <a:gd name="adj" fmla="val 46949"/>
            </a:avLst>
          </a:prstGeom>
          <a:solidFill>
            <a:srgbClr val="00FFFF"/>
          </a:solidFill>
          <a:ln w="9525">
            <a:noFill/>
            <a:miter lim="800000"/>
            <a:headEnd/>
            <a:tailEnd/>
          </a:ln>
        </p:spPr>
        <p:txBody>
          <a:bodyPr wrap="none" anchor="ctr"/>
          <a:lstStyle/>
          <a:p>
            <a:endParaRPr lang="tr-TR"/>
          </a:p>
        </p:txBody>
      </p:sp>
      <p:sp>
        <p:nvSpPr>
          <p:cNvPr id="97311" name="AutoShape 31"/>
          <p:cNvSpPr>
            <a:spLocks noChangeArrowheads="1"/>
          </p:cNvSpPr>
          <p:nvPr/>
        </p:nvSpPr>
        <p:spPr bwMode="auto">
          <a:xfrm rot="16200000" flipH="1">
            <a:off x="7157244" y="4417219"/>
            <a:ext cx="73025" cy="201613"/>
          </a:xfrm>
          <a:prstGeom prst="triangle">
            <a:avLst>
              <a:gd name="adj" fmla="val 100000"/>
            </a:avLst>
          </a:prstGeom>
          <a:solidFill>
            <a:srgbClr val="FF6600"/>
          </a:solidFill>
          <a:ln w="9525">
            <a:noFill/>
            <a:miter lim="800000"/>
            <a:headEnd/>
            <a:tailEnd/>
          </a:ln>
        </p:spPr>
        <p:txBody>
          <a:bodyPr wrap="none" anchor="ctr"/>
          <a:lstStyle/>
          <a:p>
            <a:endParaRPr lang="tr-TR"/>
          </a:p>
        </p:txBody>
      </p:sp>
      <p:sp>
        <p:nvSpPr>
          <p:cNvPr id="97312" name="Freeform 32"/>
          <p:cNvSpPr>
            <a:spLocks/>
          </p:cNvSpPr>
          <p:nvPr/>
        </p:nvSpPr>
        <p:spPr bwMode="auto">
          <a:xfrm>
            <a:off x="3779838" y="2781300"/>
            <a:ext cx="1368425" cy="1439863"/>
          </a:xfrm>
          <a:custGeom>
            <a:avLst/>
            <a:gdLst>
              <a:gd name="T0" fmla="*/ 0 w 862"/>
              <a:gd name="T1" fmla="*/ 0 h 952"/>
              <a:gd name="T2" fmla="*/ 862 w 862"/>
              <a:gd name="T3" fmla="*/ 45 h 952"/>
              <a:gd name="T4" fmla="*/ 862 w 862"/>
              <a:gd name="T5" fmla="*/ 635 h 952"/>
              <a:gd name="T6" fmla="*/ 363 w 862"/>
              <a:gd name="T7" fmla="*/ 952 h 952"/>
              <a:gd name="T8" fmla="*/ 0 w 862"/>
              <a:gd name="T9" fmla="*/ 726 h 952"/>
              <a:gd name="T10" fmla="*/ 0 w 862"/>
              <a:gd name="T11" fmla="*/ 0 h 952"/>
              <a:gd name="T12" fmla="*/ 0 60000 65536"/>
              <a:gd name="T13" fmla="*/ 0 60000 65536"/>
              <a:gd name="T14" fmla="*/ 0 60000 65536"/>
              <a:gd name="T15" fmla="*/ 0 60000 65536"/>
              <a:gd name="T16" fmla="*/ 0 60000 65536"/>
              <a:gd name="T17" fmla="*/ 0 60000 65536"/>
              <a:gd name="T18" fmla="*/ 0 w 862"/>
              <a:gd name="T19" fmla="*/ 0 h 952"/>
              <a:gd name="T20" fmla="*/ 862 w 862"/>
              <a:gd name="T21" fmla="*/ 952 h 952"/>
            </a:gdLst>
            <a:ahLst/>
            <a:cxnLst>
              <a:cxn ang="T12">
                <a:pos x="T0" y="T1"/>
              </a:cxn>
              <a:cxn ang="T13">
                <a:pos x="T2" y="T3"/>
              </a:cxn>
              <a:cxn ang="T14">
                <a:pos x="T4" y="T5"/>
              </a:cxn>
              <a:cxn ang="T15">
                <a:pos x="T6" y="T7"/>
              </a:cxn>
              <a:cxn ang="T16">
                <a:pos x="T8" y="T9"/>
              </a:cxn>
              <a:cxn ang="T17">
                <a:pos x="T10" y="T11"/>
              </a:cxn>
            </a:cxnLst>
            <a:rect l="T18" t="T19" r="T20" b="T21"/>
            <a:pathLst>
              <a:path w="862" h="952">
                <a:moveTo>
                  <a:pt x="0" y="0"/>
                </a:moveTo>
                <a:lnTo>
                  <a:pt x="862" y="45"/>
                </a:lnTo>
                <a:lnTo>
                  <a:pt x="862" y="635"/>
                </a:lnTo>
                <a:lnTo>
                  <a:pt x="363" y="952"/>
                </a:lnTo>
                <a:lnTo>
                  <a:pt x="0" y="726"/>
                </a:lnTo>
                <a:lnTo>
                  <a:pt x="0" y="0"/>
                </a:lnTo>
                <a:close/>
              </a:path>
            </a:pathLst>
          </a:custGeom>
          <a:solidFill>
            <a:srgbClr val="FF0000">
              <a:alpha val="36862"/>
            </a:srgbClr>
          </a:solidFill>
          <a:ln w="9525">
            <a:noFill/>
            <a:round/>
            <a:headEnd/>
            <a:tailEnd/>
          </a:ln>
        </p:spPr>
        <p:txBody>
          <a:bodyPr/>
          <a:lstStyle/>
          <a:p>
            <a:endParaRPr lang="tr-TR"/>
          </a:p>
        </p:txBody>
      </p:sp>
      <p:sp>
        <p:nvSpPr>
          <p:cNvPr id="97313" name="AutoShape 33"/>
          <p:cNvSpPr>
            <a:spLocks noChangeArrowheads="1"/>
          </p:cNvSpPr>
          <p:nvPr/>
        </p:nvSpPr>
        <p:spPr bwMode="auto">
          <a:xfrm rot="5400000">
            <a:off x="5543550" y="4905375"/>
            <a:ext cx="107950" cy="323850"/>
          </a:xfrm>
          <a:prstGeom prst="triangle">
            <a:avLst>
              <a:gd name="adj" fmla="val 50000"/>
            </a:avLst>
          </a:prstGeom>
          <a:solidFill>
            <a:srgbClr val="993300"/>
          </a:solidFill>
          <a:ln w="9525">
            <a:noFill/>
            <a:miter lim="800000"/>
            <a:headEnd/>
            <a:tailEnd/>
          </a:ln>
        </p:spPr>
        <p:txBody>
          <a:bodyPr wrap="none" anchor="ctr"/>
          <a:lstStyle/>
          <a:p>
            <a:endParaRPr lang="tr-TR"/>
          </a:p>
        </p:txBody>
      </p:sp>
      <p:sp>
        <p:nvSpPr>
          <p:cNvPr id="97314" name="Text Box 34"/>
          <p:cNvSpPr txBox="1">
            <a:spLocks noChangeArrowheads="1"/>
          </p:cNvSpPr>
          <p:nvPr/>
        </p:nvSpPr>
        <p:spPr bwMode="auto">
          <a:xfrm>
            <a:off x="107950" y="2636838"/>
            <a:ext cx="1154113" cy="304800"/>
          </a:xfrm>
          <a:prstGeom prst="rect">
            <a:avLst/>
          </a:prstGeom>
          <a:noFill/>
          <a:ln w="9525">
            <a:noFill/>
            <a:miter lim="800000"/>
            <a:headEnd/>
            <a:tailEnd/>
          </a:ln>
        </p:spPr>
        <p:txBody>
          <a:bodyPr>
            <a:spAutoFit/>
          </a:bodyPr>
          <a:lstStyle/>
          <a:p>
            <a:pPr>
              <a:spcBef>
                <a:spcPct val="50000"/>
              </a:spcBef>
            </a:pPr>
            <a:r>
              <a:rPr lang="tr-TR" sz="1400" b="1" dirty="0">
                <a:solidFill>
                  <a:srgbClr val="66FF66"/>
                </a:solidFill>
                <a:latin typeface="Arial" charset="0"/>
              </a:rPr>
              <a:t>Hububat</a:t>
            </a:r>
          </a:p>
        </p:txBody>
      </p:sp>
      <p:sp>
        <p:nvSpPr>
          <p:cNvPr id="97315" name="Text Box 35"/>
          <p:cNvSpPr txBox="1">
            <a:spLocks noChangeArrowheads="1"/>
          </p:cNvSpPr>
          <p:nvPr/>
        </p:nvSpPr>
        <p:spPr bwMode="auto">
          <a:xfrm>
            <a:off x="107950" y="3213100"/>
            <a:ext cx="2376488" cy="304800"/>
          </a:xfrm>
          <a:prstGeom prst="rect">
            <a:avLst/>
          </a:prstGeom>
          <a:noFill/>
          <a:ln w="9525">
            <a:noFill/>
            <a:miter lim="800000"/>
            <a:headEnd/>
            <a:tailEnd/>
          </a:ln>
        </p:spPr>
        <p:txBody>
          <a:bodyPr>
            <a:spAutoFit/>
          </a:bodyPr>
          <a:lstStyle/>
          <a:p>
            <a:pPr>
              <a:spcBef>
                <a:spcPct val="50000"/>
              </a:spcBef>
            </a:pPr>
            <a:r>
              <a:rPr lang="tr-TR" sz="1400" b="1">
                <a:solidFill>
                  <a:srgbClr val="FF6600"/>
                </a:solidFill>
                <a:latin typeface="Arial" charset="0"/>
              </a:rPr>
              <a:t>Malama(Dane,sap,saman)</a:t>
            </a:r>
          </a:p>
        </p:txBody>
      </p:sp>
      <p:sp>
        <p:nvSpPr>
          <p:cNvPr id="97316" name="Text Box 36"/>
          <p:cNvSpPr txBox="1">
            <a:spLocks noChangeArrowheads="1"/>
          </p:cNvSpPr>
          <p:nvPr/>
        </p:nvSpPr>
        <p:spPr bwMode="auto">
          <a:xfrm>
            <a:off x="107950" y="3482975"/>
            <a:ext cx="1154113" cy="304800"/>
          </a:xfrm>
          <a:prstGeom prst="rect">
            <a:avLst/>
          </a:prstGeom>
          <a:noFill/>
          <a:ln w="9525">
            <a:noFill/>
            <a:miter lim="800000"/>
            <a:headEnd/>
            <a:tailEnd/>
          </a:ln>
        </p:spPr>
        <p:txBody>
          <a:bodyPr>
            <a:spAutoFit/>
          </a:bodyPr>
          <a:lstStyle/>
          <a:p>
            <a:pPr>
              <a:spcBef>
                <a:spcPct val="50000"/>
              </a:spcBef>
            </a:pPr>
            <a:r>
              <a:rPr lang="tr-TR" sz="1400" b="1">
                <a:solidFill>
                  <a:srgbClr val="FF6699"/>
                </a:solidFill>
                <a:latin typeface="Arial" charset="0"/>
              </a:rPr>
              <a:t>Dane</a:t>
            </a:r>
          </a:p>
        </p:txBody>
      </p:sp>
      <p:sp>
        <p:nvSpPr>
          <p:cNvPr id="97317" name="Text Box 37"/>
          <p:cNvSpPr txBox="1">
            <a:spLocks noChangeArrowheads="1"/>
          </p:cNvSpPr>
          <p:nvPr/>
        </p:nvSpPr>
        <p:spPr bwMode="auto">
          <a:xfrm>
            <a:off x="107950" y="2924175"/>
            <a:ext cx="1154113" cy="304800"/>
          </a:xfrm>
          <a:prstGeom prst="rect">
            <a:avLst/>
          </a:prstGeom>
          <a:noFill/>
          <a:ln w="9525">
            <a:noFill/>
            <a:miter lim="800000"/>
            <a:headEnd/>
            <a:tailEnd/>
          </a:ln>
        </p:spPr>
        <p:txBody>
          <a:bodyPr>
            <a:spAutoFit/>
          </a:bodyPr>
          <a:lstStyle/>
          <a:p>
            <a:pPr>
              <a:spcBef>
                <a:spcPct val="50000"/>
              </a:spcBef>
            </a:pPr>
            <a:r>
              <a:rPr lang="tr-TR" sz="1400" b="1">
                <a:solidFill>
                  <a:srgbClr val="FFFF66"/>
                </a:solidFill>
                <a:latin typeface="Arial" charset="0"/>
              </a:rPr>
              <a:t>Saman</a:t>
            </a:r>
          </a:p>
        </p:txBody>
      </p:sp>
      <p:sp>
        <p:nvSpPr>
          <p:cNvPr id="97318" name="Text Box 38"/>
          <p:cNvSpPr txBox="1">
            <a:spLocks noChangeArrowheads="1"/>
          </p:cNvSpPr>
          <p:nvPr/>
        </p:nvSpPr>
        <p:spPr bwMode="auto">
          <a:xfrm>
            <a:off x="107950" y="3771900"/>
            <a:ext cx="1154113" cy="304800"/>
          </a:xfrm>
          <a:prstGeom prst="rect">
            <a:avLst/>
          </a:prstGeom>
          <a:noFill/>
          <a:ln w="9525">
            <a:noFill/>
            <a:miter lim="800000"/>
            <a:headEnd/>
            <a:tailEnd/>
          </a:ln>
        </p:spPr>
        <p:txBody>
          <a:bodyPr>
            <a:spAutoFit/>
          </a:bodyPr>
          <a:lstStyle/>
          <a:p>
            <a:pPr>
              <a:spcBef>
                <a:spcPct val="50000"/>
              </a:spcBef>
            </a:pPr>
            <a:r>
              <a:rPr lang="tr-TR" sz="1400" b="1">
                <a:solidFill>
                  <a:srgbClr val="00CCFF"/>
                </a:solidFill>
                <a:latin typeface="Arial" charset="0"/>
              </a:rPr>
              <a:t>Kesmik</a:t>
            </a:r>
          </a:p>
        </p:txBody>
      </p:sp>
      <p:sp>
        <p:nvSpPr>
          <p:cNvPr id="97319" name="Text Box 39"/>
          <p:cNvSpPr txBox="1">
            <a:spLocks noChangeArrowheads="1"/>
          </p:cNvSpPr>
          <p:nvPr/>
        </p:nvSpPr>
        <p:spPr bwMode="auto">
          <a:xfrm>
            <a:off x="107950" y="3987800"/>
            <a:ext cx="1154113" cy="304800"/>
          </a:xfrm>
          <a:prstGeom prst="rect">
            <a:avLst/>
          </a:prstGeom>
          <a:noFill/>
          <a:ln w="9525">
            <a:noFill/>
            <a:miter lim="800000"/>
            <a:headEnd/>
            <a:tailEnd/>
          </a:ln>
        </p:spPr>
        <p:txBody>
          <a:bodyPr>
            <a:spAutoFit/>
          </a:bodyPr>
          <a:lstStyle/>
          <a:p>
            <a:pPr>
              <a:spcBef>
                <a:spcPct val="50000"/>
              </a:spcBef>
            </a:pPr>
            <a:r>
              <a:rPr lang="tr-TR" sz="1400" b="1">
                <a:solidFill>
                  <a:srgbClr val="996633"/>
                </a:solidFill>
                <a:latin typeface="Arial" charset="0"/>
              </a:rPr>
              <a:t>Toz</a:t>
            </a:r>
            <a:r>
              <a:rPr lang="tr-TR" sz="1400">
                <a:latin typeface="Arial" charset="0"/>
              </a:rPr>
              <a:t>	</a:t>
            </a:r>
          </a:p>
        </p:txBody>
      </p:sp>
      <p:sp>
        <p:nvSpPr>
          <p:cNvPr id="97320" name="Freeform 40"/>
          <p:cNvSpPr>
            <a:spLocks/>
          </p:cNvSpPr>
          <p:nvPr/>
        </p:nvSpPr>
        <p:spPr bwMode="auto">
          <a:xfrm>
            <a:off x="3490913" y="4702175"/>
            <a:ext cx="412750" cy="450850"/>
          </a:xfrm>
          <a:custGeom>
            <a:avLst/>
            <a:gdLst>
              <a:gd name="T0" fmla="*/ 126 w 260"/>
              <a:gd name="T1" fmla="*/ 284 h 284"/>
              <a:gd name="T2" fmla="*/ 96 w 260"/>
              <a:gd name="T3" fmla="*/ 276 h 284"/>
              <a:gd name="T4" fmla="*/ 58 w 260"/>
              <a:gd name="T5" fmla="*/ 218 h 284"/>
              <a:gd name="T6" fmla="*/ 14 w 260"/>
              <a:gd name="T7" fmla="*/ 212 h 284"/>
              <a:gd name="T8" fmla="*/ 0 w 260"/>
              <a:gd name="T9" fmla="*/ 188 h 284"/>
              <a:gd name="T10" fmla="*/ 26 w 260"/>
              <a:gd name="T11" fmla="*/ 138 h 284"/>
              <a:gd name="T12" fmla="*/ 14 w 260"/>
              <a:gd name="T13" fmla="*/ 70 h 284"/>
              <a:gd name="T14" fmla="*/ 30 w 260"/>
              <a:gd name="T15" fmla="*/ 46 h 284"/>
              <a:gd name="T16" fmla="*/ 94 w 260"/>
              <a:gd name="T17" fmla="*/ 42 h 284"/>
              <a:gd name="T18" fmla="*/ 120 w 260"/>
              <a:gd name="T19" fmla="*/ 2 h 284"/>
              <a:gd name="T20" fmla="*/ 152 w 260"/>
              <a:gd name="T21" fmla="*/ 0 h 284"/>
              <a:gd name="T22" fmla="*/ 188 w 260"/>
              <a:gd name="T23" fmla="*/ 50 h 284"/>
              <a:gd name="T24" fmla="*/ 248 w 260"/>
              <a:gd name="T25" fmla="*/ 66 h 284"/>
              <a:gd name="T26" fmla="*/ 260 w 260"/>
              <a:gd name="T27" fmla="*/ 94 h 284"/>
              <a:gd name="T28" fmla="*/ 238 w 260"/>
              <a:gd name="T29" fmla="*/ 162 h 284"/>
              <a:gd name="T30" fmla="*/ 248 w 260"/>
              <a:gd name="T31" fmla="*/ 226 h 284"/>
              <a:gd name="T32" fmla="*/ 228 w 260"/>
              <a:gd name="T33" fmla="*/ 246 h 284"/>
              <a:gd name="T34" fmla="*/ 162 w 260"/>
              <a:gd name="T35" fmla="*/ 246 h 284"/>
              <a:gd name="T36" fmla="*/ 183 w 260"/>
              <a:gd name="T37" fmla="*/ 241 h 2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0"/>
              <a:gd name="T58" fmla="*/ 0 h 284"/>
              <a:gd name="T59" fmla="*/ 260 w 260"/>
              <a:gd name="T60" fmla="*/ 284 h 2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0" h="284">
                <a:moveTo>
                  <a:pt x="126" y="284"/>
                </a:moveTo>
                <a:lnTo>
                  <a:pt x="96" y="276"/>
                </a:lnTo>
                <a:lnTo>
                  <a:pt x="58" y="218"/>
                </a:lnTo>
                <a:lnTo>
                  <a:pt x="14" y="212"/>
                </a:lnTo>
                <a:lnTo>
                  <a:pt x="0" y="188"/>
                </a:lnTo>
                <a:lnTo>
                  <a:pt x="26" y="138"/>
                </a:lnTo>
                <a:lnTo>
                  <a:pt x="14" y="70"/>
                </a:lnTo>
                <a:lnTo>
                  <a:pt x="30" y="46"/>
                </a:lnTo>
                <a:lnTo>
                  <a:pt x="94" y="42"/>
                </a:lnTo>
                <a:lnTo>
                  <a:pt x="120" y="2"/>
                </a:lnTo>
                <a:lnTo>
                  <a:pt x="152" y="0"/>
                </a:lnTo>
                <a:lnTo>
                  <a:pt x="188" y="50"/>
                </a:lnTo>
                <a:lnTo>
                  <a:pt x="248" y="66"/>
                </a:lnTo>
                <a:lnTo>
                  <a:pt x="260" y="94"/>
                </a:lnTo>
                <a:lnTo>
                  <a:pt x="238" y="162"/>
                </a:lnTo>
                <a:lnTo>
                  <a:pt x="248" y="226"/>
                </a:lnTo>
                <a:lnTo>
                  <a:pt x="228" y="246"/>
                </a:lnTo>
                <a:lnTo>
                  <a:pt x="162" y="246"/>
                </a:lnTo>
                <a:lnTo>
                  <a:pt x="183" y="241"/>
                </a:lnTo>
              </a:path>
            </a:pathLst>
          </a:custGeom>
          <a:solidFill>
            <a:srgbClr val="0000FF">
              <a:alpha val="38039"/>
            </a:srgbClr>
          </a:solidFill>
          <a:ln w="9525">
            <a:solidFill>
              <a:schemeClr val="tx1"/>
            </a:solidFill>
            <a:round/>
            <a:headEnd/>
            <a:tailEnd/>
          </a:ln>
        </p:spPr>
        <p:txBody>
          <a:bodyPr/>
          <a:lstStyle/>
          <a:p>
            <a:endParaRPr lang="tr-TR"/>
          </a:p>
        </p:txBody>
      </p:sp>
      <p:sp>
        <p:nvSpPr>
          <p:cNvPr id="97321" name="Freeform 41"/>
          <p:cNvSpPr>
            <a:spLocks/>
          </p:cNvSpPr>
          <p:nvPr/>
        </p:nvSpPr>
        <p:spPr bwMode="auto">
          <a:xfrm>
            <a:off x="4335463" y="5400675"/>
            <a:ext cx="419100" cy="457200"/>
          </a:xfrm>
          <a:custGeom>
            <a:avLst/>
            <a:gdLst>
              <a:gd name="T0" fmla="*/ 138 w 264"/>
              <a:gd name="T1" fmla="*/ 165 h 288"/>
              <a:gd name="T2" fmla="*/ 141 w 264"/>
              <a:gd name="T3" fmla="*/ 240 h 288"/>
              <a:gd name="T4" fmla="*/ 147 w 264"/>
              <a:gd name="T5" fmla="*/ 288 h 288"/>
              <a:gd name="T6" fmla="*/ 123 w 264"/>
              <a:gd name="T7" fmla="*/ 288 h 288"/>
              <a:gd name="T8" fmla="*/ 120 w 264"/>
              <a:gd name="T9" fmla="*/ 162 h 288"/>
              <a:gd name="T10" fmla="*/ 51 w 264"/>
              <a:gd name="T11" fmla="*/ 195 h 288"/>
              <a:gd name="T12" fmla="*/ 6 w 264"/>
              <a:gd name="T13" fmla="*/ 216 h 288"/>
              <a:gd name="T14" fmla="*/ 0 w 264"/>
              <a:gd name="T15" fmla="*/ 198 h 288"/>
              <a:gd name="T16" fmla="*/ 111 w 264"/>
              <a:gd name="T17" fmla="*/ 147 h 288"/>
              <a:gd name="T18" fmla="*/ 114 w 264"/>
              <a:gd name="T19" fmla="*/ 126 h 288"/>
              <a:gd name="T20" fmla="*/ 54 w 264"/>
              <a:gd name="T21" fmla="*/ 90 h 288"/>
              <a:gd name="T22" fmla="*/ 39 w 264"/>
              <a:gd name="T23" fmla="*/ 105 h 288"/>
              <a:gd name="T24" fmla="*/ 3 w 264"/>
              <a:gd name="T25" fmla="*/ 75 h 288"/>
              <a:gd name="T26" fmla="*/ 18 w 264"/>
              <a:gd name="T27" fmla="*/ 57 h 288"/>
              <a:gd name="T28" fmla="*/ 123 w 264"/>
              <a:gd name="T29" fmla="*/ 120 h 288"/>
              <a:gd name="T30" fmla="*/ 123 w 264"/>
              <a:gd name="T31" fmla="*/ 45 h 288"/>
              <a:gd name="T32" fmla="*/ 114 w 264"/>
              <a:gd name="T33" fmla="*/ 0 h 288"/>
              <a:gd name="T34" fmla="*/ 138 w 264"/>
              <a:gd name="T35" fmla="*/ 0 h 288"/>
              <a:gd name="T36" fmla="*/ 141 w 264"/>
              <a:gd name="T37" fmla="*/ 120 h 288"/>
              <a:gd name="T38" fmla="*/ 213 w 264"/>
              <a:gd name="T39" fmla="*/ 87 h 288"/>
              <a:gd name="T40" fmla="*/ 207 w 264"/>
              <a:gd name="T41" fmla="*/ 69 h 288"/>
              <a:gd name="T42" fmla="*/ 249 w 264"/>
              <a:gd name="T43" fmla="*/ 48 h 288"/>
              <a:gd name="T44" fmla="*/ 261 w 264"/>
              <a:gd name="T45" fmla="*/ 72 h 288"/>
              <a:gd name="T46" fmla="*/ 153 w 264"/>
              <a:gd name="T47" fmla="*/ 132 h 288"/>
              <a:gd name="T48" fmla="*/ 156 w 264"/>
              <a:gd name="T49" fmla="*/ 150 h 288"/>
              <a:gd name="T50" fmla="*/ 213 w 264"/>
              <a:gd name="T51" fmla="*/ 177 h 288"/>
              <a:gd name="T52" fmla="*/ 264 w 264"/>
              <a:gd name="T53" fmla="*/ 195 h 288"/>
              <a:gd name="T54" fmla="*/ 249 w 264"/>
              <a:gd name="T55" fmla="*/ 222 h 288"/>
              <a:gd name="T56" fmla="*/ 138 w 264"/>
              <a:gd name="T57" fmla="*/ 165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4"/>
              <a:gd name="T88" fmla="*/ 0 h 288"/>
              <a:gd name="T89" fmla="*/ 264 w 264"/>
              <a:gd name="T90" fmla="*/ 288 h 2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4" h="288">
                <a:moveTo>
                  <a:pt x="138" y="165"/>
                </a:moveTo>
                <a:lnTo>
                  <a:pt x="141" y="240"/>
                </a:lnTo>
                <a:lnTo>
                  <a:pt x="147" y="288"/>
                </a:lnTo>
                <a:lnTo>
                  <a:pt x="123" y="288"/>
                </a:lnTo>
                <a:lnTo>
                  <a:pt x="120" y="162"/>
                </a:lnTo>
                <a:lnTo>
                  <a:pt x="51" y="195"/>
                </a:lnTo>
                <a:lnTo>
                  <a:pt x="6" y="216"/>
                </a:lnTo>
                <a:lnTo>
                  <a:pt x="0" y="198"/>
                </a:lnTo>
                <a:lnTo>
                  <a:pt x="111" y="147"/>
                </a:lnTo>
                <a:lnTo>
                  <a:pt x="114" y="126"/>
                </a:lnTo>
                <a:lnTo>
                  <a:pt x="54" y="90"/>
                </a:lnTo>
                <a:lnTo>
                  <a:pt x="39" y="105"/>
                </a:lnTo>
                <a:lnTo>
                  <a:pt x="3" y="75"/>
                </a:lnTo>
                <a:lnTo>
                  <a:pt x="18" y="57"/>
                </a:lnTo>
                <a:lnTo>
                  <a:pt x="123" y="120"/>
                </a:lnTo>
                <a:lnTo>
                  <a:pt x="123" y="45"/>
                </a:lnTo>
                <a:lnTo>
                  <a:pt x="114" y="0"/>
                </a:lnTo>
                <a:lnTo>
                  <a:pt x="138" y="0"/>
                </a:lnTo>
                <a:lnTo>
                  <a:pt x="141" y="120"/>
                </a:lnTo>
                <a:lnTo>
                  <a:pt x="213" y="87"/>
                </a:lnTo>
                <a:lnTo>
                  <a:pt x="207" y="69"/>
                </a:lnTo>
                <a:lnTo>
                  <a:pt x="249" y="48"/>
                </a:lnTo>
                <a:lnTo>
                  <a:pt x="261" y="72"/>
                </a:lnTo>
                <a:lnTo>
                  <a:pt x="153" y="132"/>
                </a:lnTo>
                <a:lnTo>
                  <a:pt x="156" y="150"/>
                </a:lnTo>
                <a:lnTo>
                  <a:pt x="213" y="177"/>
                </a:lnTo>
                <a:lnTo>
                  <a:pt x="264" y="195"/>
                </a:lnTo>
                <a:lnTo>
                  <a:pt x="249" y="222"/>
                </a:lnTo>
                <a:lnTo>
                  <a:pt x="138" y="165"/>
                </a:lnTo>
                <a:close/>
              </a:path>
            </a:pathLst>
          </a:custGeom>
          <a:solidFill>
            <a:srgbClr val="FFFF00">
              <a:alpha val="34117"/>
            </a:srgbClr>
          </a:solidFill>
          <a:ln w="9525">
            <a:solidFill>
              <a:schemeClr val="tx1"/>
            </a:solidFill>
            <a:round/>
            <a:headEnd/>
            <a:tailEnd/>
          </a:ln>
        </p:spPr>
        <p:txBody>
          <a:bodyPr/>
          <a:lstStyle/>
          <a:p>
            <a:endParaRPr lang="tr-TR"/>
          </a:p>
        </p:txBody>
      </p:sp>
      <p:sp>
        <p:nvSpPr>
          <p:cNvPr id="41" name="Rectangle 3"/>
          <p:cNvSpPr>
            <a:spLocks noGrp="1" noChangeArrowheads="1"/>
          </p:cNvSpPr>
          <p:nvPr>
            <p:ph type="ctrTitle"/>
          </p:nvPr>
        </p:nvSpPr>
        <p:spPr>
          <a:xfrm>
            <a:off x="142844" y="357166"/>
            <a:ext cx="8786874" cy="981075"/>
          </a:xfrm>
          <a:solidFill>
            <a:srgbClr val="FFC000"/>
          </a:solidFill>
          <a:ln/>
        </p:spPr>
        <p:txBody>
          <a:bodyPr/>
          <a:lstStyle/>
          <a:p>
            <a:pPr algn="ctr"/>
            <a:r>
              <a:rPr lang="tr-TR" dirty="0">
                <a:solidFill>
                  <a:schemeClr val="bg1"/>
                </a:solidFill>
              </a:rPr>
              <a:t>ÇALIŞMA PRENSİBİ</a:t>
            </a:r>
          </a:p>
        </p:txBody>
      </p:sp>
      <p:sp>
        <p:nvSpPr>
          <p:cNvPr id="42" name="41 Veri Yer Tutucusu"/>
          <p:cNvSpPr>
            <a:spLocks noGrp="1"/>
          </p:cNvSpPr>
          <p:nvPr>
            <p:ph type="dt" sz="half" idx="10"/>
          </p:nvPr>
        </p:nvSpPr>
        <p:spPr/>
        <p:txBody>
          <a:bodyPr/>
          <a:lstStyle/>
          <a:p>
            <a:fld id="{10A34FAB-5004-40B6-A336-F44A7BAE3A29}" type="datetime1">
              <a:rPr lang="tr-TR" smtClean="0"/>
              <a:pPr/>
              <a:t>13.12.2019</a:t>
            </a:fld>
            <a:endParaRPr lang="tr-TR"/>
          </a:p>
        </p:txBody>
      </p:sp>
      <p:sp>
        <p:nvSpPr>
          <p:cNvPr id="43" name="42 Slayt Numarası Yer Tutucusu"/>
          <p:cNvSpPr>
            <a:spLocks noGrp="1"/>
          </p:cNvSpPr>
          <p:nvPr>
            <p:ph type="sldNum" sz="quarter" idx="12"/>
          </p:nvPr>
        </p:nvSpPr>
        <p:spPr/>
        <p:txBody>
          <a:bodyPr/>
          <a:lstStyle/>
          <a:p>
            <a:fld id="{B1DEFA8C-F947-479F-BE07-76B6B3F80BF1}" type="slidenum">
              <a:rPr lang="tr-TR" smtClean="0"/>
              <a:pPr/>
              <a:t>9</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7314"/>
                                        </p:tgtEl>
                                        <p:attrNameLst>
                                          <p:attrName>style.visibility</p:attrName>
                                        </p:attrNameLst>
                                      </p:cBhvr>
                                      <p:to>
                                        <p:strVal val="visible"/>
                                      </p:to>
                                    </p:set>
                                    <p:anim calcmode="discrete" valueType="clr">
                                      <p:cBhvr override="childStyle">
                                        <p:cTn id="7" dur="80"/>
                                        <p:tgtEl>
                                          <p:spTgt spid="973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7314"/>
                                        </p:tgtEl>
                                        <p:attrNameLst>
                                          <p:attrName>fillcolor</p:attrName>
                                        </p:attrNameLst>
                                      </p:cBhvr>
                                      <p:tavLst>
                                        <p:tav tm="0">
                                          <p:val>
                                            <p:clrVal>
                                              <a:schemeClr val="accent2"/>
                                            </p:clrVal>
                                          </p:val>
                                        </p:tav>
                                        <p:tav tm="50000">
                                          <p:val>
                                            <p:clrVal>
                                              <a:schemeClr val="hlink"/>
                                            </p:clrVal>
                                          </p:val>
                                        </p:tav>
                                      </p:tavLst>
                                    </p:anim>
                                    <p:set>
                                      <p:cBhvr>
                                        <p:cTn id="9" dur="80"/>
                                        <p:tgtEl>
                                          <p:spTgt spid="97314"/>
                                        </p:tgtEl>
                                        <p:attrNameLst>
                                          <p:attrName>fill.type</p:attrName>
                                        </p:attrNameLst>
                                      </p:cBhvr>
                                      <p:to>
                                        <p:strVal val="solid"/>
                                      </p:to>
                                    </p:set>
                                  </p:childTnLst>
                                </p:cTn>
                              </p:par>
                              <p:par>
                                <p:cTn id="10" presetID="1" presetClass="entr" presetSubtype="0" fill="hold" grpId="0" nodeType="withEffect">
                                  <p:stCondLst>
                                    <p:cond delay="0"/>
                                  </p:stCondLst>
                                  <p:childTnLst>
                                    <p:set>
                                      <p:cBhvr>
                                        <p:cTn id="11" dur="1" fill="hold">
                                          <p:stCondLst>
                                            <p:cond delay="0"/>
                                          </p:stCondLst>
                                        </p:cTn>
                                        <p:tgtEl>
                                          <p:spTgt spid="9728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728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728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7287"/>
                                        </p:tgtEl>
                                        <p:attrNameLst>
                                          <p:attrName>style.visibility</p:attrName>
                                        </p:attrNameLst>
                                      </p:cBhvr>
                                      <p:to>
                                        <p:strVal val="visible"/>
                                      </p:to>
                                    </p:set>
                                  </p:childTnLst>
                                </p:cTn>
                              </p:par>
                            </p:childTnLst>
                          </p:cTn>
                        </p:par>
                        <p:par>
                          <p:cTn id="18" fill="hold">
                            <p:stCondLst>
                              <p:cond delay="320"/>
                            </p:stCondLst>
                            <p:childTnLst>
                              <p:par>
                                <p:cTn id="19" presetID="0" presetClass="path" presetSubtype="0" repeatCount="indefinite" accel="50000" decel="50000" fill="hold" grpId="1" nodeType="afterEffect">
                                  <p:stCondLst>
                                    <p:cond delay="0"/>
                                  </p:stCondLst>
                                  <p:childTnLst>
                                    <p:animMotion origin="layout" path="M -5.E-6 -5.14451E-6 C 0.01563 0.0171 0.03125 0.03421 0.05399 0.0423 C 0.07674 0.0504 0.11528 0.04901 0.13646 0.04878 C 0.15764 0.04855 0.16476 0.05248 0.1809 0.04022 C 0.19705 0.02797 0.21146 -0.00163 0.23334 -0.02521 C 0.25486 -0.0488 0.29549 -0.08856 0.31111 -0.10128 C 0.32674 -0.114 0.32431 -0.10128 0.32691 -0.10128 " pathEditMode="relative" ptsTypes="aaaaaaA">
                                      <p:cBhvr>
                                        <p:cTn id="20" dur="5000" fill="hold"/>
                                        <p:tgtEl>
                                          <p:spTgt spid="97284"/>
                                        </p:tgtEl>
                                        <p:attrNameLst>
                                          <p:attrName>ppt_x</p:attrName>
                                          <p:attrName>ppt_y</p:attrName>
                                        </p:attrNameLst>
                                      </p:cBhvr>
                                    </p:animMotion>
                                  </p:childTnLst>
                                </p:cTn>
                              </p:par>
                              <p:par>
                                <p:cTn id="21" presetID="0" presetClass="path" presetSubtype="0" repeatCount="indefinite" accel="50000" decel="50000" fill="hold" grpId="1" nodeType="withEffect">
                                  <p:stCondLst>
                                    <p:cond delay="1000"/>
                                  </p:stCondLst>
                                  <p:childTnLst>
                                    <p:animMotion origin="layout" path="M -5.E-6 -5.14451E-6 C 0.01563 0.0171 0.03125 0.03421 0.05399 0.0423 C 0.07674 0.0504 0.11528 0.04901 0.13646 0.04878 C 0.15764 0.04855 0.16476 0.05248 0.1809 0.04022 C 0.19705 0.02797 0.21146 -0.00163 0.23334 -0.02521 C 0.25486 -0.0488 0.29549 -0.08856 0.31111 -0.10128 C 0.32674 -0.114 0.32431 -0.10128 0.32691 -0.10128 " pathEditMode="relative" ptsTypes="aaaaaaA">
                                      <p:cBhvr>
                                        <p:cTn id="22" dur="5000" fill="hold"/>
                                        <p:tgtEl>
                                          <p:spTgt spid="97285"/>
                                        </p:tgtEl>
                                        <p:attrNameLst>
                                          <p:attrName>ppt_x</p:attrName>
                                          <p:attrName>ppt_y</p:attrName>
                                        </p:attrNameLst>
                                      </p:cBhvr>
                                    </p:animMotion>
                                  </p:childTnLst>
                                </p:cTn>
                              </p:par>
                              <p:par>
                                <p:cTn id="23" presetID="0" presetClass="path" presetSubtype="0" repeatCount="indefinite" accel="50000" decel="50000" fill="hold" grpId="1" nodeType="withEffect">
                                  <p:stCondLst>
                                    <p:cond delay="2000"/>
                                  </p:stCondLst>
                                  <p:childTnLst>
                                    <p:animMotion origin="layout" path="M -5.E-6 -5.14451E-6 C 0.01563 0.0171 0.03125 0.03421 0.05399 0.0423 C 0.07674 0.0504 0.11528 0.04901 0.13646 0.04878 C 0.15764 0.04855 0.16476 0.05248 0.1809 0.04022 C 0.19705 0.02797 0.21146 -0.00163 0.23334 -0.02521 C 0.25486 -0.0488 0.29549 -0.08856 0.31111 -0.10128 C 0.32674 -0.114 0.32431 -0.10128 0.32691 -0.10128 " pathEditMode="relative" ptsTypes="aaaaaaA">
                                      <p:cBhvr>
                                        <p:cTn id="24" dur="5000" fill="hold"/>
                                        <p:tgtEl>
                                          <p:spTgt spid="97286"/>
                                        </p:tgtEl>
                                        <p:attrNameLst>
                                          <p:attrName>ppt_x</p:attrName>
                                          <p:attrName>ppt_y</p:attrName>
                                        </p:attrNameLst>
                                      </p:cBhvr>
                                    </p:animMotion>
                                  </p:childTnLst>
                                </p:cTn>
                              </p:par>
                              <p:par>
                                <p:cTn id="25" presetID="0" presetClass="path" presetSubtype="0" repeatCount="indefinite" accel="50000" decel="50000" fill="hold" grpId="1" nodeType="withEffect">
                                  <p:stCondLst>
                                    <p:cond delay="3000"/>
                                  </p:stCondLst>
                                  <p:childTnLst>
                                    <p:animMotion origin="layout" path="M -5.E-6 -5.14451E-6 C 0.01563 0.0171 0.03125 0.03421 0.05399 0.0423 C 0.07674 0.0504 0.11528 0.04901 0.13646 0.04878 C 0.15764 0.04855 0.16476 0.05248 0.1809 0.04022 C 0.19705 0.02797 0.21146 -0.00163 0.23334 -0.02521 C 0.25486 -0.0488 0.29549 -0.08856 0.31111 -0.10128 C 0.32674 -0.114 0.32431 -0.10128 0.32691 -0.10128 " pathEditMode="relative" ptsTypes="aaaaaaA">
                                      <p:cBhvr>
                                        <p:cTn id="26" dur="5000" fill="hold"/>
                                        <p:tgtEl>
                                          <p:spTgt spid="97287"/>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8" presetClass="emph" presetSubtype="0" repeatCount="indefinite" fill="hold" grpId="0" nodeType="clickEffect">
                                  <p:stCondLst>
                                    <p:cond delay="0"/>
                                  </p:stCondLst>
                                  <p:childTnLst>
                                    <p:animRot by="-21600000">
                                      <p:cBhvr>
                                        <p:cTn id="30" dur="500" fill="hold"/>
                                        <p:tgtEl>
                                          <p:spTgt spid="97320"/>
                                        </p:tgtEl>
                                        <p:attrNameLst>
                                          <p:attrName>r</p:attrName>
                                        </p:attrNameLst>
                                      </p:cBhvr>
                                    </p:animRot>
                                  </p:childTnLst>
                                </p:cTn>
                              </p:par>
                              <p:par>
                                <p:cTn id="31" presetID="8" presetClass="emph" presetSubtype="0" repeatCount="indefinite" fill="hold" grpId="0" nodeType="withEffect">
                                  <p:stCondLst>
                                    <p:cond delay="0"/>
                                  </p:stCondLst>
                                  <p:childTnLst>
                                    <p:animRot by="-21600000">
                                      <p:cBhvr>
                                        <p:cTn id="32" dur="500" fill="hold"/>
                                        <p:tgtEl>
                                          <p:spTgt spid="97321"/>
                                        </p:tgtEl>
                                        <p:attrNameLst>
                                          <p:attrName>r</p:attrName>
                                        </p:attrNameLst>
                                      </p:cBhvr>
                                    </p:animRot>
                                  </p:childTnLst>
                                </p:cTn>
                              </p:par>
                            </p:childTnLst>
                          </p:cTn>
                        </p:par>
                        <p:par>
                          <p:cTn id="33" fill="hold">
                            <p:stCondLst>
                              <p:cond delay="5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97317"/>
                                        </p:tgtEl>
                                        <p:attrNameLst>
                                          <p:attrName>style.visibility</p:attrName>
                                        </p:attrNameLst>
                                      </p:cBhvr>
                                      <p:to>
                                        <p:strVal val="visible"/>
                                      </p:to>
                                    </p:set>
                                    <p:anim calcmode="discrete" valueType="clr">
                                      <p:cBhvr override="childStyle">
                                        <p:cTn id="36" dur="80"/>
                                        <p:tgtEl>
                                          <p:spTgt spid="97317"/>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97317"/>
                                        </p:tgtEl>
                                        <p:attrNameLst>
                                          <p:attrName>fillcolor</p:attrName>
                                        </p:attrNameLst>
                                      </p:cBhvr>
                                      <p:tavLst>
                                        <p:tav tm="0">
                                          <p:val>
                                            <p:clrVal>
                                              <a:schemeClr val="accent2"/>
                                            </p:clrVal>
                                          </p:val>
                                        </p:tav>
                                        <p:tav tm="50000">
                                          <p:val>
                                            <p:clrVal>
                                              <a:schemeClr val="hlink"/>
                                            </p:clrVal>
                                          </p:val>
                                        </p:tav>
                                      </p:tavLst>
                                    </p:anim>
                                    <p:set>
                                      <p:cBhvr>
                                        <p:cTn id="38" dur="80"/>
                                        <p:tgtEl>
                                          <p:spTgt spid="97317"/>
                                        </p:tgtEl>
                                        <p:attrNameLst>
                                          <p:attrName>fill.type</p:attrName>
                                        </p:attrNameLst>
                                      </p:cBhvr>
                                      <p:to>
                                        <p:strVal val="solid"/>
                                      </p:to>
                                    </p:set>
                                  </p:childTnLst>
                                </p:cTn>
                              </p:par>
                              <p:par>
                                <p:cTn id="39" presetID="1" presetClass="entr" presetSubtype="0" fill="hold" grpId="0" nodeType="withEffect">
                                  <p:stCondLst>
                                    <p:cond delay="0"/>
                                  </p:stCondLst>
                                  <p:childTnLst>
                                    <p:set>
                                      <p:cBhvr>
                                        <p:cTn id="40" dur="1" fill="hold">
                                          <p:stCondLst>
                                            <p:cond delay="0"/>
                                          </p:stCondLst>
                                        </p:cTn>
                                        <p:tgtEl>
                                          <p:spTgt spid="972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72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729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7291"/>
                                        </p:tgtEl>
                                        <p:attrNameLst>
                                          <p:attrName>style.visibility</p:attrName>
                                        </p:attrNameLst>
                                      </p:cBhvr>
                                      <p:to>
                                        <p:strVal val="visible"/>
                                      </p:to>
                                    </p:set>
                                  </p:childTnLst>
                                </p:cTn>
                              </p:par>
                            </p:childTnLst>
                          </p:cTn>
                        </p:par>
                        <p:par>
                          <p:cTn id="47" fill="hold">
                            <p:stCondLst>
                              <p:cond delay="740"/>
                            </p:stCondLst>
                            <p:childTnLst>
                              <p:par>
                                <p:cTn id="48" presetID="47" presetClass="path" presetSubtype="0" repeatCount="indefinite" accel="50000" decel="50000" fill="hold" grpId="1" nodeType="afterEffect">
                                  <p:stCondLst>
                                    <p:cond delay="0"/>
                                  </p:stCondLst>
                                  <p:childTnLst>
                                    <p:animMotion origin="layout" path="M -0.00018 -0.00046 C -0.00087 -0.02844 0.00642 -0.04971 0.01684 -0.05225 C 0.02812 -0.05457 0.03871 -0.03723 0.04531 -0.0104 C 0.04635 -0.03907 0.05295 -0.06012 0.06423 -0.06266 C 0.0743 -0.06497 0.08576 -0.04786 0.09236 -0.02104 C 0.09323 -0.04971 0.1 -0.07075 0.11024 -0.07283 C 0.121 -0.07538 0.13385 -0.0585 0.14028 -0.03191 C 0.13993 -0.05988 0.1467 -0.08116 0.15885 -0.0837 C 0.16771 -0.08578 0.18038 -0.0689 0.18698 -0.04231 C 0.18698 -0.07029 0.19514 -0.09179 0.20521 -0.0941 C 0.2158 -0.09642 0.2276 -0.07931 0.2342 -0.05341 C 0.23524 -0.08116 0.24166 -0.1022 0.25225 -0.10451 C 0.26267 -0.10682 0.2743 -0.08971 0.28212 -0.06335 C 0.28142 -0.09133 0.28837 -0.1126 0.29896 -0.11491 C 0.30972 -0.11746 0.32205 -0.10035 0.32899 -0.07353 C 0.32847 -0.10196 0.33489 -0.12301 0.34722 -0.12578 C 0.35798 -0.12809 0.3691 -0.11098 0.37587 -0.08439 " pathEditMode="relative" rAng="-567407" ptsTypes="fffffffffffffffff">
                                      <p:cBhvr>
                                        <p:cTn id="49" dur="5000" fill="hold"/>
                                        <p:tgtEl>
                                          <p:spTgt spid="97288"/>
                                        </p:tgtEl>
                                        <p:attrNameLst>
                                          <p:attrName>ppt_x</p:attrName>
                                          <p:attrName>ppt_y</p:attrName>
                                        </p:attrNameLst>
                                      </p:cBhvr>
                                      <p:rCtr x="18500" y="-6500"/>
                                    </p:animMotion>
                                  </p:childTnLst>
                                </p:cTn>
                              </p:par>
                              <p:par>
                                <p:cTn id="50" presetID="47" presetClass="path" presetSubtype="0" repeatCount="indefinite" accel="50000" decel="50000" fill="hold" grpId="1" nodeType="withEffect">
                                  <p:stCondLst>
                                    <p:cond delay="1000"/>
                                  </p:stCondLst>
                                  <p:childTnLst>
                                    <p:animMotion origin="layout" path="M -0.00018 -0.00046 C -0.00087 -0.02844 0.00642 -0.04971 0.01684 -0.05225 C 0.02812 -0.05457 0.03871 -0.03723 0.04531 -0.0104 C 0.04635 -0.03907 0.05295 -0.06012 0.06423 -0.06266 C 0.0743 -0.06497 0.08576 -0.04786 0.09236 -0.02104 C 0.09323 -0.04971 0.1 -0.07075 0.11024 -0.07283 C 0.121 -0.07538 0.13385 -0.0585 0.14028 -0.03191 C 0.13993 -0.05988 0.1467 -0.08116 0.15885 -0.0837 C 0.16771 -0.08578 0.18038 -0.0689 0.18698 -0.04231 C 0.18698 -0.07029 0.19514 -0.09179 0.20521 -0.0941 C 0.2158 -0.09642 0.2276 -0.07931 0.2342 -0.05341 C 0.23524 -0.08116 0.24166 -0.1022 0.25225 -0.10451 C 0.26267 -0.10682 0.2743 -0.08971 0.28212 -0.06335 C 0.28142 -0.09133 0.28837 -0.1126 0.29896 -0.11491 C 0.30972 -0.11746 0.32205 -0.10035 0.32899 -0.07353 C 0.32847 -0.10196 0.33489 -0.12301 0.34722 -0.12578 C 0.35798 -0.12809 0.3691 -0.11098 0.37587 -0.08439 " pathEditMode="relative" rAng="-567407" ptsTypes="fffffffffffffffff">
                                      <p:cBhvr>
                                        <p:cTn id="51" dur="5000" fill="hold"/>
                                        <p:tgtEl>
                                          <p:spTgt spid="97289"/>
                                        </p:tgtEl>
                                        <p:attrNameLst>
                                          <p:attrName>ppt_x</p:attrName>
                                          <p:attrName>ppt_y</p:attrName>
                                        </p:attrNameLst>
                                      </p:cBhvr>
                                      <p:rCtr x="18500" y="-6500"/>
                                    </p:animMotion>
                                  </p:childTnLst>
                                </p:cTn>
                              </p:par>
                              <p:par>
                                <p:cTn id="52" presetID="47" presetClass="path" presetSubtype="0" repeatCount="indefinite" accel="50000" decel="50000" fill="hold" grpId="1" nodeType="withEffect">
                                  <p:stCondLst>
                                    <p:cond delay="2000"/>
                                  </p:stCondLst>
                                  <p:childTnLst>
                                    <p:animMotion origin="layout" path="M -0.00018 -0.00046 C -0.00087 -0.02844 0.00642 -0.04971 0.01684 -0.05225 C 0.02812 -0.05457 0.03871 -0.03723 0.04531 -0.0104 C 0.04635 -0.03907 0.05295 -0.06012 0.06423 -0.06266 C 0.0743 -0.06497 0.08576 -0.04786 0.09236 -0.02104 C 0.09323 -0.04971 0.1 -0.07075 0.11024 -0.07283 C 0.121 -0.07538 0.13385 -0.0585 0.14028 -0.03191 C 0.13993 -0.05988 0.1467 -0.08116 0.15885 -0.0837 C 0.16771 -0.08578 0.18038 -0.0689 0.18698 -0.04231 C 0.18698 -0.07029 0.19514 -0.09179 0.20521 -0.0941 C 0.2158 -0.09642 0.2276 -0.07931 0.2342 -0.05341 C 0.23524 -0.08116 0.24166 -0.1022 0.25225 -0.10451 C 0.26267 -0.10682 0.2743 -0.08971 0.28212 -0.06335 C 0.28142 -0.09133 0.28837 -0.1126 0.29896 -0.11491 C 0.30972 -0.11746 0.32205 -0.10035 0.32899 -0.07353 C 0.32847 -0.10196 0.33489 -0.12301 0.34722 -0.12578 C 0.35798 -0.12809 0.3691 -0.11098 0.37587 -0.08439 " pathEditMode="relative" rAng="-567407" ptsTypes="fffffffffffffffff">
                                      <p:cBhvr>
                                        <p:cTn id="53" dur="5000" fill="hold"/>
                                        <p:tgtEl>
                                          <p:spTgt spid="97290"/>
                                        </p:tgtEl>
                                        <p:attrNameLst>
                                          <p:attrName>ppt_x</p:attrName>
                                          <p:attrName>ppt_y</p:attrName>
                                        </p:attrNameLst>
                                      </p:cBhvr>
                                      <p:rCtr x="18500" y="-6500"/>
                                    </p:animMotion>
                                  </p:childTnLst>
                                </p:cTn>
                              </p:par>
                              <p:par>
                                <p:cTn id="54" presetID="47" presetClass="path" presetSubtype="0" repeatCount="indefinite" accel="50000" decel="50000" fill="hold" grpId="1" nodeType="withEffect">
                                  <p:stCondLst>
                                    <p:cond delay="3000"/>
                                  </p:stCondLst>
                                  <p:childTnLst>
                                    <p:animMotion origin="layout" path="M -0.00018 -0.00046 C -0.00087 -0.02844 0.00642 -0.04971 0.01684 -0.05225 C 0.02812 -0.05457 0.03871 -0.03723 0.04531 -0.0104 C 0.04635 -0.03907 0.05295 -0.06012 0.06423 -0.06266 C 0.0743 -0.06497 0.08576 -0.04786 0.09236 -0.02104 C 0.09323 -0.04971 0.1 -0.07075 0.11024 -0.07283 C 0.121 -0.07538 0.13385 -0.0585 0.14028 -0.03191 C 0.13993 -0.05988 0.1467 -0.08116 0.15885 -0.0837 C 0.16771 -0.08578 0.18038 -0.0689 0.18698 -0.04231 C 0.18698 -0.07029 0.19514 -0.09179 0.20521 -0.0941 C 0.2158 -0.09642 0.2276 -0.07931 0.2342 -0.05341 C 0.23524 -0.08116 0.24166 -0.1022 0.25225 -0.10451 C 0.26267 -0.10682 0.2743 -0.08971 0.28212 -0.06335 C 0.28142 -0.09133 0.28837 -0.1126 0.29896 -0.11491 C 0.30972 -0.11746 0.32205 -0.10035 0.32899 -0.07353 C 0.32847 -0.10196 0.33489 -0.12301 0.34722 -0.12578 C 0.35798 -0.12809 0.3691 -0.11098 0.37587 -0.08439 " pathEditMode="relative" rAng="-567407" ptsTypes="fffffffffffffffff">
                                      <p:cBhvr>
                                        <p:cTn id="55" dur="5000" fill="hold"/>
                                        <p:tgtEl>
                                          <p:spTgt spid="97291"/>
                                        </p:tgtEl>
                                        <p:attrNameLst>
                                          <p:attrName>ppt_x</p:attrName>
                                          <p:attrName>ppt_y</p:attrName>
                                        </p:attrNameLst>
                                      </p:cBhvr>
                                      <p:rCtr x="18500" y="-6500"/>
                                    </p:animMotion>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97315"/>
                                        </p:tgtEl>
                                        <p:attrNameLst>
                                          <p:attrName>style.visibility</p:attrName>
                                        </p:attrNameLst>
                                      </p:cBhvr>
                                      <p:to>
                                        <p:strVal val="visible"/>
                                      </p:to>
                                    </p:set>
                                    <p:anim calcmode="discrete" valueType="clr">
                                      <p:cBhvr override="childStyle">
                                        <p:cTn id="60" dur="80"/>
                                        <p:tgtEl>
                                          <p:spTgt spid="97315"/>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97315"/>
                                        </p:tgtEl>
                                        <p:attrNameLst>
                                          <p:attrName>fillcolor</p:attrName>
                                        </p:attrNameLst>
                                      </p:cBhvr>
                                      <p:tavLst>
                                        <p:tav tm="0">
                                          <p:val>
                                            <p:clrVal>
                                              <a:schemeClr val="accent2"/>
                                            </p:clrVal>
                                          </p:val>
                                        </p:tav>
                                        <p:tav tm="50000">
                                          <p:val>
                                            <p:clrVal>
                                              <a:schemeClr val="hlink"/>
                                            </p:clrVal>
                                          </p:val>
                                        </p:tav>
                                      </p:tavLst>
                                    </p:anim>
                                    <p:set>
                                      <p:cBhvr>
                                        <p:cTn id="62" dur="80"/>
                                        <p:tgtEl>
                                          <p:spTgt spid="97315"/>
                                        </p:tgtEl>
                                        <p:attrNameLst>
                                          <p:attrName>fill.type</p:attrName>
                                        </p:attrNameLst>
                                      </p:cBhvr>
                                      <p:to>
                                        <p:strVal val="solid"/>
                                      </p:to>
                                    </p:set>
                                  </p:childTnLst>
                                </p:cTn>
                              </p:par>
                              <p:par>
                                <p:cTn id="63" presetID="1" presetClass="entr" presetSubtype="0" fill="hold" grpId="0" nodeType="withEffect">
                                  <p:stCondLst>
                                    <p:cond delay="0"/>
                                  </p:stCondLst>
                                  <p:childTnLst>
                                    <p:set>
                                      <p:cBhvr>
                                        <p:cTn id="64" dur="1" fill="hold">
                                          <p:stCondLst>
                                            <p:cond delay="0"/>
                                          </p:stCondLst>
                                        </p:cTn>
                                        <p:tgtEl>
                                          <p:spTgt spid="9729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729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729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729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729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729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729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311"/>
                                        </p:tgtEl>
                                        <p:attrNameLst>
                                          <p:attrName>style.visibility</p:attrName>
                                        </p:attrNameLst>
                                      </p:cBhvr>
                                      <p:to>
                                        <p:strVal val="visible"/>
                                      </p:to>
                                    </p:set>
                                  </p:childTnLst>
                                </p:cTn>
                              </p:par>
                            </p:childTnLst>
                          </p:cTn>
                        </p:par>
                        <p:par>
                          <p:cTn id="79" fill="hold">
                            <p:stCondLst>
                              <p:cond delay="920"/>
                            </p:stCondLst>
                            <p:childTnLst>
                              <p:par>
                                <p:cTn id="80" presetID="53" presetClass="path" presetSubtype="0" repeatCount="indefinite" accel="50000" decel="50000" fill="hold" grpId="1" nodeType="afterEffect">
                                  <p:stCondLst>
                                    <p:cond delay="0"/>
                                  </p:stCondLst>
                                  <p:childTnLst>
                                    <p:animMotion origin="layout" path="M 0.18212 -0.02405 C 0.17361 -0.03284 0.16163 -0.04 0.15625 -0.04116 C 0.14722 -0.03977 0.14045 -0.03052 0.14201 -0.01942 C 0.14288 -0.00763 0.15035 0.00162 0.15938 0.00046 C 0.1651 -0.00093 0.17066 -0.01156 0.1632 -0.0222 C 0.15504 -0.03307 0.14219 -0.03931 0.1316 -0.03653 C 0.12379 -0.03677 0.11771 -0.02844 0.11736 -0.01549 C 0.11858 -0.00347 0.12743 0.00462 0.13385 0.0037 C 0.14514 0.00208 0.14549 -0.00856 0.13976 -0.01919 C 0.13195 -0.02937 0.11927 -0.03607 0.11024 -0.03492 C 0.09826 -0.03376 0.09392 -0.02451 0.09497 -0.01295 C 0.09583 -0.00139 0.10017 0.00809 0.1132 0.0067 C 0.1217 0.00555 0.12309 -0.00555 0.11441 -0.01619 C 0.10938 -0.02659 0.09497 -0.03168 0.08663 -0.03191 C 0.07778 -0.03075 0.07118 -0.02104 0.0717 -0.01249 C 0.07292 0.00162 0.0809 0.01063 0.08958 0.00832 C 0.09809 0.00855 0.10017 -0.00231 0.09306 -0.01318 C 0.08351 -0.02336 0.07274 -0.03006 0.06285 -0.02474 C 0.05399 -0.02729 0.04809 -0.01757 0.04809 -0.00648 C 0.05017 0.00508 0.05799 0.01387 0.06615 0.01271 C 0.0757 0.01156 0.07622 0.00069 0.07049 -0.00994 C 0.06042 -0.02174 0.04931 -0.02682 0.04097 -0.02382 C 0.03299 -0.02474 0.0257 -0.01573 0.02639 -0.0037 C 0.02622 0.00948 0.03524 0.01688 0.0441 0.01572 C 0.05243 0.01456 0.05382 0.00416 0.04601 -0.00694 C 0.03785 -0.01573 0.0257 -0.02382 0.01736 -0.02243 C 0.00903 -0.02151 0.00174 -0.01226 0.0026 -0.00023 C 0.00347 0.01133 0.01163 0.02011 0.02049 0.01849 C 0.02726 0.0178 0.0309 0.00647 0.0217 -0.00509 C 0.01649 -0.01318 0.00365 -0.02081 -0.00781 -0.01966 C -0.01458 -0.01827 -0.0224 -0.00925 -0.01927 0.00046 C -0.01823 0.0141 -0.01059 0.02312 -0.00174 0.0215 C 0.00677 0.02081 0.00799 0.01063 -5.55556E-7 2.71676E-6 " pathEditMode="relative" rAng="15860425" ptsTypes="fffffffffffffffffffffffffffffffff">
                                      <p:cBhvr>
                                        <p:cTn id="81" dur="5000" spd="-100000" fill="hold"/>
                                        <p:tgtEl>
                                          <p:spTgt spid="97293"/>
                                        </p:tgtEl>
                                        <p:attrNameLst>
                                          <p:attrName>ppt_x</p:attrName>
                                          <p:attrName>ppt_y</p:attrName>
                                        </p:attrNameLst>
                                      </p:cBhvr>
                                      <p:rCtr x="-10200" y="1400"/>
                                    </p:animMotion>
                                  </p:childTnLst>
                                </p:cTn>
                              </p:par>
                              <p:par>
                                <p:cTn id="82" presetID="53" presetClass="path" presetSubtype="0" repeatCount="indefinite" accel="50000" decel="50000" fill="hold" grpId="1" nodeType="withEffect">
                                  <p:stCondLst>
                                    <p:cond delay="1000"/>
                                  </p:stCondLst>
                                  <p:childTnLst>
                                    <p:animMotion origin="layout" path="M 0.1592 -0.06104 C 0.15226 -0.06983 0.13872 -0.07699 0.1349 -0.07815 C 0.12587 -0.07676 0.1191 -0.06751 0.12066 -0.05641 C 0.12153 -0.04462 0.12899 -0.03561 0.13802 -0.03676 C 0.14219 -0.03792 0.14931 -0.04855 0.14184 -0.05919 C 0.13368 -0.07029 0.12083 -0.07653 0.11024 -0.07352 C 0.10243 -0.07376 0.09635 -0.06566 0.09601 -0.05225 C 0.09722 -0.04046 0.10608 -0.03237 0.11094 -0.03329 C 0.12379 -0.03514 0.12257 -0.04555 0.1184 -0.05618 C 0.11059 -0.06636 0.09792 -0.07306 0.08889 -0.07191 C 0.07535 -0.07075 0.07257 -0.0615 0.07361 -0.05017 C 0.07448 -0.03838 0.07726 -0.0289 0.09184 -0.03052 C 0.10035 -0.03167 0.10174 -0.04254 0.09149 -0.05318 C 0.08802 -0.06358 0.07361 -0.06867 0.06528 -0.0689 C 0.05642 -0.06774 0.04983 -0.05803 0.05035 -0.04948 C 0.05156 -0.03537 0.05955 -0.02636 0.06823 -0.02867 C 0.07674 -0.02867 0.07882 -0.0393 0.0717 -0.0504 C 0.06059 -0.06035 0.05139 -0.06705 0.04149 -0.06196 C 0.03264 -0.06404 0.02674 -0.05456 0.02674 -0.04347 C 0.02882 -0.03191 0.03663 -0.02335 0.04323 -0.02428 C 0.05434 -0.02566 0.05399 -0.0363 0.04913 -0.04693 C 0.0375 -0.05873 0.02795 -0.06381 0.01962 -0.06081 C 0.01024 -0.06173 0.00434 -0.05295 0.00504 -0.04069 C 0.00486 -0.02751 0.01389 -0.02035 0.02274 -0.0215 C 0.03108 -0.02243 0.0316 -0.03283 0.02309 -0.04393 C 0.01493 -0.05272 0.00434 -0.06081 -0.00399 -0.05942 C -0.01233 -0.0585 -0.01962 -0.04925 -0.01875 -0.03722 C -0.01788 -0.02566 -0.00972 -0.01711 -0.00087 -0.0185 C 0.00434 -0.01919 0.00955 -0.03052 -0.00121 -0.04208 C -0.00486 -0.05017 -0.01771 -0.0578 -0.03073 -0.05665 C -0.03594 -0.05526 -0.04531 -0.04624 -0.04062 -0.03653 C -0.03958 -0.02289 -0.03194 -0.0141 -0.02309 -0.01549 C -0.01458 -0.01641 -0.01337 -0.02636 -0.02135 -0.03722 " pathEditMode="relative" rAng="15860425" ptsTypes="fffffffffffffffffffffffffffffffff">
                                      <p:cBhvr>
                                        <p:cTn id="83" dur="5000" spd="-100000" fill="hold"/>
                                        <p:tgtEl>
                                          <p:spTgt spid="97294"/>
                                        </p:tgtEl>
                                        <p:attrNameLst>
                                          <p:attrName>ppt_x</p:attrName>
                                          <p:attrName>ppt_y</p:attrName>
                                        </p:attrNameLst>
                                      </p:cBhvr>
                                      <p:rCtr x="-10200" y="1400"/>
                                    </p:animMotion>
                                  </p:childTnLst>
                                </p:cTn>
                              </p:par>
                              <p:par>
                                <p:cTn id="84" presetID="53" presetClass="path" presetSubtype="0" repeatCount="indefinite" accel="50000" decel="50000" fill="hold" grpId="1" nodeType="withEffect">
                                  <p:stCondLst>
                                    <p:cond delay="2000"/>
                                  </p:stCondLst>
                                  <p:childTnLst>
                                    <p:animMotion origin="layout" path="M 0.18212 -0.02405 C 0.17361 -0.03284 0.16163 -0.04 0.15625 -0.04116 C 0.14722 -0.03977 0.14045 -0.03052 0.14201 -0.01942 C 0.14288 -0.00763 0.15035 0.00162 0.15938 0.00046 C 0.1651 -0.00093 0.17066 -0.01156 0.1632 -0.0222 C 0.15504 -0.03307 0.14219 -0.03931 0.1316 -0.03653 C 0.12379 -0.03677 0.11771 -0.02844 0.11736 -0.01549 C 0.11858 -0.00347 0.12743 0.00462 0.13385 0.0037 C 0.14514 0.00208 0.14549 -0.00856 0.13976 -0.01919 C 0.13195 -0.02937 0.11927 -0.03607 0.11024 -0.03492 C 0.09826 -0.03376 0.09392 -0.02451 0.09497 -0.01295 C 0.09583 -0.00139 0.10017 0.00809 0.1132 0.0067 C 0.1217 0.00555 0.12309 -0.00555 0.11441 -0.01619 C 0.10938 -0.02659 0.09497 -0.03168 0.08663 -0.03191 C 0.07778 -0.03075 0.07118 -0.02104 0.0717 -0.01249 C 0.07292 0.00162 0.0809 0.01063 0.08958 0.00832 C 0.09809 0.00855 0.10017 -0.00231 0.09306 -0.01318 C 0.08351 -0.02336 0.07274 -0.03006 0.06285 -0.02474 C 0.05399 -0.02729 0.04809 -0.01757 0.04809 -0.00648 C 0.05017 0.00508 0.05799 0.01387 0.06615 0.01271 C 0.0757 0.01156 0.07622 0.00069 0.07049 -0.00994 C 0.06042 -0.02174 0.04931 -0.02682 0.04097 -0.02382 C 0.03299 -0.02474 0.0257 -0.01573 0.02639 -0.0037 C 0.02622 0.00948 0.03524 0.01688 0.0441 0.01572 C 0.05243 0.01456 0.05382 0.00416 0.04601 -0.00694 C 0.03785 -0.01573 0.0257 -0.02382 0.01736 -0.02243 C 0.00903 -0.02151 0.00174 -0.01226 0.0026 -0.00023 C 0.00347 0.01133 0.01163 0.02011 0.02049 0.01849 C 0.02726 0.0178 0.0309 0.00647 0.0217 -0.00509 C 0.01649 -0.01318 0.00365 -0.02081 -0.00781 -0.01966 C -0.01458 -0.01827 -0.0224 -0.00925 -0.01927 0.00046 C -0.01823 0.0141 -0.01059 0.02312 -0.00174 0.0215 C 0.00677 0.02081 0.00799 0.01063 -5.55556E-7 2.71676E-6 " pathEditMode="relative" rAng="15860425" ptsTypes="fffffffffffffffffffffffffffffffff">
                                      <p:cBhvr>
                                        <p:cTn id="85" dur="5000" spd="-100000" fill="hold"/>
                                        <p:tgtEl>
                                          <p:spTgt spid="97295"/>
                                        </p:tgtEl>
                                        <p:attrNameLst>
                                          <p:attrName>ppt_x</p:attrName>
                                          <p:attrName>ppt_y</p:attrName>
                                        </p:attrNameLst>
                                      </p:cBhvr>
                                      <p:rCtr x="-10200" y="1400"/>
                                    </p:animMotion>
                                  </p:childTnLst>
                                </p:cTn>
                              </p:par>
                              <p:par>
                                <p:cTn id="86" presetID="53" presetClass="path" presetSubtype="0" repeatCount="indefinite" accel="50000" decel="50000" fill="hold" grpId="1" nodeType="withEffect">
                                  <p:stCondLst>
                                    <p:cond delay="3000"/>
                                  </p:stCondLst>
                                  <p:childTnLst>
                                    <p:animMotion origin="layout" path="M 0.18212 -0.02405 C 0.17361 -0.03284 0.16163 -0.04 0.15625 -0.04116 C 0.14722 -0.03977 0.14045 -0.03052 0.14201 -0.01942 C 0.14288 -0.00763 0.15035 0.00162 0.15938 0.00046 C 0.1651 -0.00093 0.17066 -0.01156 0.1632 -0.0222 C 0.15504 -0.03307 0.14219 -0.03931 0.1316 -0.03653 C 0.12379 -0.03677 0.11771 -0.02844 0.11736 -0.01549 C 0.11858 -0.00347 0.12743 0.00462 0.13385 0.0037 C 0.14514 0.00208 0.14549 -0.00856 0.13976 -0.01919 C 0.13195 -0.02937 0.11927 -0.03607 0.11024 -0.03492 C 0.09826 -0.03376 0.09392 -0.02451 0.09497 -0.01295 C 0.09583 -0.00139 0.10017 0.00809 0.1132 0.0067 C 0.1217 0.00555 0.12309 -0.00555 0.11441 -0.01619 C 0.10938 -0.02659 0.09497 -0.03168 0.08663 -0.03191 C 0.07778 -0.03075 0.07118 -0.02104 0.0717 -0.01249 C 0.07292 0.00162 0.0809 0.01063 0.08958 0.00832 C 0.09809 0.00855 0.10017 -0.00231 0.09306 -0.01318 C 0.08351 -0.02336 0.07274 -0.03006 0.06285 -0.02474 C 0.05399 -0.02729 0.04809 -0.01757 0.04809 -0.00648 C 0.05017 0.00508 0.05799 0.01387 0.06615 0.01271 C 0.0757 0.01156 0.07622 0.00069 0.07049 -0.00994 C 0.06042 -0.02174 0.04931 -0.02682 0.04097 -0.02382 C 0.03299 -0.02474 0.0257 -0.01573 0.02639 -0.0037 C 0.02622 0.00948 0.03524 0.01688 0.0441 0.01572 C 0.05243 0.01456 0.05382 0.00416 0.04601 -0.00694 C 0.03785 -0.01573 0.0257 -0.02382 0.01736 -0.02243 C 0.00903 -0.02151 0.00174 -0.01226 0.0026 -0.00023 C 0.00347 0.01133 0.01163 0.02011 0.02049 0.01849 C 0.02726 0.0178 0.0309 0.00647 0.0217 -0.00509 C 0.01649 -0.01318 0.00365 -0.02081 -0.00781 -0.01966 C -0.01458 -0.01827 -0.0224 -0.00925 -0.01927 0.00046 C -0.01823 0.0141 -0.01059 0.02312 -0.00174 0.0215 C 0.00677 0.02081 0.00799 0.01063 -5.55556E-7 2.71676E-6 " pathEditMode="relative" rAng="15860425" ptsTypes="fffffffffffffffffffffffffffffffff">
                                      <p:cBhvr>
                                        <p:cTn id="87" dur="5000" spd="-100000" fill="hold"/>
                                        <p:tgtEl>
                                          <p:spTgt spid="97296"/>
                                        </p:tgtEl>
                                        <p:attrNameLst>
                                          <p:attrName>ppt_x</p:attrName>
                                          <p:attrName>ppt_y</p:attrName>
                                        </p:attrNameLst>
                                      </p:cBhvr>
                                      <p:rCtr x="-10200" y="1400"/>
                                    </p:animMotion>
                                  </p:childTnLst>
                                </p:cTn>
                              </p:par>
                              <p:par>
                                <p:cTn id="88" presetID="35" presetClass="path" presetSubtype="0" repeatCount="indefinite" accel="50000" decel="50000" fill="hold" grpId="1" nodeType="withEffect">
                                  <p:stCondLst>
                                    <p:cond delay="0"/>
                                  </p:stCondLst>
                                  <p:childTnLst>
                                    <p:animMotion origin="layout" path="M -3.05556E-6 4.68208E-6 L -0.21736 0.0578 " pathEditMode="relative" rAng="0" ptsTypes="AA">
                                      <p:cBhvr>
                                        <p:cTn id="89" dur="5000" fill="hold"/>
                                        <p:tgtEl>
                                          <p:spTgt spid="97297"/>
                                        </p:tgtEl>
                                        <p:attrNameLst>
                                          <p:attrName>ppt_x</p:attrName>
                                          <p:attrName>ppt_y</p:attrName>
                                        </p:attrNameLst>
                                      </p:cBhvr>
                                      <p:rCtr x="-10900" y="2900"/>
                                    </p:animMotion>
                                  </p:childTnLst>
                                </p:cTn>
                              </p:par>
                              <p:par>
                                <p:cTn id="90" presetID="35" presetClass="path" presetSubtype="0" repeatCount="indefinite" accel="50000" decel="50000" fill="hold" grpId="1" nodeType="withEffect">
                                  <p:stCondLst>
                                    <p:cond delay="1000"/>
                                  </p:stCondLst>
                                  <p:childTnLst>
                                    <p:animMotion origin="layout" path="M -3.05556E-6 0.00532 L -0.21736 0.06312 " pathEditMode="relative" rAng="0" ptsTypes="AA">
                                      <p:cBhvr>
                                        <p:cTn id="91" dur="5000" fill="hold"/>
                                        <p:tgtEl>
                                          <p:spTgt spid="97298"/>
                                        </p:tgtEl>
                                        <p:attrNameLst>
                                          <p:attrName>ppt_x</p:attrName>
                                          <p:attrName>ppt_y</p:attrName>
                                        </p:attrNameLst>
                                      </p:cBhvr>
                                      <p:rCtr x="-10900" y="2900"/>
                                    </p:animMotion>
                                  </p:childTnLst>
                                </p:cTn>
                              </p:par>
                              <p:par>
                                <p:cTn id="92" presetID="35" presetClass="path" presetSubtype="0" repeatCount="indefinite" accel="50000" decel="50000" fill="hold" grpId="1" nodeType="withEffect">
                                  <p:stCondLst>
                                    <p:cond delay="2000"/>
                                  </p:stCondLst>
                                  <p:childTnLst>
                                    <p:animMotion origin="layout" path="M -1.94444E-6 -2.19653E-6 L -0.20469 0.05757 " pathEditMode="relative" rAng="0" ptsTypes="AA">
                                      <p:cBhvr>
                                        <p:cTn id="93" dur="5000" fill="hold"/>
                                        <p:tgtEl>
                                          <p:spTgt spid="97299"/>
                                        </p:tgtEl>
                                        <p:attrNameLst>
                                          <p:attrName>ppt_x</p:attrName>
                                          <p:attrName>ppt_y</p:attrName>
                                        </p:attrNameLst>
                                      </p:cBhvr>
                                      <p:rCtr x="-10200" y="2900"/>
                                    </p:animMotion>
                                  </p:childTnLst>
                                </p:cTn>
                              </p:par>
                              <p:par>
                                <p:cTn id="94" presetID="35" presetClass="path" presetSubtype="0" repeatCount="indefinite" accel="50000" decel="50000" fill="hold" grpId="1" nodeType="withEffect">
                                  <p:stCondLst>
                                    <p:cond delay="3000"/>
                                  </p:stCondLst>
                                  <p:childTnLst>
                                    <p:animMotion origin="layout" path="M -1.94444E-6 -2.19653E-6 L -0.20469 0.05757 " pathEditMode="relative" rAng="0" ptsTypes="AA">
                                      <p:cBhvr>
                                        <p:cTn id="95" dur="5000" fill="hold"/>
                                        <p:tgtEl>
                                          <p:spTgt spid="97311"/>
                                        </p:tgtEl>
                                        <p:attrNameLst>
                                          <p:attrName>ppt_x</p:attrName>
                                          <p:attrName>ppt_y</p:attrName>
                                        </p:attrNameLst>
                                      </p:cBhvr>
                                      <p:rCtr x="-10200" y="2900"/>
                                    </p:animMotion>
                                  </p:childTnLst>
                                </p:cTn>
                              </p:par>
                            </p:childTnLst>
                          </p:cTn>
                        </p:par>
                      </p:childTnLst>
                    </p:cTn>
                  </p:par>
                  <p:par>
                    <p:cTn id="96" fill="hold">
                      <p:stCondLst>
                        <p:cond delay="indefinite"/>
                      </p:stCondLst>
                      <p:childTnLst>
                        <p:par>
                          <p:cTn id="97" fill="hold">
                            <p:stCondLst>
                              <p:cond delay="0"/>
                            </p:stCondLst>
                            <p:childTnLst>
                              <p:par>
                                <p:cTn id="98" presetID="27" presetClass="entr" presetSubtype="0" fill="hold" grpId="0" nodeType="clickEffect">
                                  <p:stCondLst>
                                    <p:cond delay="0"/>
                                  </p:stCondLst>
                                  <p:iterate type="lt">
                                    <p:tmPct val="50000"/>
                                  </p:iterate>
                                  <p:childTnLst>
                                    <p:set>
                                      <p:cBhvr>
                                        <p:cTn id="99" dur="1" fill="hold">
                                          <p:stCondLst>
                                            <p:cond delay="0"/>
                                          </p:stCondLst>
                                        </p:cTn>
                                        <p:tgtEl>
                                          <p:spTgt spid="97316"/>
                                        </p:tgtEl>
                                        <p:attrNameLst>
                                          <p:attrName>style.visibility</p:attrName>
                                        </p:attrNameLst>
                                      </p:cBhvr>
                                      <p:to>
                                        <p:strVal val="visible"/>
                                      </p:to>
                                    </p:set>
                                    <p:anim calcmode="discrete" valueType="clr">
                                      <p:cBhvr override="childStyle">
                                        <p:cTn id="100" dur="80"/>
                                        <p:tgtEl>
                                          <p:spTgt spid="97316"/>
                                        </p:tgtEl>
                                        <p:attrNameLst>
                                          <p:attrName>style.color</p:attrName>
                                        </p:attrNameLst>
                                      </p:cBhvr>
                                      <p:tavLst>
                                        <p:tav tm="0">
                                          <p:val>
                                            <p:clrVal>
                                              <a:schemeClr val="accent2"/>
                                            </p:clrVal>
                                          </p:val>
                                        </p:tav>
                                        <p:tav tm="50000">
                                          <p:val>
                                            <p:clrVal>
                                              <a:schemeClr val="hlink"/>
                                            </p:clrVal>
                                          </p:val>
                                        </p:tav>
                                      </p:tavLst>
                                    </p:anim>
                                    <p:anim calcmode="discrete" valueType="clr">
                                      <p:cBhvr>
                                        <p:cTn id="101" dur="80"/>
                                        <p:tgtEl>
                                          <p:spTgt spid="97316"/>
                                        </p:tgtEl>
                                        <p:attrNameLst>
                                          <p:attrName>fillcolor</p:attrName>
                                        </p:attrNameLst>
                                      </p:cBhvr>
                                      <p:tavLst>
                                        <p:tav tm="0">
                                          <p:val>
                                            <p:clrVal>
                                              <a:schemeClr val="accent2"/>
                                            </p:clrVal>
                                          </p:val>
                                        </p:tav>
                                        <p:tav tm="50000">
                                          <p:val>
                                            <p:clrVal>
                                              <a:schemeClr val="hlink"/>
                                            </p:clrVal>
                                          </p:val>
                                        </p:tav>
                                      </p:tavLst>
                                    </p:anim>
                                    <p:set>
                                      <p:cBhvr>
                                        <p:cTn id="102" dur="80"/>
                                        <p:tgtEl>
                                          <p:spTgt spid="97316"/>
                                        </p:tgtEl>
                                        <p:attrNameLst>
                                          <p:attrName>fill.type</p:attrName>
                                        </p:attrNameLst>
                                      </p:cBhvr>
                                      <p:to>
                                        <p:strVal val="solid"/>
                                      </p:to>
                                    </p:set>
                                  </p:childTnLst>
                                </p:cTn>
                              </p:par>
                              <p:par>
                                <p:cTn id="103" presetID="1" presetClass="entr" presetSubtype="0" fill="hold" grpId="0" nodeType="withEffect">
                                  <p:stCondLst>
                                    <p:cond delay="0"/>
                                  </p:stCondLst>
                                  <p:childTnLst>
                                    <p:set>
                                      <p:cBhvr>
                                        <p:cTn id="104" dur="1" fill="hold">
                                          <p:stCondLst>
                                            <p:cond delay="0"/>
                                          </p:stCondLst>
                                        </p:cTn>
                                        <p:tgtEl>
                                          <p:spTgt spid="9729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730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730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7302"/>
                                        </p:tgtEl>
                                        <p:attrNameLst>
                                          <p:attrName>style.visibility</p:attrName>
                                        </p:attrNameLst>
                                      </p:cBhvr>
                                      <p:to>
                                        <p:strVal val="visible"/>
                                      </p:to>
                                    </p:set>
                                  </p:childTnLst>
                                </p:cTn>
                              </p:par>
                            </p:childTnLst>
                          </p:cTn>
                        </p:par>
                        <p:par>
                          <p:cTn id="111" fill="hold">
                            <p:stCondLst>
                              <p:cond delay="200"/>
                            </p:stCondLst>
                            <p:childTnLst>
                              <p:par>
                                <p:cTn id="112" presetID="0" presetClass="path" presetSubtype="0" repeatCount="indefinite" accel="50000" decel="50000" fill="hold" grpId="1" nodeType="afterEffect">
                                  <p:stCondLst>
                                    <p:cond delay="0"/>
                                  </p:stCondLst>
                                  <p:childTnLst>
                                    <p:animMotion origin="layout" path="M 2.5E-6 4.10405E-6 C -0.00226 0.0104 -0.00452 0.02104 -0.0191 0.03005 C -0.03368 0.03884 -0.07431 0.04647 -0.08768 0.05341 C -0.10087 0.06057 -0.0974 0.0689 -0.09948 0.07213 " pathEditMode="relative" rAng="0" ptsTypes="aaaA">
                                      <p:cBhvr>
                                        <p:cTn id="113" dur="2000" fill="hold"/>
                                        <p:tgtEl>
                                          <p:spTgt spid="97292"/>
                                        </p:tgtEl>
                                        <p:attrNameLst>
                                          <p:attrName>ppt_x</p:attrName>
                                          <p:attrName>ppt_y</p:attrName>
                                        </p:attrNameLst>
                                      </p:cBhvr>
                                      <p:rCtr x="-5100" y="3600"/>
                                    </p:animMotion>
                                  </p:childTnLst>
                                </p:cTn>
                              </p:par>
                              <p:par>
                                <p:cTn id="114" presetID="0" presetClass="path" presetSubtype="0" repeatCount="indefinite" accel="50000" decel="50000" fill="hold" grpId="1" nodeType="withEffect">
                                  <p:stCondLst>
                                    <p:cond delay="0"/>
                                  </p:stCondLst>
                                  <p:childTnLst>
                                    <p:animMotion origin="layout" path="M -0.00642 -4.39306E-6 C -0.00816 0.01064 -0.0099 0.02174 -0.02118 0.03145 C -0.03229 0.0407 -0.06337 0.04856 -0.07361 0.05619 C -0.08368 0.06359 -0.08108 0.07237 -0.08264 0.07607 " pathEditMode="relative" rAng="0" ptsTypes="aaaA">
                                      <p:cBhvr>
                                        <p:cTn id="115" dur="2000" fill="hold"/>
                                        <p:tgtEl>
                                          <p:spTgt spid="97300"/>
                                        </p:tgtEl>
                                        <p:attrNameLst>
                                          <p:attrName>ppt_x</p:attrName>
                                          <p:attrName>ppt_y</p:attrName>
                                        </p:attrNameLst>
                                      </p:cBhvr>
                                      <p:rCtr x="-3900" y="3800"/>
                                    </p:animMotion>
                                  </p:childTnLst>
                                </p:cTn>
                              </p:par>
                              <p:par>
                                <p:cTn id="116" presetID="0" presetClass="path" presetSubtype="0" repeatCount="indefinite" accel="50000" decel="50000" fill="hold" grpId="1" nodeType="withEffect">
                                  <p:stCondLst>
                                    <p:cond delay="0"/>
                                  </p:stCondLst>
                                  <p:childTnLst>
                                    <p:animMotion origin="layout" path="M 0.05503 -0.00116 C 0.05243 0.00924 0.05 0.02011 0.03437 0.02936 C 0.01857 0.03815 -0.02518 0.04601 -0.03959 0.05294 C -0.05365 0.06034 -0.05 0.06867 -0.05226 0.07213 " pathEditMode="relative" rAng="0" ptsTypes="aaaA">
                                      <p:cBhvr>
                                        <p:cTn id="117" dur="2000" fill="hold"/>
                                        <p:tgtEl>
                                          <p:spTgt spid="97301"/>
                                        </p:tgtEl>
                                        <p:attrNameLst>
                                          <p:attrName>ppt_x</p:attrName>
                                          <p:attrName>ppt_y</p:attrName>
                                        </p:attrNameLst>
                                      </p:cBhvr>
                                      <p:rCtr x="-5400" y="3700"/>
                                    </p:animMotion>
                                  </p:childTnLst>
                                </p:cTn>
                              </p:par>
                              <p:par>
                                <p:cTn id="118" presetID="0" presetClass="path" presetSubtype="0" repeatCount="indefinite" accel="50000" decel="50000" fill="hold" grpId="1" nodeType="withEffect">
                                  <p:stCondLst>
                                    <p:cond delay="0"/>
                                  </p:stCondLst>
                                  <p:childTnLst>
                                    <p:animMotion origin="layout" path="M -5.55556E-7 1.04046E-6 C -0.00035 0.0104 -0.00069 0.02127 -0.00278 0.03052 C -0.00486 0.03931 -0.01059 0.04717 -0.0125 0.0541 C -0.01424 0.0615 -0.01389 0.06983 -0.01406 0.07329 " pathEditMode="relative" rAng="0" ptsTypes="aaaA">
                                      <p:cBhvr>
                                        <p:cTn id="119" dur="2000" fill="hold"/>
                                        <p:tgtEl>
                                          <p:spTgt spid="97302"/>
                                        </p:tgtEl>
                                        <p:attrNameLst>
                                          <p:attrName>ppt_x</p:attrName>
                                          <p:attrName>ppt_y</p:attrName>
                                        </p:attrNameLst>
                                      </p:cBhvr>
                                      <p:rCtr x="-700" y="3700"/>
                                    </p:animMotion>
                                  </p:childTnLst>
                                </p:cTn>
                              </p:par>
                            </p:childTnLst>
                          </p:cTn>
                        </p:par>
                        <p:par>
                          <p:cTn id="120" fill="hold">
                            <p:stCondLst>
                              <p:cond delay="2200"/>
                            </p:stCondLst>
                            <p:childTnLst>
                              <p:par>
                                <p:cTn id="121" presetID="1" presetClass="entr" presetSubtype="0" fill="hold" grpId="0" nodeType="afterEffect">
                                  <p:stCondLst>
                                    <p:cond delay="1000"/>
                                  </p:stCondLst>
                                  <p:childTnLst>
                                    <p:set>
                                      <p:cBhvr>
                                        <p:cTn id="122" dur="1" fill="hold">
                                          <p:stCondLst>
                                            <p:cond delay="0"/>
                                          </p:stCondLst>
                                        </p:cTn>
                                        <p:tgtEl>
                                          <p:spTgt spid="9730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730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7306"/>
                                        </p:tgtEl>
                                        <p:attrNameLst>
                                          <p:attrName>style.visibility</p:attrName>
                                        </p:attrNameLst>
                                      </p:cBhvr>
                                      <p:to>
                                        <p:strVal val="visible"/>
                                      </p:to>
                                    </p:set>
                                  </p:childTnLst>
                                </p:cTn>
                              </p:par>
                              <p:par>
                                <p:cTn id="127" presetID="63" presetClass="path" presetSubtype="0" repeatCount="indefinite" accel="50000" decel="50000" fill="hold" grpId="1" nodeType="withEffect">
                                  <p:stCondLst>
                                    <p:cond delay="0"/>
                                  </p:stCondLst>
                                  <p:childTnLst>
                                    <p:animMotion origin="layout" path="M 0.00261 0.00948 L -0.10642 -0.39653 " pathEditMode="relative" rAng="0" ptsTypes="AA">
                                      <p:cBhvr>
                                        <p:cTn id="128" dur="3000" fill="hold"/>
                                        <p:tgtEl>
                                          <p:spTgt spid="97304"/>
                                        </p:tgtEl>
                                        <p:attrNameLst>
                                          <p:attrName>ppt_x</p:attrName>
                                          <p:attrName>ppt_y</p:attrName>
                                        </p:attrNameLst>
                                      </p:cBhvr>
                                      <p:rCtr x="-5500" y="-20300"/>
                                    </p:animMotion>
                                  </p:childTnLst>
                                </p:cTn>
                              </p:par>
                              <p:par>
                                <p:cTn id="129" presetID="63" presetClass="path" presetSubtype="0" repeatCount="indefinite" accel="50000" decel="50000" fill="hold" grpId="1" nodeType="withEffect">
                                  <p:stCondLst>
                                    <p:cond delay="1000"/>
                                  </p:stCondLst>
                                  <p:childTnLst>
                                    <p:animMotion origin="layout" path="M 0.00261 0.00948 L -0.10642 -0.39653 " pathEditMode="relative" rAng="0" ptsTypes="AA">
                                      <p:cBhvr>
                                        <p:cTn id="130" dur="3000" fill="hold"/>
                                        <p:tgtEl>
                                          <p:spTgt spid="97305"/>
                                        </p:tgtEl>
                                        <p:attrNameLst>
                                          <p:attrName>ppt_x</p:attrName>
                                          <p:attrName>ppt_y</p:attrName>
                                        </p:attrNameLst>
                                      </p:cBhvr>
                                      <p:rCtr x="-5500" y="-20300"/>
                                    </p:animMotion>
                                  </p:childTnLst>
                                </p:cTn>
                              </p:par>
                              <p:par>
                                <p:cTn id="131" presetID="63" presetClass="path" presetSubtype="0" repeatCount="indefinite" accel="50000" decel="50000" fill="hold" grpId="1" nodeType="withEffect">
                                  <p:stCondLst>
                                    <p:cond delay="2000"/>
                                  </p:stCondLst>
                                  <p:childTnLst>
                                    <p:animMotion origin="layout" path="M 0.00261 0.00948 L -0.10642 -0.39653 " pathEditMode="relative" rAng="0" ptsTypes="AA">
                                      <p:cBhvr>
                                        <p:cTn id="132" dur="3000" fill="hold"/>
                                        <p:tgtEl>
                                          <p:spTgt spid="97306"/>
                                        </p:tgtEl>
                                        <p:attrNameLst>
                                          <p:attrName>ppt_x</p:attrName>
                                          <p:attrName>ppt_y</p:attrName>
                                        </p:attrNameLst>
                                      </p:cBhvr>
                                      <p:rCtr x="-5500" y="-20300"/>
                                    </p:animMotion>
                                  </p:childTnLst>
                                </p:cTn>
                              </p:par>
                            </p:childTnLst>
                          </p:cTn>
                        </p:par>
                        <p:par>
                          <p:cTn id="133" fill="hold">
                            <p:stCondLst>
                              <p:cond delay="7200"/>
                            </p:stCondLst>
                            <p:childTnLst>
                              <p:par>
                                <p:cTn id="134" presetID="22" presetClass="entr" presetSubtype="4" repeatCount="indefinite" fill="hold" grpId="0" nodeType="afterEffect">
                                  <p:stCondLst>
                                    <p:cond delay="0"/>
                                  </p:stCondLst>
                                  <p:childTnLst>
                                    <p:set>
                                      <p:cBhvr>
                                        <p:cTn id="135" dur="1" fill="hold">
                                          <p:stCondLst>
                                            <p:cond delay="0"/>
                                          </p:stCondLst>
                                        </p:cTn>
                                        <p:tgtEl>
                                          <p:spTgt spid="97312"/>
                                        </p:tgtEl>
                                        <p:attrNameLst>
                                          <p:attrName>style.visibility</p:attrName>
                                        </p:attrNameLst>
                                      </p:cBhvr>
                                      <p:to>
                                        <p:strVal val="visible"/>
                                      </p:to>
                                    </p:set>
                                    <p:animEffect transition="in" filter="wipe(down)">
                                      <p:cBhvr>
                                        <p:cTn id="136" dur="30000"/>
                                        <p:tgtEl>
                                          <p:spTgt spid="97312"/>
                                        </p:tgtEl>
                                      </p:cBhvr>
                                    </p:animEffect>
                                  </p:childTnLst>
                                </p:cTn>
                              </p:par>
                            </p:childTnLst>
                          </p:cTn>
                        </p:par>
                      </p:childTnLst>
                    </p:cTn>
                  </p:par>
                  <p:par>
                    <p:cTn id="137" fill="hold">
                      <p:stCondLst>
                        <p:cond delay="indefinite"/>
                      </p:stCondLst>
                      <p:childTnLst>
                        <p:par>
                          <p:cTn id="138" fill="hold">
                            <p:stCondLst>
                              <p:cond delay="0"/>
                            </p:stCondLst>
                            <p:childTnLst>
                              <p:par>
                                <p:cTn id="139" presetID="27" presetClass="entr" presetSubtype="0" fill="hold" grpId="0" nodeType="clickEffect">
                                  <p:stCondLst>
                                    <p:cond delay="0"/>
                                  </p:stCondLst>
                                  <p:iterate type="lt">
                                    <p:tmPct val="50000"/>
                                  </p:iterate>
                                  <p:childTnLst>
                                    <p:set>
                                      <p:cBhvr>
                                        <p:cTn id="140" dur="1" fill="hold">
                                          <p:stCondLst>
                                            <p:cond delay="0"/>
                                          </p:stCondLst>
                                        </p:cTn>
                                        <p:tgtEl>
                                          <p:spTgt spid="97318"/>
                                        </p:tgtEl>
                                        <p:attrNameLst>
                                          <p:attrName>style.visibility</p:attrName>
                                        </p:attrNameLst>
                                      </p:cBhvr>
                                      <p:to>
                                        <p:strVal val="visible"/>
                                      </p:to>
                                    </p:set>
                                    <p:anim calcmode="discrete" valueType="clr">
                                      <p:cBhvr override="childStyle">
                                        <p:cTn id="141" dur="80"/>
                                        <p:tgtEl>
                                          <p:spTgt spid="97318"/>
                                        </p:tgtEl>
                                        <p:attrNameLst>
                                          <p:attrName>style.color</p:attrName>
                                        </p:attrNameLst>
                                      </p:cBhvr>
                                      <p:tavLst>
                                        <p:tav tm="0">
                                          <p:val>
                                            <p:clrVal>
                                              <a:schemeClr val="accent2"/>
                                            </p:clrVal>
                                          </p:val>
                                        </p:tav>
                                        <p:tav tm="50000">
                                          <p:val>
                                            <p:clrVal>
                                              <a:schemeClr val="hlink"/>
                                            </p:clrVal>
                                          </p:val>
                                        </p:tav>
                                      </p:tavLst>
                                    </p:anim>
                                    <p:anim calcmode="discrete" valueType="clr">
                                      <p:cBhvr>
                                        <p:cTn id="142" dur="80"/>
                                        <p:tgtEl>
                                          <p:spTgt spid="97318"/>
                                        </p:tgtEl>
                                        <p:attrNameLst>
                                          <p:attrName>fillcolor</p:attrName>
                                        </p:attrNameLst>
                                      </p:cBhvr>
                                      <p:tavLst>
                                        <p:tav tm="0">
                                          <p:val>
                                            <p:clrVal>
                                              <a:schemeClr val="accent2"/>
                                            </p:clrVal>
                                          </p:val>
                                        </p:tav>
                                        <p:tav tm="50000">
                                          <p:val>
                                            <p:clrVal>
                                              <a:schemeClr val="hlink"/>
                                            </p:clrVal>
                                          </p:val>
                                        </p:tav>
                                      </p:tavLst>
                                    </p:anim>
                                    <p:set>
                                      <p:cBhvr>
                                        <p:cTn id="143" dur="80"/>
                                        <p:tgtEl>
                                          <p:spTgt spid="97318"/>
                                        </p:tgtEl>
                                        <p:attrNameLst>
                                          <p:attrName>fill.type</p:attrName>
                                        </p:attrNameLst>
                                      </p:cBhvr>
                                      <p:to>
                                        <p:strVal val="solid"/>
                                      </p:to>
                                    </p:set>
                                  </p:childTnLst>
                                </p:cTn>
                              </p:par>
                              <p:par>
                                <p:cTn id="144" presetID="1" presetClass="entr" presetSubtype="0" fill="hold" grpId="0" nodeType="withEffect">
                                  <p:stCondLst>
                                    <p:cond delay="0"/>
                                  </p:stCondLst>
                                  <p:childTnLst>
                                    <p:set>
                                      <p:cBhvr>
                                        <p:cTn id="145" dur="1" fill="hold">
                                          <p:stCondLst>
                                            <p:cond delay="0"/>
                                          </p:stCondLst>
                                        </p:cTn>
                                        <p:tgtEl>
                                          <p:spTgt spid="97303"/>
                                        </p:tgtEl>
                                        <p:attrNameLst>
                                          <p:attrName>style.visibility</p:attrName>
                                        </p:attrNameLst>
                                      </p:cBhvr>
                                      <p:to>
                                        <p:strVal val="visible"/>
                                      </p:to>
                                    </p:set>
                                  </p:childTnLst>
                                </p:cTn>
                              </p:par>
                              <p:par>
                                <p:cTn id="146" presetID="0" presetClass="path" presetSubtype="0" repeatCount="indefinite" accel="50000" decel="50000" fill="hold" grpId="1" nodeType="withEffect">
                                  <p:stCondLst>
                                    <p:cond delay="0"/>
                                  </p:stCondLst>
                                  <p:childTnLst>
                                    <p:animMotion origin="layout" path="M 2.77778E-6 1.84971E-6 C -0.00174 0.00555 -0.00347 0.01133 -0.01476 0.01618 C -0.02587 0.02104 -0.05712 0.0252 -0.06736 0.0289 C -0.07743 0.03283 -0.07483 0.03745 -0.07639 0.0393 " pathEditMode="relative" rAng="0" ptsTypes="aaaA">
                                      <p:cBhvr>
                                        <p:cTn id="147" dur="2000" fill="hold"/>
                                        <p:tgtEl>
                                          <p:spTgt spid="97303"/>
                                        </p:tgtEl>
                                        <p:attrNameLst>
                                          <p:attrName>ppt_x</p:attrName>
                                          <p:attrName>ppt_y</p:attrName>
                                        </p:attrNameLst>
                                      </p:cBhvr>
                                      <p:rCtr x="-3900" y="2000"/>
                                    </p:animMotion>
                                  </p:childTnLst>
                                </p:cTn>
                              </p:par>
                            </p:childTnLst>
                          </p:cTn>
                        </p:par>
                        <p:par>
                          <p:cTn id="148" fill="hold">
                            <p:stCondLst>
                              <p:cond delay="2000"/>
                            </p:stCondLst>
                            <p:childTnLst>
                              <p:par>
                                <p:cTn id="149" presetID="1" presetClass="entr" presetSubtype="0" fill="hold" grpId="0" nodeType="afterEffect">
                                  <p:stCondLst>
                                    <p:cond delay="0"/>
                                  </p:stCondLst>
                                  <p:childTnLst>
                                    <p:set>
                                      <p:cBhvr>
                                        <p:cTn id="150" dur="1" fill="hold">
                                          <p:stCondLst>
                                            <p:cond delay="0"/>
                                          </p:stCondLst>
                                        </p:cTn>
                                        <p:tgtEl>
                                          <p:spTgt spid="9730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9730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9730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97310"/>
                                        </p:tgtEl>
                                        <p:attrNameLst>
                                          <p:attrName>style.visibility</p:attrName>
                                        </p:attrNameLst>
                                      </p:cBhvr>
                                      <p:to>
                                        <p:strVal val="visible"/>
                                      </p:to>
                                    </p:set>
                                  </p:childTnLst>
                                </p:cTn>
                              </p:par>
                              <p:par>
                                <p:cTn id="157" presetID="63" presetClass="path" presetSubtype="0" repeatCount="indefinite" accel="50000" decel="50000" fill="hold" grpId="1" nodeType="withEffect">
                                  <p:stCondLst>
                                    <p:cond delay="0"/>
                                  </p:stCondLst>
                                  <p:childTnLst>
                                    <p:animMotion origin="layout" path="M 1.66667E-6 -4.50867E-6 L -0.22934 -0.20994 " pathEditMode="relative" rAng="0" ptsTypes="AA">
                                      <p:cBhvr>
                                        <p:cTn id="158" dur="5000" fill="hold"/>
                                        <p:tgtEl>
                                          <p:spTgt spid="97307"/>
                                        </p:tgtEl>
                                        <p:attrNameLst>
                                          <p:attrName>ppt_x</p:attrName>
                                          <p:attrName>ppt_y</p:attrName>
                                        </p:attrNameLst>
                                      </p:cBhvr>
                                      <p:rCtr x="-11500" y="-10500"/>
                                    </p:animMotion>
                                  </p:childTnLst>
                                </p:cTn>
                              </p:par>
                              <p:par>
                                <p:cTn id="159" presetID="63" presetClass="path" presetSubtype="0" repeatCount="indefinite" accel="50000" decel="50000" fill="hold" grpId="1" nodeType="withEffect">
                                  <p:stCondLst>
                                    <p:cond delay="1000"/>
                                  </p:stCondLst>
                                  <p:childTnLst>
                                    <p:animMotion origin="layout" path="M 1.66667E-6 -4.50867E-6 L -0.22934 -0.20994 " pathEditMode="relative" rAng="0" ptsTypes="AA">
                                      <p:cBhvr>
                                        <p:cTn id="160" dur="5000" fill="hold"/>
                                        <p:tgtEl>
                                          <p:spTgt spid="97308"/>
                                        </p:tgtEl>
                                        <p:attrNameLst>
                                          <p:attrName>ppt_x</p:attrName>
                                          <p:attrName>ppt_y</p:attrName>
                                        </p:attrNameLst>
                                      </p:cBhvr>
                                      <p:rCtr x="-11500" y="-10500"/>
                                    </p:animMotion>
                                  </p:childTnLst>
                                </p:cTn>
                              </p:par>
                              <p:par>
                                <p:cTn id="161" presetID="63" presetClass="path" presetSubtype="0" repeatCount="indefinite" accel="50000" decel="50000" fill="hold" grpId="1" nodeType="withEffect">
                                  <p:stCondLst>
                                    <p:cond delay="2000"/>
                                  </p:stCondLst>
                                  <p:childTnLst>
                                    <p:animMotion origin="layout" path="M 1.66667E-6 -4.50867E-6 L -0.22934 -0.20994 " pathEditMode="relative" rAng="0" ptsTypes="AA">
                                      <p:cBhvr>
                                        <p:cTn id="162" dur="5000" fill="hold"/>
                                        <p:tgtEl>
                                          <p:spTgt spid="97309"/>
                                        </p:tgtEl>
                                        <p:attrNameLst>
                                          <p:attrName>ppt_x</p:attrName>
                                          <p:attrName>ppt_y</p:attrName>
                                        </p:attrNameLst>
                                      </p:cBhvr>
                                      <p:rCtr x="-11500" y="-10500"/>
                                    </p:animMotion>
                                  </p:childTnLst>
                                </p:cTn>
                              </p:par>
                              <p:par>
                                <p:cTn id="163" presetID="63" presetClass="path" presetSubtype="0" repeatCount="indefinite" accel="50000" decel="50000" fill="hold" grpId="1" nodeType="withEffect">
                                  <p:stCondLst>
                                    <p:cond delay="3000"/>
                                  </p:stCondLst>
                                  <p:childTnLst>
                                    <p:animMotion origin="layout" path="M 0.00886 0.00023 L -0.22048 -0.20971 " pathEditMode="relative" rAng="0" ptsTypes="AA">
                                      <p:cBhvr>
                                        <p:cTn id="164" dur="5000" fill="hold"/>
                                        <p:tgtEl>
                                          <p:spTgt spid="97310"/>
                                        </p:tgtEl>
                                        <p:attrNameLst>
                                          <p:attrName>ppt_x</p:attrName>
                                          <p:attrName>ppt_y</p:attrName>
                                        </p:attrNameLst>
                                      </p:cBhvr>
                                      <p:rCtr x="-11500" y="-10500"/>
                                    </p:animMotion>
                                  </p:childTnLst>
                                </p:cTn>
                              </p:par>
                            </p:childTnLst>
                          </p:cTn>
                        </p:par>
                      </p:childTnLst>
                    </p:cTn>
                  </p:par>
                  <p:par>
                    <p:cTn id="165" fill="hold">
                      <p:stCondLst>
                        <p:cond delay="indefinite"/>
                      </p:stCondLst>
                      <p:childTnLst>
                        <p:par>
                          <p:cTn id="166" fill="hold">
                            <p:stCondLst>
                              <p:cond delay="0"/>
                            </p:stCondLst>
                            <p:childTnLst>
                              <p:par>
                                <p:cTn id="167" presetID="27" presetClass="entr" presetSubtype="0" fill="hold" grpId="0" nodeType="clickEffect">
                                  <p:stCondLst>
                                    <p:cond delay="0"/>
                                  </p:stCondLst>
                                  <p:iterate type="lt">
                                    <p:tmPct val="50000"/>
                                  </p:iterate>
                                  <p:childTnLst>
                                    <p:set>
                                      <p:cBhvr>
                                        <p:cTn id="168" dur="1" fill="hold">
                                          <p:stCondLst>
                                            <p:cond delay="0"/>
                                          </p:stCondLst>
                                        </p:cTn>
                                        <p:tgtEl>
                                          <p:spTgt spid="97319"/>
                                        </p:tgtEl>
                                        <p:attrNameLst>
                                          <p:attrName>style.visibility</p:attrName>
                                        </p:attrNameLst>
                                      </p:cBhvr>
                                      <p:to>
                                        <p:strVal val="visible"/>
                                      </p:to>
                                    </p:set>
                                    <p:anim calcmode="discrete" valueType="clr">
                                      <p:cBhvr override="childStyle">
                                        <p:cTn id="169" dur="80"/>
                                        <p:tgtEl>
                                          <p:spTgt spid="97319"/>
                                        </p:tgtEl>
                                        <p:attrNameLst>
                                          <p:attrName>style.color</p:attrName>
                                        </p:attrNameLst>
                                      </p:cBhvr>
                                      <p:tavLst>
                                        <p:tav tm="0">
                                          <p:val>
                                            <p:clrVal>
                                              <a:schemeClr val="accent2"/>
                                            </p:clrVal>
                                          </p:val>
                                        </p:tav>
                                        <p:tav tm="50000">
                                          <p:val>
                                            <p:clrVal>
                                              <a:schemeClr val="hlink"/>
                                            </p:clrVal>
                                          </p:val>
                                        </p:tav>
                                      </p:tavLst>
                                    </p:anim>
                                    <p:anim calcmode="discrete" valueType="clr">
                                      <p:cBhvr>
                                        <p:cTn id="170" dur="80"/>
                                        <p:tgtEl>
                                          <p:spTgt spid="97319"/>
                                        </p:tgtEl>
                                        <p:attrNameLst>
                                          <p:attrName>fillcolor</p:attrName>
                                        </p:attrNameLst>
                                      </p:cBhvr>
                                      <p:tavLst>
                                        <p:tav tm="0">
                                          <p:val>
                                            <p:clrVal>
                                              <a:schemeClr val="accent2"/>
                                            </p:clrVal>
                                          </p:val>
                                        </p:tav>
                                        <p:tav tm="50000">
                                          <p:val>
                                            <p:clrVal>
                                              <a:schemeClr val="hlink"/>
                                            </p:clrVal>
                                          </p:val>
                                        </p:tav>
                                      </p:tavLst>
                                    </p:anim>
                                    <p:set>
                                      <p:cBhvr>
                                        <p:cTn id="171" dur="80"/>
                                        <p:tgtEl>
                                          <p:spTgt spid="97319"/>
                                        </p:tgtEl>
                                        <p:attrNameLst>
                                          <p:attrName>fill.type</p:attrName>
                                        </p:attrNameLst>
                                      </p:cBhvr>
                                      <p:to>
                                        <p:strVal val="solid"/>
                                      </p:to>
                                    </p:set>
                                  </p:childTnLst>
                                </p:cTn>
                              </p:par>
                              <p:par>
                                <p:cTn id="172" presetID="1" presetClass="entr" presetSubtype="0" fill="hold" grpId="0" nodeType="withEffect">
                                  <p:stCondLst>
                                    <p:cond delay="0"/>
                                  </p:stCondLst>
                                  <p:childTnLst>
                                    <p:set>
                                      <p:cBhvr>
                                        <p:cTn id="173" dur="1" fill="hold">
                                          <p:stCondLst>
                                            <p:cond delay="0"/>
                                          </p:stCondLst>
                                        </p:cTn>
                                        <p:tgtEl>
                                          <p:spTgt spid="97313"/>
                                        </p:tgtEl>
                                        <p:attrNameLst>
                                          <p:attrName>style.visibility</p:attrName>
                                        </p:attrNameLst>
                                      </p:cBhvr>
                                      <p:to>
                                        <p:strVal val="visible"/>
                                      </p:to>
                                    </p:set>
                                  </p:childTnLst>
                                </p:cTn>
                              </p:par>
                              <p:par>
                                <p:cTn id="174" presetID="50" presetClass="path" presetSubtype="0" repeatCount="indefinite" accel="50000" decel="50000" fill="hold" grpId="1" nodeType="withEffect">
                                  <p:stCondLst>
                                    <p:cond delay="0"/>
                                  </p:stCondLst>
                                  <p:childTnLst>
                                    <p:animMotion origin="layout" path="M -0.01562 0.00255 L 0.09723 0.00255 C 0.14809 0.00255 0.21077 0.04648 0.21077 0.08255 L 0.21077 0.16255 " pathEditMode="relative" rAng="0" ptsTypes="FfFF">
                                      <p:cBhvr>
                                        <p:cTn id="175" dur="2000" fill="hold"/>
                                        <p:tgtEl>
                                          <p:spTgt spid="97313"/>
                                        </p:tgtEl>
                                        <p:attrNameLst>
                                          <p:attrName>ppt_x</p:attrName>
                                          <p:attrName>ppt_y</p:attrName>
                                        </p:attrNameLst>
                                      </p:cBhvr>
                                      <p:rCtr x="11300" y="8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4" grpId="1" animBg="1"/>
      <p:bldP spid="97285" grpId="0" animBg="1"/>
      <p:bldP spid="97285" grpId="1" animBg="1"/>
      <p:bldP spid="97286" grpId="0" animBg="1"/>
      <p:bldP spid="97286" grpId="1" animBg="1"/>
      <p:bldP spid="97287" grpId="0" animBg="1"/>
      <p:bldP spid="97287" grpId="1" animBg="1"/>
      <p:bldP spid="97288" grpId="0" animBg="1"/>
      <p:bldP spid="97288" grpId="1" animBg="1"/>
      <p:bldP spid="97289" grpId="0" animBg="1"/>
      <p:bldP spid="97289" grpId="1" animBg="1"/>
      <p:bldP spid="97290" grpId="0" animBg="1"/>
      <p:bldP spid="97290" grpId="1" animBg="1"/>
      <p:bldP spid="97291" grpId="0" animBg="1"/>
      <p:bldP spid="97291" grpId="1" animBg="1"/>
      <p:bldP spid="97292" grpId="0" animBg="1"/>
      <p:bldP spid="97292" grpId="1" animBg="1"/>
      <p:bldP spid="97293" grpId="0" animBg="1"/>
      <p:bldP spid="97293" grpId="1" animBg="1"/>
      <p:bldP spid="97294" grpId="0" animBg="1"/>
      <p:bldP spid="97294" grpId="1" animBg="1"/>
      <p:bldP spid="97295" grpId="0" animBg="1"/>
      <p:bldP spid="97295" grpId="1" animBg="1"/>
      <p:bldP spid="97296" grpId="0" animBg="1"/>
      <p:bldP spid="97296" grpId="1" animBg="1"/>
      <p:bldP spid="97297" grpId="0" animBg="1"/>
      <p:bldP spid="97297" grpId="1" animBg="1"/>
      <p:bldP spid="97298" grpId="0" animBg="1"/>
      <p:bldP spid="97298" grpId="1" animBg="1"/>
      <p:bldP spid="97299" grpId="0" animBg="1"/>
      <p:bldP spid="97299" grpId="1" animBg="1"/>
      <p:bldP spid="97300" grpId="0" animBg="1"/>
      <p:bldP spid="97300" grpId="1" animBg="1"/>
      <p:bldP spid="97301" grpId="0" animBg="1"/>
      <p:bldP spid="97301" grpId="1" animBg="1"/>
      <p:bldP spid="97302" grpId="0" animBg="1"/>
      <p:bldP spid="97302" grpId="1" animBg="1"/>
      <p:bldP spid="97303" grpId="0" animBg="1"/>
      <p:bldP spid="97303" grpId="1" animBg="1"/>
      <p:bldP spid="97304" grpId="0" animBg="1"/>
      <p:bldP spid="97304" grpId="1" animBg="1"/>
      <p:bldP spid="97305" grpId="0" animBg="1"/>
      <p:bldP spid="97305" grpId="1" animBg="1"/>
      <p:bldP spid="97306" grpId="0" animBg="1"/>
      <p:bldP spid="97306" grpId="1" animBg="1"/>
      <p:bldP spid="97307" grpId="0" animBg="1"/>
      <p:bldP spid="97307" grpId="1" animBg="1"/>
      <p:bldP spid="97308" grpId="0" animBg="1"/>
      <p:bldP spid="97308" grpId="1" animBg="1"/>
      <p:bldP spid="97309" grpId="0" animBg="1"/>
      <p:bldP spid="97309" grpId="1" animBg="1"/>
      <p:bldP spid="97310" grpId="0" animBg="1"/>
      <p:bldP spid="97310" grpId="1" animBg="1"/>
      <p:bldP spid="97311" grpId="0" animBg="1"/>
      <p:bldP spid="97311" grpId="1" animBg="1"/>
      <p:bldP spid="97312" grpId="0" animBg="1"/>
      <p:bldP spid="97313" grpId="0" animBg="1"/>
      <p:bldP spid="97313" grpId="1" animBg="1"/>
      <p:bldP spid="97314" grpId="0"/>
      <p:bldP spid="97315" grpId="0"/>
      <p:bldP spid="97316" grpId="0"/>
      <p:bldP spid="97317" grpId="0"/>
      <p:bldP spid="97318" grpId="0"/>
      <p:bldP spid="97319" grpId="0"/>
      <p:bldP spid="97320" grpId="0" animBg="1"/>
      <p:bldP spid="9732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410</TotalTime>
  <Words>2391</Words>
  <Application>Microsoft Office PowerPoint</Application>
  <PresentationFormat>Ekran Gösterisi (4:3)</PresentationFormat>
  <Paragraphs>558</Paragraphs>
  <Slides>81</Slides>
  <Notes>8</Notes>
  <HiddenSlides>0</HiddenSlides>
  <MMClips>0</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2</vt:i4>
      </vt:variant>
      <vt:variant>
        <vt:lpstr>Slayt Başlıkları</vt:lpstr>
      </vt:variant>
      <vt:variant>
        <vt:i4>81</vt:i4>
      </vt:variant>
    </vt:vector>
  </HeadingPairs>
  <TitlesOfParts>
    <vt:vector size="92" baseType="lpstr">
      <vt:lpstr>Arial</vt:lpstr>
      <vt:lpstr>Arial Unicode MS</vt:lpstr>
      <vt:lpstr>Calibri</vt:lpstr>
      <vt:lpstr>Constantia</vt:lpstr>
      <vt:lpstr>Tahoma</vt:lpstr>
      <vt:lpstr>Times New Roman</vt:lpstr>
      <vt:lpstr>Wingdings</vt:lpstr>
      <vt:lpstr>Wingdings 2</vt:lpstr>
      <vt:lpstr>Akış</vt:lpstr>
      <vt:lpstr>Photo Editor Fotoğrafı</vt:lpstr>
      <vt:lpstr>Image</vt:lpstr>
      <vt:lpstr>HASAT KAYIPLARININ NEDENLERİ ve   ÖLÇME YÖNTEMLERİ</vt:lpstr>
      <vt:lpstr>PowerPoint Sunusu</vt:lpstr>
      <vt:lpstr>PowerPoint Sunusu</vt:lpstr>
      <vt:lpstr>PowerPoint Sunusu</vt:lpstr>
      <vt:lpstr>PowerPoint Sunusu</vt:lpstr>
      <vt:lpstr>PowerPoint Sunusu</vt:lpstr>
      <vt:lpstr>PowerPoint Sunusu</vt:lpstr>
      <vt:lpstr>Biçerdöver Parkının Yaş Gruplarına Göre Dağılımı </vt:lpstr>
      <vt:lpstr>ÇALIŞMA PRENSİBİ</vt:lpstr>
      <vt:lpstr>Ürün Akışı</vt:lpstr>
      <vt:lpstr>DANE KAYIPLARINI ÜÇ KISIMDA İNCELEMEK MÜMKÜNDÜR.</vt:lpstr>
      <vt:lpstr>PowerPoint Sunusu</vt:lpstr>
      <vt:lpstr>PowerPoint Sunusu</vt:lpstr>
      <vt:lpstr>PowerPoint Sunusu</vt:lpstr>
      <vt:lpstr>PowerPoint Sunusu</vt:lpstr>
      <vt:lpstr>PowerPoint Sunusu</vt:lpstr>
      <vt:lpstr>PowerPoint Sunusu</vt:lpstr>
      <vt:lpstr>PowerPoint Sunusu</vt:lpstr>
      <vt:lpstr>HASAT SIRASINDA DANE KAYIPLARI</vt:lpstr>
      <vt:lpstr>BİÇERDÖVERDE DANE KAYBI BİLEŞENLERİ</vt:lpstr>
      <vt:lpstr>BİÇME DÜZENİ KAYIPLARI</vt:lpstr>
      <vt:lpstr>BİÇME DÜZENİ</vt:lpstr>
      <vt:lpstr>Vurma Kayıpları</vt:lpstr>
      <vt:lpstr>BİÇME DÜZENİ KAYIPLARI(a,c)</vt:lpstr>
      <vt:lpstr>PowerPoint Sunusu</vt:lpstr>
      <vt:lpstr>PowerPoint Sunusu</vt:lpstr>
      <vt:lpstr>PowerPoint Sunusu</vt:lpstr>
      <vt:lpstr>PowerPoint Sunusu</vt:lpstr>
      <vt:lpstr>PowerPoint Sunusu</vt:lpstr>
      <vt:lpstr>DOLAP</vt:lpstr>
      <vt:lpstr>Dolap Ayarları</vt:lpstr>
      <vt:lpstr>PowerPoint Sunusu</vt:lpstr>
      <vt:lpstr>YANLIŞ DOLAP AYARLARI</vt:lpstr>
      <vt:lpstr>DOLAP PARMAKLARININ AYARI</vt:lpstr>
      <vt:lpstr>PowerPoint Sunusu</vt:lpstr>
      <vt:lpstr>PowerPoint Sunusu</vt:lpstr>
      <vt:lpstr>NEDENLERİ</vt:lpstr>
      <vt:lpstr>DÖVÜCÜ DÜZEN KAYIPLARI</vt:lpstr>
      <vt:lpstr>DÖVME KAYIPLARI  (Batör-Kontrbatör Aralığı)</vt:lpstr>
      <vt:lpstr>DÖVME DÜZENİ KAYIPLARI(b)</vt:lpstr>
      <vt:lpstr>PowerPoint Sunusu</vt:lpstr>
      <vt:lpstr>PowerPoint Sunusu</vt:lpstr>
      <vt:lpstr>Ayırma Düzeni Kayıpları</vt:lpstr>
      <vt:lpstr>PowerPoint Sunusu</vt:lpstr>
      <vt:lpstr>PowerPoint Sunusu</vt:lpstr>
      <vt:lpstr>PowerPoint Sunusu</vt:lpstr>
      <vt:lpstr>PowerPoint Sunusu</vt:lpstr>
      <vt:lpstr>Temizleme Düzeni Kayıpları</vt:lpstr>
      <vt:lpstr>Temizleme Düzeni Kayıplarının Nedenleri</vt:lpstr>
      <vt:lpstr>PowerPoint Sunusu</vt:lpstr>
      <vt:lpstr>Temizleme Düzeni Kayıplarının Nedenleri</vt:lpstr>
      <vt:lpstr>PowerPoint Sunusu</vt:lpstr>
      <vt:lpstr>TEMİZLEME KAYIPLARI  (YÜKSEK VANTİLATÖR DEVRİ)</vt:lpstr>
      <vt:lpstr>TEMİZLEME KAYIPLARI  (DÜŞÜK VANTİLATÖR DEVRİ)</vt:lpstr>
      <vt:lpstr>PowerPoint Sunusu</vt:lpstr>
      <vt:lpstr>Aralık ve Deliklerden Meydana Gelen Kayıplar</vt:lpstr>
      <vt:lpstr>DANE KAYBI ÖLÇME MEDOTLARI</vt:lpstr>
      <vt:lpstr>PowerPoint Sunusu</vt:lpstr>
      <vt:lpstr>PowerPoint Sunusu</vt:lpstr>
      <vt:lpstr>Kontrollerinizde</vt:lpstr>
      <vt:lpstr>PowerPoint Sunusu</vt:lpstr>
      <vt:lpstr>PowerPoint Sunusu</vt:lpstr>
      <vt:lpstr>PowerPoint Sunusu</vt:lpstr>
      <vt:lpstr>PowerPoint Sunusu</vt:lpstr>
      <vt:lpstr>PowerPoint Sunusu</vt:lpstr>
      <vt:lpstr>PowerPoint Sunusu</vt:lpstr>
      <vt:lpstr>İkinci aşamada ise , uzun süreli bir çaba sonucu ortaya çıkan ürün, hasat, depolama ve işleme sırasında çeşitli oranlarda kayba uğramaktadır.</vt:lpstr>
      <vt:lpstr>DEĞİŞİK ÜRÜNLERİN HASADI</vt:lpstr>
      <vt:lpstr>PowerPoint Sunusu</vt:lpstr>
      <vt:lpstr>PowerPoint Sunusu</vt:lpstr>
      <vt:lpstr>PowerPoint Sunusu</vt:lpstr>
      <vt:lpstr>DANE KAYBI ÖLÇME MEDOTLARI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DANE KAYBI</dc:title>
  <dc:creator>tarım</dc:creator>
  <cp:lastModifiedBy>Fırat</cp:lastModifiedBy>
  <cp:revision>69</cp:revision>
  <dcterms:created xsi:type="dcterms:W3CDTF">2012-06-09T18:49:42Z</dcterms:created>
  <dcterms:modified xsi:type="dcterms:W3CDTF">2019-12-13T06:42:03Z</dcterms:modified>
</cp:coreProperties>
</file>