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864D5-DD30-4C13-A569-F42E05E8956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08.05.2013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18487" cy="49974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/>
              <a:t>	</a:t>
            </a:r>
            <a:endParaRPr lang="tr-TR" sz="2400" dirty="0" smtClean="0">
              <a:latin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tr-TR" sz="2400" dirty="0" smtClean="0">
              <a:latin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tr-TR" sz="2400" dirty="0" smtClean="0">
                <a:latin typeface="Arial Unicode MS" pitchFamily="34" charset="-128"/>
              </a:rPr>
              <a:t>	</a:t>
            </a:r>
            <a:endParaRPr lang="tr-TR" sz="2800" dirty="0" smtClean="0"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2800" dirty="0" smtClean="0">
              <a:latin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tr-TR" sz="2400" dirty="0" smtClean="0">
              <a:latin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tr-TR" sz="2400" dirty="0" smtClean="0">
              <a:latin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tr-TR" sz="2400" dirty="0" smtClean="0"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tr-TR" sz="2400" dirty="0" smtClean="0">
              <a:latin typeface="Arial Unicode MS" pitchFamily="34" charset="-128"/>
            </a:endParaRPr>
          </a:p>
        </p:txBody>
      </p:sp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468313" y="2997200"/>
            <a:ext cx="84963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BİÇERDÖVERLERDE YENİLİKLER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60350"/>
            <a:ext cx="9144000" cy="5492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836613"/>
            <a:ext cx="6400800" cy="5762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r-TR" b="1" smtClean="0">
                <a:latin typeface="Arial Unicode MS" pitchFamily="34" charset="-128"/>
              </a:rPr>
              <a:t>Kabin ve Muhafazalar</a:t>
            </a:r>
            <a:r>
              <a:rPr lang="tr-TR" smtClean="0">
                <a:latin typeface="Arial Unicode MS" pitchFamily="34" charset="-128"/>
              </a:rPr>
              <a:t> </a:t>
            </a:r>
          </a:p>
        </p:txBody>
      </p:sp>
      <p:pic>
        <p:nvPicPr>
          <p:cNvPr id="242695" name="Picture 7" descr="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8775"/>
            <a:ext cx="4500563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9" name="Picture 11" descr="Resi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628775"/>
            <a:ext cx="46434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700" name="Picture 12" descr="cab-interior_2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581525"/>
            <a:ext cx="39592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701" name="Picture 13" descr="9000i-bicerdover-john-dee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4581525"/>
            <a:ext cx="38893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pic>
        <p:nvPicPr>
          <p:cNvPr id="268292" name="Picture 4" descr="Resim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45386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4" name="Picture 6" descr="Resi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16113"/>
            <a:ext cx="45720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>
                <a:latin typeface="Arial Unicode MS" pitchFamily="34" charset="-128"/>
              </a:rPr>
              <a:t>…::: Biçerdöverlerde Yenilikler :::…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060575"/>
            <a:ext cx="8229600" cy="7493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tr-TR" b="1" smtClean="0">
                <a:latin typeface="Arial Unicode MS" pitchFamily="34" charset="-128"/>
              </a:rPr>
              <a:t>S ı n ı r  s ı z  G ö r ü ş  A ç ı s ı…</a:t>
            </a:r>
            <a:r>
              <a:rPr lang="tr-TR" smtClean="0"/>
              <a:t> </a:t>
            </a:r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0" y="3357563"/>
            <a:ext cx="9144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/>
              <a:t>    Biçerdöverlerde kullanılan </a:t>
            </a:r>
            <a:r>
              <a:rPr lang="tr-TR" sz="2400" b="1"/>
              <a:t>Discovery Plus</a:t>
            </a:r>
            <a:r>
              <a:rPr lang="tr-TR" sz="2400"/>
              <a:t> kabinin özel tasarımı, operatörlere sınırsız bir görüş açısı kazandırmakta; ürünün, tablanın ve tabla arkasında kalan anızın kolaylıkla izlenmesine olanak tanımaktadır. Özel açılarla konumlandırılmış çok sayıda fardan oluşan güçlü aydınlatma sistemi ile gece çalışmaları gündüzden farksız hale getirilmiştir.</a:t>
            </a: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>
                <a:latin typeface="Arial Unicode MS" pitchFamily="34" charset="-128"/>
              </a:rPr>
              <a:t>…::: Biçerdöverlerde Yenilikler :::…</a:t>
            </a:r>
          </a:p>
        </p:txBody>
      </p:sp>
      <p:pic>
        <p:nvPicPr>
          <p:cNvPr id="20483" name="Picture 5" descr="untitled8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50768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untitled ge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060575"/>
            <a:ext cx="406717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268413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smtClean="0">
                <a:latin typeface="Arial Unicode MS" pitchFamily="34" charset="-128"/>
              </a:rPr>
              <a:t>Komuta Kontrol Düzenleri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21509" name="Picture 5" descr="6"/>
          <p:cNvPicPr>
            <a:picLocks noChangeAspect="1" noChangeArrowheads="1"/>
          </p:cNvPicPr>
          <p:nvPr/>
        </p:nvPicPr>
        <p:blipFill>
          <a:blip r:embed="rId2"/>
          <a:srcRect t="2664"/>
          <a:stretch>
            <a:fillRect/>
          </a:stretch>
        </p:blipFill>
        <p:spPr bwMode="auto">
          <a:xfrm>
            <a:off x="0" y="2349500"/>
            <a:ext cx="383222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4500563" y="2349500"/>
            <a:ext cx="4464050" cy="405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r>
              <a:rPr lang="tr-TR" sz="2000"/>
              <a:t>Boşaltma helezonu hareketi</a:t>
            </a:r>
          </a:p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endParaRPr lang="tr-TR" sz="2000"/>
          </a:p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r>
              <a:rPr lang="tr-TR" sz="2000"/>
              <a:t>Tablanın yukarı aşağı ve açılı kontrolü</a:t>
            </a:r>
          </a:p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endParaRPr lang="tr-TR" sz="2000"/>
          </a:p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r>
              <a:rPr lang="tr-TR" sz="2000"/>
              <a:t>Buton basmalı boşaltma helezonu hareketi. (Kazayla çalıştırmayı önlemek için oyuklu)</a:t>
            </a:r>
          </a:p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endParaRPr lang="tr-TR" sz="2000"/>
          </a:p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r>
              <a:rPr lang="tr-TR" sz="2000"/>
              <a:t>Dolap yüksekliği, ileri ve geri ayarı</a:t>
            </a:r>
          </a:p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endParaRPr lang="tr-TR" sz="2000"/>
          </a:p>
          <a:p>
            <a:pPr marL="342900" indent="-342900">
              <a:buFontTx/>
              <a:buAutoNum type="arabicPeriod"/>
              <a:tabLst>
                <a:tab pos="228600" algn="r"/>
              </a:tabLst>
            </a:pPr>
            <a:r>
              <a:rPr lang="tr-TR" sz="2000"/>
              <a:t>El ile kontrol edilen ilerleme hızı kontrol levyesi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3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3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3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3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3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3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3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3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3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3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3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3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pic>
        <p:nvPicPr>
          <p:cNvPr id="23555" name="Picture 5" descr="CX%20KAB%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196975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smtClean="0">
                <a:latin typeface="Arial Unicode MS" pitchFamily="34" charset="-128"/>
              </a:rPr>
              <a:t>Kontrol Monitörü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24581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0213"/>
            <a:ext cx="39957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3995738" y="2060575"/>
            <a:ext cx="5148262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tr-TR" sz="2400"/>
              <a:t>Belli başlı ürünler için önerilen ayar değerleri,</a:t>
            </a:r>
          </a:p>
          <a:p>
            <a:pPr marL="342900" indent="-342900">
              <a:buFontTx/>
              <a:buChar char="•"/>
            </a:pPr>
            <a:r>
              <a:rPr lang="tr-TR" sz="2400"/>
              <a:t>Gerekli bakım ve servis aralıklarının gösterilmesi,</a:t>
            </a:r>
          </a:p>
          <a:p>
            <a:pPr marL="342900" indent="-342900">
              <a:buFontTx/>
              <a:buChar char="•"/>
            </a:pPr>
            <a:r>
              <a:rPr lang="tr-TR" sz="2400"/>
              <a:t>Motorla ilgili bilgilerin kontrolü,</a:t>
            </a:r>
          </a:p>
          <a:p>
            <a:pPr marL="342900" indent="-342900">
              <a:buFontTx/>
              <a:buChar char="•"/>
            </a:pPr>
            <a:r>
              <a:rPr lang="tr-TR" sz="2400"/>
              <a:t>Elektrik devreleri ile ilgili arıza arama,</a:t>
            </a:r>
          </a:p>
          <a:p>
            <a:pPr marL="342900" indent="-342900">
              <a:buFontTx/>
              <a:buChar char="•"/>
            </a:pPr>
            <a:r>
              <a:rPr lang="tr-TR" sz="2400"/>
              <a:t>Biçerdöverin performansı, biçtiği alan, çalışılan zaman vb. değerler Dane kayıp monitörü ayarı,</a:t>
            </a:r>
          </a:p>
          <a:p>
            <a:pPr marL="342900" indent="-342900">
              <a:buFontTx/>
              <a:buChar char="•"/>
            </a:pPr>
            <a:r>
              <a:rPr lang="tr-TR" sz="2400"/>
              <a:t>Hassas makine ve tarla değerleri tespiti Batör yük durumu monitörü</a:t>
            </a:r>
          </a:p>
          <a:p>
            <a:pPr marL="342900" indent="-342900">
              <a:buFontTx/>
              <a:buChar char="•"/>
            </a:pPr>
            <a:endParaRPr lang="tr-TR" sz="2400"/>
          </a:p>
          <a:p>
            <a:pPr marL="342900" indent="-342900">
              <a:buFontTx/>
              <a:buChar char="•"/>
            </a:pPr>
            <a:endParaRPr lang="tr-TR"/>
          </a:p>
          <a:p>
            <a:pPr marL="342900" indent="-342900"/>
            <a:endParaRPr lang="tr-TR"/>
          </a:p>
        </p:txBody>
      </p:sp>
      <p:pic>
        <p:nvPicPr>
          <p:cNvPr id="24583" name="Picture 9" descr="Resi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86225"/>
            <a:ext cx="399573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pic>
        <p:nvPicPr>
          <p:cNvPr id="25603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0"/>
            <a:ext cx="3300413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TC PER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141663"/>
            <a:ext cx="29654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TS M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4192588"/>
            <a:ext cx="2916237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0" y="1484313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/>
              <a:t>Performans monitörü ve dijital bilgi ekranı kumanda konsolu üzerine entegre edilmiş, kullanımı kolaylaşmıştır.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8713787" cy="1757363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tr-TR" sz="2400" b="1" i="1" smtClean="0">
                <a:effectLst/>
                <a:latin typeface="Arial Unicode MS" pitchFamily="34" charset="-128"/>
              </a:rPr>
              <a:t>           </a:t>
            </a:r>
            <a:r>
              <a:rPr lang="tr-TR" sz="2400" b="1" u="sng" smtClean="0">
                <a:latin typeface="Arial Unicode MS" pitchFamily="34" charset="-128"/>
              </a:rPr>
              <a:t>Yeni Tip Elektrohidrolik Kavrama Sistemleri</a:t>
            </a:r>
          </a:p>
          <a:p>
            <a:pPr eaLnBrk="1" hangingPunct="1">
              <a:buFontTx/>
              <a:buNone/>
              <a:defRPr/>
            </a:pPr>
            <a:r>
              <a:rPr lang="tr-TR" sz="2400" smtClean="0">
                <a:effectLst/>
                <a:latin typeface="Arial Unicode MS" pitchFamily="34" charset="-128"/>
              </a:rPr>
              <a:t>    Kumanda konsoluna entegre edilmiş düğmeler yardımı ile kontrol edilen elektrohidrolik kavrama sistemi yardımı ile tabla, harmanlama ve boşaltma kavramalarına kumanda edilir.</a:t>
            </a:r>
          </a:p>
          <a:p>
            <a:pPr eaLnBrk="1" hangingPunct="1">
              <a:buFontTx/>
              <a:buNone/>
              <a:defRPr/>
            </a:pPr>
            <a:endParaRPr lang="tr-TR" sz="2400" smtClean="0"/>
          </a:p>
        </p:txBody>
      </p:sp>
      <p:pic>
        <p:nvPicPr>
          <p:cNvPr id="26628" name="Picture 4" descr="7"/>
          <p:cNvPicPr>
            <a:picLocks noChangeAspect="1" noChangeArrowheads="1"/>
          </p:cNvPicPr>
          <p:nvPr/>
        </p:nvPicPr>
        <p:blipFill>
          <a:blip r:embed="rId2"/>
          <a:srcRect t="18912"/>
          <a:stretch>
            <a:fillRect/>
          </a:stretch>
        </p:blipFill>
        <p:spPr bwMode="auto">
          <a:xfrm>
            <a:off x="0" y="3357563"/>
            <a:ext cx="91440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229600" cy="69215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>
                <a:latin typeface="Arial Unicode MS" pitchFamily="34" charset="-128"/>
              </a:rPr>
              <a:t>…::: Biçerdöverlerde Yenilikler :::…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836613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smtClean="0">
                <a:latin typeface="Arial Unicode MS" pitchFamily="34" charset="-128"/>
              </a:rPr>
              <a:t>Yazıcı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27653" name="Picture 5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0"/>
            <a:ext cx="91440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0" y="162877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000"/>
              <a:t>Biçerdöverin Verimi, Bakım zamanları, Hasat ayar değerleri, Çalışılan zaman vb. değerler yazıcı tarafından çıktı alınabilir.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3341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3600" u="sng" dirty="0" smtClean="0"/>
              <a:t>…::: Biçerdöverlerde Yenilikler :::…</a:t>
            </a:r>
          </a:p>
        </p:txBody>
      </p:sp>
      <p:sp>
        <p:nvSpPr>
          <p:cNvPr id="263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697913" cy="50292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tr-TR" b="1" i="1" u="sng" dirty="0" smtClean="0">
                <a:latin typeface="Arial Unicode MS" pitchFamily="34" charset="-128"/>
              </a:rPr>
              <a:t>İ ç e r i k </a:t>
            </a:r>
          </a:p>
          <a:p>
            <a:pPr algn="ctr" eaLnBrk="1" hangingPunct="1">
              <a:buFontTx/>
              <a:buNone/>
              <a:defRPr/>
            </a:pPr>
            <a:endParaRPr lang="tr-TR" b="1" i="1" u="sng" dirty="0" smtClean="0">
              <a:latin typeface="Arial Unicode MS" pitchFamily="34" charset="-128"/>
            </a:endParaRPr>
          </a:p>
          <a:p>
            <a:pPr eaLnBrk="1" hangingPunct="1">
              <a:defRPr/>
            </a:pPr>
            <a:r>
              <a:rPr lang="tr-TR" sz="2400" b="1" dirty="0" smtClean="0">
                <a:latin typeface="Arial Unicode MS" pitchFamily="34" charset="-128"/>
              </a:rPr>
              <a:t>İ n t e g r  a l  S i s t e m</a:t>
            </a:r>
          </a:p>
          <a:p>
            <a:pPr eaLnBrk="1" hangingPunct="1">
              <a:defRPr/>
            </a:pPr>
            <a:r>
              <a:rPr lang="tr-TR" sz="2400" b="1" dirty="0" smtClean="0">
                <a:latin typeface="Arial Unicode MS" pitchFamily="34" charset="-128"/>
              </a:rPr>
              <a:t>Otomatik Tabla Yükseklik Ayarı</a:t>
            </a:r>
          </a:p>
          <a:p>
            <a:pPr eaLnBrk="1" hangingPunct="1">
              <a:defRPr/>
            </a:pPr>
            <a:r>
              <a:rPr lang="tr-TR" sz="2400" b="1" dirty="0" smtClean="0">
                <a:latin typeface="Arial Unicode MS" pitchFamily="34" charset="-128"/>
              </a:rPr>
              <a:t>Çoklu Ürün Ayırma Sistemi</a:t>
            </a:r>
          </a:p>
          <a:p>
            <a:pPr eaLnBrk="1" hangingPunct="1">
              <a:defRPr/>
            </a:pPr>
            <a:r>
              <a:rPr lang="tr-TR" sz="2400" b="1" dirty="0" smtClean="0">
                <a:latin typeface="Arial Unicode MS" pitchFamily="34" charset="-128"/>
              </a:rPr>
              <a:t>Otomatik İkinci </a:t>
            </a:r>
            <a:r>
              <a:rPr lang="tr-TR" sz="2400" b="1" dirty="0" err="1" smtClean="0">
                <a:latin typeface="Arial Unicode MS" pitchFamily="34" charset="-128"/>
              </a:rPr>
              <a:t>Batör</a:t>
            </a:r>
            <a:endParaRPr lang="tr-TR" sz="2400" b="1" dirty="0" smtClean="0">
              <a:latin typeface="Arial Unicode MS" pitchFamily="34" charset="-128"/>
            </a:endParaRPr>
          </a:p>
          <a:p>
            <a:pPr eaLnBrk="1" hangingPunct="1">
              <a:defRPr/>
            </a:pPr>
            <a:r>
              <a:rPr lang="tr-TR" sz="2400" b="1" dirty="0" smtClean="0">
                <a:latin typeface="Arial Unicode MS" pitchFamily="34" charset="-128"/>
              </a:rPr>
              <a:t>Kabin ve Muhafazalar</a:t>
            </a:r>
          </a:p>
          <a:p>
            <a:pPr eaLnBrk="1" hangingPunct="1">
              <a:defRPr/>
            </a:pPr>
            <a:r>
              <a:rPr lang="tr-TR" sz="2400" b="1" dirty="0" smtClean="0">
                <a:latin typeface="Arial Unicode MS" pitchFamily="34" charset="-128"/>
              </a:rPr>
              <a:t>Komuta Kontrol Düzenleri</a:t>
            </a:r>
          </a:p>
          <a:p>
            <a:pPr eaLnBrk="1" hangingPunct="1">
              <a:defRPr/>
            </a:pPr>
            <a:r>
              <a:rPr lang="tr-TR" sz="2400" b="1" dirty="0" smtClean="0">
                <a:latin typeface="Arial Unicode MS" pitchFamily="34" charset="-128"/>
              </a:rPr>
              <a:t>G P S</a:t>
            </a:r>
          </a:p>
          <a:p>
            <a:pPr eaLnBrk="1" hangingPunct="1">
              <a:defRPr/>
            </a:pPr>
            <a:r>
              <a:rPr lang="tr-TR" sz="2400" b="1" dirty="0" smtClean="0">
                <a:latin typeface="Arial Unicode MS" pitchFamily="34" charset="-128"/>
              </a:rPr>
              <a:t>Otomatik Kılavuz Sistemi</a:t>
            </a:r>
          </a:p>
        </p:txBody>
      </p:sp>
      <p:pic>
        <p:nvPicPr>
          <p:cNvPr id="9220" name="Picture 7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700213"/>
            <a:ext cx="43561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3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3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3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3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3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3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3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3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3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3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3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3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63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63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>
                <a:latin typeface="Arial Unicode MS" pitchFamily="34" charset="-128"/>
              </a:rPr>
              <a:t>…::: Biçerdöverlerde Yenilikler :::…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1052513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smtClean="0">
                <a:latin typeface="Arial Unicode MS" pitchFamily="34" charset="-128"/>
              </a:rPr>
              <a:t>G P S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187397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1300"/>
            <a:ext cx="450056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8" name="Picture 6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781300"/>
            <a:ext cx="4643437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50825" y="1844675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 b="1"/>
              <a:t>GPS, uydu vasıtasıyla tarlada hasat edilen ürün verimine bağlı olarak ürün haritasının çıkarılmasını sağlar</a:t>
            </a:r>
            <a:r>
              <a:rPr lang="tr-TR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>
                <a:latin typeface="Arial Unicode MS" pitchFamily="34" charset="-128"/>
              </a:rPr>
              <a:t>…::: Biçerdöverlerde Yenilikler :::…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196975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smtClean="0">
                <a:latin typeface="Arial Unicode MS" pitchFamily="34" charset="-128"/>
              </a:rPr>
              <a:t>G P S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29701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9138"/>
            <a:ext cx="91440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u="sng" smtClean="0"/>
              <a:t>…::: Biçerdöverlerde Yenilikler :::…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569325" cy="4495800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tr-TR" smtClean="0">
                <a:latin typeface="Arial Unicode MS" pitchFamily="34" charset="-128"/>
              </a:rPr>
              <a:t>         Hassas tarımın biçerdöverle ilgili yanı; bir önceki şekilde de görüldüğü gibi hasat zamanı biçerdöverdeki GPS ve uydu yardımıyla biçerdöverin yerinin tarlada 1 m den daha az bir hata ile belirlenmesi, biçerdövere bağlı “yield monitör” vasıtasıyla ağırlık olarak hasat edilen ürün miktarının tarlanın tüm koordinatları boyunca tespiti ve buradan verim haritalarının çıkarılmasıdır.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>
                <a:latin typeface="Arial Unicode MS" pitchFamily="34" charset="-128"/>
              </a:rPr>
              <a:t>…::: Biçerdöverlerde Yenilikler :::…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196975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smtClean="0">
                <a:latin typeface="Arial Unicode MS" pitchFamily="34" charset="-128"/>
              </a:rPr>
              <a:t>Dane Ölçme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31749" name="Picture 5" descr="1"/>
          <p:cNvPicPr>
            <a:picLocks noChangeAspect="1" noChangeArrowheads="1"/>
          </p:cNvPicPr>
          <p:nvPr/>
        </p:nvPicPr>
        <p:blipFill>
          <a:blip r:embed="rId2">
            <a:lum contrast="-20000"/>
          </a:blip>
          <a:srcRect/>
          <a:stretch>
            <a:fillRect/>
          </a:stretch>
        </p:blipFill>
        <p:spPr bwMode="auto">
          <a:xfrm>
            <a:off x="0" y="2133600"/>
            <a:ext cx="2960688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6" name="Picture 6" descr="2"/>
          <p:cNvPicPr>
            <a:picLocks noChangeAspect="1" noChangeArrowheads="1"/>
          </p:cNvPicPr>
          <p:nvPr/>
        </p:nvPicPr>
        <p:blipFill>
          <a:blip r:embed="rId3"/>
          <a:srcRect b="14224"/>
          <a:stretch>
            <a:fillRect/>
          </a:stretch>
        </p:blipFill>
        <p:spPr bwMode="auto">
          <a:xfrm>
            <a:off x="3276600" y="2014538"/>
            <a:ext cx="3024188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7" name="Picture 7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941888"/>
            <a:ext cx="2835275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989138"/>
            <a:ext cx="20574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4724400"/>
            <a:ext cx="244792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1989138"/>
            <a:ext cx="5770563" cy="103663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tr-TR" sz="2000" smtClean="0">
                <a:latin typeface="Arial Unicode MS" pitchFamily="34" charset="-128"/>
              </a:rPr>
              <a:t>MF’nin sistemi verimi radyoaktif algılayıcılarla ölçer</a:t>
            </a:r>
            <a:r>
              <a:rPr lang="tr-TR" sz="2800" smtClean="0">
                <a:latin typeface="Arial Unicode MS" pitchFamily="34" charset="-128"/>
              </a:rPr>
              <a:t>.</a:t>
            </a:r>
            <a:r>
              <a:rPr lang="tr-TR" smtClean="0"/>
              <a:t> </a:t>
            </a:r>
          </a:p>
        </p:txBody>
      </p:sp>
      <p:pic>
        <p:nvPicPr>
          <p:cNvPr id="247812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20510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3500438"/>
            <a:ext cx="20510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70564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000">
                <a:latin typeface="Arial Unicode MS" pitchFamily="34" charset="-128"/>
              </a:rPr>
              <a:t>Claas verim ölçer, verimi hacimsel yolla ölçer. Diğer sistemlerde olduğu gibi verim ölçümünde doğruluk, yaklaşık % 35 nem içeriğinde bozulmaya başlayabilir. Bu sistemde resimdeki çark mısır gibi ürünlerde çıkarılmalıdır.</a:t>
            </a:r>
          </a:p>
        </p:txBody>
      </p:sp>
      <p:pic>
        <p:nvPicPr>
          <p:cNvPr id="24781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13325"/>
            <a:ext cx="22685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6" name="Text Box 8"/>
          <p:cNvSpPr txBox="1">
            <a:spLocks noChangeArrowheads="1"/>
          </p:cNvSpPr>
          <p:nvPr/>
        </p:nvSpPr>
        <p:spPr bwMode="auto">
          <a:xfrm>
            <a:off x="2268538" y="5516563"/>
            <a:ext cx="66246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000"/>
              <a:t>Claas Lexion’larda kullanılan Quantimeterler elektronik sistemlerinin sinyal üretebilmesi için özellikle geniş bir elevatöre ihtiyaç duyarlar.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7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7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build="p"/>
      <p:bldP spid="2478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211613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tr-TR" b="1" smtClean="0">
                <a:latin typeface="Arial Unicode MS" pitchFamily="34" charset="-128"/>
              </a:rPr>
              <a:t>Otomatik Kılavuz Sistemi</a:t>
            </a:r>
            <a:endParaRPr lang="tr-TR" smtClean="0">
              <a:latin typeface="Arial Unicode MS" pitchFamily="34" charset="-128"/>
            </a:endParaRPr>
          </a:p>
          <a:p>
            <a:pPr eaLnBrk="1" hangingPunct="1">
              <a:buFontTx/>
              <a:buNone/>
              <a:defRPr/>
            </a:pPr>
            <a:r>
              <a:rPr lang="tr-TR" sz="2400" smtClean="0">
                <a:latin typeface="Arial Unicode MS" pitchFamily="34" charset="-128"/>
              </a:rPr>
              <a:t>   Biçerdöveri tüm biçme genişliğinin kullanılmasını sağlayacak şekilde dümenleyerek çalışma kapasitesini artırır. Tablanın en etkin ve verimli kullanımına olanak tanır ve özellikle geniş biçme tablalarında operatöre büyük kolaylık sağlar.</a:t>
            </a:r>
            <a:r>
              <a:rPr lang="tr-TR" sz="2400" smtClean="0"/>
              <a:t> </a:t>
            </a:r>
          </a:p>
        </p:txBody>
      </p:sp>
      <p:pic>
        <p:nvPicPr>
          <p:cNvPr id="275460" name="Picture 4" descr="untitledşş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97200"/>
            <a:ext cx="91440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WordArt 4"/>
          <p:cNvSpPr>
            <a:spLocks noChangeArrowheads="1" noChangeShapeType="1" noTextEdit="1"/>
          </p:cNvSpPr>
          <p:nvPr/>
        </p:nvSpPr>
        <p:spPr bwMode="auto">
          <a:xfrm rot="-2279173">
            <a:off x="611188" y="2060575"/>
            <a:ext cx="7488237" cy="287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TEŞEKKÜRLER</a:t>
            </a:r>
          </a:p>
        </p:txBody>
      </p:sp>
      <p:pic>
        <p:nvPicPr>
          <p:cNvPr id="34819" name="Picture 6" descr="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480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 descr="h6rx220covercb13eb7kw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365625"/>
            <a:ext cx="39243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pic>
        <p:nvPicPr>
          <p:cNvPr id="35843" name="Picture 6" descr="soru_isare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981075"/>
            <a:ext cx="43561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soru_isareti%20%20%20rasgele%20re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4900"/>
            <a:ext cx="47879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8" descr="bicerd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246563"/>
            <a:ext cx="4356100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9" descr="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81075"/>
            <a:ext cx="47879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0" descr="soru_isare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981075"/>
            <a:ext cx="43561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 descr="soru_isareti%20%20%20rasgele%20re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4900"/>
            <a:ext cx="47879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64" name="Picture 12" descr="soru_isare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981075"/>
            <a:ext cx="43561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65" name="Picture 13" descr="soru_isareti%20%20%20rasgele%20re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4900"/>
            <a:ext cx="47879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79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628775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b="1" smtClean="0">
                <a:latin typeface="Arial Unicode MS" pitchFamily="34" charset="-128"/>
              </a:rPr>
              <a:t>İ n t e g r  a l  S i s t e m</a:t>
            </a:r>
          </a:p>
        </p:txBody>
      </p:sp>
      <p:pic>
        <p:nvPicPr>
          <p:cNvPr id="178180" name="Picture 4" descr="1"/>
          <p:cNvPicPr>
            <a:picLocks noChangeAspect="1" noChangeArrowheads="1"/>
          </p:cNvPicPr>
          <p:nvPr/>
        </p:nvPicPr>
        <p:blipFill>
          <a:blip r:embed="rId2"/>
          <a:srcRect r="1045" b="1633"/>
          <a:stretch>
            <a:fillRect/>
          </a:stretch>
        </p:blipFill>
        <p:spPr bwMode="auto">
          <a:xfrm>
            <a:off x="0" y="3141663"/>
            <a:ext cx="4572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5" descr="10"/>
          <p:cNvPicPr>
            <a:picLocks noChangeAspect="1" noChangeArrowheads="1"/>
          </p:cNvPicPr>
          <p:nvPr/>
        </p:nvPicPr>
        <p:blipFill>
          <a:blip r:embed="rId3"/>
          <a:srcRect r="1045" b="1643"/>
          <a:stretch>
            <a:fillRect/>
          </a:stretch>
        </p:blipFill>
        <p:spPr bwMode="auto">
          <a:xfrm>
            <a:off x="4572000" y="3141663"/>
            <a:ext cx="4572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227647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 b="1"/>
              <a:t>Eğimli arazilerde biçerdöverin gidiş yönüne dik olarak dengelenmesini sağlayan sistemdir.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18000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smtClean="0"/>
              <a:t>İntegral Sistem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11269" name="Picture 5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2662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12292" name="Picture 5" descr="i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5713" y="2301875"/>
            <a:ext cx="40925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8" name="Picture 6" descr="in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/>
              <a:t>…::: Biçerdöverlerde Yenilikler :::…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412875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b="1" smtClean="0">
                <a:latin typeface="Arial Unicode MS" pitchFamily="34" charset="-128"/>
              </a:rPr>
              <a:t>Otomatik Tabla Yükseklik Ayarı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13317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9175"/>
            <a:ext cx="91440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573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3200" smtClean="0">
                <a:solidFill>
                  <a:schemeClr val="tx1"/>
                </a:solidFill>
                <a:latin typeface="Arial Unicode MS" pitchFamily="34" charset="-128"/>
              </a:rPr>
              <a:t>Çoklu Ürün Ayırma Sistemi</a:t>
            </a:r>
            <a:br>
              <a:rPr lang="tr-TR" sz="3200" smtClean="0">
                <a:solidFill>
                  <a:schemeClr val="tx1"/>
                </a:solidFill>
                <a:latin typeface="Arial Unicode MS" pitchFamily="34" charset="-128"/>
              </a:rPr>
            </a:br>
            <a:r>
              <a:rPr lang="tr-TR" sz="3200" smtClean="0">
                <a:solidFill>
                  <a:schemeClr val="tx1"/>
                </a:solidFill>
                <a:latin typeface="Arial Unicode MS" pitchFamily="34" charset="-128"/>
              </a:rPr>
              <a:t> (Multicrop Seperatör – MCS)</a:t>
            </a:r>
            <a:r>
              <a:rPr lang="tr-TR" sz="4000" smtClean="0"/>
              <a:t> 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402013"/>
            <a:ext cx="8229600" cy="3455987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smtClean="0">
                <a:latin typeface="Arial Unicode MS" pitchFamily="34" charset="-128"/>
              </a:rPr>
              <a:t>Batör-kontrbatörün arkasında, sarsak yüzey alanını azaltmadan yerleştirilmiş ikinci bir batör-kontrbatör ikilisini tanımlamaktadır. Bu sistem, nem içeriği yüksek ürünlerde ve kavuzundan ayrılma zorluğu bulunan dane cinslerinde harmanlama etkinliğini arttırmaya hizmet etmektedir.</a:t>
            </a:r>
            <a:r>
              <a:rPr lang="tr-TR" sz="2800" smtClean="0"/>
              <a:t> </a:t>
            </a:r>
          </a:p>
        </p:txBody>
      </p:sp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28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…::: Biçerdöverlerde Yenilikler :::…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/>
      <p:bldP spid="2375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5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1969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smtClean="0">
                <a:solidFill>
                  <a:schemeClr val="tx1"/>
                </a:solidFill>
                <a:latin typeface="Arial Unicode MS" pitchFamily="34" charset="-128"/>
              </a:rPr>
              <a:t>Laverda “L” serisi biçerdöverde silindirik ayırıcılar</a:t>
            </a:r>
            <a:r>
              <a:rPr lang="tr-TR" sz="4000" smtClean="0"/>
              <a:t> </a:t>
            </a:r>
          </a:p>
        </p:txBody>
      </p:sp>
      <p:sp>
        <p:nvSpPr>
          <p:cNvPr id="239628" name="Rectangle 12"/>
          <p:cNvSpPr>
            <a:spLocks noGrp="1" noChangeArrowheads="1"/>
          </p:cNvSpPr>
          <p:nvPr>
            <p:ph sz="quarter" idx="3"/>
          </p:nvPr>
        </p:nvSpPr>
        <p:spPr>
          <a:xfrm>
            <a:off x="4643438" y="4686300"/>
            <a:ext cx="4038600" cy="2171700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smtClean="0">
                <a:latin typeface="Arial Unicode MS" pitchFamily="34" charset="-128"/>
              </a:rPr>
              <a:t>Izgara devrede (A)</a:t>
            </a:r>
          </a:p>
          <a:p>
            <a:pPr eaLnBrk="1" hangingPunct="1">
              <a:defRPr/>
            </a:pPr>
            <a:r>
              <a:rPr lang="tr-TR" sz="2400" smtClean="0">
                <a:latin typeface="Arial Unicode MS" pitchFamily="34" charset="-128"/>
              </a:rPr>
              <a:t>Izgara devre dışı (B)</a:t>
            </a:r>
          </a:p>
          <a:p>
            <a:pPr eaLnBrk="1" hangingPunct="1">
              <a:defRPr/>
            </a:pPr>
            <a:r>
              <a:rPr lang="tr-TR" sz="2400" smtClean="0">
                <a:latin typeface="Arial Unicode MS" pitchFamily="34" charset="-128"/>
              </a:rPr>
              <a:t>1- Izgara konum belirteci</a:t>
            </a:r>
          </a:p>
          <a:p>
            <a:pPr eaLnBrk="1" hangingPunct="1">
              <a:defRPr/>
            </a:pPr>
            <a:r>
              <a:rPr lang="tr-TR" sz="2400" smtClean="0">
                <a:latin typeface="Arial Unicode MS" pitchFamily="34" charset="-128"/>
              </a:rPr>
              <a:t>2- Izgara tespit pimi</a:t>
            </a:r>
          </a:p>
        </p:txBody>
      </p:sp>
      <p:pic>
        <p:nvPicPr>
          <p:cNvPr id="15364" name="Picture 13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565400"/>
            <a:ext cx="4038600" cy="3887788"/>
          </a:xfrm>
          <a:noFill/>
        </p:spPr>
      </p:pic>
      <p:pic>
        <p:nvPicPr>
          <p:cNvPr id="15365" name="Picture 14" descr="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2565400"/>
            <a:ext cx="3744912" cy="2087563"/>
          </a:xfrm>
          <a:noFill/>
        </p:spPr>
      </p:pic>
      <p:sp>
        <p:nvSpPr>
          <p:cNvPr id="239633" name="Text Box 17"/>
          <p:cNvSpPr txBox="1">
            <a:spLocks noChangeArrowheads="1"/>
          </p:cNvSpPr>
          <p:nvPr/>
        </p:nvSpPr>
        <p:spPr bwMode="auto">
          <a:xfrm>
            <a:off x="0" y="4048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28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…::: Biçerdöverlerde Yenilikler :::…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9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9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9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9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9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u="sng" smtClean="0">
                <a:latin typeface="Arial Unicode MS" pitchFamily="34" charset="-128"/>
              </a:rPr>
              <a:t>…::: Biçerdöverlerde Yenilikler :::…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268413"/>
            <a:ext cx="6400800" cy="647700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smtClean="0">
                <a:latin typeface="Arial Unicode MS" pitchFamily="34" charset="-128"/>
              </a:rPr>
              <a:t>Otomatik İkinci Batör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16389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0"/>
            <a:ext cx="42846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349500"/>
            <a:ext cx="4859337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642</Words>
  <PresentationFormat>Ekran Gösterisi (4:3)</PresentationFormat>
  <Paragraphs>90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Ofis Teması</vt:lpstr>
      <vt:lpstr>Slayt 1</vt:lpstr>
      <vt:lpstr>…::: Biçerdöverlerde Yenilikler :::…</vt:lpstr>
      <vt:lpstr>…::: Biçerdöverlerde Yenilikler :::…</vt:lpstr>
      <vt:lpstr>…::: Biçerdöverlerde Yenilikler :::…</vt:lpstr>
      <vt:lpstr>Slayt 5</vt:lpstr>
      <vt:lpstr>…::: Biçerdöverlerde Yenilikler :::…</vt:lpstr>
      <vt:lpstr>Çoklu Ürün Ayırma Sistemi  (Multicrop Seperatör – MCS) </vt:lpstr>
      <vt:lpstr>Laverda “L” serisi biçerdöverde silindirik ayırıcılar 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…::: Biçerdöverlerde Yenilikler :::…</vt:lpstr>
      <vt:lpstr>Slayt 26</vt:lpstr>
      <vt:lpstr>…::: Biçerdöverlerde Yenilikler :::…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T.C. TARIM VE KÖYİŞLERİ BAKANLIĞI ZİRAİ ÜRETİM İŞLETMESİ PERSONEL VE  MAKİNE EĞİTİM MERKEZİ MÜDÜRLÜĞÜ</dc:title>
  <dc:creator>NTM</dc:creator>
  <cp:lastModifiedBy>NTM</cp:lastModifiedBy>
  <cp:revision>2</cp:revision>
  <dcterms:created xsi:type="dcterms:W3CDTF">2013-05-08T09:55:03Z</dcterms:created>
  <dcterms:modified xsi:type="dcterms:W3CDTF">2013-05-08T09:57:25Z</dcterms:modified>
</cp:coreProperties>
</file>