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87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73" r:id="rId32"/>
    <p:sldId id="374" r:id="rId33"/>
    <p:sldId id="375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17" r:id="rId42"/>
    <p:sldId id="318" r:id="rId43"/>
    <p:sldId id="334" r:id="rId44"/>
    <p:sldId id="319" r:id="rId45"/>
    <p:sldId id="320" r:id="rId46"/>
    <p:sldId id="321" r:id="rId47"/>
    <p:sldId id="322" r:id="rId48"/>
    <p:sldId id="376" r:id="rId49"/>
    <p:sldId id="377" r:id="rId50"/>
    <p:sldId id="323" r:id="rId51"/>
    <p:sldId id="324" r:id="rId52"/>
    <p:sldId id="330" r:id="rId53"/>
    <p:sldId id="331" r:id="rId54"/>
    <p:sldId id="332" r:id="rId55"/>
    <p:sldId id="333" r:id="rId56"/>
    <p:sldId id="325" r:id="rId57"/>
    <p:sldId id="326" r:id="rId58"/>
    <p:sldId id="327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6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8B329-8496-498A-B581-A0BE7DE99C0A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127ED-C7FF-4637-BC0A-2CBC516CAE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847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05.11.2012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TRAKTÖRLER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2770" name="Picture 2" descr="C:\Users\İLKER\Desktop\TRAKTR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76250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063397" y="2055786"/>
            <a:ext cx="3453436" cy="1728908"/>
          </a:xfrm>
          <a:custGeom>
            <a:avLst/>
            <a:gdLst/>
            <a:ahLst/>
            <a:cxnLst/>
            <a:rect l="0" t="0" r="0" b="0"/>
            <a:pathLst>
              <a:path w="4038602" h="1905000">
                <a:moveTo>
                  <a:pt x="0" y="1904999"/>
                </a:moveTo>
                <a:lnTo>
                  <a:pt x="4038601" y="1904999"/>
                </a:lnTo>
                <a:lnTo>
                  <a:pt x="403860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8" name="7 Serbest Form"/>
          <p:cNvSpPr/>
          <p:nvPr/>
        </p:nvSpPr>
        <p:spPr>
          <a:xfrm>
            <a:off x="4623693" y="2003228"/>
            <a:ext cx="3469074" cy="3394191"/>
          </a:xfrm>
          <a:custGeom>
            <a:avLst/>
            <a:gdLst/>
            <a:ahLst/>
            <a:cxnLst/>
            <a:rect l="0" t="0" r="0" b="0"/>
            <a:pathLst>
              <a:path w="4056889" h="3739896">
                <a:moveTo>
                  <a:pt x="0" y="0"/>
                </a:moveTo>
                <a:lnTo>
                  <a:pt x="4056888" y="0"/>
                </a:lnTo>
                <a:lnTo>
                  <a:pt x="4056888" y="3739895"/>
                </a:lnTo>
                <a:lnTo>
                  <a:pt x="0" y="3739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9" name="8 Resim" descr="ws_15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5440" y="2005533"/>
            <a:ext cx="3475154" cy="3400185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141588" y="2192514"/>
            <a:ext cx="149080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94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873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3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368342" y="2151236"/>
            <a:ext cx="2434962" cy="15132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97"/>
              </a:lnSpc>
              <a:tabLst>
                <a:tab pos="66812" algn="l"/>
              </a:tabLst>
              <a:defRPr/>
            </a:pPr>
            <a:r>
              <a:rPr lang="tr-TR" dirty="0" smtClean="0"/>
              <a:t>	</a:t>
            </a:r>
            <a:r>
              <a:rPr lang="tr-TR" sz="1700" dirty="0" smtClean="0">
                <a:solidFill>
                  <a:srgbClr val="002060"/>
                </a:solidFill>
                <a:latin typeface="Times New Roman"/>
              </a:rPr>
              <a:t>Hafif akaryakıtlarla çalışan</a:t>
            </a:r>
          </a:p>
          <a:p>
            <a:pPr defTabSz="801746">
              <a:lnSpc>
                <a:spcPts val="2104"/>
              </a:lnSpc>
              <a:tabLst>
                <a:tab pos="66812" algn="l"/>
              </a:tabLst>
              <a:defRPr/>
            </a:pPr>
            <a:r>
              <a:rPr lang="tr-TR" sz="1700" dirty="0" smtClean="0">
                <a:solidFill>
                  <a:srgbClr val="002060"/>
                </a:solidFill>
                <a:latin typeface="Times New Roman"/>
              </a:rPr>
              <a:t>	(</a:t>
            </a:r>
            <a:r>
              <a:rPr lang="tr-TR" sz="1700" dirty="0" err="1" smtClean="0">
                <a:solidFill>
                  <a:srgbClr val="002060"/>
                </a:solidFill>
                <a:latin typeface="Times New Roman"/>
              </a:rPr>
              <a:t>otto</a:t>
            </a:r>
            <a:r>
              <a:rPr lang="tr-TR" sz="1700" dirty="0" smtClean="0">
                <a:solidFill>
                  <a:srgbClr val="002060"/>
                </a:solidFill>
                <a:latin typeface="Times New Roman"/>
              </a:rPr>
              <a:t> motorlu)</a:t>
            </a:r>
          </a:p>
          <a:p>
            <a:pPr defTabSz="801746">
              <a:lnSpc>
                <a:spcPts val="877"/>
              </a:lnSpc>
              <a:tabLst>
                <a:tab pos="66812" algn="l"/>
              </a:tabLst>
              <a:defRPr/>
            </a:pPr>
            <a:endParaRPr lang="tr-TR" sz="1700" dirty="0" smtClean="0">
              <a:solidFill>
                <a:srgbClr val="00206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66812" algn="l"/>
              </a:tabLst>
              <a:defRPr/>
            </a:pPr>
            <a:endParaRPr lang="tr-TR" sz="1700" dirty="0" smtClean="0">
              <a:solidFill>
                <a:srgbClr val="00206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66812" algn="l"/>
              </a:tabLst>
              <a:defRPr/>
            </a:pPr>
            <a:endParaRPr lang="tr-TR" sz="1700" dirty="0" smtClean="0">
              <a:solidFill>
                <a:srgbClr val="002060"/>
              </a:solidFill>
              <a:latin typeface="Times New Roman"/>
            </a:endParaRPr>
          </a:p>
          <a:p>
            <a:pPr defTabSz="801746">
              <a:lnSpc>
                <a:spcPts val="2399"/>
              </a:lnSpc>
              <a:tabLst>
                <a:tab pos="66812" algn="l"/>
              </a:tabLst>
              <a:defRPr/>
            </a:pPr>
            <a:r>
              <a:rPr lang="tr-TR" sz="1700" dirty="0" smtClean="0">
                <a:solidFill>
                  <a:srgbClr val="002060"/>
                </a:solidFill>
                <a:latin typeface="Times New Roman"/>
              </a:rPr>
              <a:t>	Ağır akaryakıtlarla çalışan</a:t>
            </a:r>
          </a:p>
          <a:p>
            <a:pPr defTabSz="801746">
              <a:lnSpc>
                <a:spcPts val="2525"/>
              </a:lnSpc>
              <a:tabLst>
                <a:tab pos="66812" algn="l"/>
              </a:tabLst>
              <a:defRPr/>
            </a:pPr>
            <a:r>
              <a:rPr lang="tr-TR" sz="1700" dirty="0" smtClean="0">
                <a:solidFill>
                  <a:srgbClr val="002060"/>
                </a:solidFill>
                <a:latin typeface="Times New Roman"/>
              </a:rPr>
              <a:t>(</a:t>
            </a:r>
            <a:r>
              <a:rPr lang="tr-TR" sz="1700" dirty="0" err="1" smtClean="0">
                <a:solidFill>
                  <a:srgbClr val="002060"/>
                </a:solidFill>
                <a:latin typeface="Times New Roman"/>
              </a:rPr>
              <a:t>diesel</a:t>
            </a:r>
            <a:r>
              <a:rPr lang="tr-TR" sz="1700" dirty="0" smtClean="0">
                <a:solidFill>
                  <a:srgbClr val="002060"/>
                </a:solidFill>
                <a:latin typeface="Times New Roman"/>
              </a:rPr>
              <a:t> motorlu)</a:t>
            </a:r>
            <a:endParaRPr lang="tr-TR" sz="1700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10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131163" y="657655"/>
            <a:ext cx="4994637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387332" algn="l"/>
              </a:tabLst>
              <a:defRPr/>
            </a:pPr>
            <a:r>
              <a:rPr lang="sv-SE" dirty="0" smtClean="0"/>
              <a:t>	</a:t>
            </a:r>
            <a:endParaRPr lang="sv-SE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sv-SE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sv-SE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sv-SE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2564"/>
              </a:lnSpc>
              <a:tabLst>
                <a:tab pos="4387332" algn="l"/>
              </a:tabLst>
              <a:defRPr/>
            </a:pPr>
            <a:r>
              <a:rPr lang="sv-SE" sz="2500" b="1" dirty="0" smtClean="0">
                <a:solidFill>
                  <a:srgbClr val="C00000"/>
                </a:solidFill>
                <a:latin typeface="Calibri"/>
              </a:rPr>
              <a:t>1- Motor Tiplerine Göre Sınıflandırma</a:t>
            </a:r>
            <a:endParaRPr lang="tr-TR" sz="2500" b="1" dirty="0"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052970" y="1853849"/>
            <a:ext cx="3453436" cy="1681883"/>
          </a:xfrm>
          <a:custGeom>
            <a:avLst/>
            <a:gdLst/>
            <a:ahLst/>
            <a:cxnLst/>
            <a:rect l="0" t="0" r="0" b="0"/>
            <a:pathLst>
              <a:path w="4038601" h="1853186">
                <a:moveTo>
                  <a:pt x="0" y="1853185"/>
                </a:moveTo>
                <a:lnTo>
                  <a:pt x="4038600" y="1853185"/>
                </a:lnTo>
                <a:lnTo>
                  <a:pt x="403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119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444" y="3872753"/>
            <a:ext cx="3192798" cy="2397418"/>
          </a:xfrm>
          <a:prstGeom prst="rect">
            <a:avLst/>
          </a:prstGeom>
        </p:spPr>
      </p:pic>
      <p:pic>
        <p:nvPicPr>
          <p:cNvPr id="9" name="8 Resim" descr="ws_11C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1872" y="1947903"/>
            <a:ext cx="2725824" cy="1901798"/>
          </a:xfrm>
          <a:prstGeom prst="rect">
            <a:avLst/>
          </a:prstGeom>
        </p:spPr>
      </p:pic>
      <p:pic>
        <p:nvPicPr>
          <p:cNvPr id="10" name="9 Resim" descr="ws_11F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2732" y="4057170"/>
            <a:ext cx="2725824" cy="1844168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1131163" y="1990577"/>
            <a:ext cx="149080" cy="14747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94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894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648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3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425681" y="1949300"/>
            <a:ext cx="2397323" cy="15132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97"/>
              </a:lnSpc>
              <a:tabLst>
                <a:tab pos="501091" algn="l"/>
              </a:tabLst>
              <a:defRPr/>
            </a:pPr>
            <a:r>
              <a:rPr lang="tr-TR" sz="1700" dirty="0" smtClean="0">
                <a:solidFill>
                  <a:srgbClr val="002060"/>
                </a:solidFill>
                <a:latin typeface="Times New Roman"/>
              </a:rPr>
              <a:t>Tarım traktörlerinde iki ana</a:t>
            </a:r>
          </a:p>
          <a:p>
            <a:pPr defTabSz="801746">
              <a:lnSpc>
                <a:spcPts val="2104"/>
              </a:lnSpc>
              <a:tabLst>
                <a:tab pos="501091" algn="l"/>
              </a:tabLst>
              <a:defRPr/>
            </a:pPr>
            <a:r>
              <a:rPr lang="tr-TR" sz="1700" dirty="0" smtClean="0">
                <a:solidFill>
                  <a:srgbClr val="002060"/>
                </a:solidFill>
                <a:latin typeface="Times New Roman"/>
              </a:rPr>
              <a:t>yürüme düzeni kullanılır.</a:t>
            </a:r>
          </a:p>
          <a:p>
            <a:pPr defTabSz="801746">
              <a:lnSpc>
                <a:spcPts val="877"/>
              </a:lnSpc>
              <a:tabLst>
                <a:tab pos="501091" algn="l"/>
              </a:tabLst>
              <a:defRPr/>
            </a:pPr>
            <a:endParaRPr lang="tr-TR" sz="1700" dirty="0" smtClean="0">
              <a:solidFill>
                <a:srgbClr val="00206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501091" algn="l"/>
              </a:tabLst>
              <a:defRPr/>
            </a:pPr>
            <a:endParaRPr lang="tr-TR" sz="1700" dirty="0" smtClean="0">
              <a:solidFill>
                <a:srgbClr val="00206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501091" algn="l"/>
              </a:tabLst>
              <a:defRPr/>
            </a:pPr>
            <a:endParaRPr lang="tr-TR" sz="1700" dirty="0" smtClean="0">
              <a:solidFill>
                <a:srgbClr val="002060"/>
              </a:solidFill>
              <a:latin typeface="Times New Roman"/>
            </a:endParaRPr>
          </a:p>
          <a:p>
            <a:pPr defTabSz="801746">
              <a:lnSpc>
                <a:spcPts val="2420"/>
              </a:lnSpc>
              <a:tabLst>
                <a:tab pos="501091" algn="l"/>
              </a:tabLst>
              <a:defRPr/>
            </a:pPr>
            <a:r>
              <a:rPr lang="tr-TR" sz="1700" dirty="0" smtClean="0">
                <a:solidFill>
                  <a:srgbClr val="002060"/>
                </a:solidFill>
                <a:latin typeface="Times New Roman"/>
              </a:rPr>
              <a:t>	</a:t>
            </a:r>
            <a:r>
              <a:rPr lang="tr-TR" sz="1700" dirty="0" smtClean="0">
                <a:solidFill>
                  <a:srgbClr val="C00000"/>
                </a:solidFill>
                <a:latin typeface="Times New Roman"/>
              </a:rPr>
              <a:t>Tekerlek</a:t>
            </a:r>
          </a:p>
          <a:p>
            <a:pPr defTabSz="801746">
              <a:lnSpc>
                <a:spcPts val="2525"/>
              </a:lnSpc>
              <a:tabLst>
                <a:tab pos="501091" algn="l"/>
              </a:tabLst>
              <a:defRPr/>
            </a:pPr>
            <a:r>
              <a:rPr lang="tr-TR" sz="1700" dirty="0" smtClean="0">
                <a:solidFill>
                  <a:srgbClr val="C00000"/>
                </a:solidFill>
                <a:latin typeface="Times New Roman"/>
              </a:rPr>
              <a:t>	Palet</a:t>
            </a:r>
            <a:endParaRPr lang="tr-TR" sz="1700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11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131163" y="657655"/>
            <a:ext cx="5596532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387332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2564"/>
              </a:lnSpc>
              <a:tabLst>
                <a:tab pos="4387332" algn="l"/>
              </a:tabLst>
              <a:defRPr/>
            </a:pPr>
            <a:r>
              <a:rPr lang="tr-TR" sz="2500" b="1" dirty="0" smtClean="0">
                <a:solidFill>
                  <a:srgbClr val="C00000"/>
                </a:solidFill>
                <a:latin typeface="Calibri"/>
              </a:rPr>
              <a:t>2- Yürüme Düzenlerine Göre Sınıflandırma</a:t>
            </a:r>
            <a:endParaRPr lang="tr-TR" sz="2500" b="1" dirty="0"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000844" y="1792991"/>
            <a:ext cx="4188430" cy="3972340"/>
          </a:xfrm>
          <a:custGeom>
            <a:avLst/>
            <a:gdLst/>
            <a:ahLst/>
            <a:cxnLst/>
            <a:rect l="0" t="0" r="0" b="0"/>
            <a:pathLst>
              <a:path w="4898136" h="4376930">
                <a:moveTo>
                  <a:pt x="0" y="4376929"/>
                </a:moveTo>
                <a:lnTo>
                  <a:pt x="4898135" y="4376929"/>
                </a:lnTo>
                <a:lnTo>
                  <a:pt x="4898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230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2190" y="1636699"/>
            <a:ext cx="3160219" cy="4691103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079035" y="1907189"/>
            <a:ext cx="137858" cy="24622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396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396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417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536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697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2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373555" y="1875288"/>
            <a:ext cx="4388445" cy="33855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8"/>
              </a:lnSpc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Standart tarla traktörleri:</a:t>
            </a:r>
          </a:p>
          <a:p>
            <a:pPr>
              <a:lnSpc>
                <a:spcPts val="2273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Özgül ağırlığı fazla,</a:t>
            </a:r>
          </a:p>
          <a:p>
            <a:pPr>
              <a:lnSpc>
                <a:spcPts val="2273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Havalı lastik tekerlekli</a:t>
            </a:r>
          </a:p>
          <a:p>
            <a:pPr>
              <a:lnSpc>
                <a:spcPts val="2294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Daha çok çeşitli çeki işlerine uygun olan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traktörlerdir.</a:t>
            </a:r>
          </a:p>
          <a:p>
            <a:pPr>
              <a:lnSpc>
                <a:spcPts val="2273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Standart tarla traktörleri, motor gücü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bakımından orta ve büyük güçlü traktörler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sınıfına girer,</a:t>
            </a:r>
          </a:p>
          <a:p>
            <a:pPr>
              <a:lnSpc>
                <a:spcPts val="2294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Tarla tarımı ile ilgili işler için uygundurlar olan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bu traktörlerde güç ve çeki hızı değerleri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toprak işleme, ekim gibi çeki; pompa, harman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makinesi çalıştırma gibi kasnak işleri için yeterli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2060"/>
                </a:solidFill>
                <a:latin typeface="Calibri"/>
              </a:rPr>
              <a:t>değerdedir.</a:t>
            </a:r>
            <a:endParaRPr lang="tr-TR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12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141588" y="657655"/>
            <a:ext cx="5153014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376196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76196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76196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2557"/>
              </a:lnSpc>
              <a:tabLst>
                <a:tab pos="4376196" algn="l"/>
              </a:tabLst>
              <a:defRPr/>
            </a:pPr>
            <a:r>
              <a:rPr lang="tr-TR" sz="2500" b="1" dirty="0" smtClean="0">
                <a:solidFill>
                  <a:srgbClr val="C00000"/>
                </a:solidFill>
                <a:latin typeface="Calibri"/>
              </a:rPr>
              <a:t>3- Kullanım Alanına Göre Sınıflandırma</a:t>
            </a:r>
            <a:endParaRPr lang="tr-TR" sz="2500" b="1" dirty="0"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938292" y="1768097"/>
            <a:ext cx="5118903" cy="4110652"/>
          </a:xfrm>
          <a:custGeom>
            <a:avLst/>
            <a:gdLst/>
            <a:ahLst/>
            <a:cxnLst/>
            <a:rect l="0" t="0" r="0" b="0"/>
            <a:pathLst>
              <a:path w="5986273" h="4529329">
                <a:moveTo>
                  <a:pt x="0" y="4529328"/>
                </a:moveTo>
                <a:lnTo>
                  <a:pt x="5986272" y="4529328"/>
                </a:lnTo>
                <a:lnTo>
                  <a:pt x="5986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368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5820" y="1798064"/>
            <a:ext cx="2280570" cy="1452282"/>
          </a:xfrm>
          <a:prstGeom prst="rect">
            <a:avLst/>
          </a:prstGeom>
        </p:spPr>
      </p:pic>
      <p:pic>
        <p:nvPicPr>
          <p:cNvPr id="9" name="8 Resim" descr="ws_36B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399" y="3665284"/>
            <a:ext cx="2247990" cy="1913324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016482" y="2272334"/>
            <a:ext cx="13785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2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311002" y="2237322"/>
            <a:ext cx="955390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Her   türlü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608972" y="2237322"/>
            <a:ext cx="743793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tarımsal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651263" y="2237321"/>
            <a:ext cx="153888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iş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055505" y="2237322"/>
            <a:ext cx="1750479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makinesine   enerji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311002" y="2486284"/>
            <a:ext cx="4353756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sağlayacak  şekilde  tasarımlanmış,  orta  güçlü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311002" y="2735246"/>
            <a:ext cx="1160639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traktörlerdir.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2791418" y="2735246"/>
            <a:ext cx="179536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İz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3203060" y="2735246"/>
            <a:ext cx="1038746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genişlikleri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4479441" y="2735246"/>
            <a:ext cx="577081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büyük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5303663" y="2735246"/>
            <a:ext cx="654025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sınırlar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284938" y="2986975"/>
            <a:ext cx="4174604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534"/>
              </a:lnSpc>
              <a:tabLst>
                <a:tab pos="22271" algn="l"/>
              </a:tabLst>
              <a:defRPr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arasında  değiştirilmekte  olan  bu  traktörler,</a:t>
            </a:r>
          </a:p>
          <a:p>
            <a:pPr defTabSz="801746">
              <a:lnSpc>
                <a:spcPts val="1894"/>
              </a:lnSpc>
              <a:tabLst>
                <a:tab pos="22271" algn="l"/>
              </a:tabLst>
              <a:defRPr/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	Türkiye’de en çok kullanılan traktörlerdir.</a:t>
            </a:r>
          </a:p>
          <a:p>
            <a:pPr defTabSz="801746">
              <a:lnSpc>
                <a:spcPts val="2273"/>
              </a:lnSpc>
              <a:tabLst>
                <a:tab pos="22271" algn="l"/>
              </a:tabLst>
              <a:defRPr/>
            </a:pPr>
            <a:r>
              <a:rPr lang="tr-TR" b="1" dirty="0" smtClean="0">
                <a:solidFill>
                  <a:srgbClr val="CC3300"/>
                </a:solidFill>
                <a:latin typeface="Times New Roman"/>
              </a:rPr>
              <a:t>Çapa Traktörleri</a:t>
            </a:r>
            <a:endParaRPr lang="tr-TR" b="1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1016482" y="3868461"/>
            <a:ext cx="13785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2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1311002" y="3833448"/>
            <a:ext cx="4443524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Genellikle üç veya dört tekerlekli ve hafif yapılı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traktörlerdir.  Bunların  özgül  ağırlıkları  düşük</a:t>
            </a:r>
          </a:p>
          <a:p>
            <a:pPr>
              <a:lnSpc>
                <a:spcPts val="1915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bulunduğundan toprağı sıkıştırma etkileri daha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azdır. Çapa traktörlerinde çatı yüksektir, ayrıca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1311002" y="4832066"/>
            <a:ext cx="1609415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bitkiler   arasında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3276064" y="4832066"/>
            <a:ext cx="2423740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rahat   hareketi   sağlamak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1311003" y="5081029"/>
            <a:ext cx="4308872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amacı ile lastikler dar ve traktörün </a:t>
            </a:r>
            <a:r>
              <a:rPr lang="tr-TR" dirty="0" err="1" smtClean="0">
                <a:solidFill>
                  <a:srgbClr val="000099"/>
                </a:solidFill>
                <a:latin typeface="Times New Roman"/>
              </a:rPr>
              <a:t>dümenleme</a:t>
            </a:r>
            <a:endParaRPr lang="tr-TR" dirty="0" smtClean="0">
              <a:solidFill>
                <a:srgbClr val="000099"/>
              </a:solidFill>
              <a:latin typeface="Times New Roman"/>
            </a:endParaRP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yeteneği daha üstündür.</a:t>
            </a:r>
            <a:endParaRPr lang="tr-TR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13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1175470" y="657656"/>
            <a:ext cx="4752776" cy="14491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342790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42790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42790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2881"/>
              </a:lnSpc>
              <a:tabLst>
                <a:tab pos="4342790" algn="l"/>
              </a:tabLst>
              <a:defRPr/>
            </a:pPr>
            <a:r>
              <a:rPr lang="tr-TR" sz="2100" b="1" dirty="0" smtClean="0">
                <a:solidFill>
                  <a:srgbClr val="7030A0"/>
                </a:solidFill>
                <a:latin typeface="Times New Roman"/>
              </a:rPr>
              <a:t>Üniversal Traktörler ve Çapa Traktörleri</a:t>
            </a:r>
          </a:p>
          <a:p>
            <a:pPr defTabSz="801746">
              <a:lnSpc>
                <a:spcPts val="877"/>
              </a:lnSpc>
              <a:tabLst>
                <a:tab pos="4342790" algn="l"/>
              </a:tabLst>
              <a:defRPr/>
            </a:pPr>
            <a:endParaRPr lang="tr-TR" sz="2100" b="1" dirty="0" smtClean="0">
              <a:solidFill>
                <a:srgbClr val="7030A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42790" algn="l"/>
              </a:tabLst>
              <a:defRPr/>
            </a:pPr>
            <a:endParaRPr lang="tr-TR" sz="2100" b="1" dirty="0" smtClean="0">
              <a:solidFill>
                <a:srgbClr val="7030A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42790" algn="l"/>
              </a:tabLst>
              <a:defRPr/>
            </a:pPr>
            <a:endParaRPr lang="tr-TR" sz="2100" b="1" dirty="0" smtClean="0">
              <a:solidFill>
                <a:srgbClr val="7030A0"/>
              </a:solidFill>
              <a:latin typeface="Times New Roman"/>
            </a:endParaRPr>
          </a:p>
          <a:p>
            <a:pPr defTabSz="801746">
              <a:lnSpc>
                <a:spcPts val="2290"/>
              </a:lnSpc>
              <a:tabLst>
                <a:tab pos="4342790" algn="l"/>
              </a:tabLst>
              <a:defRPr/>
            </a:pPr>
            <a:r>
              <a:rPr lang="tr-TR" b="1" dirty="0" smtClean="0">
                <a:solidFill>
                  <a:srgbClr val="CC3300"/>
                </a:solidFill>
                <a:latin typeface="Times New Roman"/>
              </a:rPr>
              <a:t>Üniversal Traktörler:</a:t>
            </a:r>
            <a:endParaRPr lang="tr-TR" b="1" dirty="0">
              <a:solidFill>
                <a:srgbClr val="CC33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969568" y="1690641"/>
            <a:ext cx="4837416" cy="4774552"/>
          </a:xfrm>
          <a:custGeom>
            <a:avLst/>
            <a:gdLst/>
            <a:ahLst/>
            <a:cxnLst/>
            <a:rect l="0" t="0" r="0" b="0"/>
            <a:pathLst>
              <a:path w="5657089" h="5260849">
                <a:moveTo>
                  <a:pt x="0" y="5260848"/>
                </a:moveTo>
                <a:lnTo>
                  <a:pt x="5657088" y="5260848"/>
                </a:lnTo>
                <a:lnTo>
                  <a:pt x="5657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563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558" y="299677"/>
            <a:ext cx="1411781" cy="1290918"/>
          </a:xfrm>
          <a:prstGeom prst="rect">
            <a:avLst/>
          </a:prstGeom>
        </p:spPr>
      </p:pic>
      <p:pic>
        <p:nvPicPr>
          <p:cNvPr id="9" name="8 Resim" descr="ws_56F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4100" y="1763486"/>
            <a:ext cx="1737577" cy="1463808"/>
          </a:xfrm>
          <a:prstGeom prst="rect">
            <a:avLst/>
          </a:prstGeom>
        </p:spPr>
      </p:pic>
      <p:pic>
        <p:nvPicPr>
          <p:cNvPr id="10" name="9 Resim" descr="ws_580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2380" y="3261872"/>
            <a:ext cx="1303183" cy="1221761"/>
          </a:xfrm>
          <a:prstGeom prst="rect">
            <a:avLst/>
          </a:prstGeom>
        </p:spPr>
      </p:pic>
      <p:pic>
        <p:nvPicPr>
          <p:cNvPr id="11" name="10 Resim" descr="ws_58C5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7316" y="4794837"/>
            <a:ext cx="1205444" cy="1152605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1047759" y="1823797"/>
            <a:ext cx="57708" cy="40139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43"/>
              </a:lnSpc>
            </a:pPr>
            <a:r>
              <a:rPr lang="tr-TR" sz="1300" dirty="0" smtClean="0">
                <a:solidFill>
                  <a:srgbClr val="666600"/>
                </a:solidFill>
                <a:latin typeface="Times New Roman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1522"/>
              </a:lnSpc>
            </a:pPr>
            <a:r>
              <a:rPr lang="tr-TR" sz="1300" dirty="0" smtClean="0">
                <a:solidFill>
                  <a:srgbClr val="666600"/>
                </a:solidFill>
                <a:latin typeface="Times New Roman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1368"/>
              </a:lnSpc>
            </a:pPr>
            <a:r>
              <a:rPr lang="tr-TR" sz="1300" dirty="0" smtClean="0">
                <a:solidFill>
                  <a:srgbClr val="666600"/>
                </a:solidFill>
                <a:latin typeface="Times New Roman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1873"/>
              </a:lnSpc>
            </a:pPr>
            <a:r>
              <a:rPr lang="tr-TR" sz="1300" dirty="0" smtClean="0">
                <a:solidFill>
                  <a:srgbClr val="666600"/>
                </a:solidFill>
                <a:latin typeface="Times New Roman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Times New Roman"/>
            </a:endParaRPr>
          </a:p>
          <a:p>
            <a:pPr>
              <a:lnSpc>
                <a:spcPts val="1894"/>
              </a:lnSpc>
            </a:pPr>
            <a:r>
              <a:rPr lang="tr-TR" sz="1300" dirty="0" smtClean="0">
                <a:solidFill>
                  <a:srgbClr val="666600"/>
                </a:solidFill>
                <a:latin typeface="Times New Roman"/>
              </a:rPr>
              <a:t>•</a:t>
            </a:r>
            <a:endParaRPr lang="tr-TR" sz="1300" dirty="0">
              <a:solidFill>
                <a:srgbClr val="666600"/>
              </a:solidFill>
              <a:latin typeface="Times New Roman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342278" y="1778469"/>
            <a:ext cx="4281300" cy="39113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000099"/>
                </a:solidFill>
                <a:latin typeface="Calibri"/>
              </a:rPr>
              <a:t>Bahçe Traktörleri:</a:t>
            </a: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2399"/>
              </a:lnSpc>
            </a:pP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Genellikle küçük güç kapasiteli, sebze ve meyve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bahçeleri ile diğer küçük </a:t>
            </a:r>
            <a:r>
              <a:rPr lang="tr-TR" sz="1700" b="1" dirty="0" err="1" smtClean="0">
                <a:solidFill>
                  <a:srgbClr val="C00000"/>
                </a:solidFill>
                <a:latin typeface="Calibri"/>
              </a:rPr>
              <a:t>entansif</a:t>
            </a: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 tarım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işletmelerinde kullanılan traktörlerdir.</a:t>
            </a: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2420"/>
              </a:lnSpc>
            </a:pP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Motor güçleri değişmektedir.  Tek veya çift akslı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olabilirler.</a:t>
            </a: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2399"/>
              </a:lnSpc>
            </a:pP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Tek akslı traktörleri, genellikle tek dingilli veya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tek izli olarak yapılmaktadır.</a:t>
            </a: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2420"/>
              </a:lnSpc>
            </a:pP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Bahçe traktörleri,  traktör ve bahçe özelliklerine</a:t>
            </a:r>
            <a:endParaRPr lang="tr-TR" sz="17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141588" y="1169203"/>
            <a:ext cx="206543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46"/>
              </a:lnSpc>
            </a:pPr>
            <a:r>
              <a:rPr lang="tr-TR" sz="2100" b="1" dirty="0" smtClean="0">
                <a:solidFill>
                  <a:srgbClr val="CC3300"/>
                </a:solidFill>
                <a:latin typeface="Times New Roman"/>
              </a:rPr>
              <a:t>Bahçe Traktörleri</a:t>
            </a:r>
            <a:endParaRPr lang="tr-TR" sz="2100" b="1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860799" y="5966907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14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342278" y="5811665"/>
            <a:ext cx="3125727" cy="219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747"/>
              </a:lnSpc>
              <a:tabLst>
                <a:tab pos="2906329" algn="l"/>
              </a:tabLst>
              <a:defRPr/>
            </a:pP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uygun </a:t>
            </a:r>
            <a:r>
              <a:rPr lang="tr-TR" sz="1700" b="1" dirty="0" err="1" smtClean="0">
                <a:solidFill>
                  <a:srgbClr val="C00000"/>
                </a:solidFill>
                <a:latin typeface="Calibri"/>
              </a:rPr>
              <a:t>makinalar</a:t>
            </a:r>
            <a:r>
              <a:rPr lang="tr-TR" sz="1700" b="1" dirty="0" smtClean="0">
                <a:solidFill>
                  <a:srgbClr val="C00000"/>
                </a:solidFill>
                <a:latin typeface="Calibri"/>
              </a:rPr>
              <a:t> ile çalışmalıdırlar.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102492" y="1707238"/>
            <a:ext cx="3375245" cy="4470265"/>
          </a:xfrm>
          <a:custGeom>
            <a:avLst/>
            <a:gdLst/>
            <a:ahLst/>
            <a:cxnLst/>
            <a:rect l="0" t="0" r="0" b="0"/>
            <a:pathLst>
              <a:path w="3947162" h="4925570">
                <a:moveTo>
                  <a:pt x="0" y="4925569"/>
                </a:moveTo>
                <a:lnTo>
                  <a:pt x="3947161" y="4925569"/>
                </a:lnTo>
                <a:lnTo>
                  <a:pt x="3947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88B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2509" y="1821116"/>
            <a:ext cx="1411781" cy="1118027"/>
          </a:xfrm>
          <a:prstGeom prst="rect">
            <a:avLst/>
          </a:prstGeom>
        </p:spPr>
      </p:pic>
      <p:pic>
        <p:nvPicPr>
          <p:cNvPr id="9" name="8 Resim" descr="ws_88D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7188" y="1832642"/>
            <a:ext cx="1042546" cy="1267866"/>
          </a:xfrm>
          <a:prstGeom prst="rect">
            <a:avLst/>
          </a:prstGeom>
        </p:spPr>
      </p:pic>
      <p:pic>
        <p:nvPicPr>
          <p:cNvPr id="10" name="9 Resim" descr="ws_891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6808" y="3215768"/>
            <a:ext cx="1357482" cy="1002766"/>
          </a:xfrm>
          <a:prstGeom prst="rect">
            <a:avLst/>
          </a:prstGeom>
        </p:spPr>
      </p:pic>
      <p:pic>
        <p:nvPicPr>
          <p:cNvPr id="11" name="10 Resim" descr="ws_893B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2347" y="3227294"/>
            <a:ext cx="1075126" cy="1141079"/>
          </a:xfrm>
          <a:prstGeom prst="rect">
            <a:avLst/>
          </a:prstGeom>
        </p:spPr>
      </p:pic>
      <p:pic>
        <p:nvPicPr>
          <p:cNvPr id="12" name="11 Resim" descr="ws_895C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6807" y="4472107"/>
            <a:ext cx="1618119" cy="1106501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1107706" y="1210697"/>
            <a:ext cx="483299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46"/>
              </a:lnSpc>
            </a:pPr>
            <a:r>
              <a:rPr lang="tr-TR" sz="2100" b="1" dirty="0" smtClean="0">
                <a:solidFill>
                  <a:srgbClr val="CC3300"/>
                </a:solidFill>
                <a:latin typeface="Times New Roman"/>
              </a:rPr>
              <a:t>4- Güç Kapasitelerine Göre Sınıflandırma</a:t>
            </a:r>
            <a:endParaRPr lang="tr-TR" sz="2100" b="1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180684" y="1818668"/>
            <a:ext cx="137858" cy="40010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472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Calibri"/>
            </a:endParaRPr>
          </a:p>
          <a:p>
            <a:pPr>
              <a:lnSpc>
                <a:spcPts val="1396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Calibri"/>
            </a:endParaRPr>
          </a:p>
          <a:p>
            <a:pPr>
              <a:lnSpc>
                <a:spcPts val="1341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472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Calibri"/>
            </a:endParaRPr>
          </a:p>
          <a:p>
            <a:pPr>
              <a:lnSpc>
                <a:spcPts val="1396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Calibri"/>
            </a:endParaRPr>
          </a:p>
          <a:p>
            <a:pPr>
              <a:lnSpc>
                <a:spcPts val="1396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Calibri"/>
            </a:endParaRPr>
          </a:p>
          <a:p>
            <a:pPr>
              <a:lnSpc>
                <a:spcPts val="1417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Calibri"/>
            </a:endParaRPr>
          </a:p>
          <a:p>
            <a:pPr>
              <a:lnSpc>
                <a:spcPts val="1396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Calibri"/>
            </a:endParaRPr>
          </a:p>
          <a:p>
            <a:pPr>
              <a:lnSpc>
                <a:spcPts val="1341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472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Calibri"/>
            </a:endParaRPr>
          </a:p>
          <a:p>
            <a:pPr>
              <a:lnSpc>
                <a:spcPts val="1396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Calibri"/>
            </a:endParaRPr>
          </a:p>
          <a:p>
            <a:pPr>
              <a:lnSpc>
                <a:spcPts val="1396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Calibri"/>
            </a:endParaRPr>
          </a:p>
          <a:p>
            <a:pPr>
              <a:lnSpc>
                <a:spcPts val="1417"/>
              </a:lnSpc>
            </a:pPr>
            <a:r>
              <a:rPr lang="tr-TR" sz="1200" dirty="0" smtClean="0">
                <a:solidFill>
                  <a:srgbClr val="666600"/>
                </a:solidFill>
                <a:latin typeface="Calibri"/>
              </a:rPr>
              <a:t>•</a:t>
            </a:r>
            <a:endParaRPr lang="tr-TR" sz="1200" dirty="0">
              <a:solidFill>
                <a:srgbClr val="666600"/>
              </a:solidFill>
              <a:latin typeface="Calibri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475202" y="1786768"/>
            <a:ext cx="3181512" cy="41549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578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C00000"/>
                </a:solidFill>
                <a:latin typeface="Calibri"/>
              </a:rPr>
              <a:t>1-İki tekerlekli traktörler</a:t>
            </a:r>
          </a:p>
          <a:p>
            <a:pPr defTabSz="801746">
              <a:lnSpc>
                <a:spcPts val="2294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4 </a:t>
            </a:r>
            <a:r>
              <a:rPr lang="tr-TR" b="1" dirty="0" err="1" smtClean="0">
                <a:solidFill>
                  <a:srgbClr val="7030A0"/>
                </a:solidFill>
                <a:latin typeface="Calibri"/>
              </a:rPr>
              <a:t>kW’a</a:t>
            </a:r>
            <a:r>
              <a:rPr lang="tr-TR" b="1" dirty="0" smtClean="0">
                <a:solidFill>
                  <a:srgbClr val="7030A0"/>
                </a:solidFill>
                <a:latin typeface="Calibri"/>
              </a:rPr>
              <a:t> kadar</a:t>
            </a:r>
          </a:p>
          <a:p>
            <a:pPr defTabSz="801746">
              <a:lnSpc>
                <a:spcPts val="2273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4kW’tan büyük</a:t>
            </a:r>
          </a:p>
          <a:p>
            <a:pPr defTabSz="801746">
              <a:lnSpc>
                <a:spcPts val="2273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C00000"/>
                </a:solidFill>
                <a:latin typeface="Calibri"/>
              </a:rPr>
              <a:t>2-ikiden fazla tekerlekli traktörler</a:t>
            </a:r>
          </a:p>
          <a:p>
            <a:pPr defTabSz="801746">
              <a:lnSpc>
                <a:spcPts val="2294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7.5 </a:t>
            </a:r>
            <a:r>
              <a:rPr lang="tr-TR" b="1" dirty="0" err="1" smtClean="0">
                <a:solidFill>
                  <a:srgbClr val="7030A0"/>
                </a:solidFill>
                <a:latin typeface="Calibri"/>
              </a:rPr>
              <a:t>kW’a</a:t>
            </a:r>
            <a:r>
              <a:rPr lang="tr-TR" b="1" dirty="0" smtClean="0">
                <a:solidFill>
                  <a:srgbClr val="7030A0"/>
                </a:solidFill>
                <a:latin typeface="Calibri"/>
              </a:rPr>
              <a:t> kadar</a:t>
            </a:r>
          </a:p>
          <a:p>
            <a:pPr defTabSz="801746">
              <a:lnSpc>
                <a:spcPts val="2273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7.5-18 </a:t>
            </a:r>
            <a:r>
              <a:rPr lang="tr-TR" b="1" dirty="0" err="1" smtClean="0">
                <a:solidFill>
                  <a:srgbClr val="7030A0"/>
                </a:solidFill>
                <a:latin typeface="Calibri"/>
              </a:rPr>
              <a:t>kW</a:t>
            </a:r>
            <a:endParaRPr lang="tr-TR" b="1" dirty="0" smtClean="0">
              <a:solidFill>
                <a:srgbClr val="7030A0"/>
              </a:solidFill>
              <a:latin typeface="Calibri"/>
            </a:endParaRPr>
          </a:p>
          <a:p>
            <a:pPr defTabSz="801746">
              <a:lnSpc>
                <a:spcPts val="2273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18.1-25.0 </a:t>
            </a:r>
            <a:r>
              <a:rPr lang="tr-TR" b="1" dirty="0" err="1" smtClean="0">
                <a:solidFill>
                  <a:srgbClr val="7030A0"/>
                </a:solidFill>
                <a:latin typeface="Calibri"/>
              </a:rPr>
              <a:t>kW</a:t>
            </a:r>
            <a:endParaRPr lang="tr-TR" b="1" dirty="0" smtClean="0">
              <a:solidFill>
                <a:srgbClr val="7030A0"/>
              </a:solidFill>
              <a:latin typeface="Calibri"/>
            </a:endParaRPr>
          </a:p>
          <a:p>
            <a:pPr defTabSz="801746">
              <a:lnSpc>
                <a:spcPts val="2294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25.1-37 </a:t>
            </a:r>
            <a:r>
              <a:rPr lang="tr-TR" b="1" dirty="0" err="1" smtClean="0">
                <a:solidFill>
                  <a:srgbClr val="7030A0"/>
                </a:solidFill>
                <a:latin typeface="Calibri"/>
              </a:rPr>
              <a:t>kW</a:t>
            </a:r>
            <a:endParaRPr lang="tr-TR" b="1" dirty="0" smtClean="0">
              <a:solidFill>
                <a:srgbClr val="7030A0"/>
              </a:solidFill>
              <a:latin typeface="Calibri"/>
            </a:endParaRPr>
          </a:p>
          <a:p>
            <a:pPr defTabSz="801746">
              <a:lnSpc>
                <a:spcPts val="2273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37.1 </a:t>
            </a:r>
            <a:r>
              <a:rPr lang="tr-TR" b="1" dirty="0" err="1" smtClean="0">
                <a:solidFill>
                  <a:srgbClr val="7030A0"/>
                </a:solidFill>
                <a:latin typeface="Calibri"/>
              </a:rPr>
              <a:t>kW’tan</a:t>
            </a:r>
            <a:r>
              <a:rPr lang="tr-TR" b="1" dirty="0" smtClean="0">
                <a:solidFill>
                  <a:srgbClr val="7030A0"/>
                </a:solidFill>
                <a:latin typeface="Calibri"/>
              </a:rPr>
              <a:t> büyük</a:t>
            </a:r>
          </a:p>
          <a:p>
            <a:pPr defTabSz="801746">
              <a:lnSpc>
                <a:spcPts val="2273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	</a:t>
            </a:r>
            <a:r>
              <a:rPr lang="tr-TR" b="1" dirty="0" smtClean="0">
                <a:solidFill>
                  <a:srgbClr val="C00000"/>
                </a:solidFill>
                <a:latin typeface="Calibri"/>
              </a:rPr>
              <a:t>3-Tırtıllı traktörler</a:t>
            </a:r>
          </a:p>
          <a:p>
            <a:pPr defTabSz="801746">
              <a:lnSpc>
                <a:spcPts val="2294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17.5 </a:t>
            </a:r>
            <a:r>
              <a:rPr lang="tr-TR" b="1" dirty="0" err="1" smtClean="0">
                <a:solidFill>
                  <a:srgbClr val="7030A0"/>
                </a:solidFill>
                <a:latin typeface="Calibri"/>
              </a:rPr>
              <a:t>kW’a</a:t>
            </a:r>
            <a:r>
              <a:rPr lang="tr-TR" b="1" dirty="0" smtClean="0">
                <a:solidFill>
                  <a:srgbClr val="7030A0"/>
                </a:solidFill>
                <a:latin typeface="Calibri"/>
              </a:rPr>
              <a:t> kadar</a:t>
            </a:r>
          </a:p>
          <a:p>
            <a:pPr defTabSz="801746">
              <a:lnSpc>
                <a:spcPts val="2273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17.5-30 </a:t>
            </a:r>
            <a:r>
              <a:rPr lang="tr-TR" b="1" dirty="0" err="1" smtClean="0">
                <a:solidFill>
                  <a:srgbClr val="7030A0"/>
                </a:solidFill>
                <a:latin typeface="Calibri"/>
              </a:rPr>
              <a:t>kW</a:t>
            </a:r>
            <a:endParaRPr lang="tr-TR" b="1" dirty="0" smtClean="0">
              <a:solidFill>
                <a:srgbClr val="7030A0"/>
              </a:solidFill>
              <a:latin typeface="Calibri"/>
            </a:endParaRPr>
          </a:p>
          <a:p>
            <a:pPr defTabSz="801746">
              <a:lnSpc>
                <a:spcPts val="2273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30.1-60 </a:t>
            </a:r>
            <a:r>
              <a:rPr lang="tr-TR" b="1" dirty="0" err="1" smtClean="0">
                <a:solidFill>
                  <a:srgbClr val="7030A0"/>
                </a:solidFill>
                <a:latin typeface="Calibri"/>
              </a:rPr>
              <a:t>kW</a:t>
            </a:r>
            <a:endParaRPr lang="tr-TR" b="1" dirty="0" smtClean="0">
              <a:solidFill>
                <a:srgbClr val="7030A0"/>
              </a:solidFill>
              <a:latin typeface="Calibri"/>
            </a:endParaRPr>
          </a:p>
          <a:p>
            <a:pPr defTabSz="801746">
              <a:lnSpc>
                <a:spcPts val="2294"/>
              </a:lnSpc>
              <a:tabLst>
                <a:tab pos="44541" algn="l"/>
              </a:tabLst>
              <a:defRPr/>
            </a:pPr>
            <a:r>
              <a:rPr lang="tr-TR" b="1" dirty="0" smtClean="0">
                <a:solidFill>
                  <a:srgbClr val="7030A0"/>
                </a:solidFill>
                <a:latin typeface="Calibri"/>
              </a:rPr>
              <a:t>60kW’tan büyük</a:t>
            </a:r>
            <a:endParaRPr lang="tr-TR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7" name="6 Resim" descr="ws_C9D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1235" y="1901798"/>
            <a:ext cx="3214518" cy="4137852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16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271906" y="1722251"/>
            <a:ext cx="149080" cy="29751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94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417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929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683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3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566426" y="1684416"/>
            <a:ext cx="3025187" cy="42062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747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4D4D00"/>
                </a:solidFill>
                <a:latin typeface="Calibri"/>
              </a:rPr>
              <a:t>Motor</a:t>
            </a:r>
          </a:p>
          <a:p>
            <a:pPr defTabSz="801746">
              <a:lnSpc>
                <a:spcPts val="2294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4D4D00"/>
                </a:solidFill>
                <a:latin typeface="Calibri"/>
              </a:rPr>
              <a:t>Hareket iletim organları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4D4D00"/>
                </a:solidFill>
                <a:latin typeface="Calibri"/>
              </a:rPr>
              <a:t>	</a:t>
            </a: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- Kavrama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	- Vites kutusu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	- Diferansiyel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	- Son hız azaltma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4D4D00"/>
                </a:solidFill>
                <a:latin typeface="Calibri"/>
              </a:rPr>
              <a:t>Yürütme ve Yönlendirme </a:t>
            </a:r>
            <a:r>
              <a:rPr lang="tr-TR" sz="1700" b="1" dirty="0" err="1" smtClean="0">
                <a:solidFill>
                  <a:srgbClr val="4D4D00"/>
                </a:solidFill>
                <a:latin typeface="Calibri"/>
              </a:rPr>
              <a:t>Sist</a:t>
            </a:r>
            <a:r>
              <a:rPr lang="tr-TR" sz="1700" b="1" dirty="0" smtClean="0">
                <a:solidFill>
                  <a:srgbClr val="4D4D00"/>
                </a:solidFill>
                <a:latin typeface="Calibri"/>
              </a:rPr>
              <a:t>.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4D4D00"/>
                </a:solidFill>
                <a:latin typeface="Calibri"/>
              </a:rPr>
              <a:t>	</a:t>
            </a: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- Yönlendirme </a:t>
            </a:r>
            <a:r>
              <a:rPr lang="tr-TR" sz="1700" b="1" dirty="0" err="1" smtClean="0">
                <a:solidFill>
                  <a:srgbClr val="CC0066"/>
                </a:solidFill>
                <a:latin typeface="Calibri"/>
              </a:rPr>
              <a:t>sist</a:t>
            </a: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.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	- Tekerlekler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4D4D00"/>
                </a:solidFill>
                <a:latin typeface="Calibri"/>
              </a:rPr>
              <a:t>Tarım </a:t>
            </a:r>
            <a:r>
              <a:rPr lang="tr-TR" sz="1700" b="1" dirty="0" err="1" smtClean="0">
                <a:solidFill>
                  <a:srgbClr val="4D4D00"/>
                </a:solidFill>
                <a:latin typeface="Calibri"/>
              </a:rPr>
              <a:t>makinaları</a:t>
            </a:r>
            <a:r>
              <a:rPr lang="tr-TR" sz="1700" b="1" dirty="0" smtClean="0">
                <a:solidFill>
                  <a:srgbClr val="4D4D00"/>
                </a:solidFill>
                <a:latin typeface="Calibri"/>
              </a:rPr>
              <a:t> ile ilgili düzenler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4D4D00"/>
                </a:solidFill>
                <a:latin typeface="Calibri"/>
              </a:rPr>
              <a:t>(Güç çıkış noktaları)</a:t>
            </a:r>
          </a:p>
          <a:p>
            <a:pPr defTabSz="801746">
              <a:lnSpc>
                <a:spcPts val="2294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4D4D00"/>
                </a:solidFill>
                <a:latin typeface="Calibri"/>
              </a:rPr>
              <a:t>	</a:t>
            </a: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- Kuyruk mili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	- Üç nokta bağlantı düzeni</a:t>
            </a:r>
          </a:p>
          <a:p>
            <a:pPr defTabSz="801746">
              <a:lnSpc>
                <a:spcPts val="2315"/>
              </a:lnSpc>
              <a:tabLst>
                <a:tab pos="501091" algn="l"/>
              </a:tabLst>
              <a:defRPr/>
            </a:pP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	- Çeki demiri</a:t>
            </a:r>
            <a:endParaRPr lang="tr-TR" sz="1700" b="1" dirty="0">
              <a:solidFill>
                <a:srgbClr val="CC0066"/>
              </a:solidFill>
              <a:latin typeface="Calibri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053815" y="5938913"/>
            <a:ext cx="1448025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- Hidrolik prizler</a:t>
            </a:r>
          </a:p>
          <a:p>
            <a:pPr>
              <a:lnSpc>
                <a:spcPts val="2315"/>
              </a:lnSpc>
            </a:pPr>
            <a:r>
              <a:rPr lang="tr-TR" sz="1700" b="1" dirty="0" smtClean="0">
                <a:solidFill>
                  <a:srgbClr val="CC0066"/>
                </a:solidFill>
                <a:latin typeface="Calibri"/>
              </a:rPr>
              <a:t>- Kayış-kasnak</a:t>
            </a:r>
            <a:endParaRPr lang="tr-TR" sz="1700" b="1" dirty="0">
              <a:solidFill>
                <a:srgbClr val="CC0066"/>
              </a:solidFill>
              <a:latin typeface="Calibri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271907" y="657656"/>
            <a:ext cx="4283865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242572" algn="l"/>
              </a:tabLst>
              <a:defRPr/>
            </a:pPr>
            <a:r>
              <a:rPr lang="es-ES" dirty="0" smtClean="0"/>
              <a:t>	</a:t>
            </a:r>
            <a:endParaRPr lang="es-ES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242572" algn="l"/>
              </a:tabLst>
              <a:defRPr/>
            </a:pPr>
            <a:endParaRPr lang="es-ES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2629"/>
              </a:lnSpc>
              <a:tabLst>
                <a:tab pos="4242572" algn="l"/>
              </a:tabLst>
              <a:defRPr/>
            </a:pPr>
            <a:r>
              <a:rPr lang="es-ES" sz="2100" b="1" dirty="0" err="1" smtClean="0">
                <a:solidFill>
                  <a:srgbClr val="000099"/>
                </a:solidFill>
                <a:latin typeface="Calibri"/>
              </a:rPr>
              <a:t>Traktörün</a:t>
            </a:r>
            <a:r>
              <a:rPr lang="es-ES" sz="2100" b="1" dirty="0" smtClean="0">
                <a:solidFill>
                  <a:srgbClr val="000099"/>
                </a:solidFill>
                <a:latin typeface="Calibri"/>
              </a:rPr>
              <a:t> Ana </a:t>
            </a:r>
            <a:r>
              <a:rPr lang="es-ES" sz="2100" b="1" dirty="0" err="1" smtClean="0">
                <a:solidFill>
                  <a:srgbClr val="000099"/>
                </a:solidFill>
                <a:latin typeface="Calibri"/>
              </a:rPr>
              <a:t>Yapı</a:t>
            </a:r>
            <a:r>
              <a:rPr lang="es-ES" sz="2100" b="1" dirty="0" smtClean="0">
                <a:solidFill>
                  <a:srgbClr val="000099"/>
                </a:solidFill>
                <a:latin typeface="Calibri"/>
              </a:rPr>
              <a:t> </a:t>
            </a:r>
            <a:r>
              <a:rPr lang="es-ES" sz="2100" b="1" dirty="0" err="1" smtClean="0">
                <a:solidFill>
                  <a:srgbClr val="000099"/>
                </a:solidFill>
                <a:latin typeface="Calibri"/>
              </a:rPr>
              <a:t>Elemanları</a:t>
            </a:r>
            <a:endParaRPr lang="tr-TR" sz="2100" b="1" dirty="0">
              <a:solidFill>
                <a:srgbClr val="000099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195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Resim" descr="ws_1AD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088" y="1717381"/>
            <a:ext cx="6244418" cy="361918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3906943" y="6104887"/>
            <a:ext cx="570669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Kavrama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264088" y="6104888"/>
            <a:ext cx="812723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022"/>
              </a:lnSpc>
              <a:tabLst>
                <a:tab pos="89083" algn="l"/>
              </a:tabLst>
              <a:defRPr/>
            </a:pPr>
            <a:r>
              <a:rPr lang="tr-TR" dirty="0" smtClean="0"/>
              <a:t>	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Ön tekerler</a:t>
            </a:r>
          </a:p>
          <a:p>
            <a:pPr defTabSz="801746">
              <a:lnSpc>
                <a:spcPts val="1263"/>
              </a:lnSpc>
              <a:tabLst>
                <a:tab pos="89083" algn="l"/>
              </a:tabLst>
              <a:defRPr/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tr-TR" sz="1100" b="1" dirty="0" err="1" smtClean="0">
                <a:solidFill>
                  <a:srgbClr val="000000"/>
                </a:solidFill>
                <a:latin typeface="Times New Roman"/>
              </a:rPr>
              <a:t>Dümenleme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090232" y="6121485"/>
            <a:ext cx="415178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Vites</a:t>
            </a:r>
          </a:p>
          <a:p>
            <a:pPr>
              <a:lnSpc>
                <a:spcPts val="1263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kutusu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997248" y="6364915"/>
            <a:ext cx="936154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Son redüksiyon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879189" y="3908138"/>
            <a:ext cx="2268570" cy="8335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534"/>
              </a:lnSpc>
              <a:tabLst>
                <a:tab pos="567903" algn="l"/>
                <a:tab pos="1636898" algn="l"/>
              </a:tabLst>
              <a:defRPr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Kavrama  Vites</a:t>
            </a:r>
          </a:p>
          <a:p>
            <a:pPr defTabSz="801746">
              <a:lnSpc>
                <a:spcPts val="1894"/>
              </a:lnSpc>
              <a:tabLst>
                <a:tab pos="567903" algn="l"/>
                <a:tab pos="1636898" algn="l"/>
              </a:tabLst>
              <a:defRPr/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		kutusu</a:t>
            </a:r>
          </a:p>
          <a:p>
            <a:pPr defTabSz="801746">
              <a:lnSpc>
                <a:spcPts val="877"/>
              </a:lnSpc>
              <a:tabLst>
                <a:tab pos="567903" algn="l"/>
                <a:tab pos="1636898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2196"/>
              </a:lnSpc>
              <a:tabLst>
                <a:tab pos="567903" algn="l"/>
                <a:tab pos="1636898" algn="l"/>
              </a:tabLst>
              <a:defRPr/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Tekerlekler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898279" y="4823767"/>
            <a:ext cx="4115870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534"/>
              </a:lnSpc>
              <a:tabLst>
                <a:tab pos="1291702" algn="l"/>
                <a:tab pos="3418556" algn="l"/>
              </a:tabLst>
              <a:defRPr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Frenler</a:t>
            </a:r>
          </a:p>
          <a:p>
            <a:pPr defTabSz="801746">
              <a:lnSpc>
                <a:spcPts val="877"/>
              </a:lnSpc>
              <a:tabLst>
                <a:tab pos="1291702" algn="l"/>
                <a:tab pos="3418556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291702" algn="l"/>
                <a:tab pos="3418556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291702" algn="l"/>
                <a:tab pos="3418556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291702" algn="l"/>
                <a:tab pos="3418556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1245"/>
              </a:lnSpc>
              <a:tabLst>
                <a:tab pos="1291702" algn="l"/>
                <a:tab pos="3418556" algn="l"/>
              </a:tabLst>
              <a:defRPr/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		</a:t>
            </a:r>
            <a:r>
              <a:rPr lang="tr-TR" sz="1100" b="1" dirty="0" err="1" smtClean="0">
                <a:solidFill>
                  <a:srgbClr val="000000"/>
                </a:solidFill>
                <a:latin typeface="Times New Roman"/>
              </a:rPr>
              <a:t>Difransiyel</a:t>
            </a:r>
            <a:endParaRPr lang="tr-TR" sz="1100" b="1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291702" algn="l"/>
                <a:tab pos="3418556" algn="l"/>
              </a:tabLst>
              <a:defRPr/>
            </a:pPr>
            <a:endParaRPr lang="tr-TR" sz="1100" b="1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1305"/>
              </a:lnSpc>
              <a:tabLst>
                <a:tab pos="1291702" algn="l"/>
                <a:tab pos="3418556" algn="l"/>
              </a:tabLst>
              <a:defRPr/>
            </a:pPr>
            <a:r>
              <a:rPr lang="tr-TR" sz="1200" b="1" dirty="0" smtClean="0">
                <a:solidFill>
                  <a:srgbClr val="666600"/>
                </a:solidFill>
                <a:latin typeface="Times New Roman"/>
              </a:rPr>
              <a:t>Motor</a:t>
            </a:r>
            <a:endParaRPr lang="tr-TR" sz="1200" b="1" dirty="0">
              <a:solidFill>
                <a:srgbClr val="666600"/>
              </a:solidFill>
              <a:latin typeface="Times New Roman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250065" y="4104541"/>
            <a:ext cx="839974" cy="6796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Üç nokta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askı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sistemi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17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188503" y="657656"/>
            <a:ext cx="7375096" cy="31162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r>
              <a:rPr lang="tr-TR" dirty="0" smtClean="0"/>
              <a:t>		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2439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r>
              <a:rPr lang="tr-TR" sz="2100" b="1" dirty="0" smtClean="0">
                <a:solidFill>
                  <a:srgbClr val="CC3300"/>
                </a:solidFill>
                <a:latin typeface="Times New Roman"/>
              </a:rPr>
              <a:t>Traktörlerin Özellikleri ve Sınıflandırma</a:t>
            </a:r>
          </a:p>
          <a:p>
            <a:pPr defTabSz="801746">
              <a:lnSpc>
                <a:spcPts val="877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endParaRPr lang="tr-TR" sz="2100" b="1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endParaRPr lang="tr-TR" sz="2100" b="1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2262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r>
              <a:rPr lang="tr-TR" sz="2100" b="1" dirty="0" smtClean="0">
                <a:solidFill>
                  <a:srgbClr val="CC3300"/>
                </a:solidFill>
                <a:latin typeface="Times New Roman"/>
              </a:rPr>
              <a:t>		</a:t>
            </a:r>
            <a:r>
              <a:rPr lang="tr-TR" dirty="0" err="1" smtClean="0">
                <a:solidFill>
                  <a:srgbClr val="CC3300"/>
                </a:solidFill>
                <a:latin typeface="Times New Roman"/>
              </a:rPr>
              <a:t>Dümenleme</a:t>
            </a: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2224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	Motor</a:t>
            </a:r>
          </a:p>
          <a:p>
            <a:pPr defTabSz="801746">
              <a:lnSpc>
                <a:spcPts val="1999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				Diferansiyel</a:t>
            </a:r>
          </a:p>
          <a:p>
            <a:pPr defTabSz="801746">
              <a:lnSpc>
                <a:spcPts val="877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2111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					Son redüksiyon</a:t>
            </a:r>
          </a:p>
          <a:p>
            <a:pPr defTabSz="801746">
              <a:lnSpc>
                <a:spcPts val="877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1719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						Kuyruk mili</a:t>
            </a:r>
          </a:p>
          <a:p>
            <a:pPr defTabSz="801746">
              <a:lnSpc>
                <a:spcPts val="1894"/>
              </a:lnSpc>
              <a:tabLst>
                <a:tab pos="1091265" algn="l"/>
                <a:tab pos="2661351" algn="l"/>
                <a:tab pos="4331655" algn="l"/>
                <a:tab pos="4376196" algn="l"/>
                <a:tab pos="4621174" algn="l"/>
                <a:tab pos="6180125" algn="l"/>
              </a:tabLst>
              <a:defRPr/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						ve kasnak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300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290151" y="3398600"/>
            <a:ext cx="149080" cy="19236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94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2139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2139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3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584669" y="3360766"/>
            <a:ext cx="6510180" cy="23980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Motora ilk hareket verilirken, motor yeterli bir dönme sayısı kazanarak</a:t>
            </a:r>
          </a:p>
          <a:p>
            <a:pPr>
              <a:lnSpc>
                <a:spcPts val="1894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rejime geçebilmesi için yüklenmeden çalışmalıdır.</a:t>
            </a:r>
          </a:p>
          <a:p>
            <a:pPr>
              <a:lnSpc>
                <a:spcPts val="877"/>
              </a:lnSpc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1999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Çeşitli  işler  için  hız  değiştirme  gerektiğinde  traktör  durdurulmadan  bu</a:t>
            </a:r>
          </a:p>
          <a:p>
            <a:pPr>
              <a:lnSpc>
                <a:spcPts val="1894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işlem kavrama ile yapılır.</a:t>
            </a:r>
          </a:p>
          <a:p>
            <a:pPr>
              <a:lnSpc>
                <a:spcPts val="877"/>
              </a:lnSpc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1999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Kavrama, hareketli olan motor ile hareketsiz durumda bulunan traktörün</a:t>
            </a:r>
          </a:p>
          <a:p>
            <a:pPr>
              <a:lnSpc>
                <a:spcPts val="1894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hareket elemanları arasındaki hareket bağlantısının titreşimsiz ve düzenli</a:t>
            </a:r>
          </a:p>
          <a:p>
            <a:pPr>
              <a:lnSpc>
                <a:spcPts val="1894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olarak yapılabilmesini sağlar.</a:t>
            </a:r>
            <a:endParaRPr lang="tr-TR" sz="17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290152" y="2743891"/>
            <a:ext cx="698909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Ön tekerler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201534" y="2909867"/>
            <a:ext cx="812723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tr-TR" sz="1100" b="1" dirty="0" err="1" smtClean="0">
                <a:solidFill>
                  <a:srgbClr val="000000"/>
                </a:solidFill>
                <a:latin typeface="Times New Roman"/>
              </a:rPr>
              <a:t>Dümenleme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318748" y="2743891"/>
            <a:ext cx="570669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Kavrama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715760" y="2760489"/>
            <a:ext cx="304571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Vites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715760" y="2926463"/>
            <a:ext cx="415178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kutusu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784370" y="2992854"/>
            <a:ext cx="936154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Son redüksiyon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183289" y="657655"/>
            <a:ext cx="6746719" cy="19364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r>
              <a:rPr lang="tr-TR" dirty="0" smtClean="0"/>
              <a:t>		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2584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r>
              <a:rPr lang="tr-TR" sz="2500" b="1" dirty="0" smtClean="0">
                <a:solidFill>
                  <a:srgbClr val="000099"/>
                </a:solidFill>
                <a:latin typeface="Times New Roman"/>
              </a:rPr>
              <a:t>Hareket iletim Organları</a:t>
            </a:r>
          </a:p>
          <a:p>
            <a:pPr defTabSz="801746">
              <a:lnSpc>
                <a:spcPts val="877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endParaRPr lang="tr-TR" sz="2500" b="1" dirty="0" smtClean="0">
              <a:solidFill>
                <a:srgbClr val="000099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endParaRPr lang="tr-TR" sz="2500" b="1" dirty="0" smtClean="0">
              <a:solidFill>
                <a:srgbClr val="000099"/>
              </a:solidFill>
              <a:latin typeface="Times New Roman"/>
            </a:endParaRPr>
          </a:p>
          <a:p>
            <a:pPr defTabSz="801746">
              <a:lnSpc>
                <a:spcPts val="2402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r>
              <a:rPr lang="tr-TR" sz="2500" b="1" dirty="0" smtClean="0">
                <a:solidFill>
                  <a:srgbClr val="000099"/>
                </a:solidFill>
                <a:latin typeface="Times New Roman"/>
              </a:rPr>
              <a:t>	</a:t>
            </a:r>
            <a:r>
              <a:rPr lang="tr-TR" sz="2100" dirty="0" smtClean="0">
                <a:solidFill>
                  <a:srgbClr val="CC3300"/>
                </a:solidFill>
                <a:latin typeface="Times New Roman"/>
              </a:rPr>
              <a:t>Kavrama:</a:t>
            </a:r>
          </a:p>
          <a:p>
            <a:pPr defTabSz="801746">
              <a:lnSpc>
                <a:spcPts val="1613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r>
              <a:rPr lang="tr-TR" sz="2100" dirty="0" smtClean="0">
                <a:solidFill>
                  <a:srgbClr val="CC3300"/>
                </a:solidFill>
                <a:latin typeface="Times New Roman"/>
              </a:rPr>
              <a:t>				</a:t>
            </a:r>
            <a:r>
              <a:rPr lang="tr-TR" sz="1100" b="1" dirty="0" err="1" smtClean="0">
                <a:solidFill>
                  <a:srgbClr val="000000"/>
                </a:solidFill>
                <a:latin typeface="Times New Roman"/>
              </a:rPr>
              <a:t>Difransiyel</a:t>
            </a:r>
            <a:endParaRPr lang="tr-TR" sz="1100" b="1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endParaRPr lang="tr-TR" sz="1100" b="1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1221"/>
              </a:lnSpc>
              <a:tabLst>
                <a:tab pos="278384" algn="l"/>
                <a:tab pos="2004365" algn="l"/>
                <a:tab pos="4342790" algn="l"/>
                <a:tab pos="6024230" algn="l"/>
              </a:tabLst>
              <a:defRPr/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tr-TR" sz="1200" b="1" dirty="0" smtClean="0">
                <a:solidFill>
                  <a:srgbClr val="666600"/>
                </a:solidFill>
                <a:latin typeface="Times New Roman"/>
              </a:rPr>
              <a:t>Motor</a:t>
            </a:r>
            <a:endParaRPr lang="tr-TR" sz="1200" b="1" dirty="0">
              <a:solidFill>
                <a:srgbClr val="6666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938292" y="1768095"/>
            <a:ext cx="4310929" cy="4528357"/>
          </a:xfrm>
          <a:custGeom>
            <a:avLst/>
            <a:gdLst/>
            <a:ahLst/>
            <a:cxnLst/>
            <a:rect l="0" t="0" r="0" b="0"/>
            <a:pathLst>
              <a:path w="5041392" h="4989578">
                <a:moveTo>
                  <a:pt x="0" y="4989577"/>
                </a:moveTo>
                <a:lnTo>
                  <a:pt x="5041391" y="4989577"/>
                </a:lnTo>
                <a:lnTo>
                  <a:pt x="50413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8" name="7 Serbest Form"/>
          <p:cNvSpPr/>
          <p:nvPr/>
        </p:nvSpPr>
        <p:spPr>
          <a:xfrm>
            <a:off x="5311773" y="1646380"/>
            <a:ext cx="3138066" cy="2063626"/>
          </a:xfrm>
          <a:custGeom>
            <a:avLst/>
            <a:gdLst/>
            <a:ahLst/>
            <a:cxnLst/>
            <a:rect l="0" t="0" r="0" b="0"/>
            <a:pathLst>
              <a:path w="3669794" h="2273810">
                <a:moveTo>
                  <a:pt x="0" y="0"/>
                </a:moveTo>
                <a:lnTo>
                  <a:pt x="3669793" y="0"/>
                </a:lnTo>
                <a:lnTo>
                  <a:pt x="3669793" y="2273809"/>
                </a:lnTo>
                <a:lnTo>
                  <a:pt x="0" y="227380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9" name="8 Resim" descr="ws_489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1330" y="1648225"/>
            <a:ext cx="3127639" cy="2051637"/>
          </a:xfrm>
          <a:prstGeom prst="rect">
            <a:avLst/>
          </a:prstGeom>
        </p:spPr>
      </p:pic>
      <p:pic>
        <p:nvPicPr>
          <p:cNvPr id="10" name="9 Resim" descr="ws_48C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9611" y="3769019"/>
            <a:ext cx="3192798" cy="2616413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1175471" y="1044218"/>
            <a:ext cx="1773947" cy="4488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31"/>
              </a:lnSpc>
            </a:pPr>
            <a:r>
              <a:rPr lang="tr-TR" sz="3900" dirty="0" smtClean="0">
                <a:solidFill>
                  <a:srgbClr val="666600"/>
                </a:solidFill>
                <a:latin typeface="Garamond"/>
              </a:rPr>
              <a:t>Kavrama</a:t>
            </a:r>
            <a:endParaRPr lang="tr-TR" sz="3900" dirty="0">
              <a:solidFill>
                <a:srgbClr val="666600"/>
              </a:solidFill>
              <a:latin typeface="Garamond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016482" y="1871227"/>
            <a:ext cx="137858" cy="17184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929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2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311002" y="1831029"/>
            <a:ext cx="4064767" cy="1974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2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Traktörlerde  kavrama  sürtünme  prensibine</a:t>
            </a:r>
          </a:p>
          <a:p>
            <a:pPr>
              <a:lnSpc>
                <a:spcPts val="1789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göre  çalışır.  Motor  miline  bağlı  olan  volan</a:t>
            </a:r>
          </a:p>
          <a:p>
            <a:pPr>
              <a:lnSpc>
                <a:spcPts val="1789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üzerinde   kavrama   kapağı   ile   baskı   yayları</a:t>
            </a:r>
          </a:p>
          <a:p>
            <a:pPr>
              <a:lnSpc>
                <a:spcPts val="1810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etkisi  bulunan  baskı  plakası  diğer  sürtünme</a:t>
            </a:r>
          </a:p>
          <a:p>
            <a:pPr>
              <a:lnSpc>
                <a:spcPts val="1789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yüzeyini meydana getirir.</a:t>
            </a:r>
          </a:p>
          <a:p>
            <a:pPr>
              <a:lnSpc>
                <a:spcPts val="877"/>
              </a:lnSpc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1768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Volan   ve   baskı   plakası   yüzeyleri   arasında</a:t>
            </a:r>
          </a:p>
          <a:p>
            <a:pPr>
              <a:lnSpc>
                <a:spcPts val="1789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kavrama  plakası  vardır.  İki  yüzeyinde  daire</a:t>
            </a:r>
            <a:endParaRPr lang="tr-TR" sz="17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311002" y="3822730"/>
            <a:ext cx="620170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2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parçası</a:t>
            </a:r>
            <a:endParaRPr lang="tr-TR" sz="17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249293" y="3822730"/>
            <a:ext cx="72936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2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şeklinde</a:t>
            </a:r>
            <a:endParaRPr lang="tr-TR" sz="17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281414" y="3822730"/>
            <a:ext cx="766172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2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üzerinde</a:t>
            </a:r>
            <a:endParaRPr lang="tr-TR" sz="17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355221" y="3822730"/>
            <a:ext cx="859210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2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sürtünme</a:t>
            </a:r>
            <a:endParaRPr lang="tr-TR" sz="17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1311002" y="4060627"/>
            <a:ext cx="4012189" cy="11669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2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malzemesi bulunan kavrama, kavrama plakası</a:t>
            </a:r>
          </a:p>
          <a:p>
            <a:pPr>
              <a:lnSpc>
                <a:spcPts val="1789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vites   kutusuna   giden   kamalı   mil   üzerine</a:t>
            </a:r>
          </a:p>
          <a:p>
            <a:pPr>
              <a:lnSpc>
                <a:spcPts val="1810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bağlıdır.   Bir   manivelaya   ayakla   kumanda</a:t>
            </a:r>
          </a:p>
          <a:p>
            <a:pPr>
              <a:lnSpc>
                <a:spcPts val="1789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edilerek  volan  ile  baskı  plakası  birbirinden</a:t>
            </a:r>
          </a:p>
          <a:p>
            <a:pPr>
              <a:lnSpc>
                <a:spcPts val="1789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ayrılır.</a:t>
            </a:r>
            <a:endParaRPr lang="tr-TR" sz="17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1016482" y="5622265"/>
            <a:ext cx="13785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2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1311002" y="5582065"/>
            <a:ext cx="4036041" cy="4488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2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Manivela serbest bırakılınca kavrama plakası,</a:t>
            </a:r>
          </a:p>
          <a:p>
            <a:pPr>
              <a:lnSpc>
                <a:spcPts val="1789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volan ile baskı yayları etkisi ile sıkışır ve motor</a:t>
            </a:r>
            <a:endParaRPr lang="tr-TR" sz="17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311002" y="6055096"/>
            <a:ext cx="2637710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2"/>
              </a:lnSpc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hareketi vites kutusuna iletilir.</a:t>
            </a:r>
            <a:endParaRPr lang="tr-TR" sz="17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19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41E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92" y="299677"/>
            <a:ext cx="7840817" cy="624711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131163" y="1890992"/>
            <a:ext cx="14908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94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473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3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425682" y="1853158"/>
            <a:ext cx="3380797" cy="1384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262626"/>
                </a:solidFill>
                <a:latin typeface="Calibri"/>
              </a:rPr>
              <a:t>Traktör, tarım işletmesinde çeşitli iş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262626"/>
                </a:solidFill>
                <a:latin typeface="Calibri"/>
              </a:rPr>
              <a:t>makinelerinin çalıştırılması için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262626"/>
                </a:solidFill>
                <a:latin typeface="Calibri"/>
              </a:rPr>
              <a:t>kullanılan bir kuvvet makinesidir.</a:t>
            </a:r>
          </a:p>
          <a:p>
            <a:pPr>
              <a:lnSpc>
                <a:spcPts val="2525"/>
              </a:lnSpc>
            </a:pPr>
            <a:r>
              <a:rPr lang="tr-TR" sz="1700" b="1" dirty="0" smtClean="0">
                <a:solidFill>
                  <a:srgbClr val="262626"/>
                </a:solidFill>
                <a:latin typeface="Calibri"/>
              </a:rPr>
              <a:t>Traktör, kelime olarak çekici veya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262626"/>
                </a:solidFill>
                <a:latin typeface="Calibri"/>
              </a:rPr>
              <a:t>hareket ettirici anlamını taşımaktadır.</a:t>
            </a:r>
            <a:endParaRPr lang="tr-TR" sz="1700" b="1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941597" y="6052660"/>
            <a:ext cx="57708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2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131163" y="657655"/>
            <a:ext cx="4430059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387332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3441"/>
              </a:lnSpc>
              <a:tabLst>
                <a:tab pos="4387332" algn="l"/>
              </a:tabLs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alibri"/>
              </a:rPr>
              <a:t>Traktörler</a:t>
            </a:r>
            <a:endParaRPr lang="tr-TR" sz="2800" b="1" dirty="0"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5D9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496054" y="5896741"/>
            <a:ext cx="4868320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97"/>
              </a:lnSpc>
            </a:pPr>
            <a:r>
              <a:rPr lang="tr-TR" sz="1700" dirty="0" smtClean="0">
                <a:solidFill>
                  <a:srgbClr val="CC3300"/>
                </a:solidFill>
                <a:latin typeface="Times New Roman"/>
              </a:rPr>
              <a:t>oranı değiştirilmekte ve buna bağlı olarak aynı güçlerde</a:t>
            </a:r>
            <a:endParaRPr lang="tr-TR" sz="17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141588" y="2942168"/>
            <a:ext cx="149080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94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719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3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436107" y="2904334"/>
            <a:ext cx="6584110" cy="12824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dirty="0" smtClean="0">
                <a:solidFill>
                  <a:srgbClr val="CC3300"/>
                </a:solidFill>
                <a:latin typeface="Calibri"/>
              </a:rPr>
              <a:t>Traktörde  vites  kutusu,  bir  hız  değiştirici  ünitedir.  Traktörün  belirli  bir</a:t>
            </a:r>
          </a:p>
          <a:p>
            <a:pPr>
              <a:lnSpc>
                <a:spcPts val="1894"/>
              </a:lnSpc>
            </a:pPr>
            <a:r>
              <a:rPr lang="tr-TR" sz="1700" dirty="0" smtClean="0">
                <a:solidFill>
                  <a:srgbClr val="CC3300"/>
                </a:solidFill>
                <a:latin typeface="Calibri"/>
              </a:rPr>
              <a:t>motor    hızı    ile    çeşitli    çalışma    hızları    vites    kutusundaki    dişlilerin</a:t>
            </a:r>
          </a:p>
          <a:p>
            <a:pPr>
              <a:lnSpc>
                <a:spcPts val="1894"/>
              </a:lnSpc>
            </a:pPr>
            <a:r>
              <a:rPr lang="tr-TR" sz="1700" dirty="0" smtClean="0">
                <a:solidFill>
                  <a:srgbClr val="CC3300"/>
                </a:solidFill>
                <a:latin typeface="Calibri"/>
              </a:rPr>
              <a:t>değiştirilmesi ile elde edilir.</a:t>
            </a:r>
          </a:p>
          <a:p>
            <a:pPr>
              <a:lnSpc>
                <a:spcPts val="2315"/>
              </a:lnSpc>
            </a:pPr>
            <a:r>
              <a:rPr lang="tr-TR" sz="1700" dirty="0" smtClean="0">
                <a:solidFill>
                  <a:srgbClr val="CC3300"/>
                </a:solidFill>
                <a:latin typeface="Calibri"/>
              </a:rPr>
              <a:t>Vites  kutusu  girişinde  motor  devir  sayısı  her  hız  basamağı  için  aynı</a:t>
            </a:r>
          </a:p>
          <a:p>
            <a:pPr>
              <a:lnSpc>
                <a:spcPts val="1894"/>
              </a:lnSpc>
            </a:pPr>
            <a:r>
              <a:rPr lang="tr-TR" sz="1700" dirty="0" smtClean="0">
                <a:solidFill>
                  <a:srgbClr val="CC3300"/>
                </a:solidFill>
                <a:latin typeface="Calibri"/>
              </a:rPr>
              <a:t>değerde kalır. Motor devri ve dönme momentine bağlı olarak güç:</a:t>
            </a:r>
            <a:endParaRPr lang="tr-TR" sz="1700" dirty="0">
              <a:solidFill>
                <a:srgbClr val="CC3300"/>
              </a:solidFill>
              <a:latin typeface="Calibri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631586" y="2375980"/>
            <a:ext cx="812723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022"/>
              </a:lnSpc>
              <a:tabLst>
                <a:tab pos="89083" algn="l"/>
              </a:tabLst>
              <a:defRPr/>
            </a:pPr>
            <a:r>
              <a:rPr lang="tr-TR" dirty="0" smtClean="0"/>
              <a:t>	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Ön tekerler</a:t>
            </a:r>
          </a:p>
          <a:p>
            <a:pPr defTabSz="801746">
              <a:lnSpc>
                <a:spcPts val="1263"/>
              </a:lnSpc>
              <a:tabLst>
                <a:tab pos="89083" algn="l"/>
              </a:tabLst>
              <a:defRPr/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tr-TR" sz="1100" b="1" dirty="0" err="1" smtClean="0">
                <a:solidFill>
                  <a:srgbClr val="000000"/>
                </a:solidFill>
                <a:latin typeface="Times New Roman"/>
              </a:rPr>
              <a:t>Dümenleme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964283" y="2375979"/>
            <a:ext cx="570669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Kavrama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009434" y="2400877"/>
            <a:ext cx="41517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Vites</a:t>
            </a:r>
          </a:p>
          <a:p>
            <a:pPr>
              <a:lnSpc>
                <a:spcPts val="124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kutusu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809590" y="2718994"/>
            <a:ext cx="936154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Son redüksiyon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394333" y="4628678"/>
            <a:ext cx="439223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488"/>
              </a:lnSpc>
              <a:tabLst>
                <a:tab pos="22271" algn="l"/>
              </a:tabLst>
              <a:defRPr/>
            </a:pPr>
            <a:r>
              <a:rPr lang="tr-TR" sz="1600" dirty="0" smtClean="0">
                <a:solidFill>
                  <a:srgbClr val="000000"/>
                </a:solidFill>
                <a:latin typeface="Times New Roman"/>
              </a:rPr>
              <a:t>Md.n</a:t>
            </a:r>
          </a:p>
          <a:p>
            <a:pPr defTabSz="801746">
              <a:lnSpc>
                <a:spcPts val="2294"/>
              </a:lnSpc>
              <a:tabLst>
                <a:tab pos="22271" algn="l"/>
              </a:tabLst>
              <a:defRPr/>
            </a:pPr>
            <a:r>
              <a:rPr lang="tr-TR" sz="1600" dirty="0" smtClean="0">
                <a:solidFill>
                  <a:srgbClr val="000000"/>
                </a:solidFill>
                <a:latin typeface="Times New Roman"/>
              </a:rPr>
              <a:t>	9550</a:t>
            </a:r>
            <a:endParaRPr lang="tr-T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893910" y="4761458"/>
            <a:ext cx="362279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88"/>
              </a:lnSpc>
            </a:pPr>
            <a:r>
              <a:rPr lang="tr-TR" sz="1600" dirty="0" smtClean="0">
                <a:solidFill>
                  <a:srgbClr val="000000"/>
                </a:solidFill>
                <a:latin typeface="Times New Roman"/>
              </a:rPr>
              <a:t>N  </a:t>
            </a:r>
            <a:r>
              <a:rPr lang="tr-TR" sz="1600" dirty="0" smtClean="0">
                <a:solidFill>
                  <a:srgbClr val="000000"/>
                </a:solidFill>
                <a:latin typeface="Symbol"/>
              </a:rPr>
              <a:t></a:t>
            </a:r>
            <a:endParaRPr lang="tr-TR" sz="1600" dirty="0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201534" y="5326677"/>
            <a:ext cx="149080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94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3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669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3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496053" y="5285400"/>
            <a:ext cx="487287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13"/>
              </a:lnSpc>
            </a:pPr>
            <a:r>
              <a:rPr lang="tr-TR" sz="1700" dirty="0" smtClean="0">
                <a:solidFill>
                  <a:srgbClr val="CC3300"/>
                </a:solidFill>
                <a:latin typeface="Times New Roman"/>
              </a:rPr>
              <a:t>N sabit </a:t>
            </a:r>
            <a:r>
              <a:rPr lang="tr-TR" sz="1700" dirty="0" smtClean="0">
                <a:solidFill>
                  <a:srgbClr val="000099"/>
                </a:solidFill>
                <a:latin typeface="Symbol"/>
              </a:rPr>
              <a:t> </a:t>
            </a:r>
            <a:r>
              <a:rPr lang="tr-TR" sz="1700" dirty="0" smtClean="0">
                <a:solidFill>
                  <a:srgbClr val="CC3300"/>
                </a:solidFill>
                <a:latin typeface="Times New Roman"/>
              </a:rPr>
              <a:t>dönme sayısı (n) </a:t>
            </a:r>
            <a:r>
              <a:rPr lang="tr-TR" sz="1700" dirty="0" smtClean="0">
                <a:solidFill>
                  <a:srgbClr val="000099"/>
                </a:solidFill>
                <a:latin typeface="Symbol"/>
              </a:rPr>
              <a:t> </a:t>
            </a:r>
            <a:r>
              <a:rPr lang="tr-TR" sz="1700" dirty="0" smtClean="0">
                <a:solidFill>
                  <a:srgbClr val="CC3300"/>
                </a:solidFill>
                <a:latin typeface="Times New Roman"/>
              </a:rPr>
              <a:t>dönme momenti (Md) </a:t>
            </a:r>
            <a:r>
              <a:rPr lang="tr-TR" sz="1700" dirty="0" smtClean="0">
                <a:solidFill>
                  <a:srgbClr val="000099"/>
                </a:solidFill>
                <a:latin typeface="Symbol"/>
              </a:rPr>
              <a:t></a:t>
            </a:r>
          </a:p>
          <a:p>
            <a:pPr>
              <a:lnSpc>
                <a:spcPts val="2530"/>
              </a:lnSpc>
            </a:pPr>
            <a:r>
              <a:rPr lang="tr-TR" sz="1700" dirty="0" smtClean="0">
                <a:solidFill>
                  <a:srgbClr val="CC3300"/>
                </a:solidFill>
                <a:latin typeface="Times New Roman"/>
              </a:rPr>
              <a:t>Vites kutusunda motor ile tekerlekler arasındaki hareket</a:t>
            </a:r>
            <a:endParaRPr lang="tr-TR" sz="17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496054" y="6052661"/>
            <a:ext cx="3243645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859"/>
              </a:lnSpc>
              <a:tabLst>
                <a:tab pos="2750434" algn="l"/>
              </a:tabLst>
              <a:defRPr/>
            </a:pPr>
            <a:r>
              <a:rPr lang="tr-TR" dirty="0" smtClean="0"/>
              <a:t>	</a:t>
            </a:r>
            <a:endParaRPr lang="tr-TR" sz="9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1757"/>
              </a:lnSpc>
              <a:tabLst>
                <a:tab pos="2750434" algn="l"/>
              </a:tabLst>
              <a:defRPr/>
            </a:pPr>
            <a:r>
              <a:rPr lang="tr-TR" sz="1700" dirty="0" smtClean="0">
                <a:solidFill>
                  <a:srgbClr val="CC3300"/>
                </a:solidFill>
                <a:latin typeface="Times New Roman"/>
              </a:rPr>
              <a:t>değişik momentler elde edilmektedir.</a:t>
            </a:r>
            <a:endParaRPr lang="tr-TR" sz="17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131163" y="657656"/>
            <a:ext cx="5712461" cy="14747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1993229" algn="l"/>
                <a:tab pos="4387332" algn="l"/>
                <a:tab pos="4999777" algn="l"/>
              </a:tabLst>
              <a:defRPr/>
            </a:pPr>
            <a:r>
              <a:rPr lang="es-ES" dirty="0" smtClean="0"/>
              <a:t>		</a:t>
            </a:r>
            <a:endParaRPr lang="es-ES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993229" algn="l"/>
                <a:tab pos="4387332" algn="l"/>
                <a:tab pos="4999777" algn="l"/>
              </a:tabLst>
              <a:defRPr/>
            </a:pPr>
            <a:endParaRPr lang="es-ES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4273"/>
              </a:lnSpc>
              <a:tabLst>
                <a:tab pos="1993229" algn="l"/>
                <a:tab pos="4387332" algn="l"/>
                <a:tab pos="4999777" algn="l"/>
              </a:tabLst>
              <a:defRPr/>
            </a:pPr>
            <a:r>
              <a:rPr lang="es-ES" sz="3900" dirty="0" smtClean="0">
                <a:solidFill>
                  <a:srgbClr val="999900"/>
                </a:solidFill>
                <a:latin typeface="Garamond"/>
              </a:rPr>
              <a:t>Vites </a:t>
            </a:r>
            <a:r>
              <a:rPr lang="es-ES" sz="3900" dirty="0" err="1" smtClean="0">
                <a:solidFill>
                  <a:srgbClr val="999900"/>
                </a:solidFill>
                <a:latin typeface="Garamond"/>
              </a:rPr>
              <a:t>Kutusu</a:t>
            </a:r>
            <a:endParaRPr lang="es-ES" sz="3900" dirty="0" smtClean="0">
              <a:solidFill>
                <a:srgbClr val="999900"/>
              </a:solidFill>
              <a:latin typeface="Garamond"/>
            </a:endParaRPr>
          </a:p>
          <a:p>
            <a:pPr defTabSz="801746">
              <a:lnSpc>
                <a:spcPts val="1456"/>
              </a:lnSpc>
              <a:tabLst>
                <a:tab pos="1993229" algn="l"/>
                <a:tab pos="4387332" algn="l"/>
                <a:tab pos="4999777" algn="l"/>
              </a:tabLst>
              <a:defRPr/>
            </a:pPr>
            <a:r>
              <a:rPr lang="es-ES" sz="3900" dirty="0" smtClean="0">
                <a:solidFill>
                  <a:srgbClr val="999900"/>
                </a:solidFill>
                <a:latin typeface="Garamond"/>
              </a:rPr>
              <a:t>			</a:t>
            </a:r>
            <a:r>
              <a:rPr lang="es-ES" sz="1100" b="1" dirty="0" err="1" smtClean="0">
                <a:solidFill>
                  <a:srgbClr val="000000"/>
                </a:solidFill>
                <a:latin typeface="Times New Roman"/>
              </a:rPr>
              <a:t>Difransiyel</a:t>
            </a:r>
            <a:endParaRPr lang="es-ES" sz="1100" b="1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993229" algn="l"/>
                <a:tab pos="4387332" algn="l"/>
                <a:tab pos="4999777" algn="l"/>
              </a:tabLst>
              <a:defRPr/>
            </a:pPr>
            <a:endParaRPr lang="es-ES" sz="1100" b="1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1915"/>
              </a:lnSpc>
              <a:tabLst>
                <a:tab pos="1993229" algn="l"/>
                <a:tab pos="4387332" algn="l"/>
                <a:tab pos="4999777" algn="l"/>
              </a:tabLst>
              <a:defRPr/>
            </a:pPr>
            <a:r>
              <a:rPr lang="es-ES" sz="1100" b="1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s-ES" sz="1200" b="1" dirty="0" smtClean="0">
                <a:solidFill>
                  <a:srgbClr val="666600"/>
                </a:solidFill>
                <a:latin typeface="Times New Roman"/>
              </a:rPr>
              <a:t>Motor</a:t>
            </a:r>
            <a:endParaRPr lang="tr-TR" sz="1200" b="1" dirty="0">
              <a:solidFill>
                <a:srgbClr val="6666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75A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92" y="299677"/>
            <a:ext cx="7840817" cy="624711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131163" y="1904823"/>
            <a:ext cx="149080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94"/>
              </a:lnSpc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3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425681" y="1863545"/>
            <a:ext cx="5230599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97"/>
              </a:lnSpc>
            </a:pPr>
            <a:r>
              <a:rPr lang="tr-TR" sz="1700" dirty="0" smtClean="0">
                <a:solidFill>
                  <a:srgbClr val="000099"/>
                </a:solidFill>
                <a:latin typeface="Times New Roman"/>
              </a:rPr>
              <a:t>Vites kutularında hareketin azaltılma miktarı, transmisyon</a:t>
            </a:r>
          </a:p>
          <a:p>
            <a:pPr>
              <a:lnSpc>
                <a:spcPts val="2104"/>
              </a:lnSpc>
            </a:pPr>
            <a:r>
              <a:rPr lang="tr-TR" sz="1700" dirty="0" smtClean="0">
                <a:solidFill>
                  <a:srgbClr val="000099"/>
                </a:solidFill>
                <a:latin typeface="Times New Roman"/>
              </a:rPr>
              <a:t>oranı veya hareket iletim oranı (I) olarak bilinir, iki mil</a:t>
            </a:r>
          </a:p>
          <a:p>
            <a:pPr>
              <a:lnSpc>
                <a:spcPts val="2104"/>
              </a:lnSpc>
            </a:pPr>
            <a:r>
              <a:rPr lang="tr-TR" sz="1700" dirty="0" smtClean="0">
                <a:solidFill>
                  <a:srgbClr val="000099"/>
                </a:solidFill>
                <a:latin typeface="Times New Roman"/>
              </a:rPr>
              <a:t>arasındaki birbirini kavrayarak çalışan dişli çiftinde veya bu</a:t>
            </a:r>
          </a:p>
          <a:p>
            <a:pPr>
              <a:lnSpc>
                <a:spcPts val="877"/>
              </a:lnSpc>
            </a:pPr>
            <a:endParaRPr lang="tr-TR" sz="1700" dirty="0" smtClean="0">
              <a:solidFill>
                <a:srgbClr val="000099"/>
              </a:solidFill>
              <a:latin typeface="Times New Roman"/>
            </a:endParaRPr>
          </a:p>
          <a:p>
            <a:pPr>
              <a:lnSpc>
                <a:spcPts val="1922"/>
              </a:lnSpc>
            </a:pPr>
            <a:r>
              <a:rPr lang="tr-TR" sz="1700" dirty="0" smtClean="0">
                <a:solidFill>
                  <a:srgbClr val="000099"/>
                </a:solidFill>
                <a:latin typeface="Times New Roman"/>
              </a:rPr>
              <a:t>dişlilerin bağlı olduğu millerde transmisyon oranı:</a:t>
            </a:r>
            <a:endParaRPr lang="tr-TR" sz="1700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399544" y="3286619"/>
            <a:ext cx="205184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2"/>
              </a:lnSpc>
            </a:pPr>
            <a:r>
              <a:rPr lang="tr-TR" sz="1600" dirty="0" smtClean="0">
                <a:solidFill>
                  <a:srgbClr val="000000"/>
                </a:solidFill>
                <a:latin typeface="Times New Roman"/>
              </a:rPr>
              <a:t>n </a:t>
            </a:r>
            <a:r>
              <a:rPr lang="tr-TR" sz="800" dirty="0" smtClean="0">
                <a:solidFill>
                  <a:srgbClr val="000000"/>
                </a:solidFill>
                <a:latin typeface="Times New Roman"/>
              </a:rPr>
              <a:t>1</a:t>
            </a:r>
          </a:p>
          <a:p>
            <a:pPr>
              <a:lnSpc>
                <a:spcPts val="2294"/>
              </a:lnSpc>
            </a:pPr>
            <a:r>
              <a:rPr lang="tr-TR" sz="1600" dirty="0" smtClean="0">
                <a:solidFill>
                  <a:srgbClr val="000000"/>
                </a:solidFill>
                <a:latin typeface="Times New Roman"/>
              </a:rPr>
              <a:t>n </a:t>
            </a:r>
            <a:r>
              <a:rPr lang="tr-TR" sz="800" dirty="0" smtClean="0">
                <a:solidFill>
                  <a:srgbClr val="000000"/>
                </a:solidFill>
                <a:latin typeface="Times New Roman"/>
              </a:rPr>
              <a:t>2</a:t>
            </a:r>
            <a:endParaRPr lang="tr-TR" sz="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836570" y="3286619"/>
            <a:ext cx="227626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2"/>
              </a:lnSpc>
            </a:pPr>
            <a:r>
              <a:rPr lang="tr-TR" sz="1600" dirty="0" smtClean="0">
                <a:solidFill>
                  <a:srgbClr val="000000"/>
                </a:solidFill>
                <a:latin typeface="Times New Roman"/>
              </a:rPr>
              <a:t>Z </a:t>
            </a:r>
            <a:r>
              <a:rPr lang="tr-TR" sz="800" dirty="0" smtClean="0">
                <a:solidFill>
                  <a:srgbClr val="000000"/>
                </a:solidFill>
                <a:latin typeface="Times New Roman"/>
              </a:rPr>
              <a:t>2</a:t>
            </a:r>
          </a:p>
          <a:p>
            <a:pPr>
              <a:lnSpc>
                <a:spcPts val="2294"/>
              </a:lnSpc>
            </a:pPr>
            <a:r>
              <a:rPr lang="tr-TR" sz="1600" dirty="0" smtClean="0">
                <a:solidFill>
                  <a:srgbClr val="000000"/>
                </a:solidFill>
                <a:latin typeface="Times New Roman"/>
              </a:rPr>
              <a:t>Z </a:t>
            </a:r>
            <a:r>
              <a:rPr lang="tr-TR" sz="800" dirty="0" smtClean="0">
                <a:solidFill>
                  <a:srgbClr val="000000"/>
                </a:solidFill>
                <a:latin typeface="Times New Roman"/>
              </a:rPr>
              <a:t>1</a:t>
            </a:r>
            <a:endParaRPr lang="tr-TR" sz="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167579" y="3422165"/>
            <a:ext cx="112210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2"/>
              </a:lnSpc>
            </a:pPr>
            <a:r>
              <a:rPr lang="tr-TR" sz="1600" dirty="0" smtClean="0">
                <a:solidFill>
                  <a:srgbClr val="000000"/>
                </a:solidFill>
                <a:latin typeface="Symbol"/>
              </a:rPr>
              <a:t></a:t>
            </a:r>
            <a:endParaRPr lang="tr-TR" sz="1600" dirty="0">
              <a:solidFill>
                <a:srgbClr val="000000"/>
              </a:solidFill>
              <a:latin typeface="Symbol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445615" y="3422165"/>
            <a:ext cx="23243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2"/>
              </a:lnSpc>
            </a:pPr>
            <a:r>
              <a:rPr lang="tr-TR" sz="1600" dirty="0" smtClean="0">
                <a:solidFill>
                  <a:srgbClr val="000000"/>
                </a:solidFill>
                <a:latin typeface="Times New Roman"/>
              </a:rPr>
              <a:t>I </a:t>
            </a:r>
            <a:r>
              <a:rPr lang="tr-TR" sz="1600" dirty="0" smtClean="0">
                <a:solidFill>
                  <a:srgbClr val="000000"/>
                </a:solidFill>
                <a:latin typeface="Symbol"/>
              </a:rPr>
              <a:t></a:t>
            </a:r>
            <a:endParaRPr lang="tr-TR" sz="1600" dirty="0">
              <a:solidFill>
                <a:srgbClr val="000000"/>
              </a:solidFill>
              <a:latin typeface="Symbol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21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131163" y="657655"/>
            <a:ext cx="4430059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387332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4273"/>
              </a:lnSpc>
              <a:tabLst>
                <a:tab pos="4387332" algn="l"/>
              </a:tabLst>
              <a:defRPr/>
            </a:pPr>
            <a:r>
              <a:rPr lang="tr-TR" sz="3900" dirty="0" smtClean="0">
                <a:solidFill>
                  <a:srgbClr val="999900"/>
                </a:solidFill>
                <a:latin typeface="Garamond"/>
              </a:rPr>
              <a:t>Transmisyon Oranı</a:t>
            </a:r>
            <a:endParaRPr lang="tr-TR" sz="3900" dirty="0">
              <a:solidFill>
                <a:srgbClr val="999900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7" name="6 Resim" descr="ws_86A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266" y="656985"/>
            <a:ext cx="6993748" cy="2835408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22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185895" y="657655"/>
            <a:ext cx="6962419" cy="4937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1492138" algn="l"/>
                <a:tab pos="4331655" algn="l"/>
              </a:tabLst>
              <a:defRPr/>
            </a:pPr>
            <a:r>
              <a:rPr lang="tr-TR" dirty="0" smtClean="0"/>
              <a:t>	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2145"/>
              </a:lnSpc>
              <a:tabLst>
                <a:tab pos="1492138" algn="l"/>
                <a:tab pos="4331655" algn="l"/>
              </a:tabLst>
              <a:defRPr/>
            </a:pPr>
            <a:r>
              <a:rPr lang="tr-TR" sz="2100" b="1" dirty="0" smtClean="0">
                <a:solidFill>
                  <a:srgbClr val="CC0066"/>
                </a:solidFill>
                <a:latin typeface="Calibri"/>
              </a:rPr>
              <a:t>Vites Kutusu :</a:t>
            </a: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2100" b="1" dirty="0" smtClean="0">
              <a:solidFill>
                <a:srgbClr val="CC0066"/>
              </a:solidFill>
              <a:latin typeface="Calibri"/>
            </a:endParaRPr>
          </a:p>
          <a:p>
            <a:pPr defTabSz="801746">
              <a:lnSpc>
                <a:spcPts val="877"/>
              </a:lnSpc>
              <a:tabLst>
                <a:tab pos="1492138" algn="l"/>
                <a:tab pos="4331655" algn="l"/>
              </a:tabLst>
              <a:defRPr/>
            </a:pPr>
            <a:endParaRPr lang="tr-TR" sz="2100" b="1" dirty="0" smtClean="0">
              <a:solidFill>
                <a:srgbClr val="CC0066"/>
              </a:solidFill>
              <a:latin typeface="Calibri"/>
            </a:endParaRPr>
          </a:p>
          <a:p>
            <a:pPr defTabSz="801746">
              <a:lnSpc>
                <a:spcPts val="2471"/>
              </a:lnSpc>
              <a:tabLst>
                <a:tab pos="1492138" algn="l"/>
                <a:tab pos="4331655" algn="l"/>
              </a:tabLst>
              <a:defRPr/>
            </a:pPr>
            <a:r>
              <a:rPr lang="tr-TR" sz="1700" dirty="0" smtClean="0">
                <a:solidFill>
                  <a:srgbClr val="339933"/>
                </a:solidFill>
                <a:latin typeface="Calibri"/>
              </a:rPr>
              <a:t>Traktör hızını ayarlayarak, en fazla verimi elde etmek amacıyla düzenlenmiş</a:t>
            </a:r>
          </a:p>
          <a:p>
            <a:pPr defTabSz="801746">
              <a:lnSpc>
                <a:spcPts val="2104"/>
              </a:lnSpc>
              <a:tabLst>
                <a:tab pos="1492138" algn="l"/>
                <a:tab pos="4331655" algn="l"/>
              </a:tabLst>
              <a:defRPr/>
            </a:pPr>
            <a:r>
              <a:rPr lang="tr-TR" sz="1700" dirty="0" smtClean="0">
                <a:solidFill>
                  <a:srgbClr val="339933"/>
                </a:solidFill>
                <a:latin typeface="Calibri"/>
              </a:rPr>
              <a:t>	dişliler  grubudur.  Traktörün  verimi  hangi  arazi  koşulunda</a:t>
            </a:r>
          </a:p>
          <a:p>
            <a:pPr defTabSz="801746">
              <a:lnSpc>
                <a:spcPts val="2104"/>
              </a:lnSpc>
              <a:tabLst>
                <a:tab pos="1492138" algn="l"/>
                <a:tab pos="4331655" algn="l"/>
              </a:tabLst>
              <a:defRPr/>
            </a:pPr>
            <a:r>
              <a:rPr lang="tr-TR" sz="1700" dirty="0" smtClean="0">
                <a:solidFill>
                  <a:srgbClr val="339933"/>
                </a:solidFill>
                <a:latin typeface="Calibri"/>
              </a:rPr>
              <a:t>	hangi vitesin kullanılacağını bilmekle artırılır.</a:t>
            </a:r>
            <a:endParaRPr lang="tr-TR" sz="1700" dirty="0">
              <a:solidFill>
                <a:srgbClr val="339933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931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92" y="299677"/>
            <a:ext cx="7840817" cy="624711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110312" y="3014638"/>
            <a:ext cx="1667123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FF3300"/>
                </a:solidFill>
                <a:latin typeface="Times New Roman"/>
              </a:rPr>
              <a:t>Motordan hareket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FF3300"/>
                </a:solidFill>
                <a:latin typeface="Times New Roman"/>
              </a:rPr>
              <a:t>alan kavrama mili</a:t>
            </a:r>
            <a:endParaRPr lang="tr-TR" dirty="0">
              <a:solidFill>
                <a:srgbClr val="FF3300"/>
              </a:solidFill>
              <a:latin typeface="Times New Roman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055578" y="5103159"/>
            <a:ext cx="7264168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534"/>
              </a:lnSpc>
              <a:tabLst>
                <a:tab pos="5200213" algn="l"/>
              </a:tabLst>
              <a:defRPr/>
            </a:pPr>
            <a:r>
              <a:rPr lang="sv-SE" dirty="0" smtClean="0"/>
              <a:t>	</a:t>
            </a:r>
            <a:r>
              <a:rPr lang="sv-SE" dirty="0" smtClean="0">
                <a:solidFill>
                  <a:srgbClr val="FF3300"/>
                </a:solidFill>
                <a:latin typeface="Times New Roman"/>
              </a:rPr>
              <a:t>Geri vites için ara mil</a:t>
            </a:r>
          </a:p>
          <a:p>
            <a:pPr defTabSz="801746">
              <a:lnSpc>
                <a:spcPts val="877"/>
              </a:lnSpc>
              <a:tabLst>
                <a:tab pos="5200213" algn="l"/>
              </a:tabLst>
              <a:defRPr/>
            </a:pPr>
            <a:endParaRPr lang="sv-SE" dirty="0" smtClean="0">
              <a:solidFill>
                <a:srgbClr val="FF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5200213" algn="l"/>
              </a:tabLst>
              <a:defRPr/>
            </a:pPr>
            <a:endParaRPr lang="sv-SE" dirty="0" smtClean="0">
              <a:solidFill>
                <a:srgbClr val="FF3300"/>
              </a:solidFill>
              <a:latin typeface="Times New Roman"/>
            </a:endParaRPr>
          </a:p>
          <a:p>
            <a:pPr defTabSz="801746">
              <a:lnSpc>
                <a:spcPts val="1655"/>
              </a:lnSpc>
              <a:tabLst>
                <a:tab pos="5200213" algn="l"/>
              </a:tabLst>
              <a:defRPr/>
            </a:pPr>
            <a:r>
              <a:rPr lang="sv-SE" dirty="0" smtClean="0">
                <a:solidFill>
                  <a:srgbClr val="FF3300"/>
                </a:solidFill>
                <a:latin typeface="Times New Roman"/>
              </a:rPr>
              <a:t>Grup dişli mili</a:t>
            </a:r>
            <a:endParaRPr lang="tr-TR" dirty="0">
              <a:solidFill>
                <a:srgbClr val="FF3300"/>
              </a:solidFill>
              <a:latin typeface="Times New Roman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088543" y="2323075"/>
            <a:ext cx="941540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FF3300"/>
                </a:solidFill>
                <a:latin typeface="Times New Roman"/>
              </a:rPr>
              <a:t>Vites kolu</a:t>
            </a:r>
            <a:endParaRPr lang="tr-TR" dirty="0">
              <a:solidFill>
                <a:srgbClr val="FF3300"/>
              </a:solidFill>
              <a:latin typeface="Times New Roman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369113" y="2173698"/>
            <a:ext cx="2796278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534"/>
              </a:lnSpc>
              <a:tabLst>
                <a:tab pos="178166" algn="l"/>
              </a:tabLst>
              <a:defRPr/>
            </a:pPr>
            <a:r>
              <a:rPr lang="tr-TR" dirty="0" smtClean="0">
                <a:solidFill>
                  <a:srgbClr val="FF3300"/>
                </a:solidFill>
                <a:latin typeface="Times New Roman"/>
              </a:rPr>
              <a:t>Hilal</a:t>
            </a:r>
          </a:p>
          <a:p>
            <a:pPr defTabSz="801746">
              <a:lnSpc>
                <a:spcPts val="877"/>
              </a:lnSpc>
              <a:tabLst>
                <a:tab pos="178166" algn="l"/>
              </a:tabLst>
              <a:defRPr/>
            </a:pPr>
            <a:endParaRPr lang="tr-TR" dirty="0" smtClean="0">
              <a:solidFill>
                <a:srgbClr val="FF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78166" algn="l"/>
              </a:tabLst>
              <a:defRPr/>
            </a:pPr>
            <a:endParaRPr lang="tr-TR" dirty="0" smtClean="0">
              <a:solidFill>
                <a:srgbClr val="FF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78166" algn="l"/>
              </a:tabLst>
              <a:defRPr/>
            </a:pPr>
            <a:endParaRPr lang="tr-TR" dirty="0" smtClean="0">
              <a:solidFill>
                <a:srgbClr val="FF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78166" algn="l"/>
              </a:tabLst>
              <a:defRPr/>
            </a:pPr>
            <a:endParaRPr lang="tr-TR" dirty="0" smtClean="0">
              <a:solidFill>
                <a:srgbClr val="FF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78166" algn="l"/>
              </a:tabLst>
              <a:defRPr/>
            </a:pPr>
            <a:endParaRPr lang="tr-TR" dirty="0" smtClean="0">
              <a:solidFill>
                <a:srgbClr val="FF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78166" algn="l"/>
              </a:tabLst>
              <a:defRPr/>
            </a:pPr>
            <a:endParaRPr lang="tr-TR" dirty="0" smtClean="0">
              <a:solidFill>
                <a:srgbClr val="FF3300"/>
              </a:solidFill>
              <a:latin typeface="Times New Roman"/>
            </a:endParaRPr>
          </a:p>
          <a:p>
            <a:pPr defTabSz="801746">
              <a:lnSpc>
                <a:spcPts val="2357"/>
              </a:lnSpc>
              <a:tabLst>
                <a:tab pos="178166" algn="l"/>
              </a:tabLst>
              <a:defRPr/>
            </a:pPr>
            <a:r>
              <a:rPr lang="tr-TR" dirty="0" smtClean="0">
                <a:solidFill>
                  <a:srgbClr val="FF3300"/>
                </a:solidFill>
                <a:latin typeface="Times New Roman"/>
              </a:rPr>
              <a:t>	Hareketi diferansiyele ileten</a:t>
            </a:r>
          </a:p>
          <a:p>
            <a:pPr defTabSz="801746">
              <a:lnSpc>
                <a:spcPts val="1894"/>
              </a:lnSpc>
              <a:tabLst>
                <a:tab pos="178166" algn="l"/>
              </a:tabLst>
              <a:defRPr/>
            </a:pPr>
            <a:r>
              <a:rPr lang="tr-TR" dirty="0" smtClean="0">
                <a:solidFill>
                  <a:srgbClr val="FF3300"/>
                </a:solidFill>
                <a:latin typeface="Times New Roman"/>
              </a:rPr>
              <a:t>	vites kutusu ana mili</a:t>
            </a:r>
            <a:endParaRPr lang="tr-TR" dirty="0">
              <a:solidFill>
                <a:srgbClr val="FF3300"/>
              </a:solidFill>
              <a:latin typeface="Times New Roman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23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089460" y="657655"/>
            <a:ext cx="4591898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431873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431873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4104"/>
              </a:lnSpc>
              <a:tabLst>
                <a:tab pos="4431873" algn="l"/>
              </a:tabLst>
              <a:defRPr/>
            </a:pPr>
            <a:r>
              <a:rPr lang="tr-TR" sz="3900" dirty="0" smtClean="0">
                <a:solidFill>
                  <a:srgbClr val="999900"/>
                </a:solidFill>
                <a:latin typeface="Garamond"/>
              </a:rPr>
              <a:t>Vites değiştirme sistemi</a:t>
            </a:r>
            <a:endParaRPr lang="tr-TR" sz="3900" dirty="0">
              <a:solidFill>
                <a:srgbClr val="999900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A16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92" y="299677"/>
            <a:ext cx="7840817" cy="624711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24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089460" y="657655"/>
            <a:ext cx="4474943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431873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431873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431873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3244"/>
              </a:lnSpc>
              <a:tabLst>
                <a:tab pos="4431873" algn="l"/>
              </a:tabLst>
              <a:defRPr/>
            </a:pPr>
            <a:r>
              <a:rPr lang="tr-TR" sz="3500" dirty="0" smtClean="0">
                <a:solidFill>
                  <a:srgbClr val="000099"/>
                </a:solidFill>
                <a:latin typeface="Garamond"/>
              </a:rPr>
              <a:t>I. Vites</a:t>
            </a:r>
            <a:endParaRPr lang="tr-TR" sz="3500" dirty="0">
              <a:solidFill>
                <a:srgbClr val="000099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A80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92" y="299677"/>
            <a:ext cx="7840817" cy="624711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25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089460" y="657655"/>
            <a:ext cx="4474943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431873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431873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431873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3244"/>
              </a:lnSpc>
              <a:tabLst>
                <a:tab pos="4431873" algn="l"/>
              </a:tabLst>
              <a:defRPr/>
            </a:pPr>
            <a:r>
              <a:rPr lang="tr-TR" sz="3500" dirty="0" smtClean="0">
                <a:solidFill>
                  <a:srgbClr val="000099"/>
                </a:solidFill>
                <a:latin typeface="Garamond"/>
              </a:rPr>
              <a:t>II. Vites</a:t>
            </a:r>
            <a:endParaRPr lang="tr-TR" sz="3500" dirty="0">
              <a:solidFill>
                <a:srgbClr val="000099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AFB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92" y="299677"/>
            <a:ext cx="7840817" cy="624711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26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089460" y="657655"/>
            <a:ext cx="4474943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431873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431873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431873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3244"/>
              </a:lnSpc>
              <a:tabLst>
                <a:tab pos="4431873" algn="l"/>
              </a:tabLst>
              <a:defRPr/>
            </a:pPr>
            <a:r>
              <a:rPr lang="tr-TR" sz="3500" dirty="0" smtClean="0">
                <a:solidFill>
                  <a:srgbClr val="000099"/>
                </a:solidFill>
                <a:latin typeface="Garamond"/>
              </a:rPr>
              <a:t>III. Vites</a:t>
            </a:r>
            <a:endParaRPr lang="tr-TR" sz="3500" dirty="0">
              <a:solidFill>
                <a:srgbClr val="000099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B68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92" y="299677"/>
            <a:ext cx="7840817" cy="624711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131163" y="1128488"/>
            <a:ext cx="169277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2"/>
              </a:lnSpc>
            </a:pPr>
            <a:r>
              <a:rPr lang="tr-TR" sz="3500" dirty="0" smtClean="0">
                <a:solidFill>
                  <a:srgbClr val="000099"/>
                </a:solidFill>
                <a:latin typeface="Garamond"/>
              </a:rPr>
              <a:t>Geri vites</a:t>
            </a:r>
            <a:endParaRPr lang="tr-TR" sz="3500" dirty="0">
              <a:solidFill>
                <a:srgbClr val="000099"/>
              </a:solidFill>
              <a:latin typeface="Garamond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27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BC2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631586" y="2375980"/>
            <a:ext cx="812723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022"/>
              </a:lnSpc>
              <a:tabLst>
                <a:tab pos="89083" algn="l"/>
              </a:tabLst>
              <a:defRPr/>
            </a:pPr>
            <a:r>
              <a:rPr lang="tr-TR" dirty="0" smtClean="0"/>
              <a:t>	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Ön tekerler</a:t>
            </a:r>
          </a:p>
          <a:p>
            <a:pPr defTabSz="801746">
              <a:lnSpc>
                <a:spcPts val="1263"/>
              </a:lnSpc>
              <a:tabLst>
                <a:tab pos="89083" algn="l"/>
              </a:tabLst>
              <a:defRPr/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tr-TR" sz="1100" b="1" dirty="0" err="1" smtClean="0">
                <a:solidFill>
                  <a:srgbClr val="000000"/>
                </a:solidFill>
                <a:latin typeface="Times New Roman"/>
              </a:rPr>
              <a:t>Dümenleme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964283" y="2375979"/>
            <a:ext cx="570669" cy="1292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Kavrama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009434" y="2400877"/>
            <a:ext cx="41517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2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Vites</a:t>
            </a:r>
          </a:p>
          <a:p>
            <a:pPr>
              <a:lnSpc>
                <a:spcPts val="1242"/>
              </a:lnSpc>
            </a:pP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kutusu</a:t>
            </a:r>
            <a:endParaRPr lang="tr-TR" sz="11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131163" y="994425"/>
            <a:ext cx="6508257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3531"/>
              </a:lnSpc>
              <a:tabLst>
                <a:tab pos="1993229" algn="l"/>
                <a:tab pos="4999777" algn="l"/>
              </a:tabLst>
              <a:defRPr/>
            </a:pPr>
            <a:r>
              <a:rPr lang="es-ES" sz="3900" dirty="0" err="1" smtClean="0">
                <a:solidFill>
                  <a:srgbClr val="999900"/>
                </a:solidFill>
                <a:latin typeface="Garamond"/>
              </a:rPr>
              <a:t>Diferansiyel</a:t>
            </a:r>
            <a:r>
              <a:rPr lang="es-ES" sz="3900" dirty="0" smtClean="0">
                <a:solidFill>
                  <a:srgbClr val="999900"/>
                </a:solidFill>
                <a:latin typeface="Garamond"/>
              </a:rPr>
              <a:t> ve Son </a:t>
            </a:r>
            <a:r>
              <a:rPr lang="es-ES" sz="3900" dirty="0" err="1" smtClean="0">
                <a:solidFill>
                  <a:srgbClr val="999900"/>
                </a:solidFill>
                <a:latin typeface="Garamond"/>
              </a:rPr>
              <a:t>iletim</a:t>
            </a:r>
            <a:r>
              <a:rPr lang="es-ES" sz="3900" dirty="0" smtClean="0">
                <a:solidFill>
                  <a:srgbClr val="999900"/>
                </a:solidFill>
                <a:latin typeface="Garamond"/>
              </a:rPr>
              <a:t> </a:t>
            </a:r>
            <a:r>
              <a:rPr lang="es-ES" sz="3900" dirty="0" err="1" smtClean="0">
                <a:solidFill>
                  <a:srgbClr val="999900"/>
                </a:solidFill>
                <a:latin typeface="Garamond"/>
              </a:rPr>
              <a:t>Düzeni</a:t>
            </a:r>
            <a:endParaRPr lang="es-ES" sz="3900" dirty="0" smtClean="0">
              <a:solidFill>
                <a:srgbClr val="999900"/>
              </a:solidFill>
              <a:latin typeface="Garamond"/>
            </a:endParaRPr>
          </a:p>
          <a:p>
            <a:pPr defTabSz="801746">
              <a:lnSpc>
                <a:spcPts val="877"/>
              </a:lnSpc>
              <a:tabLst>
                <a:tab pos="1993229" algn="l"/>
                <a:tab pos="4999777" algn="l"/>
              </a:tabLst>
              <a:defRPr/>
            </a:pPr>
            <a:endParaRPr lang="es-ES" sz="3900" dirty="0" smtClean="0">
              <a:solidFill>
                <a:srgbClr val="999900"/>
              </a:solidFill>
              <a:latin typeface="Garamond"/>
            </a:endParaRPr>
          </a:p>
          <a:p>
            <a:pPr defTabSz="801746">
              <a:lnSpc>
                <a:spcPts val="1274"/>
              </a:lnSpc>
              <a:tabLst>
                <a:tab pos="1993229" algn="l"/>
                <a:tab pos="4999777" algn="l"/>
              </a:tabLst>
              <a:defRPr/>
            </a:pPr>
            <a:r>
              <a:rPr lang="es-ES" sz="3900" dirty="0" smtClean="0">
                <a:solidFill>
                  <a:srgbClr val="999900"/>
                </a:solidFill>
                <a:latin typeface="Garamond"/>
              </a:rPr>
              <a:t>		</a:t>
            </a:r>
            <a:r>
              <a:rPr lang="es-ES" sz="1100" b="1" dirty="0" err="1" smtClean="0">
                <a:solidFill>
                  <a:srgbClr val="000000"/>
                </a:solidFill>
                <a:latin typeface="Times New Roman"/>
              </a:rPr>
              <a:t>Difransiyel</a:t>
            </a:r>
            <a:endParaRPr lang="es-ES" sz="1100" b="1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993229" algn="l"/>
                <a:tab pos="4999777" algn="l"/>
              </a:tabLst>
              <a:defRPr/>
            </a:pPr>
            <a:endParaRPr lang="es-ES" sz="1100" b="1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1915"/>
              </a:lnSpc>
              <a:tabLst>
                <a:tab pos="1993229" algn="l"/>
                <a:tab pos="4999777" algn="l"/>
              </a:tabLst>
              <a:defRPr/>
            </a:pPr>
            <a:r>
              <a:rPr lang="es-ES" sz="1100" b="1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s-ES" sz="1200" b="1" dirty="0" smtClean="0">
                <a:solidFill>
                  <a:srgbClr val="666600"/>
                </a:solidFill>
                <a:latin typeface="Times New Roman"/>
              </a:rPr>
              <a:t>Motor</a:t>
            </a:r>
            <a:endParaRPr lang="tr-TR" sz="1200" b="1" dirty="0">
              <a:solidFill>
                <a:srgbClr val="666600"/>
              </a:solidFill>
              <a:latin typeface="Times New Roman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514299" y="2718995"/>
            <a:ext cx="6532109" cy="33727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022"/>
              </a:lnSpc>
              <a:tabLst>
                <a:tab pos="267249" algn="l"/>
                <a:tab pos="4398467" algn="l"/>
              </a:tabLst>
              <a:defRPr/>
            </a:pPr>
            <a:r>
              <a:rPr lang="tr-TR" dirty="0" smtClean="0"/>
              <a:t>		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</a:rPr>
              <a:t>Son redüksiyon</a:t>
            </a:r>
          </a:p>
          <a:p>
            <a:pPr defTabSz="801746">
              <a:lnSpc>
                <a:spcPts val="877"/>
              </a:lnSpc>
              <a:tabLst>
                <a:tab pos="267249" algn="l"/>
                <a:tab pos="4398467" algn="l"/>
              </a:tabLst>
              <a:defRPr/>
            </a:pPr>
            <a:endParaRPr lang="tr-TR" sz="1100" b="1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2309"/>
              </a:lnSpc>
              <a:tabLst>
                <a:tab pos="267249" algn="l"/>
                <a:tab pos="4398467" algn="l"/>
              </a:tabLst>
              <a:defRPr/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Vites  kutusunda  hareket  miktarı  azalır  ve  dönme  momenti  arttırılır.</a:t>
            </a:r>
          </a:p>
          <a:p>
            <a:pPr defTabSz="801746">
              <a:lnSpc>
                <a:spcPts val="1683"/>
              </a:lnSpc>
              <a:tabLst>
                <a:tab pos="267249" algn="l"/>
                <a:tab pos="4398467" algn="l"/>
              </a:tabLst>
              <a:defRPr/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Diferansiyel ve son iletim düzeninde ise vites kutusuna ek olarak hareket</a:t>
            </a:r>
          </a:p>
          <a:p>
            <a:pPr defTabSz="801746">
              <a:lnSpc>
                <a:spcPts val="1704"/>
              </a:lnSpc>
              <a:tabLst>
                <a:tab pos="267249" algn="l"/>
                <a:tab pos="4398467" algn="l"/>
              </a:tabLst>
              <a:defRPr/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miktarı daha da azaltılmakta ve tekerlek aksına iletilen dönme momenti</a:t>
            </a:r>
          </a:p>
          <a:p>
            <a:pPr defTabSz="801746">
              <a:lnSpc>
                <a:spcPts val="1683"/>
              </a:lnSpc>
              <a:tabLst>
                <a:tab pos="267249" algn="l"/>
                <a:tab pos="4398467" algn="l"/>
              </a:tabLst>
              <a:defRPr/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arttırılmaktadır.</a:t>
            </a:r>
          </a:p>
          <a:p>
            <a:pPr defTabSz="801746">
              <a:lnSpc>
                <a:spcPts val="877"/>
              </a:lnSpc>
              <a:tabLst>
                <a:tab pos="267249" algn="l"/>
                <a:tab pos="4398467" algn="l"/>
              </a:tabLst>
              <a:defRPr/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 defTabSz="801746">
              <a:lnSpc>
                <a:spcPts val="877"/>
              </a:lnSpc>
              <a:tabLst>
                <a:tab pos="267249" algn="l"/>
                <a:tab pos="4398467" algn="l"/>
              </a:tabLst>
              <a:defRPr/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 defTabSz="801746">
              <a:lnSpc>
                <a:spcPts val="1824"/>
              </a:lnSpc>
              <a:tabLst>
                <a:tab pos="267249" algn="l"/>
                <a:tab pos="4398467" algn="l"/>
              </a:tabLst>
              <a:defRPr/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	</a:t>
            </a:r>
            <a:r>
              <a:rPr lang="tr-TR" sz="1700" dirty="0" smtClean="0">
                <a:solidFill>
                  <a:srgbClr val="C00000"/>
                </a:solidFill>
                <a:latin typeface="Calibri"/>
              </a:rPr>
              <a:t>Diferansiyel ve son iletim dişililerinin diğer görevleri:</a:t>
            </a:r>
          </a:p>
          <a:p>
            <a:pPr defTabSz="801746">
              <a:lnSpc>
                <a:spcPts val="877"/>
              </a:lnSpc>
              <a:tabLst>
                <a:tab pos="267249" algn="l"/>
                <a:tab pos="4398467" algn="l"/>
              </a:tabLst>
              <a:defRPr/>
            </a:pPr>
            <a:endParaRPr lang="tr-TR" sz="1700" dirty="0" smtClean="0">
              <a:solidFill>
                <a:srgbClr val="C00000"/>
              </a:solidFill>
              <a:latin typeface="Calibri"/>
            </a:endParaRPr>
          </a:p>
          <a:p>
            <a:pPr defTabSz="801746">
              <a:lnSpc>
                <a:spcPts val="877"/>
              </a:lnSpc>
              <a:tabLst>
                <a:tab pos="267249" algn="l"/>
                <a:tab pos="4398467" algn="l"/>
              </a:tabLst>
              <a:defRPr/>
            </a:pPr>
            <a:endParaRPr lang="tr-TR" sz="1700" dirty="0" smtClean="0">
              <a:solidFill>
                <a:srgbClr val="C00000"/>
              </a:solidFill>
              <a:latin typeface="Calibri"/>
            </a:endParaRPr>
          </a:p>
          <a:p>
            <a:pPr defTabSz="801746">
              <a:lnSpc>
                <a:spcPts val="2245"/>
              </a:lnSpc>
              <a:tabLst>
                <a:tab pos="267249" algn="l"/>
                <a:tab pos="4398467" algn="l"/>
              </a:tabLst>
              <a:defRPr/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Dönüşlerde hareketli tekerlekler arasındaki farklı durumdaki hareket</a:t>
            </a:r>
          </a:p>
          <a:p>
            <a:pPr defTabSz="801746">
              <a:lnSpc>
                <a:spcPts val="1683"/>
              </a:lnSpc>
              <a:tabLst>
                <a:tab pos="267249" algn="l"/>
                <a:tab pos="4398467" algn="l"/>
              </a:tabLst>
              <a:defRPr/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miktarlarını düzenlemek,</a:t>
            </a:r>
          </a:p>
          <a:p>
            <a:pPr defTabSz="801746">
              <a:lnSpc>
                <a:spcPts val="877"/>
              </a:lnSpc>
              <a:tabLst>
                <a:tab pos="267249" algn="l"/>
                <a:tab pos="4398467" algn="l"/>
              </a:tabLst>
              <a:defRPr/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 defTabSz="801746">
              <a:lnSpc>
                <a:spcPts val="877"/>
              </a:lnSpc>
              <a:tabLst>
                <a:tab pos="267249" algn="l"/>
                <a:tab pos="4398467" algn="l"/>
              </a:tabLst>
              <a:defRPr/>
            </a:pPr>
            <a:endParaRPr lang="tr-TR" sz="1700" dirty="0" smtClean="0">
              <a:solidFill>
                <a:srgbClr val="000099"/>
              </a:solidFill>
              <a:latin typeface="Calibri"/>
            </a:endParaRPr>
          </a:p>
          <a:p>
            <a:pPr defTabSz="801746">
              <a:lnSpc>
                <a:spcPts val="2245"/>
              </a:lnSpc>
              <a:tabLst>
                <a:tab pos="267249" algn="l"/>
                <a:tab pos="4398467" algn="l"/>
              </a:tabLst>
              <a:defRPr/>
            </a:pPr>
            <a:r>
              <a:rPr lang="tr-TR" sz="1300" dirty="0" smtClean="0">
                <a:solidFill>
                  <a:srgbClr val="666600"/>
                </a:solidFill>
                <a:latin typeface="Wingdings"/>
              </a:rPr>
              <a:t></a:t>
            </a: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Vites kutusu ana mili traktörün ekseni doğrultusunda bir dönme</a:t>
            </a:r>
          </a:p>
          <a:p>
            <a:pPr defTabSz="801746">
              <a:lnSpc>
                <a:spcPts val="1704"/>
              </a:lnSpc>
              <a:tabLst>
                <a:tab pos="267249" algn="l"/>
                <a:tab pos="4398467" algn="l"/>
              </a:tabLst>
              <a:defRPr/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eksenine sahip olduğundan, bu hareketi bir çift konik dişli ile 90</a:t>
            </a:r>
            <a:r>
              <a:rPr lang="tr-TR" sz="1700" dirty="0" smtClean="0">
                <a:solidFill>
                  <a:srgbClr val="000099"/>
                </a:solidFill>
                <a:latin typeface="Symbol"/>
              </a:rPr>
              <a:t> </a:t>
            </a: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çevirerek</a:t>
            </a:r>
          </a:p>
          <a:p>
            <a:pPr defTabSz="801746">
              <a:lnSpc>
                <a:spcPts val="1977"/>
              </a:lnSpc>
              <a:tabLst>
                <a:tab pos="267249" algn="l"/>
                <a:tab pos="4398467" algn="l"/>
              </a:tabLst>
              <a:defRPr/>
            </a:pPr>
            <a:r>
              <a:rPr lang="tr-TR" sz="1700" dirty="0" smtClean="0">
                <a:solidFill>
                  <a:srgbClr val="000099"/>
                </a:solidFill>
                <a:latin typeface="Calibri"/>
              </a:rPr>
              <a:t>tekerlek akslarına iletmektir.   </a:t>
            </a: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         28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D23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92" y="299677"/>
            <a:ext cx="7840817" cy="624711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167651" y="785473"/>
            <a:ext cx="343203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2"/>
              </a:lnSpc>
            </a:pPr>
            <a:r>
              <a:rPr lang="tr-TR" sz="3500" dirty="0" smtClean="0">
                <a:solidFill>
                  <a:srgbClr val="999900"/>
                </a:solidFill>
                <a:latin typeface="Garamond"/>
              </a:rPr>
              <a:t>Diferansiyel Ünitesi</a:t>
            </a:r>
            <a:endParaRPr lang="tr-TR" sz="3500" dirty="0">
              <a:solidFill>
                <a:srgbClr val="999900"/>
              </a:solidFill>
              <a:latin typeface="Garamond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584597" y="1803020"/>
            <a:ext cx="173124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1.</a:t>
            </a:r>
          </a:p>
          <a:p>
            <a:pPr>
              <a:lnSpc>
                <a:spcPts val="1915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2.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847736" y="1803019"/>
            <a:ext cx="2051844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Mahruti (</a:t>
            </a:r>
            <a:r>
              <a:rPr lang="tr-TR" dirty="0" err="1" smtClean="0">
                <a:solidFill>
                  <a:srgbClr val="CC3300"/>
                </a:solidFill>
                <a:latin typeface="Times New Roman"/>
              </a:rPr>
              <a:t>pinyon</a:t>
            </a: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 dişli)</a:t>
            </a:r>
          </a:p>
          <a:p>
            <a:pPr>
              <a:lnSpc>
                <a:spcPts val="1915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Ayna dişli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84597" y="2303711"/>
            <a:ext cx="173124" cy="6796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3.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4.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5.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847736" y="2303711"/>
            <a:ext cx="1211870" cy="6796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err="1" smtClean="0">
                <a:solidFill>
                  <a:srgbClr val="CC3300"/>
                </a:solidFill>
                <a:latin typeface="Times New Roman"/>
              </a:rPr>
              <a:t>İstovroz</a:t>
            </a: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 dişli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Aks dişilisi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Aks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584597" y="3050600"/>
            <a:ext cx="173124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6.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847840" y="3050600"/>
            <a:ext cx="1712007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err="1" smtClean="0">
                <a:solidFill>
                  <a:srgbClr val="CC3300"/>
                </a:solidFill>
                <a:latin typeface="Times New Roman"/>
              </a:rPr>
              <a:t>Difransiyel</a:t>
            </a: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 kutusu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085093" y="2646741"/>
            <a:ext cx="7694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6"/>
              </a:lnSpc>
            </a:pPr>
            <a:r>
              <a:rPr lang="tr-TR" sz="1200" dirty="0" smtClean="0">
                <a:solidFill>
                  <a:srgbClr val="CC3300"/>
                </a:solidFill>
                <a:latin typeface="Times New Roman"/>
              </a:rPr>
              <a:t>1</a:t>
            </a:r>
            <a:endParaRPr lang="tr-TR" sz="12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410888" y="2497363"/>
            <a:ext cx="7694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6"/>
              </a:lnSpc>
            </a:pPr>
            <a:r>
              <a:rPr lang="tr-TR" sz="1200" dirty="0" smtClean="0">
                <a:solidFill>
                  <a:srgbClr val="CC3300"/>
                </a:solidFill>
                <a:latin typeface="Times New Roman"/>
              </a:rPr>
              <a:t>2</a:t>
            </a:r>
            <a:endParaRPr lang="tr-TR" sz="12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106787" y="2497363"/>
            <a:ext cx="7694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6"/>
              </a:lnSpc>
            </a:pPr>
            <a:r>
              <a:rPr lang="tr-TR" sz="1200" dirty="0" smtClean="0">
                <a:solidFill>
                  <a:srgbClr val="CC3300"/>
                </a:solidFill>
                <a:latin typeface="Times New Roman"/>
              </a:rPr>
              <a:t>5</a:t>
            </a:r>
            <a:endParaRPr lang="tr-TR" sz="12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138064" y="4146050"/>
            <a:ext cx="7694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6"/>
              </a:lnSpc>
            </a:pPr>
            <a:r>
              <a:rPr lang="tr-TR" sz="1200" dirty="0" smtClean="0">
                <a:solidFill>
                  <a:srgbClr val="CC3300"/>
                </a:solidFill>
                <a:latin typeface="Times New Roman"/>
              </a:rPr>
              <a:t>5</a:t>
            </a:r>
            <a:endParaRPr lang="tr-TR" sz="12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3659337" y="2497363"/>
            <a:ext cx="7694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6"/>
              </a:lnSpc>
            </a:pPr>
            <a:r>
              <a:rPr lang="tr-TR" sz="1200" dirty="0" smtClean="0">
                <a:solidFill>
                  <a:srgbClr val="CC3300"/>
                </a:solidFill>
                <a:latin typeface="Times New Roman"/>
              </a:rPr>
              <a:t>4</a:t>
            </a:r>
            <a:endParaRPr lang="tr-TR" sz="12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3529019" y="4306492"/>
            <a:ext cx="7694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6"/>
              </a:lnSpc>
            </a:pPr>
            <a:r>
              <a:rPr lang="tr-TR" sz="1200" dirty="0" smtClean="0">
                <a:solidFill>
                  <a:srgbClr val="CC3300"/>
                </a:solidFill>
                <a:latin typeface="Times New Roman"/>
              </a:rPr>
              <a:t>4</a:t>
            </a:r>
            <a:endParaRPr lang="tr-TR" sz="12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789655" y="4237336"/>
            <a:ext cx="7694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6"/>
              </a:lnSpc>
            </a:pPr>
            <a:r>
              <a:rPr lang="tr-TR" sz="1200" dirty="0" smtClean="0">
                <a:solidFill>
                  <a:srgbClr val="CC3300"/>
                </a:solidFill>
                <a:latin typeface="Times New Roman"/>
              </a:rPr>
              <a:t>6</a:t>
            </a:r>
            <a:endParaRPr lang="tr-TR" sz="12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2681951" y="4342453"/>
            <a:ext cx="7694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6"/>
              </a:lnSpc>
            </a:pPr>
            <a:r>
              <a:rPr lang="tr-TR" sz="1200" dirty="0" smtClean="0">
                <a:solidFill>
                  <a:srgbClr val="CC3300"/>
                </a:solidFill>
                <a:latin typeface="Times New Roman"/>
              </a:rPr>
              <a:t>6</a:t>
            </a:r>
            <a:endParaRPr lang="tr-TR" sz="12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2465621" y="4204141"/>
            <a:ext cx="7694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6"/>
              </a:lnSpc>
            </a:pPr>
            <a:r>
              <a:rPr lang="tr-TR" sz="1200" dirty="0" smtClean="0">
                <a:solidFill>
                  <a:srgbClr val="CC3300"/>
                </a:solidFill>
                <a:latin typeface="Times New Roman"/>
              </a:rPr>
              <a:t>3</a:t>
            </a:r>
            <a:endParaRPr lang="tr-TR" sz="12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3800081" y="3836229"/>
            <a:ext cx="7694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6"/>
              </a:lnSpc>
            </a:pPr>
            <a:r>
              <a:rPr lang="tr-TR" sz="1200" dirty="0" smtClean="0">
                <a:solidFill>
                  <a:srgbClr val="CC3300"/>
                </a:solidFill>
                <a:latin typeface="Times New Roman"/>
              </a:rPr>
              <a:t>3</a:t>
            </a:r>
            <a:endParaRPr lang="tr-TR" sz="1200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1021696" y="6087945"/>
            <a:ext cx="1237518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gelen hareket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979993" y="1747695"/>
            <a:ext cx="1888274" cy="1983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Tekerleklere hareket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1021696" y="5343823"/>
            <a:ext cx="3237361" cy="6796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534"/>
              </a:lnSpc>
              <a:tabLst>
                <a:tab pos="1336243" algn="l"/>
              </a:tabLst>
              <a:defRPr/>
            </a:pPr>
            <a:r>
              <a:rPr lang="tr-TR" dirty="0" smtClean="0"/>
              <a:t>	</a:t>
            </a: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Tekerleklere hareket</a:t>
            </a:r>
          </a:p>
          <a:p>
            <a:pPr defTabSz="801746">
              <a:lnSpc>
                <a:spcPts val="877"/>
              </a:lnSpc>
              <a:tabLst>
                <a:tab pos="1336243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1336243" algn="l"/>
              </a:tabLst>
              <a:defRPr/>
            </a:pPr>
            <a:endParaRPr lang="tr-TR" dirty="0" smtClean="0">
              <a:solidFill>
                <a:srgbClr val="CC3300"/>
              </a:solidFill>
              <a:latin typeface="Times New Roman"/>
            </a:endParaRPr>
          </a:p>
          <a:p>
            <a:pPr defTabSz="801746">
              <a:lnSpc>
                <a:spcPts val="2013"/>
              </a:lnSpc>
              <a:tabLst>
                <a:tab pos="1336243" algn="l"/>
              </a:tabLst>
              <a:defRPr/>
            </a:pPr>
            <a:r>
              <a:rPr lang="tr-TR" dirty="0" smtClean="0">
                <a:solidFill>
                  <a:srgbClr val="CC3300"/>
                </a:solidFill>
                <a:latin typeface="Times New Roman"/>
              </a:rPr>
              <a:t>Vites ana milinden</a:t>
            </a:r>
            <a:endParaRPr lang="tr-TR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29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7" name="6 Resim" descr="ws_61D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725" y="1786538"/>
            <a:ext cx="1422641" cy="2823882"/>
          </a:xfrm>
          <a:prstGeom prst="rect">
            <a:avLst/>
          </a:prstGeom>
        </p:spPr>
      </p:pic>
      <p:pic>
        <p:nvPicPr>
          <p:cNvPr id="8" name="7 Resim" descr="ws_61F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145" y="4979254"/>
            <a:ext cx="1487800" cy="1037345"/>
          </a:xfrm>
          <a:prstGeom prst="rect">
            <a:avLst/>
          </a:prstGeom>
        </p:spPr>
      </p:pic>
      <p:pic>
        <p:nvPicPr>
          <p:cNvPr id="9" name="8 Resim" descr="ws_621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162" y="2328262"/>
            <a:ext cx="1433501" cy="2846934"/>
          </a:xfrm>
          <a:prstGeom prst="rect">
            <a:avLst/>
          </a:prstGeom>
        </p:spPr>
      </p:pic>
      <p:pic>
        <p:nvPicPr>
          <p:cNvPr id="10" name="9 Resim" descr="ws_6240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5440" y="2950669"/>
            <a:ext cx="1563819" cy="2823882"/>
          </a:xfrm>
          <a:prstGeom prst="rect">
            <a:avLst/>
          </a:prstGeom>
        </p:spPr>
      </p:pic>
      <p:pic>
        <p:nvPicPr>
          <p:cNvPr id="11" name="10 Resim" descr="ws_6260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7634" y="1832642"/>
            <a:ext cx="1324903" cy="1048871"/>
          </a:xfrm>
          <a:prstGeom prst="rect">
            <a:avLst/>
          </a:prstGeom>
        </p:spPr>
      </p:pic>
      <p:pic>
        <p:nvPicPr>
          <p:cNvPr id="12" name="11 Resim" descr="ws_6290.tmp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2475" y="3607654"/>
            <a:ext cx="1400922" cy="2524205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7941597" y="6052660"/>
            <a:ext cx="57708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131163" y="657655"/>
            <a:ext cx="6609823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387332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2564"/>
              </a:lnSpc>
              <a:tabLst>
                <a:tab pos="4387332" algn="l"/>
              </a:tabLst>
              <a:defRPr/>
            </a:pPr>
            <a:r>
              <a:rPr lang="tr-TR" sz="2500" b="1" dirty="0" smtClean="0">
                <a:solidFill>
                  <a:srgbClr val="C00000"/>
                </a:solidFill>
                <a:latin typeface="Calibri"/>
              </a:rPr>
              <a:t>Tarım traktörlerindeki önemli gelişim basamakları</a:t>
            </a:r>
            <a:endParaRPr lang="tr-TR" sz="2500" b="1" dirty="0"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7" name="6 Resim" descr="ws_EDF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423" y="2501153"/>
            <a:ext cx="3898689" cy="3653758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30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266693" y="1062426"/>
            <a:ext cx="6353855" cy="12824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2894"/>
              </a:lnSpc>
              <a:tabLst>
                <a:tab pos="122489" algn="l"/>
              </a:tabLst>
              <a:defRPr/>
            </a:pPr>
            <a:r>
              <a:rPr lang="tr-TR" dirty="0" smtClean="0"/>
              <a:t>	</a:t>
            </a:r>
            <a:r>
              <a:rPr lang="tr-TR" sz="3200" dirty="0" smtClean="0">
                <a:solidFill>
                  <a:srgbClr val="999900"/>
                </a:solidFill>
                <a:latin typeface="Garamond"/>
              </a:rPr>
              <a:t>Son Hız Azaltma Ünitesi</a:t>
            </a:r>
          </a:p>
          <a:p>
            <a:pPr defTabSz="801746">
              <a:lnSpc>
                <a:spcPts val="877"/>
              </a:lnSpc>
              <a:tabLst>
                <a:tab pos="122489" algn="l"/>
              </a:tabLst>
              <a:defRPr/>
            </a:pPr>
            <a:endParaRPr lang="tr-TR" sz="3200" dirty="0" smtClean="0">
              <a:solidFill>
                <a:srgbClr val="999900"/>
              </a:solidFill>
              <a:latin typeface="Garamond"/>
            </a:endParaRPr>
          </a:p>
          <a:p>
            <a:pPr defTabSz="801746">
              <a:lnSpc>
                <a:spcPts val="877"/>
              </a:lnSpc>
              <a:tabLst>
                <a:tab pos="122489" algn="l"/>
              </a:tabLst>
              <a:defRPr/>
            </a:pPr>
            <a:endParaRPr lang="tr-TR" sz="3200" dirty="0" smtClean="0">
              <a:solidFill>
                <a:srgbClr val="999900"/>
              </a:solidFill>
              <a:latin typeface="Garamond"/>
            </a:endParaRPr>
          </a:p>
          <a:p>
            <a:pPr defTabSz="801746">
              <a:lnSpc>
                <a:spcPts val="877"/>
              </a:lnSpc>
              <a:tabLst>
                <a:tab pos="122489" algn="l"/>
              </a:tabLst>
              <a:defRPr/>
            </a:pPr>
            <a:endParaRPr lang="tr-TR" sz="3200" dirty="0" smtClean="0">
              <a:solidFill>
                <a:srgbClr val="999900"/>
              </a:solidFill>
              <a:latin typeface="Garamond"/>
            </a:endParaRPr>
          </a:p>
          <a:p>
            <a:pPr defTabSz="801746">
              <a:lnSpc>
                <a:spcPts val="2026"/>
              </a:lnSpc>
              <a:tabLst>
                <a:tab pos="122489" algn="l"/>
              </a:tabLst>
              <a:defRPr/>
            </a:pPr>
            <a:r>
              <a:rPr lang="tr-TR" sz="1700" b="1" dirty="0" smtClean="0">
                <a:solidFill>
                  <a:srgbClr val="CC3300"/>
                </a:solidFill>
                <a:latin typeface="Calibri"/>
              </a:rPr>
              <a:t>Motordan alınan hareketin son olarak azaltıldığı ve </a:t>
            </a:r>
            <a:r>
              <a:rPr lang="tr-TR" sz="1700" b="1" dirty="0" err="1" smtClean="0">
                <a:solidFill>
                  <a:srgbClr val="CC3300"/>
                </a:solidFill>
                <a:latin typeface="Calibri"/>
              </a:rPr>
              <a:t>torkun</a:t>
            </a:r>
            <a:r>
              <a:rPr lang="tr-TR" sz="1700" b="1" dirty="0" smtClean="0">
                <a:solidFill>
                  <a:srgbClr val="CC3300"/>
                </a:solidFill>
                <a:latin typeface="Calibri"/>
              </a:rPr>
              <a:t> yükseltildiği</a:t>
            </a:r>
          </a:p>
          <a:p>
            <a:pPr defTabSz="801746">
              <a:lnSpc>
                <a:spcPts val="2104"/>
              </a:lnSpc>
              <a:tabLst>
                <a:tab pos="122489" algn="l"/>
              </a:tabLst>
              <a:defRPr/>
            </a:pPr>
            <a:r>
              <a:rPr lang="tr-TR" sz="1700" b="1" dirty="0" smtClean="0">
                <a:solidFill>
                  <a:srgbClr val="CC3300"/>
                </a:solidFill>
                <a:latin typeface="Calibri"/>
              </a:rPr>
              <a:t>organdır.</a:t>
            </a:r>
            <a:endParaRPr lang="tr-TR" sz="1700" b="1" dirty="0">
              <a:solidFill>
                <a:srgbClr val="CC33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r>
              <a:rPr lang="tr-TR" dirty="0" smtClean="0"/>
              <a:t>Son redüksiyon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1981200"/>
          </a:xfrm>
        </p:spPr>
        <p:txBody>
          <a:bodyPr/>
          <a:lstStyle/>
          <a:p>
            <a:r>
              <a:rPr lang="tr-TR" dirty="0" smtClean="0"/>
              <a:t>Diferansiyelden sonra hareket tekerleklere gelmeden önce hızda son bir kez daha redüksiyon sağlayarak momenti biraz daha arttırmak için son redüksiyon mekanizması kullanılmaktadır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81325"/>
            <a:ext cx="66865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Yürüme Organları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Tarım traktörlerinde tekerlekli  ve paletli yürüme organları kullanılır.</a:t>
            </a:r>
          </a:p>
          <a:p>
            <a:r>
              <a:rPr lang="tr-TR" dirty="0" smtClean="0"/>
              <a:t>Yürüme organı tekerlek aksına gelen döndürme momentini jant üzerinde çeki kuvveti haline döndüren sonuç olarak traktörün çeki yeteneğini kazandıran organdır. </a:t>
            </a:r>
          </a:p>
          <a:p>
            <a:r>
              <a:rPr lang="tr-TR" dirty="0" smtClean="0"/>
              <a:t>Tarım traktörlerinde tekerleklerin üç temel görevi vardır:</a:t>
            </a:r>
          </a:p>
          <a:p>
            <a:pPr lvl="1"/>
            <a:r>
              <a:rPr lang="tr-TR" dirty="0" smtClean="0"/>
              <a:t>Motor momentini zemine iletmek</a:t>
            </a:r>
          </a:p>
          <a:p>
            <a:pPr lvl="1"/>
            <a:r>
              <a:rPr lang="tr-TR" dirty="0" smtClean="0"/>
              <a:t>Traktörün yükünü üzerinde taşımak</a:t>
            </a:r>
          </a:p>
          <a:p>
            <a:pPr lvl="1"/>
            <a:r>
              <a:rPr lang="tr-TR" dirty="0" smtClean="0"/>
              <a:t>Traktörün hızını emniyetli şekilde azaltmaya yarayan fren mekanizmasını üzerinde taşımaktır.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otokarinca.com/picture_library/defransiy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7"/>
            <a:ext cx="9144000" cy="6597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052970" y="1768095"/>
            <a:ext cx="3891305" cy="4567084"/>
          </a:xfrm>
          <a:custGeom>
            <a:avLst/>
            <a:gdLst/>
            <a:ahLst/>
            <a:cxnLst/>
            <a:rect l="0" t="0" r="0" b="0"/>
            <a:pathLst>
              <a:path w="4550665" h="5032250">
                <a:moveTo>
                  <a:pt x="0" y="5032249"/>
                </a:moveTo>
                <a:lnTo>
                  <a:pt x="4550664" y="5032249"/>
                </a:lnTo>
                <a:lnTo>
                  <a:pt x="4550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8" name="7 Serbest Form"/>
          <p:cNvSpPr/>
          <p:nvPr/>
        </p:nvSpPr>
        <p:spPr>
          <a:xfrm>
            <a:off x="5457729" y="747348"/>
            <a:ext cx="2486475" cy="3308439"/>
          </a:xfrm>
          <a:custGeom>
            <a:avLst/>
            <a:gdLst/>
            <a:ahLst/>
            <a:cxnLst/>
            <a:rect l="0" t="0" r="0" b="0"/>
            <a:pathLst>
              <a:path w="2907794" h="3645410">
                <a:moveTo>
                  <a:pt x="0" y="0"/>
                </a:moveTo>
                <a:lnTo>
                  <a:pt x="2907793" y="0"/>
                </a:lnTo>
                <a:lnTo>
                  <a:pt x="2907793" y="3645409"/>
                </a:lnTo>
                <a:lnTo>
                  <a:pt x="0" y="364540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35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9" name="8 Resim" descr="ws_F99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3368" y="760720"/>
            <a:ext cx="2454328" cy="3284924"/>
          </a:xfrm>
          <a:prstGeom prst="rect">
            <a:avLst/>
          </a:prstGeom>
        </p:spPr>
      </p:pic>
      <p:pic>
        <p:nvPicPr>
          <p:cNvPr id="10" name="9 Resim" descr="ws_F9F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5852" y="4103274"/>
            <a:ext cx="3084200" cy="224758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1131163" y="1085712"/>
            <a:ext cx="3570336" cy="4488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31"/>
              </a:lnSpc>
            </a:pPr>
            <a:r>
              <a:rPr lang="tr-TR" sz="3900" dirty="0" smtClean="0">
                <a:solidFill>
                  <a:srgbClr val="999900"/>
                </a:solidFill>
                <a:latin typeface="Garamond"/>
              </a:rPr>
              <a:t>Yürüme Organları</a:t>
            </a:r>
            <a:endParaRPr lang="tr-TR" sz="3900" dirty="0">
              <a:solidFill>
                <a:srgbClr val="999900"/>
              </a:solidFill>
              <a:latin typeface="Garamond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131163" y="1879526"/>
            <a:ext cx="137858" cy="35394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943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sz="1200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199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2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425681" y="1847626"/>
            <a:ext cx="3906903" cy="41806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578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Tarım traktörlerinde tekerlekli veya paletli</a:t>
            </a:r>
          </a:p>
          <a:p>
            <a:pPr defTabSz="801746">
              <a:lnSpc>
                <a:spcPts val="1894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yürüme organları kullanılır.</a:t>
            </a:r>
          </a:p>
          <a:p>
            <a:pPr defTabSz="801746">
              <a:lnSpc>
                <a:spcPts val="877"/>
              </a:lnSpc>
              <a:tabLst>
                <a:tab pos="222707" algn="l"/>
              </a:tabLst>
              <a:defRPr/>
            </a:pPr>
            <a:endParaRPr lang="tr-TR" dirty="0" smtClean="0">
              <a:solidFill>
                <a:srgbClr val="262626"/>
              </a:solidFill>
              <a:latin typeface="Calibri"/>
            </a:endParaRPr>
          </a:p>
          <a:p>
            <a:pPr defTabSz="801746">
              <a:lnSpc>
                <a:spcPts val="877"/>
              </a:lnSpc>
              <a:tabLst>
                <a:tab pos="222707" algn="l"/>
              </a:tabLst>
              <a:defRPr/>
            </a:pPr>
            <a:endParaRPr lang="tr-TR" dirty="0" smtClean="0">
              <a:solidFill>
                <a:srgbClr val="262626"/>
              </a:solidFill>
              <a:latin typeface="Calibri"/>
            </a:endParaRPr>
          </a:p>
          <a:p>
            <a:pPr defTabSz="801746">
              <a:lnSpc>
                <a:spcPts val="877"/>
              </a:lnSpc>
              <a:tabLst>
                <a:tab pos="222707" algn="l"/>
              </a:tabLst>
              <a:defRPr/>
            </a:pPr>
            <a:endParaRPr lang="tr-TR" dirty="0" smtClean="0">
              <a:solidFill>
                <a:srgbClr val="262626"/>
              </a:solidFill>
              <a:latin typeface="Calibri"/>
            </a:endParaRPr>
          </a:p>
          <a:p>
            <a:pPr defTabSz="801746">
              <a:lnSpc>
                <a:spcPts val="1936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Yürüme organı tekerlek aksına gelen</a:t>
            </a:r>
          </a:p>
          <a:p>
            <a:pPr defTabSz="801746">
              <a:lnSpc>
                <a:spcPts val="1894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döndürme momentini jant üzerinde çeki</a:t>
            </a:r>
          </a:p>
          <a:p>
            <a:pPr defTabSz="801746">
              <a:lnSpc>
                <a:spcPts val="1894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kuvvetine dönüştüren ve böylece</a:t>
            </a:r>
          </a:p>
          <a:p>
            <a:pPr defTabSz="801746">
              <a:lnSpc>
                <a:spcPts val="1894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traktörün çeki yeteneğini sağlayan</a:t>
            </a:r>
          </a:p>
          <a:p>
            <a:pPr defTabSz="801746">
              <a:lnSpc>
                <a:spcPts val="1894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organdır.</a:t>
            </a:r>
          </a:p>
          <a:p>
            <a:pPr defTabSz="801746">
              <a:lnSpc>
                <a:spcPts val="877"/>
              </a:lnSpc>
              <a:tabLst>
                <a:tab pos="222707" algn="l"/>
              </a:tabLst>
              <a:defRPr/>
            </a:pPr>
            <a:endParaRPr lang="tr-TR" dirty="0" smtClean="0">
              <a:solidFill>
                <a:srgbClr val="262626"/>
              </a:solidFill>
              <a:latin typeface="Calibri"/>
            </a:endParaRPr>
          </a:p>
          <a:p>
            <a:pPr defTabSz="801746">
              <a:lnSpc>
                <a:spcPts val="877"/>
              </a:lnSpc>
              <a:tabLst>
                <a:tab pos="222707" algn="l"/>
              </a:tabLst>
              <a:defRPr/>
            </a:pPr>
            <a:endParaRPr lang="tr-TR" dirty="0" smtClean="0">
              <a:solidFill>
                <a:srgbClr val="262626"/>
              </a:solidFill>
              <a:latin typeface="Calibri"/>
            </a:endParaRPr>
          </a:p>
          <a:p>
            <a:pPr defTabSz="801746">
              <a:lnSpc>
                <a:spcPts val="877"/>
              </a:lnSpc>
              <a:tabLst>
                <a:tab pos="222707" algn="l"/>
              </a:tabLst>
              <a:defRPr/>
            </a:pPr>
            <a:endParaRPr lang="tr-TR" dirty="0" smtClean="0">
              <a:solidFill>
                <a:srgbClr val="262626"/>
              </a:solidFill>
              <a:latin typeface="Calibri"/>
            </a:endParaRPr>
          </a:p>
          <a:p>
            <a:pPr defTabSz="801746">
              <a:lnSpc>
                <a:spcPts val="1936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Çelik tekerlekler (kullanımdan</a:t>
            </a:r>
          </a:p>
          <a:p>
            <a:pPr defTabSz="801746">
              <a:lnSpc>
                <a:spcPts val="1894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vazgeçilmiştir)</a:t>
            </a:r>
          </a:p>
          <a:p>
            <a:pPr defTabSz="801746">
              <a:lnSpc>
                <a:spcPts val="877"/>
              </a:lnSpc>
              <a:tabLst>
                <a:tab pos="222707" algn="l"/>
              </a:tabLst>
              <a:defRPr/>
            </a:pPr>
            <a:endParaRPr lang="tr-TR" dirty="0" smtClean="0">
              <a:solidFill>
                <a:srgbClr val="262626"/>
              </a:solidFill>
              <a:latin typeface="Calibri"/>
            </a:endParaRPr>
          </a:p>
          <a:p>
            <a:pPr defTabSz="801746">
              <a:lnSpc>
                <a:spcPts val="877"/>
              </a:lnSpc>
              <a:tabLst>
                <a:tab pos="222707" algn="l"/>
              </a:tabLst>
              <a:defRPr/>
            </a:pPr>
            <a:endParaRPr lang="tr-TR" dirty="0" smtClean="0">
              <a:solidFill>
                <a:srgbClr val="262626"/>
              </a:solidFill>
              <a:latin typeface="Calibri"/>
            </a:endParaRPr>
          </a:p>
          <a:p>
            <a:pPr defTabSz="801746">
              <a:lnSpc>
                <a:spcPts val="877"/>
              </a:lnSpc>
              <a:tabLst>
                <a:tab pos="222707" algn="l"/>
              </a:tabLst>
              <a:defRPr/>
            </a:pPr>
            <a:endParaRPr lang="tr-TR" dirty="0" smtClean="0">
              <a:solidFill>
                <a:srgbClr val="262626"/>
              </a:solidFill>
              <a:latin typeface="Calibri"/>
            </a:endParaRPr>
          </a:p>
          <a:p>
            <a:pPr defTabSz="801746">
              <a:lnSpc>
                <a:spcPts val="1936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Lastik tekerlekler</a:t>
            </a:r>
          </a:p>
          <a:p>
            <a:pPr defTabSz="801746">
              <a:lnSpc>
                <a:spcPts val="2273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	Titreşimleri azaltır</a:t>
            </a:r>
          </a:p>
          <a:p>
            <a:pPr defTabSz="801746">
              <a:lnSpc>
                <a:spcPts val="2294"/>
              </a:lnSpc>
              <a:tabLst>
                <a:tab pos="222707" algn="l"/>
              </a:tabLst>
              <a:defRPr/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	Tutunma yeteneği iyidir</a:t>
            </a:r>
            <a:endParaRPr lang="tr-TR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647223" y="6041264"/>
            <a:ext cx="2291333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8"/>
              </a:lnSpc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Yuvarlanma dirençleri az</a:t>
            </a:r>
            <a:endParaRPr lang="tr-TR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31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052971" y="1768095"/>
            <a:ext cx="6659265" cy="666669"/>
          </a:xfrm>
          <a:custGeom>
            <a:avLst/>
            <a:gdLst/>
            <a:ahLst/>
            <a:cxnLst/>
            <a:rect l="0" t="0" r="0" b="0"/>
            <a:pathLst>
              <a:path w="7787641" h="734570">
                <a:moveTo>
                  <a:pt x="0" y="734569"/>
                </a:moveTo>
                <a:lnTo>
                  <a:pt x="7787640" y="734569"/>
                </a:lnTo>
                <a:lnTo>
                  <a:pt x="778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153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366" y="3204242"/>
            <a:ext cx="3692352" cy="281235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131163" y="1085712"/>
            <a:ext cx="4433906" cy="4488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31"/>
              </a:lnSpc>
            </a:pPr>
            <a:r>
              <a:rPr lang="tr-TR" sz="3900" dirty="0" err="1" smtClean="0">
                <a:solidFill>
                  <a:srgbClr val="999900"/>
                </a:solidFill>
                <a:latin typeface="Garamond"/>
              </a:rPr>
              <a:t>Dümenleme</a:t>
            </a:r>
            <a:r>
              <a:rPr lang="tr-TR" sz="3900" dirty="0" smtClean="0">
                <a:solidFill>
                  <a:srgbClr val="999900"/>
                </a:solidFill>
                <a:latin typeface="Garamond"/>
              </a:rPr>
              <a:t> Düzenleri</a:t>
            </a:r>
            <a:endParaRPr lang="tr-TR" sz="3900" dirty="0">
              <a:solidFill>
                <a:srgbClr val="999900"/>
              </a:solidFill>
              <a:latin typeface="Garamond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131163" y="1879526"/>
            <a:ext cx="13785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lang="tr-TR" sz="1200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sz="1200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425681" y="1847627"/>
            <a:ext cx="6901698" cy="4488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8"/>
              </a:lnSpc>
            </a:pPr>
            <a:r>
              <a:rPr lang="tr-TR" dirty="0" smtClean="0">
                <a:solidFill>
                  <a:srgbClr val="000099"/>
                </a:solidFill>
                <a:latin typeface="Calibri"/>
              </a:rPr>
              <a:t>Tekerlekli traktörlerde ön aks traktöre sabit olarak bağlıdır. Bu aksın her iki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000099"/>
                </a:solidFill>
                <a:latin typeface="Calibri"/>
              </a:rPr>
              <a:t>ucundaki düşey miller aksa </a:t>
            </a:r>
            <a:r>
              <a:rPr lang="tr-TR" dirty="0" err="1" smtClean="0">
                <a:solidFill>
                  <a:srgbClr val="000099"/>
                </a:solidFill>
                <a:latin typeface="Calibri"/>
              </a:rPr>
              <a:t>yataklandırılmıştır</a:t>
            </a:r>
            <a:r>
              <a:rPr lang="tr-TR" dirty="0" smtClean="0">
                <a:solidFill>
                  <a:srgbClr val="000099"/>
                </a:solidFill>
                <a:latin typeface="Calibri"/>
              </a:rPr>
              <a:t>.</a:t>
            </a:r>
            <a:endParaRPr lang="tr-TR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32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7" name="6 Resim" descr="ws_1E2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9007" y="3031351"/>
            <a:ext cx="3659772" cy="2593361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33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159833" y="1241126"/>
            <a:ext cx="5608780" cy="45268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2046"/>
              </a:lnSpc>
              <a:tabLst>
                <a:tab pos="55677" algn="l"/>
                <a:tab pos="1781658" algn="l"/>
              </a:tabLst>
              <a:defRPr/>
            </a:pPr>
            <a:r>
              <a:rPr lang="tr-TR" dirty="0" smtClean="0"/>
              <a:t>	</a:t>
            </a:r>
            <a:r>
              <a:rPr lang="tr-TR" sz="2100" b="1" dirty="0" smtClean="0">
                <a:solidFill>
                  <a:srgbClr val="262626"/>
                </a:solidFill>
                <a:latin typeface="Times New Roman"/>
              </a:rPr>
              <a:t>YÜRÜTME VE YÖNLENDİRME SİTEMLERİ</a:t>
            </a: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sz="2100" b="1" dirty="0" smtClean="0">
              <a:solidFill>
                <a:srgbClr val="262626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sz="2100" b="1" dirty="0" smtClean="0">
              <a:solidFill>
                <a:srgbClr val="262626"/>
              </a:solidFill>
              <a:latin typeface="Times New Roman"/>
            </a:endParaRPr>
          </a:p>
          <a:p>
            <a:pPr defTabSz="801746">
              <a:lnSpc>
                <a:spcPts val="2164"/>
              </a:lnSpc>
              <a:tabLst>
                <a:tab pos="55677" algn="l"/>
                <a:tab pos="1781658" algn="l"/>
              </a:tabLst>
              <a:defRPr/>
            </a:pPr>
            <a:r>
              <a:rPr lang="tr-TR" sz="1400" dirty="0" smtClean="0">
                <a:solidFill>
                  <a:srgbClr val="000099"/>
                </a:solidFill>
                <a:latin typeface="Times New Roman"/>
              </a:rPr>
              <a:t>Yürütme sistemleri :</a:t>
            </a: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sz="1400" dirty="0" smtClean="0">
              <a:solidFill>
                <a:srgbClr val="000099"/>
              </a:solidFill>
              <a:latin typeface="Times New Roman"/>
            </a:endParaRPr>
          </a:p>
          <a:p>
            <a:pPr defTabSz="801746">
              <a:lnSpc>
                <a:spcPts val="1669"/>
              </a:lnSpc>
              <a:tabLst>
                <a:tab pos="55677" algn="l"/>
                <a:tab pos="1781658" algn="l"/>
              </a:tabLst>
              <a:defRPr/>
            </a:pPr>
            <a:r>
              <a:rPr lang="tr-TR" sz="1400" dirty="0" smtClean="0">
                <a:solidFill>
                  <a:srgbClr val="FF0000"/>
                </a:solidFill>
                <a:latin typeface="Times New Roman"/>
              </a:rPr>
              <a:t>Traktörlerde yürüme organları lastik tekerlekli ve paletlidir.</a:t>
            </a: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sz="1400" dirty="0" smtClean="0">
              <a:solidFill>
                <a:srgbClr val="FF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sz="1400" dirty="0" smtClean="0">
              <a:solidFill>
                <a:srgbClr val="FF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sz="1400" dirty="0" smtClean="0">
              <a:solidFill>
                <a:srgbClr val="FF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sz="1400" dirty="0" smtClean="0">
              <a:solidFill>
                <a:srgbClr val="FF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sz="1400" dirty="0" smtClean="0">
              <a:solidFill>
                <a:srgbClr val="FF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sz="1400" dirty="0" smtClean="0">
              <a:solidFill>
                <a:srgbClr val="FF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sz="1400" dirty="0" smtClean="0">
              <a:solidFill>
                <a:srgbClr val="FF0000"/>
              </a:solidFill>
              <a:latin typeface="Times New Roman"/>
            </a:endParaRPr>
          </a:p>
          <a:p>
            <a:pPr defTabSz="801746">
              <a:lnSpc>
                <a:spcPts val="2294"/>
              </a:lnSpc>
              <a:tabLst>
                <a:tab pos="55677" algn="l"/>
                <a:tab pos="1781658" algn="l"/>
              </a:tabLst>
              <a:defRPr/>
            </a:pPr>
            <a:r>
              <a:rPr lang="tr-TR" sz="1400" dirty="0" smtClean="0">
                <a:solidFill>
                  <a:srgbClr val="FF0000"/>
                </a:solidFill>
                <a:latin typeface="Times New Roman"/>
              </a:rPr>
              <a:t>	</a:t>
            </a: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Yönlendirme sistemleri:</a:t>
            </a:r>
          </a:p>
          <a:p>
            <a:pPr defTabSz="801746">
              <a:lnSpc>
                <a:spcPts val="877"/>
              </a:lnSpc>
              <a:tabLst>
                <a:tab pos="55677" algn="l"/>
                <a:tab pos="1781658" algn="l"/>
              </a:tabLst>
              <a:defRPr/>
            </a:pPr>
            <a:endParaRPr lang="tr-TR" dirty="0" smtClean="0">
              <a:solidFill>
                <a:srgbClr val="000099"/>
              </a:solidFill>
              <a:latin typeface="Times New Roman"/>
            </a:endParaRPr>
          </a:p>
          <a:p>
            <a:pPr defTabSz="801746">
              <a:lnSpc>
                <a:spcPts val="1964"/>
              </a:lnSpc>
              <a:tabLst>
                <a:tab pos="55677" algn="l"/>
                <a:tab pos="1781658" algn="l"/>
              </a:tabLst>
              <a:defRPr/>
            </a:pPr>
            <a:r>
              <a:rPr lang="tr-TR" dirty="0" smtClean="0">
                <a:solidFill>
                  <a:srgbClr val="000099"/>
                </a:solidFill>
                <a:latin typeface="Times New Roman"/>
              </a:rPr>
              <a:t>	</a:t>
            </a: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Traktörlerde ön aks</a:t>
            </a:r>
          </a:p>
          <a:p>
            <a:pPr defTabSz="801746">
              <a:lnSpc>
                <a:spcPts val="1894"/>
              </a:lnSpc>
              <a:tabLst>
                <a:tab pos="55677" algn="l"/>
                <a:tab pos="1781658" algn="l"/>
              </a:tabLst>
              <a:defRPr/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		traktöre</a:t>
            </a:r>
          </a:p>
          <a:p>
            <a:pPr defTabSz="801746">
              <a:lnSpc>
                <a:spcPts val="1894"/>
              </a:lnSpc>
              <a:tabLst>
                <a:tab pos="55677" algn="l"/>
                <a:tab pos="1781658" algn="l"/>
              </a:tabLst>
              <a:defRPr/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		sabit</a:t>
            </a:r>
          </a:p>
          <a:p>
            <a:pPr defTabSz="801746">
              <a:lnSpc>
                <a:spcPts val="1894"/>
              </a:lnSpc>
              <a:tabLst>
                <a:tab pos="55677" algn="l"/>
                <a:tab pos="1781658" algn="l"/>
              </a:tabLst>
              <a:defRPr/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		olarak</a:t>
            </a:r>
          </a:p>
          <a:p>
            <a:pPr defTabSz="801746">
              <a:lnSpc>
                <a:spcPts val="1894"/>
              </a:lnSpc>
              <a:tabLst>
                <a:tab pos="55677" algn="l"/>
                <a:tab pos="1781658" algn="l"/>
              </a:tabLst>
              <a:defRPr/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		bağlıdır.</a:t>
            </a:r>
          </a:p>
          <a:p>
            <a:pPr defTabSz="801746">
              <a:lnSpc>
                <a:spcPts val="1915"/>
              </a:lnSpc>
              <a:tabLst>
                <a:tab pos="55677" algn="l"/>
                <a:tab pos="1781658" algn="l"/>
              </a:tabLst>
              <a:defRPr/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		Bu aksın</a:t>
            </a:r>
          </a:p>
          <a:p>
            <a:pPr defTabSz="801746">
              <a:lnSpc>
                <a:spcPts val="1894"/>
              </a:lnSpc>
              <a:tabLst>
                <a:tab pos="55677" algn="l"/>
                <a:tab pos="1781658" algn="l"/>
              </a:tabLst>
              <a:defRPr/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		her iki</a:t>
            </a:r>
          </a:p>
          <a:p>
            <a:pPr defTabSz="801746">
              <a:lnSpc>
                <a:spcPts val="1894"/>
              </a:lnSpc>
              <a:tabLst>
                <a:tab pos="55677" algn="l"/>
                <a:tab pos="1781658" algn="l"/>
              </a:tabLst>
              <a:defRPr/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		ucundaki</a:t>
            </a:r>
          </a:p>
          <a:p>
            <a:pPr defTabSz="801746">
              <a:lnSpc>
                <a:spcPts val="1894"/>
              </a:lnSpc>
              <a:tabLst>
                <a:tab pos="55677" algn="l"/>
                <a:tab pos="1781658" algn="l"/>
              </a:tabLst>
              <a:defRPr/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		uzun ve</a:t>
            </a:r>
            <a:endParaRPr lang="tr-TR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890460" y="5883241"/>
            <a:ext cx="859210" cy="6796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34"/>
              </a:lnSpc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kısa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miller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FF0000"/>
                </a:solidFill>
                <a:latin typeface="Times New Roman"/>
              </a:rPr>
              <a:t>aracılıyla</a:t>
            </a:r>
            <a:endParaRPr lang="tr-TR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7" name="6 Resim" descr="ws_2D9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126" y="645459"/>
            <a:ext cx="4419962" cy="2674044"/>
          </a:xfrm>
          <a:prstGeom prst="rect">
            <a:avLst/>
          </a:prstGeom>
        </p:spPr>
      </p:pic>
      <p:pic>
        <p:nvPicPr>
          <p:cNvPr id="8" name="7 Resim" descr="ws_2DC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6651" y="3377133"/>
            <a:ext cx="4235344" cy="2789304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34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042546" y="1875980"/>
            <a:ext cx="6797402" cy="838175"/>
          </a:xfrm>
          <a:custGeom>
            <a:avLst/>
            <a:gdLst/>
            <a:ahLst/>
            <a:cxnLst/>
            <a:rect l="0" t="0" r="0" b="0"/>
            <a:pathLst>
              <a:path w="7949184" h="923545">
                <a:moveTo>
                  <a:pt x="0" y="923544"/>
                </a:moveTo>
                <a:lnTo>
                  <a:pt x="7949183" y="923544"/>
                </a:lnTo>
                <a:lnTo>
                  <a:pt x="794918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33D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649" y="3123560"/>
            <a:ext cx="3095059" cy="2789304"/>
          </a:xfrm>
          <a:prstGeom prst="rect">
            <a:avLst/>
          </a:prstGeom>
        </p:spPr>
      </p:pic>
      <p:pic>
        <p:nvPicPr>
          <p:cNvPr id="9" name="8 Resim" descr="ws_340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7383" y="3169664"/>
            <a:ext cx="3399135" cy="2731674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120736" y="1085712"/>
            <a:ext cx="7550272" cy="15773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31"/>
              </a:lnSpc>
            </a:pPr>
            <a:r>
              <a:rPr lang="tr-TR" sz="3900" dirty="0" smtClean="0">
                <a:solidFill>
                  <a:srgbClr val="999900"/>
                </a:solidFill>
                <a:latin typeface="Garamond"/>
              </a:rPr>
              <a:t>Fren Düzenleri</a:t>
            </a:r>
          </a:p>
          <a:p>
            <a:pPr>
              <a:lnSpc>
                <a:spcPts val="877"/>
              </a:lnSpc>
            </a:pPr>
            <a:endParaRPr lang="tr-TR" sz="3900" dirty="0" smtClean="0">
              <a:solidFill>
                <a:srgbClr val="999900"/>
              </a:solidFill>
              <a:latin typeface="Garamond"/>
            </a:endParaRPr>
          </a:p>
          <a:p>
            <a:pPr>
              <a:lnSpc>
                <a:spcPts val="877"/>
              </a:lnSpc>
            </a:pPr>
            <a:endParaRPr lang="tr-TR" sz="3900" dirty="0" smtClean="0">
              <a:solidFill>
                <a:srgbClr val="999900"/>
              </a:solidFill>
              <a:latin typeface="Garamond"/>
            </a:endParaRPr>
          </a:p>
          <a:p>
            <a:pPr>
              <a:lnSpc>
                <a:spcPts val="877"/>
              </a:lnSpc>
            </a:pPr>
            <a:endParaRPr lang="tr-TR" sz="3900" dirty="0" smtClean="0">
              <a:solidFill>
                <a:srgbClr val="999900"/>
              </a:solidFill>
              <a:latin typeface="Garamond"/>
            </a:endParaRPr>
          </a:p>
          <a:p>
            <a:pPr>
              <a:lnSpc>
                <a:spcPts val="2033"/>
              </a:lnSpc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Frenleme, traktörün yavaşlatılması ve durdurulması için gereklidir. Frenler kuvvet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tekerleklerine etkilidir. Dönüşleri kolaylaştırmak için gerektiğinde fren pedalları</a:t>
            </a:r>
          </a:p>
          <a:p>
            <a:pPr>
              <a:lnSpc>
                <a:spcPts val="1894"/>
              </a:lnSpc>
            </a:pPr>
            <a:r>
              <a:rPr lang="tr-TR" dirty="0" smtClean="0">
                <a:solidFill>
                  <a:srgbClr val="262626"/>
                </a:solidFill>
                <a:latin typeface="Calibri"/>
              </a:rPr>
              <a:t>ayrılarak tekerleklere ayrı ayrı fren etkisi yapılabilir.</a:t>
            </a:r>
            <a:endParaRPr lang="tr-TR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35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060791" y="2001844"/>
            <a:ext cx="1149408" cy="1"/>
          </a:xfrm>
          <a:custGeom>
            <a:avLst/>
            <a:gdLst/>
            <a:ahLst/>
            <a:cxnLst/>
            <a:rect l="0" t="0" r="0" b="0"/>
            <a:pathLst>
              <a:path w="1344169" h="1">
                <a:moveTo>
                  <a:pt x="0" y="0"/>
                </a:moveTo>
                <a:lnTo>
                  <a:pt x="1344168" y="0"/>
                </a:lnTo>
              </a:path>
            </a:pathLst>
          </a:custGeom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8" name="7 Serbest Form"/>
          <p:cNvSpPr/>
          <p:nvPr/>
        </p:nvSpPr>
        <p:spPr>
          <a:xfrm>
            <a:off x="1060791" y="5028124"/>
            <a:ext cx="1264088" cy="1"/>
          </a:xfrm>
          <a:custGeom>
            <a:avLst/>
            <a:gdLst/>
            <a:ahLst/>
            <a:cxnLst/>
            <a:rect l="0" t="0" r="0" b="0"/>
            <a:pathLst>
              <a:path w="1478281" h="1">
                <a:moveTo>
                  <a:pt x="0" y="0"/>
                </a:moveTo>
                <a:lnTo>
                  <a:pt x="1478280" y="0"/>
                </a:lnTo>
              </a:path>
            </a:pathLst>
          </a:custGeom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36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060791" y="1800600"/>
            <a:ext cx="5150641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CC3300"/>
                </a:solidFill>
                <a:latin typeface="Calibri"/>
              </a:rPr>
              <a:t>Kuyruk mili: 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Dönerek çalışan 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makinalara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 hareket iletimini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6519971" y="1800600"/>
            <a:ext cx="1626471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sağlayan organdır.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060791" y="2077225"/>
            <a:ext cx="6840014" cy="24365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540 d/d ve 1000 d/d. Örnek: 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Rototiller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, Freze vb.</a:t>
            </a: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034"/>
              </a:lnSpc>
            </a:pPr>
            <a:r>
              <a:rPr lang="tr-TR" sz="1700" b="1" dirty="0" smtClean="0">
                <a:solidFill>
                  <a:srgbClr val="CC3300"/>
                </a:solidFill>
                <a:latin typeface="Calibri"/>
              </a:rPr>
              <a:t>Üç nokta bağlantı düzeni:   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Asılır   veya   yarı   asılır   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makinaların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   traktöre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bağlantısını sağlayan düzenektir. Örnek: Pulluk, ekim 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makinası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 vb.</a:t>
            </a: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118"/>
              </a:lnSpc>
            </a:pPr>
            <a:r>
              <a:rPr lang="tr-TR" sz="1700" b="1" dirty="0" smtClean="0">
                <a:solidFill>
                  <a:srgbClr val="CC3300"/>
                </a:solidFill>
                <a:latin typeface="Calibri"/>
              </a:rPr>
              <a:t>Kayış kasnak mekanizması:   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Harman   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makinası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,   yem   kırma   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makinası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   vb</a:t>
            </a:r>
          </a:p>
          <a:p>
            <a:pPr>
              <a:lnSpc>
                <a:spcPts val="1894"/>
              </a:lnSpc>
            </a:pP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makinalara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 hareket iletimini sağlayan ünitedir.</a:t>
            </a: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1929"/>
              </a:lnSpc>
            </a:pPr>
            <a:r>
              <a:rPr lang="tr-TR" sz="1700" b="1" dirty="0" smtClean="0">
                <a:solidFill>
                  <a:srgbClr val="CC3300"/>
                </a:solidFill>
                <a:latin typeface="Calibri"/>
              </a:rPr>
              <a:t>Hidrolik prizler:  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Basınç  enerjisi  ile  çalışan  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makinalara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  veya  organlara  güç</a:t>
            </a:r>
          </a:p>
          <a:p>
            <a:pPr>
              <a:lnSpc>
                <a:spcPts val="1894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iletimini sağlayan ünitelerdir. Örnek: Damperli tarım arabası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060791" y="4826879"/>
            <a:ext cx="381515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CC3300"/>
                </a:solidFill>
                <a:latin typeface="Calibri"/>
              </a:rPr>
              <a:t>Çeki</a:t>
            </a:r>
            <a:endParaRPr lang="tr-TR" sz="1700" b="1" dirty="0">
              <a:solidFill>
                <a:srgbClr val="CC3300"/>
              </a:solidFill>
              <a:latin typeface="Calibri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678052" y="4826879"/>
            <a:ext cx="647613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CC3300"/>
                </a:solidFill>
                <a:latin typeface="Calibri"/>
              </a:rPr>
              <a:t>demiri:</a:t>
            </a:r>
            <a:endParaRPr lang="tr-TR" sz="1700" b="1" dirty="0">
              <a:solidFill>
                <a:srgbClr val="CC3300"/>
              </a:solidFill>
              <a:latin typeface="Calibri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562057" y="4826879"/>
            <a:ext cx="56425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Çekilir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364082" y="4826879"/>
            <a:ext cx="245260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tip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3846995" y="4826879"/>
            <a:ext cx="1074012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makinaların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5155391" y="4826879"/>
            <a:ext cx="731739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traktöre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6135026" y="4826879"/>
            <a:ext cx="1039900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bağlantısını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7407292" y="4826879"/>
            <a:ext cx="77668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sağlayan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060791" y="5075843"/>
            <a:ext cx="3758721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organdır.Örnek: Tarım arabası, 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diskaro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 vb.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1131163" y="1110779"/>
            <a:ext cx="241668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9"/>
              </a:lnSpc>
            </a:pPr>
            <a:r>
              <a:rPr lang="tr-TR" sz="2300" b="1" dirty="0" smtClean="0">
                <a:solidFill>
                  <a:srgbClr val="00B050"/>
                </a:solidFill>
                <a:latin typeface="Times New Roman"/>
              </a:rPr>
              <a:t>Yardımcı Organlar</a:t>
            </a:r>
            <a:endParaRPr lang="tr-TR" sz="2300" b="1" dirty="0">
              <a:solidFill>
                <a:srgbClr val="00B05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6BB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92" y="299677"/>
            <a:ext cx="7840817" cy="624711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144195" y="3323214"/>
            <a:ext cx="205184" cy="13208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41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662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662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438713" y="3275704"/>
            <a:ext cx="2417650" cy="13721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1- Tarım traktörleri,</a:t>
            </a:r>
          </a:p>
          <a:p>
            <a:pPr>
              <a:lnSpc>
                <a:spcPts val="877"/>
              </a:lnSpc>
            </a:pPr>
            <a:endParaRPr lang="tr-TR" sz="21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21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2539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2- Endüstri traktörleri,</a:t>
            </a:r>
          </a:p>
          <a:p>
            <a:pPr>
              <a:lnSpc>
                <a:spcPts val="877"/>
              </a:lnSpc>
            </a:pPr>
            <a:endParaRPr lang="tr-TR" sz="21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21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2539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3- Özel traktörler</a:t>
            </a:r>
            <a:endParaRPr lang="tr-TR" sz="21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941597" y="6052660"/>
            <a:ext cx="57708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131163" y="657655"/>
            <a:ext cx="4430059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387332" algn="l"/>
              </a:tabLst>
              <a:defRPr/>
            </a:pPr>
            <a:r>
              <a:rPr lang="es-ES" dirty="0" smtClean="0"/>
              <a:t>	</a:t>
            </a:r>
            <a:endParaRPr lang="es-ES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es-ES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es-ES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3441"/>
              </a:lnSpc>
              <a:tabLst>
                <a:tab pos="4387332" algn="l"/>
              </a:tabLst>
              <a:defRPr/>
            </a:pPr>
            <a:r>
              <a:rPr lang="es-ES" sz="2800" b="1" dirty="0" err="1" smtClean="0">
                <a:solidFill>
                  <a:srgbClr val="FF3300"/>
                </a:solidFill>
                <a:latin typeface="Calibri"/>
              </a:rPr>
              <a:t>Traktörler</a:t>
            </a:r>
            <a:r>
              <a:rPr lang="es-ES" sz="2800" b="1" dirty="0" smtClean="0">
                <a:solidFill>
                  <a:srgbClr val="FF3300"/>
                </a:solidFill>
                <a:latin typeface="Calibri"/>
              </a:rPr>
              <a:t> </a:t>
            </a:r>
            <a:r>
              <a:rPr lang="es-ES" sz="2800" b="1" dirty="0" err="1" smtClean="0">
                <a:solidFill>
                  <a:srgbClr val="FF3300"/>
                </a:solidFill>
                <a:latin typeface="Calibri"/>
              </a:rPr>
              <a:t>üç</a:t>
            </a:r>
            <a:r>
              <a:rPr lang="es-ES" sz="2800" b="1" dirty="0" smtClean="0">
                <a:solidFill>
                  <a:srgbClr val="FF3300"/>
                </a:solidFill>
                <a:latin typeface="Calibri"/>
              </a:rPr>
              <a:t> </a:t>
            </a:r>
            <a:r>
              <a:rPr lang="es-ES" sz="2800" b="1" dirty="0" err="1" smtClean="0">
                <a:solidFill>
                  <a:srgbClr val="FF3300"/>
                </a:solidFill>
                <a:latin typeface="Calibri"/>
              </a:rPr>
              <a:t>tipe</a:t>
            </a:r>
            <a:r>
              <a:rPr lang="es-ES" sz="2800" b="1" dirty="0" smtClean="0">
                <a:solidFill>
                  <a:srgbClr val="FF3300"/>
                </a:solidFill>
                <a:latin typeface="Calibri"/>
              </a:rPr>
              <a:t> </a:t>
            </a:r>
            <a:r>
              <a:rPr lang="es-ES" sz="2800" b="1" dirty="0" err="1" smtClean="0">
                <a:solidFill>
                  <a:srgbClr val="FF3300"/>
                </a:solidFill>
                <a:latin typeface="Calibri"/>
              </a:rPr>
              <a:t>ayrılabilir</a:t>
            </a:r>
            <a:r>
              <a:rPr lang="es-ES" sz="2800" b="1" dirty="0" smtClean="0">
                <a:solidFill>
                  <a:srgbClr val="FF3300"/>
                </a:solidFill>
                <a:latin typeface="Calibri"/>
              </a:rPr>
              <a:t>.</a:t>
            </a:r>
            <a:endParaRPr lang="tr-TR" sz="2800" b="1" dirty="0">
              <a:solidFill>
                <a:srgbClr val="FF33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s_4B0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Resim" descr="ws_4B6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603" y="1821116"/>
            <a:ext cx="2432608" cy="1994007"/>
          </a:xfrm>
          <a:prstGeom prst="rect">
            <a:avLst/>
          </a:prstGeom>
        </p:spPr>
      </p:pic>
      <p:pic>
        <p:nvPicPr>
          <p:cNvPr id="4" name="3 Resim" descr="ws_4B8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8024" y="3907331"/>
            <a:ext cx="2454328" cy="1625173"/>
          </a:xfrm>
          <a:prstGeom prst="rect">
            <a:avLst/>
          </a:prstGeom>
        </p:spPr>
      </p:pic>
      <p:pic>
        <p:nvPicPr>
          <p:cNvPr id="5" name="4 Resim" descr="ws_4BAE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231" y="1786538"/>
            <a:ext cx="2562926" cy="2051637"/>
          </a:xfrm>
          <a:prstGeom prst="rect">
            <a:avLst/>
          </a:prstGeom>
        </p:spPr>
      </p:pic>
      <p:pic>
        <p:nvPicPr>
          <p:cNvPr id="6" name="5 Resim" descr="ws_4BDE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036" y="1786538"/>
            <a:ext cx="1596399" cy="2408945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37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Traktör Donanımları : Alet bağlama ve çeki kancaları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Tarım alet ve </a:t>
            </a:r>
            <a:r>
              <a:rPr lang="tr-TR" dirty="0" err="1" smtClean="0"/>
              <a:t>makinaları</a:t>
            </a:r>
            <a:r>
              <a:rPr lang="tr-TR" dirty="0" smtClean="0"/>
              <a:t> traktöre üç şekilde bağlanır.</a:t>
            </a:r>
          </a:p>
          <a:p>
            <a:pPr lvl="1"/>
            <a:r>
              <a:rPr lang="tr-TR" dirty="0" smtClean="0"/>
              <a:t>Çekme tip: Tek noktadan bağlantı yapılır</a:t>
            </a:r>
          </a:p>
          <a:p>
            <a:pPr lvl="1"/>
            <a:r>
              <a:rPr lang="tr-TR" dirty="0" smtClean="0"/>
              <a:t>Yarı asma tip: Üç nokta askı sisteminin alt bağlantı kolları yardımıyla bağlanır. Aletin arka tarafında birde destek tekeri bulunmalıdır.</a:t>
            </a:r>
          </a:p>
          <a:p>
            <a:pPr lvl="1"/>
            <a:r>
              <a:rPr lang="tr-TR" dirty="0" smtClean="0"/>
              <a:t>Asma tip : Traktörün üç nokta askı sistemindeki üç kola da bağlanarak askıda taşınır ve kontrol edilir.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65104"/>
            <a:ext cx="7258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Traktör Donanımları : Üç nokta askı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Traktör üzerinde yer alır. Ekipmanların serbestçe takılıp sökülmesi için standart hale getirilmiştir.</a:t>
            </a:r>
          </a:p>
          <a:p>
            <a:r>
              <a:rPr lang="tr-TR" dirty="0" smtClean="0"/>
              <a:t>Üç nokta bağlantı düzeninde kuvvetler traktörün ideal çeki noktasına etkirler. Bu nokta üst ve alt bağlantı kollarının kesiştiği noktadır. İdeal çeki noktası arka tekerleklere ne kadar yakınsa arka tekerleklerin yüklenmesi o kadar büyük olur.</a:t>
            </a:r>
          </a:p>
          <a:p>
            <a:r>
              <a:rPr lang="tr-TR" dirty="0" smtClean="0"/>
              <a:t>Hidrolik sistem yardımıyla üç nokta bağlantı düzeninin alt kolları kaldırılıp indirilerek yol ve iş konumlarına geçilebilir.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2" y="1900237"/>
            <a:ext cx="59721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7665" y="3582905"/>
            <a:ext cx="4726335" cy="327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Traktör Donanımları : Hidrolik kaldırma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traktörlerde sadece çekilir tip ekipmanlar çalışabiliyorken 1930’ </a:t>
            </a:r>
            <a:r>
              <a:rPr lang="tr-TR" dirty="0" err="1" smtClean="0"/>
              <a:t>lu</a:t>
            </a:r>
            <a:r>
              <a:rPr lang="tr-TR" dirty="0" smtClean="0"/>
              <a:t> yıllarda geliştirilen hidrolik kaldırma sistemleri traktörün arkasına asılır tip ekipmanlarında bağlanmasına imkan vermiştir.</a:t>
            </a:r>
          </a:p>
          <a:p>
            <a:r>
              <a:rPr lang="tr-TR" dirty="0" smtClean="0"/>
              <a:t>Hidrolik sistem genel olarak kumanda kolları, taşıma kilidi ve yavaşlatma kilidinden oluşur.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imagesCAPHYP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2947647" cy="2420888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Traktör Donanımları : Kuyruk mili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412776"/>
            <a:ext cx="7772400" cy="4572000"/>
          </a:xfrm>
        </p:spPr>
        <p:txBody>
          <a:bodyPr>
            <a:normAutofit/>
          </a:bodyPr>
          <a:lstStyle/>
          <a:p>
            <a:r>
              <a:rPr lang="tr-TR" dirty="0" smtClean="0"/>
              <a:t>Kuyruk mili genellikle traktörün arkasında (bazı traktörlerde akslar arasında ve önde de olabilir.) mekanik tahrik gücünün alınması için düzenlenmiş bir çıkış milidir.</a:t>
            </a:r>
          </a:p>
          <a:p>
            <a:r>
              <a:rPr lang="tr-TR" dirty="0" smtClean="0"/>
              <a:t>Çeşitli aletlerin sorunsuz olarak tahrik edilmesi için kuyruk milleri boyut, konum, devir sayısı ve dönü yönü bakımından standartlaştırılmışlardır.</a:t>
            </a:r>
          </a:p>
          <a:p>
            <a:r>
              <a:rPr lang="tr-TR" dirty="0" smtClean="0"/>
              <a:t>Kuyruk milinin devir sayısı 540 d/d ve 1000 d/d olarak </a:t>
            </a:r>
            <a:r>
              <a:rPr lang="tr-TR" dirty="0" err="1" smtClean="0"/>
              <a:t>normlanmıştır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4 Resim" descr="FarmallSeries-00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437113"/>
            <a:ext cx="2884165" cy="24208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373216"/>
            <a:ext cx="1821820" cy="90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tr-TR" dirty="0" smtClean="0"/>
              <a:t>Traktör Donanımları : Kuyruk mili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052736"/>
            <a:ext cx="7772400" cy="4572000"/>
          </a:xfrm>
        </p:spPr>
        <p:txBody>
          <a:bodyPr>
            <a:normAutofit/>
          </a:bodyPr>
          <a:lstStyle/>
          <a:p>
            <a:r>
              <a:rPr lang="tr-TR" dirty="0" smtClean="0"/>
              <a:t>Kuyruk milleri tahrik şekline göre;</a:t>
            </a:r>
          </a:p>
          <a:p>
            <a:pPr lvl="1"/>
            <a:r>
              <a:rPr lang="tr-TR" dirty="0" smtClean="0"/>
              <a:t>Vites kutusu kuyruk mili: kavrama ile motordan gelen hareket kesildiğinde kuyruk mili de durmaktadır.  Bugün önemini kaybetmiştir.</a:t>
            </a:r>
          </a:p>
          <a:p>
            <a:pPr lvl="1"/>
            <a:r>
              <a:rPr lang="tr-TR" dirty="0" smtClean="0"/>
              <a:t>Motor kuyruk mili: traktör kavrama ile durdurulduğunda iş </a:t>
            </a:r>
            <a:r>
              <a:rPr lang="tr-TR" dirty="0" err="1" smtClean="0"/>
              <a:t>makinasının</a:t>
            </a:r>
            <a:r>
              <a:rPr lang="tr-TR" dirty="0" smtClean="0"/>
              <a:t> çalışmaya devam etmesini sağlar. </a:t>
            </a:r>
          </a:p>
          <a:p>
            <a:pPr lvl="1"/>
            <a:r>
              <a:rPr lang="tr-TR" dirty="0" smtClean="0"/>
              <a:t>Serbest motor kuyruk mili: Kuyruk mili için ayrı kumandalı ve bağımsız bir kavrama bulunmaktadır. Çalışma tekniği açısından en iyisidir.</a:t>
            </a:r>
          </a:p>
          <a:p>
            <a:pPr lvl="1"/>
            <a:r>
              <a:rPr lang="tr-TR" dirty="0" smtClean="0"/>
              <a:t>Yol kuyruk mili: Hareketini vites kutusu çıkışından aldığı için vites değiştirildikçe kuyruk milinin devri de değişmektedir.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Traktör Donanımları : Sürücü oturma yerleri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Emniyet, kullanma kolaylığı ve konfor son yıllarda daha fazla önem kazanmıştır.</a:t>
            </a:r>
          </a:p>
          <a:p>
            <a:r>
              <a:rPr lang="tr-TR" dirty="0" smtClean="0"/>
              <a:t>Makine fonksiyonlarını yerine getirirken kullanıcıya rahat bir çalışma ortamı sağlamalı ve devrilme tehlikesine karşı elverişli koşullar oluşturmalıdır.</a:t>
            </a:r>
            <a:endParaRPr lang="tr-TR" dirty="0"/>
          </a:p>
        </p:txBody>
      </p:sp>
      <p:pic>
        <p:nvPicPr>
          <p:cNvPr id="14338" name="Picture 2" descr="http://t0.gstatic.com/images?q=tbn:ANd9GcRf47mazjYaQ0mYkC7qLnxnFRa5y5ZlyEJxti4bYim9Bt93-to&amp;t=1&amp;h=157&amp;w=236&amp;usg=__19dYxrzWjedsJHDpeN5N21D0ji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382176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38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008663" y="957585"/>
            <a:ext cx="3631250" cy="2730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b="1" dirty="0" smtClean="0">
                <a:solidFill>
                  <a:srgbClr val="C00000"/>
                </a:solidFill>
                <a:latin typeface="Calibri"/>
              </a:rPr>
              <a:t>TRAKTÖRLERDE GÜÇ TANIMLARI</a:t>
            </a:r>
            <a:endParaRPr lang="tr-TR" sz="21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008663" y="1797833"/>
            <a:ext cx="1258358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7"/>
              </a:lnSpc>
            </a:pPr>
            <a:r>
              <a:rPr lang="tr-TR" sz="1700" b="1" dirty="0" err="1" smtClean="0">
                <a:solidFill>
                  <a:srgbClr val="0070C0"/>
                </a:solidFill>
                <a:latin typeface="Calibri"/>
              </a:rPr>
              <a:t>Ny</a:t>
            </a:r>
            <a:r>
              <a:rPr lang="tr-TR" sz="1700" b="1" dirty="0" smtClean="0">
                <a:solidFill>
                  <a:srgbClr val="0070C0"/>
                </a:solidFill>
                <a:latin typeface="Calibri"/>
              </a:rPr>
              <a:t>= B.H/3600</a:t>
            </a:r>
            <a:endParaRPr lang="tr-TR" sz="17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555439" y="1797833"/>
            <a:ext cx="149720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6"/>
              </a:lnSpc>
            </a:pPr>
            <a:r>
              <a:rPr lang="tr-TR" sz="1700" b="1" dirty="0" smtClean="0">
                <a:solidFill>
                  <a:srgbClr val="0070C0"/>
                </a:solidFill>
                <a:latin typeface="Calibri"/>
              </a:rPr>
              <a:t>Ne= </a:t>
            </a:r>
            <a:r>
              <a:rPr lang="tr-TR" sz="1700" b="1" dirty="0" err="1" smtClean="0">
                <a:solidFill>
                  <a:srgbClr val="0070C0"/>
                </a:solidFill>
                <a:latin typeface="Calibri"/>
              </a:rPr>
              <a:t>Md</a:t>
            </a:r>
            <a:r>
              <a:rPr lang="tr-TR" sz="1100" b="1" dirty="0" err="1" smtClean="0">
                <a:solidFill>
                  <a:srgbClr val="0070C0"/>
                </a:solidFill>
                <a:latin typeface="Calibri"/>
              </a:rPr>
              <a:t>v</a:t>
            </a:r>
            <a:r>
              <a:rPr lang="tr-TR" sz="1700" b="1" dirty="0" smtClean="0">
                <a:solidFill>
                  <a:srgbClr val="0070C0"/>
                </a:solidFill>
                <a:latin typeface="Calibri"/>
              </a:rPr>
              <a:t>.n/9550</a:t>
            </a:r>
            <a:endParaRPr lang="tr-TR" sz="17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08663" y="2406408"/>
            <a:ext cx="4411144" cy="7950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6"/>
              </a:lnSpc>
            </a:pPr>
            <a:r>
              <a:rPr lang="tr-TR" sz="1700" b="1" dirty="0" err="1" smtClean="0">
                <a:solidFill>
                  <a:srgbClr val="0070C0"/>
                </a:solidFill>
                <a:latin typeface="Calibri"/>
              </a:rPr>
              <a:t>Nkm</a:t>
            </a:r>
            <a:r>
              <a:rPr lang="tr-TR" sz="1700" b="1" dirty="0" smtClean="0">
                <a:solidFill>
                  <a:srgbClr val="0070C0"/>
                </a:solidFill>
                <a:latin typeface="Calibri"/>
              </a:rPr>
              <a:t>= </a:t>
            </a:r>
            <a:r>
              <a:rPr lang="tr-TR" sz="1700" b="1" dirty="0" err="1" smtClean="0">
                <a:solidFill>
                  <a:srgbClr val="0070C0"/>
                </a:solidFill>
                <a:latin typeface="Calibri"/>
              </a:rPr>
              <a:t>Md</a:t>
            </a:r>
            <a:r>
              <a:rPr lang="tr-TR" sz="1100" b="1" dirty="0" err="1" smtClean="0">
                <a:solidFill>
                  <a:srgbClr val="0070C0"/>
                </a:solidFill>
                <a:latin typeface="Calibri"/>
              </a:rPr>
              <a:t>km</a:t>
            </a:r>
            <a:r>
              <a:rPr lang="tr-TR" sz="1700" b="1" dirty="0" smtClean="0">
                <a:solidFill>
                  <a:srgbClr val="0070C0"/>
                </a:solidFill>
                <a:latin typeface="Calibri"/>
              </a:rPr>
              <a:t>.n/9550 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(Ne’den %3-12 daha düşük)</a:t>
            </a: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355"/>
              </a:lnSpc>
            </a:pPr>
            <a:r>
              <a:rPr lang="tr-TR" sz="1700" b="1" dirty="0" err="1" smtClean="0">
                <a:solidFill>
                  <a:srgbClr val="0070C0"/>
                </a:solidFill>
                <a:latin typeface="Calibri"/>
              </a:rPr>
              <a:t>Nç</a:t>
            </a:r>
            <a:r>
              <a:rPr lang="tr-TR" sz="1700" b="1" dirty="0" smtClean="0">
                <a:solidFill>
                  <a:srgbClr val="0070C0"/>
                </a:solidFill>
                <a:latin typeface="Calibri"/>
              </a:rPr>
              <a:t>= P.V/1000 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(Ne’den %30-50 daha düşük)</a:t>
            </a:r>
            <a:endParaRPr lang="tr-T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136303" y="3557169"/>
            <a:ext cx="4186146" cy="7822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8"/>
              </a:lnSpc>
            </a:pPr>
            <a:r>
              <a:rPr lang="tr-TR" dirty="0" smtClean="0">
                <a:solidFill>
                  <a:srgbClr val="000000"/>
                </a:solidFill>
                <a:latin typeface="Calibri"/>
              </a:rPr>
              <a:t>B= Yakıt tük. (kg/h)</a:t>
            </a:r>
          </a:p>
          <a:p>
            <a:pPr>
              <a:lnSpc>
                <a:spcPts val="2415"/>
              </a:lnSpc>
            </a:pP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Md</a:t>
            </a:r>
            <a:r>
              <a:rPr lang="tr-TR" sz="1100" dirty="0" err="1" smtClean="0">
                <a:solidFill>
                  <a:srgbClr val="000000"/>
                </a:solidFill>
                <a:latin typeface="Calibri"/>
              </a:rPr>
              <a:t>v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= Volan </a:t>
            </a: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dömdürme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 momenti (</a:t>
            </a: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Nm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>
              <a:lnSpc>
                <a:spcPts val="2083"/>
              </a:lnSpc>
            </a:pP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Md</a:t>
            </a:r>
            <a:r>
              <a:rPr lang="tr-TR" sz="1100" dirty="0" err="1" smtClean="0">
                <a:solidFill>
                  <a:srgbClr val="000000"/>
                </a:solidFill>
                <a:latin typeface="Calibri"/>
              </a:rPr>
              <a:t>km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= Kuyruk mili döndürme momenti (</a:t>
            </a: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Nm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)</a:t>
            </a:r>
            <a:endParaRPr lang="tr-T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008663" y="3557169"/>
            <a:ext cx="2715102" cy="18594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8"/>
              </a:lnSpc>
            </a:pP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Ny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= Yakıt gücü (</a:t>
            </a: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kW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>
              <a:lnSpc>
                <a:spcPts val="2104"/>
              </a:lnSpc>
            </a:pPr>
            <a:r>
              <a:rPr lang="tr-TR" dirty="0" smtClean="0">
                <a:solidFill>
                  <a:srgbClr val="000000"/>
                </a:solidFill>
                <a:latin typeface="Calibri"/>
              </a:rPr>
              <a:t>Ne= </a:t>
            </a: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Effektif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 güç (</a:t>
            </a: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kW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>
              <a:lnSpc>
                <a:spcPts val="2083"/>
              </a:lnSpc>
            </a:pP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Nkm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= Kuyruk mili gücü (</a:t>
            </a: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kW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),</a:t>
            </a: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434"/>
              </a:lnSpc>
            </a:pPr>
            <a:r>
              <a:rPr lang="tr-TR" dirty="0" smtClean="0">
                <a:solidFill>
                  <a:srgbClr val="000000"/>
                </a:solidFill>
                <a:latin typeface="Calibri"/>
              </a:rPr>
              <a:t>H= Yakıt ısıl değ. (</a:t>
            </a: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kJ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/kg)</a:t>
            </a:r>
          </a:p>
          <a:p>
            <a:pPr>
              <a:lnSpc>
                <a:spcPts val="2104"/>
              </a:lnSpc>
            </a:pPr>
            <a:r>
              <a:rPr lang="tr-TR" dirty="0" smtClean="0">
                <a:solidFill>
                  <a:srgbClr val="000000"/>
                </a:solidFill>
                <a:latin typeface="Calibri"/>
              </a:rPr>
              <a:t>n= Volan devri (d/d)</a:t>
            </a:r>
          </a:p>
          <a:p>
            <a:pPr>
              <a:lnSpc>
                <a:spcPts val="2083"/>
              </a:lnSpc>
            </a:pPr>
            <a:r>
              <a:rPr lang="tr-TR" dirty="0" smtClean="0">
                <a:solidFill>
                  <a:srgbClr val="000000"/>
                </a:solidFill>
                <a:latin typeface="Calibri"/>
              </a:rPr>
              <a:t>n= Kuyruk mili devri (d/d)</a:t>
            </a:r>
            <a:endParaRPr lang="tr-T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008663" y="5759106"/>
            <a:ext cx="1817805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8"/>
              </a:lnSpc>
            </a:pP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Nç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= Çeki gücü (</a:t>
            </a:r>
            <a:r>
              <a:rPr lang="tr-TR" dirty="0" err="1" smtClean="0">
                <a:solidFill>
                  <a:srgbClr val="000000"/>
                </a:solidFill>
                <a:latin typeface="Calibri"/>
              </a:rPr>
              <a:t>kW</a:t>
            </a:r>
            <a:r>
              <a:rPr lang="tr-TR" dirty="0" smtClean="0">
                <a:solidFill>
                  <a:srgbClr val="000000"/>
                </a:solidFill>
                <a:latin typeface="Calibri"/>
              </a:rPr>
              <a:t>)</a:t>
            </a:r>
            <a:endParaRPr lang="tr-T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5700122" y="5759106"/>
            <a:ext cx="1999330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8"/>
              </a:lnSpc>
            </a:pPr>
            <a:r>
              <a:rPr lang="tr-TR" dirty="0" smtClean="0">
                <a:solidFill>
                  <a:srgbClr val="000000"/>
                </a:solidFill>
                <a:latin typeface="Calibri"/>
              </a:rPr>
              <a:t>V= İlerleme hızı (m/s)</a:t>
            </a:r>
            <a:endParaRPr lang="tr-T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354393" y="5759107"/>
            <a:ext cx="1753429" cy="3975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578"/>
              </a:lnSpc>
              <a:tabLst>
                <a:tab pos="846287" algn="l"/>
              </a:tabLst>
              <a:defRPr/>
            </a:pPr>
            <a:r>
              <a:rPr lang="tr-TR" dirty="0" smtClean="0">
                <a:solidFill>
                  <a:srgbClr val="000000"/>
                </a:solidFill>
                <a:latin typeface="Calibri"/>
              </a:rPr>
              <a:t>P= Çeki kuvveti (N)</a:t>
            </a:r>
          </a:p>
          <a:p>
            <a:pPr defTabSz="801746">
              <a:lnSpc>
                <a:spcPts val="1514"/>
              </a:lnSpc>
              <a:tabLst>
                <a:tab pos="846287" algn="l"/>
              </a:tabLst>
              <a:defRPr/>
            </a:pPr>
            <a:r>
              <a:rPr lang="tr-TR" dirty="0" smtClean="0">
                <a:solidFill>
                  <a:srgbClr val="000000"/>
                </a:solidFill>
                <a:latin typeface="Calibri"/>
              </a:rPr>
              <a:t>	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071216" y="1035039"/>
            <a:ext cx="1329247" cy="473029"/>
          </a:xfrm>
          <a:custGeom>
            <a:avLst/>
            <a:gdLst/>
            <a:ahLst/>
            <a:cxnLst/>
            <a:rect l="0" t="0" r="0" b="0"/>
            <a:pathLst>
              <a:path w="1554481" h="521208">
                <a:moveTo>
                  <a:pt x="0" y="521207"/>
                </a:moveTo>
                <a:lnTo>
                  <a:pt x="1554480" y="521207"/>
                </a:lnTo>
                <a:lnTo>
                  <a:pt x="1554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5F0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7093" y="4160904"/>
            <a:ext cx="1303183" cy="1556017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7871224" y="6052660"/>
            <a:ext cx="11541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39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149407" y="5050946"/>
            <a:ext cx="1061381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8"/>
              </a:lnSpc>
            </a:pPr>
            <a:r>
              <a:rPr lang="tr-TR" b="1" i="1" dirty="0" smtClean="0">
                <a:solidFill>
                  <a:srgbClr val="000099"/>
                </a:solidFill>
                <a:latin typeface="Calibri"/>
              </a:rPr>
              <a:t>Patinaj    %</a:t>
            </a:r>
            <a:endParaRPr lang="tr-TR" b="1" i="1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495135" y="5050946"/>
            <a:ext cx="3893695" cy="936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8"/>
              </a:lnSpc>
            </a:pPr>
            <a:r>
              <a:rPr lang="tr-TR" b="1" i="1" dirty="0" err="1" smtClean="0">
                <a:solidFill>
                  <a:srgbClr val="000099"/>
                </a:solidFill>
                <a:latin typeface="Calibri"/>
              </a:rPr>
              <a:t>Lo</a:t>
            </a:r>
            <a:r>
              <a:rPr lang="tr-TR" b="1" i="1" dirty="0" smtClean="0">
                <a:solidFill>
                  <a:srgbClr val="000099"/>
                </a:solidFill>
                <a:latin typeface="Calibri"/>
              </a:rPr>
              <a:t> = Patinajsız alınması gerekli yol (m)</a:t>
            </a:r>
          </a:p>
          <a:p>
            <a:pPr>
              <a:lnSpc>
                <a:spcPts val="1894"/>
              </a:lnSpc>
            </a:pPr>
            <a:r>
              <a:rPr lang="tr-TR" b="1" i="1" dirty="0" smtClean="0">
                <a:solidFill>
                  <a:srgbClr val="000099"/>
                </a:solidFill>
                <a:latin typeface="Calibri"/>
              </a:rPr>
              <a:t>L   = Patinajlı alınan yol (m)</a:t>
            </a:r>
          </a:p>
          <a:p>
            <a:pPr>
              <a:lnSpc>
                <a:spcPts val="1894"/>
              </a:lnSpc>
            </a:pPr>
            <a:r>
              <a:rPr lang="tr-TR" b="1" i="1" dirty="0" err="1" smtClean="0">
                <a:solidFill>
                  <a:srgbClr val="000099"/>
                </a:solidFill>
                <a:latin typeface="Calibri"/>
              </a:rPr>
              <a:t>Vo</a:t>
            </a:r>
            <a:r>
              <a:rPr lang="tr-TR" b="1" i="1" dirty="0" smtClean="0">
                <a:solidFill>
                  <a:srgbClr val="000099"/>
                </a:solidFill>
                <a:latin typeface="Calibri"/>
              </a:rPr>
              <a:t> = Teorik Hız (Tekerlek çevre hızı) (m/s)</a:t>
            </a:r>
          </a:p>
          <a:p>
            <a:pPr>
              <a:lnSpc>
                <a:spcPts val="1894"/>
              </a:lnSpc>
            </a:pPr>
            <a:r>
              <a:rPr lang="tr-TR" b="1" i="1" dirty="0" smtClean="0">
                <a:solidFill>
                  <a:srgbClr val="000099"/>
                </a:solidFill>
                <a:latin typeface="Calibri"/>
              </a:rPr>
              <a:t>V   = Gerçek hız  (m/s)</a:t>
            </a:r>
            <a:endParaRPr lang="tr-TR" b="1" i="1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149407" y="1138082"/>
            <a:ext cx="7093352" cy="36933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62"/>
              </a:lnSpc>
            </a:pPr>
            <a:r>
              <a:rPr lang="tr-TR" sz="2500" b="1" dirty="0" smtClean="0">
                <a:solidFill>
                  <a:srgbClr val="C00000"/>
                </a:solidFill>
                <a:latin typeface="Calibri"/>
              </a:rPr>
              <a:t>PATİNAJ</a:t>
            </a:r>
          </a:p>
          <a:p>
            <a:pPr>
              <a:lnSpc>
                <a:spcPts val="877"/>
              </a:lnSpc>
            </a:pPr>
            <a:endParaRPr lang="tr-TR" sz="25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25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ts val="2087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Patinajın toprak yüzeyinin özelliklerine göre belirli sınırlar içerisinde tutulması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gereklidir.</a:t>
            </a: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455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Toprak koşulu ne olursa olsun  %20 den  fazla patinaj, tekerlek lastiklerinde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aşırı  aşınma  ,  yakıt  tüketiminde  artış  ve  iş  veriminde  azalma  gibi  olumsuz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olaylara neden olduğu için istenmez.</a:t>
            </a: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455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Uygulamada  patinajın  azaltılıp  çeki  kuvvetinin  artışı  için  ek  ağırlık  ve  ek</a:t>
            </a:r>
          </a:p>
          <a:p>
            <a:pPr>
              <a:lnSpc>
                <a:spcPts val="2104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tekerlek veya palet uygulamaları yapılmaktadır.</a:t>
            </a: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877"/>
              </a:lnSpc>
            </a:pPr>
            <a:endParaRPr lang="tr-TR" sz="17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2455"/>
              </a:lnSpc>
            </a:pP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Patinaj = (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Lo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-L)/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Lo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 x100 = (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Vo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-V)/</a:t>
            </a:r>
            <a:r>
              <a:rPr lang="tr-TR" sz="1700" b="1" dirty="0" err="1" smtClean="0">
                <a:solidFill>
                  <a:srgbClr val="000000"/>
                </a:solidFill>
                <a:latin typeface="Calibri"/>
              </a:rPr>
              <a:t>Vo</a:t>
            </a:r>
            <a:r>
              <a:rPr lang="tr-TR" sz="1700" b="1" dirty="0" smtClean="0">
                <a:solidFill>
                  <a:srgbClr val="000000"/>
                </a:solidFill>
                <a:latin typeface="Calibri"/>
              </a:rPr>
              <a:t>  x100</a:t>
            </a:r>
            <a:endParaRPr lang="tr-TR" sz="1700" b="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052970" y="1768095"/>
            <a:ext cx="3461255" cy="1767637"/>
          </a:xfrm>
          <a:custGeom>
            <a:avLst/>
            <a:gdLst/>
            <a:ahLst/>
            <a:cxnLst/>
            <a:rect l="0" t="0" r="0" b="0"/>
            <a:pathLst>
              <a:path w="4047745" h="1947674">
                <a:moveTo>
                  <a:pt x="0" y="1947673"/>
                </a:moveTo>
                <a:lnTo>
                  <a:pt x="4047744" y="1947673"/>
                </a:lnTo>
                <a:lnTo>
                  <a:pt x="4047744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7FE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406" y="3849701"/>
            <a:ext cx="3540314" cy="2455049"/>
          </a:xfrm>
          <a:prstGeom prst="rect">
            <a:avLst/>
          </a:prstGeom>
        </p:spPr>
      </p:pic>
      <p:pic>
        <p:nvPicPr>
          <p:cNvPr id="9" name="8 Resim" descr="ws_801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7573" y="760719"/>
            <a:ext cx="2953881" cy="1994007"/>
          </a:xfrm>
          <a:prstGeom prst="rect">
            <a:avLst/>
          </a:prstGeom>
        </p:spPr>
      </p:pic>
      <p:pic>
        <p:nvPicPr>
          <p:cNvPr id="10" name="9 Resim" descr="ws_803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0375" y="2812356"/>
            <a:ext cx="3192798" cy="373444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1079036" y="1171278"/>
            <a:ext cx="2836161" cy="3640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9"/>
              </a:lnSpc>
            </a:pPr>
            <a:r>
              <a:rPr lang="tr-TR" sz="2800" b="1" dirty="0" smtClean="0">
                <a:solidFill>
                  <a:srgbClr val="FF3300"/>
                </a:solidFill>
                <a:latin typeface="Calibri"/>
              </a:rPr>
              <a:t>Endüstri traktörleri</a:t>
            </a:r>
            <a:endParaRPr lang="tr-TR" sz="2800" b="1" dirty="0">
              <a:solidFill>
                <a:srgbClr val="FF3300"/>
              </a:solidFill>
              <a:latin typeface="Calibri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131163" y="1906892"/>
            <a:ext cx="205184" cy="196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41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425681" y="1859382"/>
            <a:ext cx="2979405" cy="16030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Rıhtım, depo ve fabrika gibi</a:t>
            </a:r>
          </a:p>
          <a:p>
            <a:pPr>
              <a:lnSpc>
                <a:spcPts val="2525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işyerlerinde çeşitli taşıma</a:t>
            </a:r>
          </a:p>
          <a:p>
            <a:pPr>
              <a:lnSpc>
                <a:spcPts val="25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araçlarının çekilmesi veya</a:t>
            </a:r>
          </a:p>
          <a:p>
            <a:pPr>
              <a:lnSpc>
                <a:spcPts val="2525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yüklerin kaldırılarak</a:t>
            </a:r>
          </a:p>
          <a:p>
            <a:pPr>
              <a:lnSpc>
                <a:spcPts val="2525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taşınması için kullanılır.</a:t>
            </a:r>
            <a:endParaRPr lang="tr-TR" sz="21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7941597" y="6052660"/>
            <a:ext cx="57708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5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Traktörlerde Güç Analizi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 tarım işletmesinde traktör çok değişik yük, hız ve tarla koşullarında çalışır. Yakıtla verilen enerji tarım iş </a:t>
            </a:r>
            <a:r>
              <a:rPr lang="tr-TR" dirty="0" err="1" smtClean="0"/>
              <a:t>makinasına</a:t>
            </a:r>
            <a:r>
              <a:rPr lang="tr-TR" dirty="0" smtClean="0"/>
              <a:t> ulaşıncaya kadar çeşitli kayıplara uğrar. Dolayısıyla traktörün çeki kancasındaki güç motorun efektif gücünden daha azdır. </a:t>
            </a:r>
          </a:p>
          <a:p>
            <a:r>
              <a:rPr lang="tr-TR" dirty="0" smtClean="0"/>
              <a:t>Efektif gücün bir kısmı transmisyon sistemindeki mekanik kayıplara, traktörün kendini yürütmesine, tekerlerde oluşan patinaj ve yokuş çıkma dirençlerine harcanmaktadır.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Traktörlerde Güç Analizi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traktörün efektif motor gücü çeşitli dirençlerin yenilmesi için harcanan kayıp güçlerle traktör çeki gücünün toplamına eşit olmaktadır.</a:t>
            </a:r>
            <a:endParaRPr lang="tr-TR" dirty="0"/>
          </a:p>
        </p:txBody>
      </p:sp>
      <p:pic>
        <p:nvPicPr>
          <p:cNvPr id="4" name="3 İçerik Yer Tutucusu" descr="efektif motor güc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25440"/>
            <a:ext cx="6138168" cy="359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transmisyon kayıp güc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8003" y="1447800"/>
            <a:ext cx="440519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eyil çıkma güc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06043" y="1447800"/>
            <a:ext cx="598911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patinaj kayıp güc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69016" y="1447800"/>
            <a:ext cx="586316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uyruk mili çıkış güc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46200" y="1949450"/>
            <a:ext cx="6908800" cy="3568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b1lBmpbSW7YrTyKV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1" y="4581128"/>
            <a:ext cx="3462749" cy="2276873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tr-TR" dirty="0" smtClean="0"/>
              <a:t>Traktörlerde İş Güvenliği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980728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Sadece sürücü belgesi olan ve eğitim görmüş sürücü tarafından kullanılmalıdır.</a:t>
            </a:r>
          </a:p>
          <a:p>
            <a:r>
              <a:rPr lang="tr-TR" dirty="0" smtClean="0"/>
              <a:t>Kullanmadan önce üretici firma tarafından verilen bakım ve kullanma kitapçığı okunmalıdır.</a:t>
            </a:r>
          </a:p>
          <a:p>
            <a:r>
              <a:rPr lang="tr-TR" dirty="0" smtClean="0"/>
              <a:t>Bol giysilerle çalışılmamalıdır. Hareketli parçalara yakalanma tehlikesi yaratır.</a:t>
            </a:r>
          </a:p>
          <a:p>
            <a:r>
              <a:rPr lang="tr-TR" dirty="0" smtClean="0"/>
              <a:t>Kuyruk milinden hareket alarak çalışan alet ve </a:t>
            </a:r>
            <a:r>
              <a:rPr lang="tr-TR" dirty="0" err="1" smtClean="0"/>
              <a:t>makinalarla</a:t>
            </a:r>
            <a:r>
              <a:rPr lang="tr-TR" dirty="0" smtClean="0"/>
              <a:t> çalışırken şaft muhafazası ve muhafaza zinciri mutlaka takılı olmalıdır.</a:t>
            </a:r>
          </a:p>
          <a:p>
            <a:r>
              <a:rPr lang="tr-TR" dirty="0" smtClean="0"/>
              <a:t>Sürücü koltuğuna oturmadan traktör çalıştırılmamalı manevra yapmaya çalışılmamalıdır.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İş bitiminde traktör</a:t>
            </a:r>
            <a:r>
              <a:rPr lang="tr-TR" dirty="0" smtClean="0"/>
              <a:t>ün arkasında takılı ekipmanın yere tamamen </a:t>
            </a:r>
            <a:r>
              <a:rPr lang="tr-TR" dirty="0" smtClean="0">
                <a:solidFill>
                  <a:schemeClr val="bg1"/>
                </a:solidFill>
              </a:rPr>
              <a:t>indirilmiş olmasına </a:t>
            </a:r>
            <a:r>
              <a:rPr lang="tr-TR" dirty="0" smtClean="0"/>
              <a:t>dikkat edilmelidir.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traktor-ka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25144"/>
            <a:ext cx="2592288" cy="1944216"/>
          </a:xfrm>
          <a:prstGeom prst="rect">
            <a:avLst/>
          </a:prstGeom>
        </p:spPr>
      </p:pic>
      <p:pic>
        <p:nvPicPr>
          <p:cNvPr id="4" name="3 Resim" descr="traktor_kaz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5688" y="4751766"/>
            <a:ext cx="2808312" cy="2106234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Traktörlerde İş Güvenliği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Kapalı ve havalandırması olmayan yerlerde çalıştırılmamalıdır. </a:t>
            </a:r>
            <a:r>
              <a:rPr lang="tr-TR" dirty="0" err="1" smtClean="0"/>
              <a:t>Egzost</a:t>
            </a:r>
            <a:r>
              <a:rPr lang="tr-TR" dirty="0" smtClean="0"/>
              <a:t> gazından zehirlenme tehlikesi olabilir.</a:t>
            </a:r>
          </a:p>
          <a:p>
            <a:r>
              <a:rPr lang="tr-TR" dirty="0" smtClean="0"/>
              <a:t>Traktörün arkasına ekipman takılırken traktörle ekipman arasında kesinlikle durulmamalıdır.</a:t>
            </a:r>
          </a:p>
          <a:p>
            <a:r>
              <a:rPr lang="tr-TR" dirty="0" smtClean="0"/>
              <a:t>Traktöre hareket verilirken debriyaj yumuşak kavratılmalıdır. Ani ve sert kalkışlar özellikle yokuş yukarı çıkarken veya yük çekerken şahlanmaya sebep olabilir.</a:t>
            </a:r>
          </a:p>
          <a:p>
            <a:r>
              <a:rPr lang="tr-TR" dirty="0" smtClean="0"/>
              <a:t>Yokuş aşağı inişlerde vites boşa alınmamalı, debriyaj pedalı basılı tutulmamalıdır.</a:t>
            </a:r>
          </a:p>
          <a:p>
            <a:r>
              <a:rPr lang="tr-TR" dirty="0" smtClean="0"/>
              <a:t>Hareket halindeki traktöre inilip binilmemelidir.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Karayoluna çıkarke</a:t>
            </a:r>
            <a:r>
              <a:rPr lang="tr-TR" dirty="0" smtClean="0"/>
              <a:t>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smtClean="0"/>
              <a:t>fren pedallarının birbirin</a:t>
            </a:r>
            <a:r>
              <a:rPr lang="tr-TR" dirty="0" smtClean="0">
                <a:solidFill>
                  <a:schemeClr val="bg1"/>
                </a:solidFill>
              </a:rPr>
              <a:t>e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bg1"/>
                </a:solidFill>
              </a:rPr>
              <a:t>bağlı olduğundan emin olunmalıdır.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Traktörlerde İş Güvenliği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Traktör hareket halindeyken kullanan kişi dışında, oturma yerleri yoksa başka yolcu taşınmamalıdır.</a:t>
            </a:r>
          </a:p>
          <a:p>
            <a:r>
              <a:rPr lang="tr-TR" dirty="0" smtClean="0"/>
              <a:t>Traktör daima üzerine takılmış kendi güvenlik çerçevesi veya kabiniyle kullanılmalıdır.</a:t>
            </a:r>
          </a:p>
          <a:p>
            <a:r>
              <a:rPr lang="tr-TR" dirty="0" smtClean="0"/>
              <a:t>Kuyruk mili ve kasnaktan hareket alan ekipmanlar yanında-üzerinde kimsenin olmadığından emin olunmadan çalıştırılmamalıdırlar.</a:t>
            </a:r>
          </a:p>
          <a:p>
            <a:r>
              <a:rPr lang="tr-TR" dirty="0" smtClean="0"/>
              <a:t>Sürücü koltuğu </a:t>
            </a:r>
            <a:r>
              <a:rPr lang="tr-TR" dirty="0" err="1" smtClean="0"/>
              <a:t>terketmeden</a:t>
            </a:r>
            <a:r>
              <a:rPr lang="tr-TR" dirty="0" smtClean="0"/>
              <a:t> vites boşa alınmalı, kuyruk mili ve kasnak kolu ayrılmalı, el freni çekilmeli ve motor durdurulmalıdır.</a:t>
            </a:r>
          </a:p>
          <a:p>
            <a:r>
              <a:rPr lang="tr-TR" dirty="0" smtClean="0"/>
              <a:t>Çok sıcak havalarda güneş altında çalışılırken yakıt deposu tam olarak doldurulmamalıdır. Sıcaklıkla hacmi genişleyen yakıt taşabilir.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006057" y="1768095"/>
            <a:ext cx="3453436" cy="1717844"/>
          </a:xfrm>
          <a:custGeom>
            <a:avLst/>
            <a:gdLst/>
            <a:ahLst/>
            <a:cxnLst/>
            <a:rect l="0" t="0" r="0" b="0"/>
            <a:pathLst>
              <a:path w="4038602" h="1892810">
                <a:moveTo>
                  <a:pt x="0" y="1892809"/>
                </a:moveTo>
                <a:lnTo>
                  <a:pt x="4038601" y="1892809"/>
                </a:lnTo>
                <a:lnTo>
                  <a:pt x="403860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8CB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1140" y="1590595"/>
            <a:ext cx="3931268" cy="1959429"/>
          </a:xfrm>
          <a:prstGeom prst="rect">
            <a:avLst/>
          </a:prstGeom>
        </p:spPr>
      </p:pic>
      <p:pic>
        <p:nvPicPr>
          <p:cNvPr id="9" name="8 Resim" descr="ws_8CD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1140" y="3550024"/>
            <a:ext cx="3692352" cy="2823882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086855" y="1906892"/>
            <a:ext cx="205184" cy="196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41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381373" y="1859383"/>
            <a:ext cx="272510" cy="2730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En</a:t>
            </a:r>
            <a:endParaRPr lang="tr-TR" sz="21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926105" y="1859383"/>
            <a:ext cx="376065" cy="2730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çok</a:t>
            </a:r>
            <a:endParaRPr lang="tr-TR" sz="21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566802" y="1859383"/>
            <a:ext cx="653128" cy="2730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inşaat</a:t>
            </a:r>
            <a:endParaRPr lang="tr-TR" sz="21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3479037" y="1859383"/>
            <a:ext cx="939360" cy="2730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işlerinde</a:t>
            </a:r>
            <a:endParaRPr lang="tr-TR" sz="21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381373" y="2191332"/>
            <a:ext cx="1795556" cy="2730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kullanılmaktadır.</a:t>
            </a:r>
            <a:endParaRPr lang="tr-TR" sz="21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651062" y="2191332"/>
            <a:ext cx="730393" cy="2730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Toprak</a:t>
            </a:r>
            <a:endParaRPr lang="tr-TR" sz="21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1381373" y="2520516"/>
            <a:ext cx="3002553" cy="9105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işlerinde kazma, taşıma gibi</a:t>
            </a:r>
          </a:p>
          <a:p>
            <a:pPr>
              <a:lnSpc>
                <a:spcPts val="2525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işlemler  özel  traktörler  ile</a:t>
            </a:r>
          </a:p>
          <a:p>
            <a:pPr>
              <a:lnSpc>
                <a:spcPts val="2525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yapılabilir.</a:t>
            </a:r>
            <a:endParaRPr lang="tr-TR" sz="21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7941597" y="6052660"/>
            <a:ext cx="57708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6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1131163" y="657655"/>
            <a:ext cx="4430059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1638"/>
              </a:lnSpc>
              <a:tabLst>
                <a:tab pos="4387332" algn="l"/>
              </a:tabLst>
              <a:defRPr/>
            </a:pPr>
            <a:r>
              <a:rPr lang="tr-TR" dirty="0" smtClean="0"/>
              <a:t>	</a:t>
            </a: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877"/>
              </a:lnSpc>
              <a:tabLst>
                <a:tab pos="4387332" algn="l"/>
              </a:tabLst>
              <a:defRPr/>
            </a:pPr>
            <a:endParaRPr lang="tr-TR" sz="1700" dirty="0" smtClean="0">
              <a:solidFill>
                <a:srgbClr val="000000"/>
              </a:solidFill>
              <a:latin typeface="Times New Roman"/>
            </a:endParaRPr>
          </a:p>
          <a:p>
            <a:pPr defTabSz="801746">
              <a:lnSpc>
                <a:spcPts val="3441"/>
              </a:lnSpc>
              <a:tabLst>
                <a:tab pos="4387332" algn="l"/>
              </a:tabLst>
              <a:defRPr/>
            </a:pPr>
            <a:r>
              <a:rPr lang="tr-TR" sz="2800" b="1" dirty="0" smtClean="0">
                <a:solidFill>
                  <a:srgbClr val="FF3300"/>
                </a:solidFill>
                <a:latin typeface="Calibri"/>
              </a:rPr>
              <a:t>Özel traktörler</a:t>
            </a:r>
            <a:endParaRPr lang="tr-TR" sz="2800" b="1" dirty="0">
              <a:solidFill>
                <a:srgbClr val="FF33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227598" y="1873214"/>
            <a:ext cx="6463787" cy="1856155"/>
          </a:xfrm>
          <a:custGeom>
            <a:avLst/>
            <a:gdLst/>
            <a:ahLst/>
            <a:cxnLst/>
            <a:rect l="0" t="0" r="0" b="0"/>
            <a:pathLst>
              <a:path w="7559040" h="2045208">
                <a:moveTo>
                  <a:pt x="0" y="2045207"/>
                </a:moveTo>
                <a:lnTo>
                  <a:pt x="7559039" y="2045207"/>
                </a:lnTo>
                <a:lnTo>
                  <a:pt x="7559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A59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967" y="4011066"/>
            <a:ext cx="2486907" cy="1890272"/>
          </a:xfrm>
          <a:prstGeom prst="rect">
            <a:avLst/>
          </a:prstGeom>
        </p:spPr>
      </p:pic>
      <p:pic>
        <p:nvPicPr>
          <p:cNvPr id="9" name="8 Resim" descr="ws_A5F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231" y="3918857"/>
            <a:ext cx="2019933" cy="1982481"/>
          </a:xfrm>
          <a:prstGeom prst="rect">
            <a:avLst/>
          </a:prstGeom>
        </p:spPr>
      </p:pic>
      <p:pic>
        <p:nvPicPr>
          <p:cNvPr id="10" name="9 Resim" descr="ws_A63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2062" y="4022592"/>
            <a:ext cx="2313150" cy="1786538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1178078" y="1187874"/>
            <a:ext cx="2147767" cy="3640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9"/>
              </a:lnSpc>
            </a:pPr>
            <a:r>
              <a:rPr lang="tr-TR" sz="2800" b="1" dirty="0" smtClean="0">
                <a:solidFill>
                  <a:srgbClr val="C00000"/>
                </a:solidFill>
                <a:latin typeface="Calibri"/>
              </a:rPr>
              <a:t>Tarım traktörü</a:t>
            </a:r>
            <a:endParaRPr lang="tr-TR" sz="2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305789" y="2012011"/>
            <a:ext cx="205184" cy="9105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41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2027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600308" y="1964500"/>
            <a:ext cx="6098914" cy="166712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4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Tarım traktörü işletmede çok değişik işlemler için birçok</a:t>
            </a:r>
          </a:p>
          <a:p>
            <a:pPr>
              <a:lnSpc>
                <a:spcPts val="2525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kullanılma alanına sahiptir.</a:t>
            </a:r>
          </a:p>
          <a:p>
            <a:pPr>
              <a:lnSpc>
                <a:spcPts val="877"/>
              </a:lnSpc>
            </a:pPr>
            <a:endParaRPr lang="tr-TR" sz="2100" dirty="0" smtClean="0">
              <a:solidFill>
                <a:srgbClr val="000099"/>
              </a:solidFill>
              <a:latin typeface="Calibri"/>
            </a:endParaRPr>
          </a:p>
          <a:p>
            <a:pPr>
              <a:lnSpc>
                <a:spcPts val="2132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Kullanma koşullarına göre, hız, </a:t>
            </a:r>
            <a:r>
              <a:rPr lang="tr-TR" sz="2100" dirty="0" err="1" smtClean="0">
                <a:solidFill>
                  <a:srgbClr val="000099"/>
                </a:solidFill>
                <a:latin typeface="Calibri"/>
              </a:rPr>
              <a:t>dümenleme</a:t>
            </a: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 ve çeki</a:t>
            </a:r>
          </a:p>
          <a:p>
            <a:pPr>
              <a:lnSpc>
                <a:spcPts val="2525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yeteneği yanında dengeli ve güvenli çalışması bir traktör</a:t>
            </a:r>
          </a:p>
          <a:p>
            <a:pPr>
              <a:lnSpc>
                <a:spcPts val="2525"/>
              </a:lnSpc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için en önemli özelliklerdir.</a:t>
            </a:r>
            <a:endParaRPr lang="tr-TR" sz="2100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7941597" y="6052660"/>
            <a:ext cx="57708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7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308396" y="1768095"/>
            <a:ext cx="6648839" cy="2901800"/>
          </a:xfrm>
          <a:custGeom>
            <a:avLst/>
            <a:gdLst/>
            <a:ahLst/>
            <a:cxnLst/>
            <a:rect l="0" t="0" r="0" b="0"/>
            <a:pathLst>
              <a:path w="7775448" h="3197354">
                <a:moveTo>
                  <a:pt x="0" y="3197353"/>
                </a:moveTo>
                <a:lnTo>
                  <a:pt x="7775447" y="3197353"/>
                </a:lnTo>
                <a:lnTo>
                  <a:pt x="7775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pic>
        <p:nvPicPr>
          <p:cNvPr id="8" name="7 Resim" descr="ws_BD6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789" y="4725681"/>
            <a:ext cx="7623620" cy="1705855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201534" y="1174735"/>
            <a:ext cx="160140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46"/>
              </a:lnSpc>
            </a:pPr>
            <a:r>
              <a:rPr lang="tr-TR" sz="2100" b="1" dirty="0" smtClean="0">
                <a:solidFill>
                  <a:srgbClr val="CC3300"/>
                </a:solidFill>
                <a:latin typeface="Times New Roman"/>
              </a:rPr>
              <a:t>Sınıflandırma</a:t>
            </a:r>
            <a:endParaRPr lang="tr-TR" sz="2100" b="1" dirty="0">
              <a:solidFill>
                <a:srgbClr val="CC3300"/>
              </a:solidFill>
              <a:latin typeface="Times New Roman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386587" y="1906893"/>
            <a:ext cx="205184" cy="25519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41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1550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2153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2153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</a:p>
          <a:p>
            <a:pPr>
              <a:lnSpc>
                <a:spcPts val="877"/>
              </a:lnSpc>
            </a:pPr>
            <a:endParaRPr lang="tr-TR" dirty="0" smtClean="0">
              <a:solidFill>
                <a:srgbClr val="666600"/>
              </a:solidFill>
              <a:latin typeface="Wingdings"/>
            </a:endParaRPr>
          </a:p>
          <a:p>
            <a:pPr>
              <a:lnSpc>
                <a:spcPts val="2132"/>
              </a:lnSpc>
            </a:pPr>
            <a:r>
              <a:rPr lang="tr-TR" dirty="0" smtClean="0">
                <a:solidFill>
                  <a:srgbClr val="666600"/>
                </a:solidFill>
                <a:latin typeface="Wingdings"/>
              </a:rPr>
              <a:t></a:t>
            </a:r>
            <a:endParaRPr lang="tr-TR" dirty="0">
              <a:solidFill>
                <a:srgbClr val="666600"/>
              </a:solidFill>
              <a:latin typeface="Wingdings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563820" y="1859383"/>
            <a:ext cx="5320495" cy="26417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801746">
              <a:lnSpc>
                <a:spcPts val="2104"/>
              </a:lnSpc>
              <a:tabLst>
                <a:tab pos="111354" algn="l"/>
                <a:tab pos="612445" algn="l"/>
              </a:tabLst>
              <a:defRPr/>
            </a:pPr>
            <a:r>
              <a:rPr lang="tr-TR" dirty="0" smtClean="0"/>
              <a:t>	</a:t>
            </a:r>
            <a:r>
              <a:rPr lang="tr-TR" sz="2100" dirty="0" smtClean="0">
                <a:solidFill>
                  <a:srgbClr val="CC3300"/>
                </a:solidFill>
                <a:latin typeface="Calibri"/>
              </a:rPr>
              <a:t>Tarım traktörleri, traktörlerin belirli özelliklerine</a:t>
            </a:r>
          </a:p>
          <a:p>
            <a:pPr defTabSz="801746">
              <a:lnSpc>
                <a:spcPts val="2525"/>
              </a:lnSpc>
              <a:tabLst>
                <a:tab pos="111354" algn="l"/>
                <a:tab pos="612445" algn="l"/>
              </a:tabLst>
              <a:defRPr/>
            </a:pPr>
            <a:r>
              <a:rPr lang="tr-TR" sz="2100" dirty="0" smtClean="0">
                <a:solidFill>
                  <a:srgbClr val="CC3300"/>
                </a:solidFill>
                <a:latin typeface="Calibri"/>
              </a:rPr>
              <a:t>	sınıflandırılmaktadır.</a:t>
            </a:r>
          </a:p>
          <a:p>
            <a:pPr defTabSz="801746">
              <a:lnSpc>
                <a:spcPts val="877"/>
              </a:lnSpc>
              <a:tabLst>
                <a:tab pos="111354" algn="l"/>
                <a:tab pos="612445" algn="l"/>
              </a:tabLst>
              <a:defRPr/>
            </a:pPr>
            <a:endParaRPr lang="tr-TR" sz="2100" dirty="0" smtClean="0">
              <a:solidFill>
                <a:srgbClr val="CC3300"/>
              </a:solidFill>
              <a:latin typeface="Calibri"/>
            </a:endParaRPr>
          </a:p>
          <a:p>
            <a:pPr defTabSz="801746">
              <a:lnSpc>
                <a:spcPts val="2132"/>
              </a:lnSpc>
              <a:tabLst>
                <a:tab pos="111354" algn="l"/>
                <a:tab pos="612445" algn="l"/>
              </a:tabLst>
              <a:defRPr/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Buna göre traktörler</a:t>
            </a:r>
          </a:p>
          <a:p>
            <a:pPr defTabSz="801746">
              <a:lnSpc>
                <a:spcPts val="877"/>
              </a:lnSpc>
              <a:tabLst>
                <a:tab pos="111354" algn="l"/>
                <a:tab pos="612445" algn="l"/>
              </a:tabLst>
              <a:defRPr/>
            </a:pPr>
            <a:endParaRPr lang="tr-TR" sz="2100" dirty="0" smtClean="0">
              <a:solidFill>
                <a:srgbClr val="000099"/>
              </a:solidFill>
              <a:latin typeface="Calibri"/>
            </a:endParaRPr>
          </a:p>
          <a:p>
            <a:pPr defTabSz="801746">
              <a:lnSpc>
                <a:spcPts val="2153"/>
              </a:lnSpc>
              <a:tabLst>
                <a:tab pos="111354" algn="l"/>
                <a:tab pos="612445" algn="l"/>
              </a:tabLst>
              <a:defRPr/>
            </a:pPr>
            <a:r>
              <a:rPr lang="tr-TR" sz="2100" dirty="0" smtClean="0">
                <a:solidFill>
                  <a:srgbClr val="000099"/>
                </a:solidFill>
                <a:latin typeface="Calibri"/>
              </a:rPr>
              <a:t>		</a:t>
            </a:r>
            <a:r>
              <a:rPr lang="tr-TR" sz="2100" i="1" dirty="0" smtClean="0">
                <a:solidFill>
                  <a:srgbClr val="C00000"/>
                </a:solidFill>
                <a:latin typeface="Calibri"/>
              </a:rPr>
              <a:t>1-Motor tipi,</a:t>
            </a:r>
          </a:p>
          <a:p>
            <a:pPr defTabSz="801746">
              <a:lnSpc>
                <a:spcPts val="877"/>
              </a:lnSpc>
              <a:tabLst>
                <a:tab pos="111354" algn="l"/>
                <a:tab pos="612445" algn="l"/>
              </a:tabLst>
              <a:defRPr/>
            </a:pPr>
            <a:endParaRPr lang="tr-TR" sz="2100" i="1" dirty="0" smtClean="0">
              <a:solidFill>
                <a:srgbClr val="C00000"/>
              </a:solidFill>
              <a:latin typeface="Calibri"/>
            </a:endParaRPr>
          </a:p>
          <a:p>
            <a:pPr defTabSz="801746">
              <a:lnSpc>
                <a:spcPts val="2153"/>
              </a:lnSpc>
              <a:tabLst>
                <a:tab pos="111354" algn="l"/>
                <a:tab pos="612445" algn="l"/>
              </a:tabLst>
              <a:defRPr/>
            </a:pPr>
            <a:r>
              <a:rPr lang="tr-TR" sz="2100" i="1" dirty="0" smtClean="0">
                <a:solidFill>
                  <a:srgbClr val="C00000"/>
                </a:solidFill>
                <a:latin typeface="Calibri"/>
              </a:rPr>
              <a:t>		2-Yürüme düzeni,</a:t>
            </a:r>
          </a:p>
          <a:p>
            <a:pPr defTabSz="801746">
              <a:lnSpc>
                <a:spcPts val="877"/>
              </a:lnSpc>
              <a:tabLst>
                <a:tab pos="111354" algn="l"/>
                <a:tab pos="612445" algn="l"/>
              </a:tabLst>
              <a:defRPr/>
            </a:pPr>
            <a:endParaRPr lang="tr-TR" sz="2100" i="1" dirty="0" smtClean="0">
              <a:solidFill>
                <a:srgbClr val="C00000"/>
              </a:solidFill>
              <a:latin typeface="Calibri"/>
            </a:endParaRPr>
          </a:p>
          <a:p>
            <a:pPr defTabSz="801746">
              <a:lnSpc>
                <a:spcPts val="2153"/>
              </a:lnSpc>
              <a:tabLst>
                <a:tab pos="111354" algn="l"/>
                <a:tab pos="612445" algn="l"/>
              </a:tabLst>
              <a:defRPr/>
            </a:pPr>
            <a:r>
              <a:rPr lang="tr-TR" sz="2100" i="1" dirty="0" smtClean="0">
                <a:solidFill>
                  <a:srgbClr val="C00000"/>
                </a:solidFill>
                <a:latin typeface="Calibri"/>
              </a:rPr>
              <a:t>		3-Kullanım alanı ve</a:t>
            </a:r>
          </a:p>
          <a:p>
            <a:pPr defTabSz="801746">
              <a:lnSpc>
                <a:spcPts val="877"/>
              </a:lnSpc>
              <a:tabLst>
                <a:tab pos="111354" algn="l"/>
                <a:tab pos="612445" algn="l"/>
              </a:tabLst>
              <a:defRPr/>
            </a:pPr>
            <a:endParaRPr lang="tr-TR" sz="2100" i="1" dirty="0" smtClean="0">
              <a:solidFill>
                <a:srgbClr val="C00000"/>
              </a:solidFill>
              <a:latin typeface="Calibri"/>
            </a:endParaRPr>
          </a:p>
          <a:p>
            <a:pPr defTabSz="801746">
              <a:lnSpc>
                <a:spcPts val="2132"/>
              </a:lnSpc>
              <a:tabLst>
                <a:tab pos="111354" algn="l"/>
                <a:tab pos="612445" algn="l"/>
              </a:tabLst>
              <a:defRPr/>
            </a:pPr>
            <a:r>
              <a:rPr lang="tr-TR" sz="2100" i="1" dirty="0" smtClean="0">
                <a:solidFill>
                  <a:srgbClr val="C00000"/>
                </a:solidFill>
                <a:latin typeface="Calibri"/>
              </a:rPr>
              <a:t>		4-Sağladığı güce göre sınıflandırılmaktadır</a:t>
            </a:r>
            <a:endParaRPr lang="tr-TR" sz="2100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7941597" y="6052660"/>
            <a:ext cx="57708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8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178004" y="6052660"/>
            <a:ext cx="771045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9"/>
              </a:lnSpc>
            </a:pPr>
            <a:r>
              <a:rPr lang="tr-TR" sz="900" dirty="0" smtClean="0">
                <a:solidFill>
                  <a:srgbClr val="000000"/>
                </a:solidFill>
                <a:latin typeface="Times New Roman"/>
              </a:rPr>
              <a:t>T.M.09'BAHAR</a:t>
            </a:r>
            <a:endParaRPr lang="tr-TR" sz="90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662016" y="315813"/>
            <a:ext cx="7819099" cy="6224069"/>
          </a:xfrm>
          <a:custGeom>
            <a:avLst/>
            <a:gdLst/>
            <a:ahLst/>
            <a:cxnLst/>
            <a:rect l="0" t="0" r="0" b="0"/>
            <a:pathLst>
              <a:path w="9144002" h="6858002">
                <a:moveTo>
                  <a:pt x="0" y="6858001"/>
                </a:moveTo>
                <a:lnTo>
                  <a:pt x="9144001" y="6858001"/>
                </a:lnTo>
                <a:lnTo>
                  <a:pt x="9144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3" name="2 Serbest Form"/>
          <p:cNvSpPr/>
          <p:nvPr/>
        </p:nvSpPr>
        <p:spPr>
          <a:xfrm>
            <a:off x="662017" y="315813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4" name="3 Serbest Form"/>
          <p:cNvSpPr/>
          <p:nvPr/>
        </p:nvSpPr>
        <p:spPr>
          <a:xfrm>
            <a:off x="1052970" y="1629783"/>
            <a:ext cx="6906872" cy="1"/>
          </a:xfrm>
          <a:custGeom>
            <a:avLst/>
            <a:gdLst/>
            <a:ahLst/>
            <a:cxnLst/>
            <a:rect l="0" t="0" r="0" b="0"/>
            <a:pathLst>
              <a:path w="8077203" h="1">
                <a:moveTo>
                  <a:pt x="0" y="0"/>
                </a:moveTo>
                <a:lnTo>
                  <a:pt x="8077202" y="0"/>
                </a:lnTo>
              </a:path>
            </a:pathLst>
          </a:custGeom>
          <a:ln w="12700" cap="flat" cmpd="sng" algn="ctr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662017" y="2390502"/>
            <a:ext cx="195478" cy="2074690"/>
          </a:xfrm>
          <a:custGeom>
            <a:avLst/>
            <a:gdLst/>
            <a:ahLst/>
            <a:cxnLst/>
            <a:rect l="0" t="0" r="0" b="0"/>
            <a:pathLst>
              <a:path w="228601" h="2286001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6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662017" y="4465191"/>
            <a:ext cx="195478" cy="2074691"/>
          </a:xfrm>
          <a:custGeom>
            <a:avLst/>
            <a:gdLst/>
            <a:ahLst/>
            <a:cxnLst/>
            <a:rect l="0" t="0" r="0" b="0"/>
            <a:pathLst>
              <a:path w="228601" h="2286002">
                <a:moveTo>
                  <a:pt x="0" y="2286001"/>
                </a:moveTo>
                <a:lnTo>
                  <a:pt x="228600" y="2286001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tr-TR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097279" y="1023974"/>
          <a:ext cx="7037188" cy="51837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18594"/>
                <a:gridCol w="3518594"/>
              </a:tblGrid>
              <a:tr h="1380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6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5200" algn="l"/>
                        </a:tabLst>
                        <a:defRPr/>
                      </a:pPr>
                      <a:r>
                        <a:rPr lang="it-IT" sz="1600" smtClean="0"/>
                        <a:t>	</a:t>
                      </a:r>
                      <a:r>
                        <a:rPr lang="it-IT" sz="1800" b="0" i="0" smtClean="0">
                          <a:solidFill>
                            <a:srgbClr val="00FF00"/>
                          </a:solidFill>
                          <a:latin typeface="Times New Roman"/>
                        </a:rPr>
                        <a:t>Motor Tipine göre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5200" algn="l"/>
                        </a:tabLst>
                        <a:defRPr/>
                      </a:pPr>
                      <a:endParaRPr lang="it-IT" sz="1800" b="0" i="0" smtClean="0">
                        <a:solidFill>
                          <a:srgbClr val="00FF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5200" algn="l"/>
                        </a:tabLst>
                        <a:defRPr/>
                      </a:pPr>
                      <a:r>
                        <a:rPr lang="it-IT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•Otto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5200" algn="l"/>
                        </a:tabLst>
                        <a:defRPr/>
                      </a:pPr>
                      <a:endParaRPr lang="it-IT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5200" algn="l"/>
                        </a:tabLst>
                        <a:defRPr/>
                      </a:pPr>
                      <a:r>
                        <a:rPr lang="it-IT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•Diesel</a:t>
                      </a:r>
                      <a:endParaRPr lang="tr-TR" sz="1800" b="0" i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6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8200" algn="l"/>
                        </a:tabLst>
                        <a:defRPr/>
                      </a:pPr>
                      <a:r>
                        <a:rPr lang="tr-TR" sz="1600" smtClean="0"/>
                        <a:t>	</a:t>
                      </a:r>
                      <a:r>
                        <a:rPr lang="tr-TR" sz="1800" b="0" i="0" smtClean="0">
                          <a:solidFill>
                            <a:srgbClr val="00FF00"/>
                          </a:solidFill>
                          <a:latin typeface="Times New Roman"/>
                        </a:rPr>
                        <a:t>Güç gruplarına göre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8200" algn="l"/>
                        </a:tabLst>
                        <a:defRPr/>
                      </a:pPr>
                      <a:endParaRPr lang="tr-TR" sz="1800" b="0" i="0" smtClean="0">
                        <a:solidFill>
                          <a:srgbClr val="00FF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82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İki tekerlekli traktörler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8200" algn="l"/>
                        </a:tabLst>
                        <a:defRPr/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82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•4 kW’a kadar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8200" algn="l"/>
                        </a:tabLst>
                        <a:defRPr/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82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•4kW’tan büyük</a:t>
                      </a:r>
                      <a:endParaRPr lang="tr-TR" sz="1800" b="0" i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</a:tr>
              <a:tr h="2060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6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685800" algn="l"/>
                        </a:tabLst>
                        <a:defRPr/>
                      </a:pPr>
                      <a:r>
                        <a:rPr lang="tr-TR" sz="1600" smtClean="0"/>
                        <a:t>		</a:t>
                      </a:r>
                      <a:r>
                        <a:rPr lang="tr-TR" sz="1800" b="0" i="0" smtClean="0">
                          <a:solidFill>
                            <a:srgbClr val="00FF00"/>
                          </a:solidFill>
                          <a:latin typeface="Times New Roman"/>
                        </a:rPr>
                        <a:t>Yürüme düzenine göre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685800" algn="l"/>
                        </a:tabLst>
                        <a:defRPr/>
                      </a:pPr>
                      <a:endParaRPr lang="tr-TR" sz="1800" b="0" i="0" smtClean="0">
                        <a:solidFill>
                          <a:srgbClr val="00FF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6858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-Tekerlekli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685800" algn="l"/>
                        </a:tabLst>
                        <a:defRPr/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6858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	Tek izli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685800" algn="l"/>
                        </a:tabLst>
                        <a:defRPr/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6858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	Tek akslı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85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6858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	Çift akslı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685800" algn="l"/>
                        </a:tabLst>
                        <a:defRPr/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6858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-Paletli</a:t>
                      </a:r>
                      <a:endParaRPr lang="tr-TR" sz="1800" b="0" i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6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00FF00"/>
                          </a:solidFill>
                          <a:latin typeface="Times New Roman"/>
                        </a:rPr>
                        <a:t>İkiden fazla tekerlekli traktörler</a:t>
                      </a: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800" b="0" i="0" smtClean="0">
                        <a:solidFill>
                          <a:srgbClr val="00FF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•7.5 kW’a kadar</a:t>
                      </a: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•7.5-18 kW</a:t>
                      </a: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•18.1-25.0 kW</a:t>
                      </a:r>
                    </a:p>
                    <a:p>
                      <a:pPr>
                        <a:lnSpc>
                          <a:spcPts val="285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•25.1-37 kW</a:t>
                      </a: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•37.1 kW’tan büyük</a:t>
                      </a:r>
                      <a:endParaRPr lang="tr-TR" sz="1800" b="0" i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</a:tr>
              <a:tr h="1720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6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0400" algn="l"/>
                        </a:tabLst>
                        <a:defRPr/>
                      </a:pPr>
                      <a:r>
                        <a:rPr lang="tr-TR" sz="1600" smtClean="0"/>
                        <a:t>	</a:t>
                      </a:r>
                      <a:r>
                        <a:rPr lang="tr-TR" sz="1800" b="0" i="0" smtClean="0">
                          <a:solidFill>
                            <a:srgbClr val="00FF00"/>
                          </a:solidFill>
                          <a:latin typeface="Times New Roman"/>
                        </a:rPr>
                        <a:t>Kullanım yerlerine göre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85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04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•Standart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0400" algn="l"/>
                        </a:tabLst>
                        <a:defRPr/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04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•Üniversal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0400" algn="l"/>
                        </a:tabLst>
                        <a:defRPr/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04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•Çapa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0400" algn="l"/>
                        </a:tabLst>
                        <a:defRPr/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0400" algn="l"/>
                        </a:tabLst>
                        <a:defRPr/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•Bahçe</a:t>
                      </a:r>
                      <a:endParaRPr lang="tr-TR" sz="1800" b="0" i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6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00FF00"/>
                          </a:solidFill>
                          <a:latin typeface="Times New Roman"/>
                        </a:rPr>
                        <a:t>Paletli traktörler</a:t>
                      </a:r>
                    </a:p>
                    <a:p>
                      <a:pPr>
                        <a:lnSpc>
                          <a:spcPts val="285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•17.5 kW’a kadar</a:t>
                      </a: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•17.5-30 kW</a:t>
                      </a: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•30.1-60 kW</a:t>
                      </a: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800" b="0" i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0" i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•60kW’tan büyük</a:t>
                      </a:r>
                      <a:endParaRPr lang="tr-TR" sz="1800" b="0" i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3476892" y="604887"/>
            <a:ext cx="160140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46"/>
              </a:lnSpc>
            </a:pPr>
            <a:r>
              <a:rPr lang="tr-TR" sz="2100" b="1" dirty="0" smtClean="0">
                <a:solidFill>
                  <a:srgbClr val="7030A0"/>
                </a:solidFill>
                <a:latin typeface="Times New Roman"/>
              </a:rPr>
              <a:t>Sınıflandırma</a:t>
            </a:r>
            <a:endParaRPr lang="tr-TR" sz="2100" b="1" dirty="0">
              <a:solidFill>
                <a:srgbClr val="7030A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1516</TotalTime>
  <Words>2042</Words>
  <Application>Microsoft Office PowerPoint</Application>
  <PresentationFormat>Ekran Gösterisi (4:3)</PresentationFormat>
  <Paragraphs>950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59" baseType="lpstr">
      <vt:lpstr>Hisse Senedi</vt:lpstr>
      <vt:lpstr>TRAKTÖRLER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Son redüksiyon</vt:lpstr>
      <vt:lpstr>Yürüme Organları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Traktör Donanımları : Alet bağlama ve çeki kancaları</vt:lpstr>
      <vt:lpstr>Traktör Donanımları : Üç nokta askı sistemi</vt:lpstr>
      <vt:lpstr>Slayt 43</vt:lpstr>
      <vt:lpstr>Traktör Donanımları : Hidrolik kaldırma sistemi</vt:lpstr>
      <vt:lpstr>Traktör Donanımları : Kuyruk mili</vt:lpstr>
      <vt:lpstr>Traktör Donanımları : Kuyruk mili</vt:lpstr>
      <vt:lpstr>Traktör Donanımları : Sürücü oturma yerleri</vt:lpstr>
      <vt:lpstr>Slayt 48</vt:lpstr>
      <vt:lpstr>Slayt 49</vt:lpstr>
      <vt:lpstr>Traktörlerde Güç Analizi</vt:lpstr>
      <vt:lpstr>Traktörlerde Güç Analizi</vt:lpstr>
      <vt:lpstr>Slayt 52</vt:lpstr>
      <vt:lpstr>Slayt 53</vt:lpstr>
      <vt:lpstr>Slayt 54</vt:lpstr>
      <vt:lpstr>Slayt 55</vt:lpstr>
      <vt:lpstr>Traktörlerde İş Güvenliği</vt:lpstr>
      <vt:lpstr>Traktörlerde İş Güvenliği</vt:lpstr>
      <vt:lpstr>Traktörlerde İş Güvenliği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Eray</dc:creator>
  <cp:lastModifiedBy>MrD</cp:lastModifiedBy>
  <cp:revision>174</cp:revision>
  <dcterms:created xsi:type="dcterms:W3CDTF">2010-10-07T15:56:17Z</dcterms:created>
  <dcterms:modified xsi:type="dcterms:W3CDTF">2012-11-05T08:06:15Z</dcterms:modified>
</cp:coreProperties>
</file>