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cakirtarim.com/pulluk/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4536503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Tarım Makinalarında İş Kapasitesi</a:t>
            </a:r>
            <a:br>
              <a:rPr lang="tr-TR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sz="1800" dirty="0" err="1" smtClean="0"/>
              <a:t>Doç.Dr</a:t>
            </a:r>
            <a:r>
              <a:rPr lang="tr-TR" sz="1800" dirty="0" smtClean="0"/>
              <a:t>. Mehmet Fırat BARAN</a:t>
            </a:r>
            <a:r>
              <a:rPr lang="tr-TR" sz="1800" smtClean="0"/>
              <a:t/>
            </a:r>
            <a:br>
              <a:rPr lang="tr-TR" sz="1800" smtClean="0"/>
            </a:br>
            <a:r>
              <a:rPr lang="tr-TR" sz="1800" smtClean="0"/>
              <a:t>Siirt Üniversitesi </a:t>
            </a:r>
            <a:r>
              <a:rPr lang="tr-TR" sz="1800" dirty="0" smtClean="0"/>
              <a:t>Ziraat Fakültesi </a:t>
            </a:r>
            <a:r>
              <a:rPr lang="tr-TR" sz="1800" dirty="0" err="1" smtClean="0"/>
              <a:t>Biyosistem</a:t>
            </a:r>
            <a:r>
              <a:rPr lang="tr-TR" sz="1800" dirty="0" smtClean="0"/>
              <a:t> Mühendisliği Bölümü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2627784" cy="836712"/>
          </a:xfrm>
        </p:spPr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208912" cy="5112568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tr-TR" sz="2400" dirty="0" smtClean="0">
                <a:solidFill>
                  <a:schemeClr val="tx1"/>
                </a:solidFill>
              </a:rPr>
              <a:t>Her birinin iş genişliği 30 cm olan 3 </a:t>
            </a:r>
            <a:r>
              <a:rPr lang="tr-TR" sz="2400" dirty="0" err="1" smtClean="0">
                <a:solidFill>
                  <a:schemeClr val="tx1"/>
                </a:solidFill>
              </a:rPr>
              <a:t>soklu</a:t>
            </a:r>
            <a:r>
              <a:rPr lang="tr-TR" sz="2400" dirty="0" smtClean="0">
                <a:solidFill>
                  <a:schemeClr val="tx1"/>
                </a:solidFill>
              </a:rPr>
              <a:t> bir pullukla 1 m/sn hızda sürüm yapılmaktadır. Bu pulluk 8.7 saatlik bir çalışma süresince 25 dekarlık araziyi işlemiştir. Pulluk, 13 KN çeki kuvvetine gereksinme duymaktadır. Örtme payı olmadığına göre;</a:t>
            </a: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schemeClr val="tx1"/>
                </a:solidFill>
              </a:rPr>
              <a:t>Zamandan yararlanma katsayısını?</a:t>
            </a:r>
          </a:p>
          <a:p>
            <a:pPr marL="457200" indent="-457200" algn="just">
              <a:buAutoNum type="alphaLcParenR"/>
            </a:pPr>
            <a:r>
              <a:rPr lang="tr-TR" sz="2400" dirty="0" smtClean="0">
                <a:solidFill>
                  <a:schemeClr val="tx1"/>
                </a:solidFill>
              </a:rPr>
              <a:t>Çeki gücünü bulunuz</a:t>
            </a:r>
            <a:r>
              <a:rPr lang="tr-TR" sz="2400" dirty="0" smtClean="0">
                <a:solidFill>
                  <a:schemeClr val="tx1"/>
                </a:solidFill>
              </a:rPr>
              <a:t>? </a:t>
            </a:r>
            <a:endParaRPr lang="tr-TR" sz="2400" dirty="0" smtClean="0">
              <a:solidFill>
                <a:schemeClr val="tx1"/>
              </a:solidFill>
            </a:endParaRPr>
          </a:p>
          <a:p>
            <a:pPr marL="457200" indent="-457200" algn="just"/>
            <a:r>
              <a:rPr lang="tr-TR" sz="2400" dirty="0" smtClean="0">
                <a:solidFill>
                  <a:schemeClr val="tx1"/>
                </a:solidFill>
              </a:rPr>
              <a:t>B=30 cm . 3= 90 cm= 0.9 m</a:t>
            </a:r>
          </a:p>
          <a:p>
            <a:pPr marL="457200" indent="-457200" algn="just"/>
            <a:r>
              <a:rPr lang="tr-TR" sz="2400" dirty="0" smtClean="0">
                <a:solidFill>
                  <a:schemeClr val="tx1"/>
                </a:solidFill>
              </a:rPr>
              <a:t>V=1m/s = 3.6 km/h</a:t>
            </a:r>
          </a:p>
          <a:p>
            <a:pPr marL="457200" indent="-457200" algn="just"/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= 2.5 /8.7 = 0.28 ha/h</a:t>
            </a:r>
          </a:p>
          <a:p>
            <a:pPr marL="457200" indent="-457200" algn="just"/>
            <a:r>
              <a:rPr lang="tr-TR" sz="2400" dirty="0" smtClean="0">
                <a:solidFill>
                  <a:schemeClr val="tx1"/>
                </a:solidFill>
              </a:rPr>
              <a:t>F=13 KN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7772400" cy="2088232"/>
          </a:xfrm>
        </p:spPr>
        <p:txBody>
          <a:bodyPr>
            <a:normAutofit fontScale="90000"/>
          </a:bodyPr>
          <a:lstStyle/>
          <a:p>
            <a:pPr marL="457200" indent="-457200" algn="l"/>
            <a:r>
              <a:rPr lang="tr-TR" sz="2400" dirty="0" smtClean="0"/>
              <a:t>	</a:t>
            </a:r>
            <a:r>
              <a:rPr lang="tr-TR" sz="2700" dirty="0" smtClean="0"/>
              <a:t>B=30 cm . 3= 90 cm= 0.9 m</a:t>
            </a:r>
            <a:br>
              <a:rPr lang="tr-TR" sz="2700" dirty="0" smtClean="0"/>
            </a:br>
            <a:r>
              <a:rPr lang="tr-TR" sz="2700" dirty="0" smtClean="0"/>
              <a:t>V=1m/s = 3.6 km/h</a:t>
            </a:r>
            <a:br>
              <a:rPr lang="tr-TR" sz="2700" dirty="0" smtClean="0"/>
            </a:br>
            <a:r>
              <a:rPr lang="tr-TR" sz="2700" dirty="0" err="1" smtClean="0"/>
              <a:t>Ca</a:t>
            </a:r>
            <a:r>
              <a:rPr lang="tr-TR" sz="2700" dirty="0" smtClean="0"/>
              <a:t>= 2.5 /8.7 = 0.28 ha/h</a:t>
            </a:r>
            <a:br>
              <a:rPr lang="tr-TR" sz="2700" dirty="0" smtClean="0"/>
            </a:br>
            <a:r>
              <a:rPr lang="tr-TR" sz="2700" dirty="0" smtClean="0"/>
              <a:t>F=13 KN</a:t>
            </a:r>
            <a:br>
              <a:rPr lang="tr-TR" sz="2700" dirty="0" smtClean="0"/>
            </a:br>
            <a:endParaRPr lang="tr-TR" sz="27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7016824" cy="3577952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A- </a:t>
            </a:r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smtClean="0">
                <a:solidFill>
                  <a:schemeClr val="tx1"/>
                </a:solidFill>
              </a:rPr>
              <a:t>= B . V/10 . </a:t>
            </a:r>
            <a:r>
              <a:rPr lang="tr-TR" sz="2400" dirty="0" err="1" smtClean="0">
                <a:solidFill>
                  <a:schemeClr val="tx1"/>
                </a:solidFill>
              </a:rPr>
              <a:t>Ef</a:t>
            </a:r>
            <a:r>
              <a:rPr lang="tr-TR" sz="2400" dirty="0" smtClean="0">
                <a:solidFill>
                  <a:schemeClr val="tx1"/>
                </a:solidFill>
              </a:rPr>
              <a:t>/100</a:t>
            </a:r>
          </a:p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Ef</a:t>
            </a:r>
            <a:r>
              <a:rPr lang="tr-TR" sz="2400" dirty="0" smtClean="0">
                <a:solidFill>
                  <a:schemeClr val="tx1"/>
                </a:solidFill>
              </a:rPr>
              <a:t>= 1000.</a:t>
            </a:r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 / B.V = 280/3.24 </a:t>
            </a:r>
          </a:p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Ef</a:t>
            </a:r>
            <a:r>
              <a:rPr lang="tr-TR" sz="2400" dirty="0" smtClean="0">
                <a:solidFill>
                  <a:schemeClr val="tx1"/>
                </a:solidFill>
              </a:rPr>
              <a:t> =  % </a:t>
            </a:r>
            <a:r>
              <a:rPr lang="tr-TR" sz="2400" dirty="0" smtClean="0">
                <a:solidFill>
                  <a:schemeClr val="tx1"/>
                </a:solidFill>
              </a:rPr>
              <a:t>86.41</a:t>
            </a:r>
          </a:p>
          <a:p>
            <a:pPr algn="l"/>
            <a:endParaRPr lang="tr-TR" sz="2400" dirty="0">
              <a:solidFill>
                <a:schemeClr val="tx1"/>
              </a:solidFill>
            </a:endParaRP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B- </a:t>
            </a:r>
            <a:r>
              <a:rPr lang="tr-TR" sz="2400" dirty="0" err="1" smtClean="0">
                <a:solidFill>
                  <a:schemeClr val="tx1"/>
                </a:solidFill>
              </a:rPr>
              <a:t>Nç</a:t>
            </a:r>
            <a:r>
              <a:rPr lang="tr-TR" sz="2400" dirty="0">
                <a:solidFill>
                  <a:schemeClr val="tx1"/>
                </a:solidFill>
              </a:rPr>
              <a:t>= F.V /3.6 = 13.3.6/3.6 = 13 KW</a:t>
            </a:r>
          </a:p>
          <a:p>
            <a:pPr algn="l"/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4" name="3 Resim" descr="http://www.cakirtarim.com/wp-content/uploads/113-1334_IMG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3520" y="980728"/>
            <a:ext cx="4320480" cy="3480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39552" y="548680"/>
            <a:ext cx="7920880" cy="50901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2) Teorik iş genişliği 155 cm olan çayır biçme </a:t>
            </a:r>
            <a:r>
              <a:rPr lang="tr-TR" sz="2400" dirty="0" err="1" smtClean="0">
                <a:solidFill>
                  <a:schemeClr val="tx1"/>
                </a:solidFill>
              </a:rPr>
              <a:t>makinasında</a:t>
            </a:r>
            <a:r>
              <a:rPr lang="tr-TR" sz="2400" dirty="0" smtClean="0">
                <a:solidFill>
                  <a:schemeClr val="tx1"/>
                </a:solidFill>
              </a:rPr>
              <a:t> çalışma hızı 5.4 km/h </a:t>
            </a:r>
            <a:r>
              <a:rPr lang="tr-TR" sz="2400" dirty="0" err="1" smtClean="0">
                <a:solidFill>
                  <a:schemeClr val="tx1"/>
                </a:solidFill>
              </a:rPr>
              <a:t>dir</a:t>
            </a:r>
            <a:r>
              <a:rPr lang="tr-TR" sz="2400" dirty="0" smtClean="0">
                <a:solidFill>
                  <a:schemeClr val="tx1"/>
                </a:solidFill>
              </a:rPr>
              <a:t>. Biçme sırasında biçme genişliğindeki kayıp %6 ve zamandan yararlanma katsayısı 0.72 olduğuna göre , 8 saatlik çalışma süresince ne kadar alan biçilebilir?</a:t>
            </a:r>
          </a:p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B=155 cm=1.55 m x 0.94 =1.45m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V=5.4 km/h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Ef</a:t>
            </a:r>
            <a:r>
              <a:rPr lang="tr-TR" sz="2400" dirty="0" smtClean="0">
                <a:solidFill>
                  <a:schemeClr val="tx1"/>
                </a:solidFill>
              </a:rPr>
              <a:t>=%72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=?</a:t>
            </a:r>
          </a:p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=B.V/10 . </a:t>
            </a:r>
            <a:r>
              <a:rPr lang="tr-TR" sz="2400" dirty="0" err="1" smtClean="0">
                <a:solidFill>
                  <a:schemeClr val="tx1"/>
                </a:solidFill>
              </a:rPr>
              <a:t>Ef</a:t>
            </a:r>
            <a:r>
              <a:rPr lang="tr-TR" sz="2400" dirty="0" smtClean="0">
                <a:solidFill>
                  <a:schemeClr val="tx1"/>
                </a:solidFill>
              </a:rPr>
              <a:t>/100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= (1.45 X 5.4/10) . 0.72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=0.563 ha/h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1 saatte 0.563 ha biçilirse 8 saatte 8X0.563 </a:t>
            </a:r>
            <a:r>
              <a:rPr lang="tr-TR" sz="2400" b="1" u="sng" dirty="0" smtClean="0">
                <a:solidFill>
                  <a:schemeClr val="tx1"/>
                </a:solidFill>
              </a:rPr>
              <a:t>= 4.5 ha biçilir.</a:t>
            </a:r>
            <a:endParaRPr lang="tr-TR" sz="2400" b="1" u="sng" dirty="0">
              <a:solidFill>
                <a:schemeClr val="tx1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916832"/>
            <a:ext cx="4248472" cy="3168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772400" cy="936104"/>
          </a:xfrm>
        </p:spPr>
        <p:txBody>
          <a:bodyPr>
            <a:normAutofit/>
          </a:bodyPr>
          <a:lstStyle/>
          <a:p>
            <a:r>
              <a:rPr lang="tr-TR" sz="2800" b="1" dirty="0" smtClean="0"/>
              <a:t>TARIM MAKİNALARINDA MASRAFLAR</a:t>
            </a:r>
            <a:endParaRPr lang="tr-TR" sz="28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67544" y="1340768"/>
            <a:ext cx="7920880" cy="4298032"/>
          </a:xfrm>
        </p:spPr>
        <p:txBody>
          <a:bodyPr>
            <a:norm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Masraflar, yıllık ve </a:t>
            </a:r>
            <a:r>
              <a:rPr lang="tr-TR" sz="2800" dirty="0" err="1" smtClean="0">
                <a:solidFill>
                  <a:schemeClr val="tx1"/>
                </a:solidFill>
              </a:rPr>
              <a:t>makinanın</a:t>
            </a:r>
            <a:r>
              <a:rPr lang="tr-TR" sz="2800" dirty="0" smtClean="0">
                <a:solidFill>
                  <a:schemeClr val="tx1"/>
                </a:solidFill>
              </a:rPr>
              <a:t> alınış fiyatının yüzdesi olarak ifade edilmesine rağmen, kullanılış ve çiftlik koşullarının farkından dolayı gerçek ve kesin bir çözüm yapılamaz. 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Çiftçinin kendi masrafını bulmasında ortalama değerler belirlenir.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Masraflar;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1.Sabit masraflar</a:t>
            </a:r>
          </a:p>
          <a:p>
            <a:pPr algn="just"/>
            <a:r>
              <a:rPr lang="tr-TR" sz="2800" dirty="0" smtClean="0">
                <a:solidFill>
                  <a:schemeClr val="tx1"/>
                </a:solidFill>
              </a:rPr>
              <a:t>2.Değişken masraflar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67544" y="548680"/>
            <a:ext cx="7304856" cy="5090120"/>
          </a:xfrm>
        </p:spPr>
        <p:txBody>
          <a:bodyPr>
            <a:normAutofit/>
          </a:bodyPr>
          <a:lstStyle/>
          <a:p>
            <a:pPr algn="l"/>
            <a:r>
              <a:rPr lang="tr-TR" sz="2400" b="1" u="sng" dirty="0" smtClean="0">
                <a:solidFill>
                  <a:schemeClr val="tx1"/>
                </a:solidFill>
              </a:rPr>
              <a:t>Sabit masraflar;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Amortisman 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Faiz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Sigorta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Koruma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Vergi masraflarıdır.</a:t>
            </a:r>
          </a:p>
          <a:p>
            <a:pPr algn="l"/>
            <a:r>
              <a:rPr lang="tr-TR" sz="2400" b="1" u="sng" dirty="0" smtClean="0">
                <a:solidFill>
                  <a:schemeClr val="tx1"/>
                </a:solidFill>
              </a:rPr>
              <a:t>Değişken (İşletme ) masrafları</a:t>
            </a:r>
            <a:r>
              <a:rPr lang="tr-TR" sz="2400" dirty="0" smtClean="0">
                <a:solidFill>
                  <a:schemeClr val="tx1"/>
                </a:solidFill>
              </a:rPr>
              <a:t>;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Yakıt ve yağ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Tamir ve bakım</a:t>
            </a:r>
          </a:p>
          <a:p>
            <a:pPr algn="l">
              <a:buFont typeface="Arial" pitchFamily="34" charset="0"/>
              <a:buChar char="•"/>
            </a:pPr>
            <a:r>
              <a:rPr lang="tr-TR" sz="2400" dirty="0" smtClean="0">
                <a:solidFill>
                  <a:schemeClr val="tx1"/>
                </a:solidFill>
              </a:rPr>
              <a:t>Personel masraflarıdır.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7704856" cy="5090120"/>
          </a:xfrm>
        </p:spPr>
        <p:txBody>
          <a:bodyPr>
            <a:normAutofit/>
          </a:bodyPr>
          <a:lstStyle/>
          <a:p>
            <a:pPr algn="l"/>
            <a:r>
              <a:rPr lang="tr-TR" sz="2800" u="sng" dirty="0" smtClean="0">
                <a:solidFill>
                  <a:schemeClr val="tx1"/>
                </a:solidFill>
              </a:rPr>
              <a:t>Amortisman: </a:t>
            </a:r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	</a:t>
            </a:r>
            <a:r>
              <a:rPr lang="tr-TR" sz="2800" dirty="0" err="1" smtClean="0">
                <a:solidFill>
                  <a:schemeClr val="tx1"/>
                </a:solidFill>
              </a:rPr>
              <a:t>Makinanın</a:t>
            </a:r>
            <a:r>
              <a:rPr lang="tr-TR" sz="2800" dirty="0" smtClean="0">
                <a:solidFill>
                  <a:schemeClr val="tx1"/>
                </a:solidFill>
              </a:rPr>
              <a:t> alınış fiyatının kullanma süresine dağılışı anlaşılır. Bu masrafın hesaplanmasında </a:t>
            </a:r>
            <a:r>
              <a:rPr lang="tr-TR" sz="2800" dirty="0" err="1" smtClean="0">
                <a:solidFill>
                  <a:schemeClr val="tx1"/>
                </a:solidFill>
              </a:rPr>
              <a:t>makinanın</a:t>
            </a:r>
            <a:r>
              <a:rPr lang="tr-TR" sz="2800" dirty="0" smtClean="0">
                <a:solidFill>
                  <a:schemeClr val="tx1"/>
                </a:solidFill>
              </a:rPr>
              <a:t> tüm dayanma ömrü ve yıllık çalışma süresinin bilinmesi gereklidir. </a:t>
            </a:r>
            <a:r>
              <a:rPr lang="tr-TR" sz="2800" dirty="0" err="1" smtClean="0">
                <a:solidFill>
                  <a:schemeClr val="tx1"/>
                </a:solidFill>
              </a:rPr>
              <a:t>Makinaların</a:t>
            </a:r>
            <a:r>
              <a:rPr lang="tr-TR" sz="2800" dirty="0" smtClean="0">
                <a:solidFill>
                  <a:schemeClr val="tx1"/>
                </a:solidFill>
              </a:rPr>
              <a:t> çalışma süreleri yıldan yıla pek fazla farklılık göstermez. Kullanma </a:t>
            </a:r>
            <a:r>
              <a:rPr lang="tr-TR" sz="2800" dirty="0" err="1" smtClean="0">
                <a:solidFill>
                  <a:schemeClr val="tx1"/>
                </a:solidFill>
              </a:rPr>
              <a:t>ömrüde</a:t>
            </a:r>
            <a:r>
              <a:rPr lang="tr-TR" sz="2800" dirty="0" smtClean="0">
                <a:solidFill>
                  <a:schemeClr val="tx1"/>
                </a:solidFill>
              </a:rPr>
              <a:t> yıllık çalışma süresine bağlıdır.</a:t>
            </a:r>
          </a:p>
          <a:p>
            <a:pPr algn="l"/>
            <a:endParaRPr lang="tr-TR" sz="2800" dirty="0" smtClean="0">
              <a:solidFill>
                <a:schemeClr val="tx1"/>
              </a:solidFill>
            </a:endParaRPr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Amortisman = </a:t>
            </a:r>
            <a:r>
              <a:rPr lang="tr-TR" sz="2800" u="sng" dirty="0" err="1" smtClean="0">
                <a:solidFill>
                  <a:schemeClr val="tx1"/>
                </a:solidFill>
              </a:rPr>
              <a:t>Makinanın</a:t>
            </a:r>
            <a:r>
              <a:rPr lang="tr-TR" sz="2800" u="sng" dirty="0" smtClean="0">
                <a:solidFill>
                  <a:schemeClr val="tx1"/>
                </a:solidFill>
              </a:rPr>
              <a:t> fiyatı 	</a:t>
            </a:r>
            <a:r>
              <a:rPr lang="tr-TR" sz="2800" dirty="0" smtClean="0">
                <a:solidFill>
                  <a:schemeClr val="tx1"/>
                </a:solidFill>
              </a:rPr>
              <a:t>	 (TL/yıl)</a:t>
            </a:r>
          </a:p>
          <a:p>
            <a:pPr algn="l"/>
            <a:r>
              <a:rPr lang="tr-TR" sz="2800" dirty="0" smtClean="0">
                <a:solidFill>
                  <a:schemeClr val="tx1"/>
                </a:solidFill>
              </a:rPr>
              <a:t>			Ömrü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692696"/>
            <a:ext cx="7776864" cy="5616624"/>
          </a:xfrm>
        </p:spPr>
        <p:txBody>
          <a:bodyPr>
            <a:normAutofit lnSpcReduction="10000"/>
          </a:bodyPr>
          <a:lstStyle/>
          <a:p>
            <a:pPr algn="l"/>
            <a:r>
              <a:rPr lang="tr-TR" sz="2800" b="1" u="sng" dirty="0" smtClean="0">
                <a:solidFill>
                  <a:schemeClr val="tx1"/>
                </a:solidFill>
              </a:rPr>
              <a:t>Toplam sabit masraflar;</a:t>
            </a:r>
            <a:r>
              <a:rPr lang="tr-TR" sz="2800" dirty="0" smtClean="0">
                <a:solidFill>
                  <a:schemeClr val="tx1"/>
                </a:solidFill>
              </a:rPr>
              <a:t/>
            </a:r>
            <a:br>
              <a:rPr lang="tr-TR" sz="2800" dirty="0" smtClean="0">
                <a:solidFill>
                  <a:schemeClr val="tx1"/>
                </a:solidFill>
              </a:rPr>
            </a:br>
            <a:r>
              <a:rPr lang="tr-TR" sz="2800" dirty="0" smtClean="0">
                <a:solidFill>
                  <a:schemeClr val="tx1"/>
                </a:solidFill>
              </a:rPr>
              <a:t>Amortisman, vergi, faiz ve sigortayı da kapsar.</a:t>
            </a:r>
          </a:p>
          <a:p>
            <a:pPr algn="l"/>
            <a:endParaRPr lang="tr-TR" sz="2800" dirty="0" smtClean="0"/>
          </a:p>
          <a:p>
            <a:pPr algn="l"/>
            <a:r>
              <a:rPr lang="tr-TR" sz="2800" dirty="0" err="1" smtClean="0">
                <a:solidFill>
                  <a:schemeClr val="tx1"/>
                </a:solidFill>
              </a:rPr>
              <a:t>Cos</a:t>
            </a:r>
            <a:r>
              <a:rPr lang="tr-TR" sz="2800" dirty="0" smtClean="0">
                <a:solidFill>
                  <a:schemeClr val="tx1"/>
                </a:solidFill>
              </a:rPr>
              <a:t>=</a:t>
            </a:r>
            <a:r>
              <a:rPr lang="tr-TR" sz="2800" dirty="0" err="1" smtClean="0">
                <a:solidFill>
                  <a:schemeClr val="tx1"/>
                </a:solidFill>
              </a:rPr>
              <a:t>Coa</a:t>
            </a:r>
            <a:r>
              <a:rPr lang="tr-TR" sz="2800" dirty="0" smtClean="0">
                <a:solidFill>
                  <a:schemeClr val="tx1"/>
                </a:solidFill>
              </a:rPr>
              <a:t>/</a:t>
            </a:r>
            <a:r>
              <a:rPr lang="tr-TR" sz="2800" dirty="0" err="1" smtClean="0">
                <a:solidFill>
                  <a:schemeClr val="tx1"/>
                </a:solidFill>
              </a:rPr>
              <a:t>Pu</a:t>
            </a:r>
            <a:r>
              <a:rPr lang="tr-TR" sz="2800" dirty="0" smtClean="0">
                <a:solidFill>
                  <a:schemeClr val="tx1"/>
                </a:solidFill>
              </a:rPr>
              <a:t> = (1-</a:t>
            </a:r>
            <a:r>
              <a:rPr lang="tr-TR" sz="2800" dirty="0" err="1" smtClean="0">
                <a:solidFill>
                  <a:schemeClr val="tx1"/>
                </a:solidFill>
              </a:rPr>
              <a:t>Hd</a:t>
            </a:r>
            <a:r>
              <a:rPr lang="tr-TR" sz="2800" dirty="0" smtClean="0">
                <a:solidFill>
                  <a:schemeClr val="tx1"/>
                </a:solidFill>
              </a:rPr>
              <a:t>)[</a:t>
            </a:r>
            <a:r>
              <a:rPr lang="tr-TR" sz="2800" u="sng" dirty="0" smtClean="0">
                <a:solidFill>
                  <a:schemeClr val="tx1"/>
                </a:solidFill>
              </a:rPr>
              <a:t>L (1+ L)</a:t>
            </a:r>
            <a:r>
              <a:rPr lang="tr-TR" sz="1800" u="sng" dirty="0" smtClean="0">
                <a:solidFill>
                  <a:schemeClr val="tx1"/>
                </a:solidFill>
              </a:rPr>
              <a:t>n</a:t>
            </a:r>
            <a:r>
              <a:rPr lang="tr-TR" sz="2800" u="sng" dirty="0" smtClean="0">
                <a:solidFill>
                  <a:schemeClr val="tx1"/>
                </a:solidFill>
              </a:rPr>
              <a:t>  </a:t>
            </a:r>
            <a:r>
              <a:rPr lang="tr-TR" sz="2800" dirty="0" smtClean="0">
                <a:solidFill>
                  <a:schemeClr val="tx1"/>
                </a:solidFill>
              </a:rPr>
              <a:t>] + </a:t>
            </a:r>
            <a:r>
              <a:rPr lang="tr-TR" sz="2800" dirty="0" err="1" smtClean="0">
                <a:solidFill>
                  <a:schemeClr val="tx1"/>
                </a:solidFill>
              </a:rPr>
              <a:t>Ktis</a:t>
            </a:r>
            <a:r>
              <a:rPr lang="tr-TR" sz="2800" dirty="0" smtClean="0">
                <a:solidFill>
                  <a:schemeClr val="tx1"/>
                </a:solidFill>
              </a:rPr>
              <a:t> /100</a:t>
            </a:r>
          </a:p>
          <a:p>
            <a:pPr algn="l"/>
            <a:r>
              <a:rPr lang="tr-TR" sz="2800" dirty="0" smtClean="0"/>
              <a:t>			       </a:t>
            </a:r>
            <a:r>
              <a:rPr lang="tr-TR" sz="2800" dirty="0" smtClean="0">
                <a:solidFill>
                  <a:schemeClr val="tx1"/>
                </a:solidFill>
              </a:rPr>
              <a:t>(1+L)</a:t>
            </a:r>
            <a:r>
              <a:rPr lang="tr-TR" sz="1800" dirty="0" smtClean="0">
                <a:solidFill>
                  <a:schemeClr val="tx1"/>
                </a:solidFill>
              </a:rPr>
              <a:t>n-1</a:t>
            </a:r>
          </a:p>
          <a:p>
            <a:pPr algn="l"/>
            <a:endParaRPr lang="tr-TR" sz="1800" dirty="0" smtClean="0">
              <a:solidFill>
                <a:schemeClr val="tx1"/>
              </a:solidFill>
            </a:endParaRP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Cos</a:t>
            </a:r>
            <a:r>
              <a:rPr lang="tr-TR" sz="1800" dirty="0" smtClean="0">
                <a:solidFill>
                  <a:schemeClr val="tx1"/>
                </a:solidFill>
              </a:rPr>
              <a:t>	: Yıllık özgül sabit masraf (1/yıl)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Coa</a:t>
            </a:r>
            <a:r>
              <a:rPr lang="tr-TR" sz="1800" dirty="0" smtClean="0">
                <a:solidFill>
                  <a:schemeClr val="tx1"/>
                </a:solidFill>
              </a:rPr>
              <a:t>	:Yıllık toplam sabit masraf (TL/Yıl)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Pu</a:t>
            </a:r>
            <a:r>
              <a:rPr lang="tr-TR" sz="1800" dirty="0" smtClean="0">
                <a:solidFill>
                  <a:schemeClr val="tx1"/>
                </a:solidFill>
              </a:rPr>
              <a:t>	: </a:t>
            </a:r>
            <a:r>
              <a:rPr lang="tr-TR" sz="1800" dirty="0" err="1" smtClean="0">
                <a:solidFill>
                  <a:schemeClr val="tx1"/>
                </a:solidFill>
              </a:rPr>
              <a:t>Makinanın</a:t>
            </a:r>
            <a:r>
              <a:rPr lang="tr-TR" sz="1800" dirty="0" smtClean="0">
                <a:solidFill>
                  <a:schemeClr val="tx1"/>
                </a:solidFill>
              </a:rPr>
              <a:t> satın alma fiyatı (TL)</a:t>
            </a:r>
          </a:p>
          <a:p>
            <a:pPr algn="l"/>
            <a:r>
              <a:rPr lang="tr-TR" sz="1800" dirty="0" smtClean="0">
                <a:solidFill>
                  <a:schemeClr val="tx1"/>
                </a:solidFill>
              </a:rPr>
              <a:t>n	:Makinanın ekonomik ömrü (Yıl)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Hd</a:t>
            </a:r>
            <a:r>
              <a:rPr lang="tr-TR" sz="1800" dirty="0" smtClean="0">
                <a:solidFill>
                  <a:schemeClr val="tx1"/>
                </a:solidFill>
              </a:rPr>
              <a:t>	: Hurda değeri (%)</a:t>
            </a:r>
          </a:p>
          <a:p>
            <a:pPr algn="l"/>
            <a:r>
              <a:rPr lang="tr-TR" sz="1800" dirty="0" smtClean="0">
                <a:solidFill>
                  <a:schemeClr val="tx1"/>
                </a:solidFill>
              </a:rPr>
              <a:t>L	:yıllık faiz oranı (%)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Ktis</a:t>
            </a:r>
            <a:r>
              <a:rPr lang="tr-TR" sz="1800" dirty="0" smtClean="0">
                <a:solidFill>
                  <a:schemeClr val="tx1"/>
                </a:solidFill>
              </a:rPr>
              <a:t>	: yıllık vergi, sigorta ve koruma maliyeti (%)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Hd</a:t>
            </a:r>
            <a:r>
              <a:rPr lang="tr-TR" sz="1800" dirty="0" smtClean="0">
                <a:solidFill>
                  <a:schemeClr val="tx1"/>
                </a:solidFill>
              </a:rPr>
              <a:t>	:satın alma bedelinin %10’u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Ktis</a:t>
            </a:r>
            <a:r>
              <a:rPr lang="tr-TR" sz="1800" dirty="0" smtClean="0">
                <a:solidFill>
                  <a:schemeClr val="tx1"/>
                </a:solidFill>
              </a:rPr>
              <a:t>	: satın alma bedelinin %2’ si olarak alınır.</a:t>
            </a:r>
            <a:endParaRPr lang="tr-TR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95536" y="476672"/>
            <a:ext cx="7376864" cy="5760640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Yıllık faiz oranı;</a:t>
            </a:r>
          </a:p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L = </a:t>
            </a:r>
            <a:r>
              <a:rPr lang="tr-TR" sz="2400" dirty="0" err="1" smtClean="0">
                <a:solidFill>
                  <a:schemeClr val="tx1"/>
                </a:solidFill>
              </a:rPr>
              <a:t>Ip</a:t>
            </a:r>
            <a:r>
              <a:rPr lang="tr-TR" sz="2400" dirty="0" smtClean="0">
                <a:solidFill>
                  <a:schemeClr val="tx1"/>
                </a:solidFill>
              </a:rPr>
              <a:t> – </a:t>
            </a:r>
            <a:r>
              <a:rPr lang="tr-TR" sz="2400" dirty="0" err="1" smtClean="0">
                <a:solidFill>
                  <a:schemeClr val="tx1"/>
                </a:solidFill>
              </a:rPr>
              <a:t>Ig</a:t>
            </a:r>
            <a:r>
              <a:rPr lang="tr-TR" sz="2400" dirty="0" smtClean="0">
                <a:solidFill>
                  <a:schemeClr val="tx1"/>
                </a:solidFill>
              </a:rPr>
              <a:t> / 1 + </a:t>
            </a:r>
            <a:r>
              <a:rPr lang="tr-TR" sz="2400" dirty="0" err="1" smtClean="0">
                <a:solidFill>
                  <a:schemeClr val="tx1"/>
                </a:solidFill>
              </a:rPr>
              <a:t>Ig</a:t>
            </a:r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Ip</a:t>
            </a:r>
            <a:r>
              <a:rPr lang="tr-TR" sz="2400" dirty="0" smtClean="0">
                <a:solidFill>
                  <a:schemeClr val="tx1"/>
                </a:solidFill>
              </a:rPr>
              <a:t>: Yaygın olarak kullanılan yıllık faiz oranı,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Ig</a:t>
            </a:r>
            <a:r>
              <a:rPr lang="tr-TR" sz="2400" dirty="0" smtClean="0">
                <a:solidFill>
                  <a:schemeClr val="tx1"/>
                </a:solidFill>
              </a:rPr>
              <a:t>:Enflasyon oranı</a:t>
            </a:r>
          </a:p>
          <a:p>
            <a:pPr algn="l"/>
            <a:endParaRPr lang="tr-TR" sz="2400" u="sng" dirty="0" smtClean="0">
              <a:solidFill>
                <a:schemeClr val="tx1"/>
              </a:solidFill>
            </a:endParaRPr>
          </a:p>
          <a:p>
            <a:pPr algn="l"/>
            <a:r>
              <a:rPr lang="tr-TR" sz="2400" b="1" u="sng" dirty="0" smtClean="0">
                <a:solidFill>
                  <a:schemeClr val="tx1"/>
                </a:solidFill>
              </a:rPr>
              <a:t>Değişken masraflar;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Makinaların</a:t>
            </a:r>
            <a:r>
              <a:rPr lang="tr-TR" sz="2400" dirty="0" smtClean="0">
                <a:solidFill>
                  <a:schemeClr val="tx1"/>
                </a:solidFill>
              </a:rPr>
              <a:t> yıllık çalışma sürelerine bağlıdır.</a:t>
            </a:r>
          </a:p>
          <a:p>
            <a:pPr algn="l"/>
            <a:r>
              <a:rPr lang="tr-TR" sz="2400" i="1" dirty="0" smtClean="0">
                <a:solidFill>
                  <a:schemeClr val="tx1"/>
                </a:solidFill>
              </a:rPr>
              <a:t>Tamir-bakım masrafı: 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Crm</a:t>
            </a:r>
            <a:r>
              <a:rPr lang="tr-TR" sz="2400" dirty="0" smtClean="0">
                <a:solidFill>
                  <a:schemeClr val="tx1"/>
                </a:solidFill>
              </a:rPr>
              <a:t>/</a:t>
            </a:r>
            <a:r>
              <a:rPr lang="tr-TR" sz="2400" dirty="0" err="1" smtClean="0">
                <a:solidFill>
                  <a:schemeClr val="tx1"/>
                </a:solidFill>
              </a:rPr>
              <a:t>Pu</a:t>
            </a:r>
            <a:r>
              <a:rPr lang="tr-TR" sz="2400" dirty="0" smtClean="0">
                <a:solidFill>
                  <a:schemeClr val="tx1"/>
                </a:solidFill>
              </a:rPr>
              <a:t> = Rf1 [ t /100 ] </a:t>
            </a:r>
            <a:r>
              <a:rPr lang="tr-TR" sz="1800" dirty="0" smtClean="0">
                <a:solidFill>
                  <a:schemeClr val="tx1"/>
                </a:solidFill>
              </a:rPr>
              <a:t>Rf2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Crm</a:t>
            </a:r>
            <a:r>
              <a:rPr lang="tr-TR" sz="1800" dirty="0" smtClean="0">
                <a:solidFill>
                  <a:schemeClr val="tx1"/>
                </a:solidFill>
              </a:rPr>
              <a:t> : Tamir bakım masrafı (TL)</a:t>
            </a:r>
          </a:p>
          <a:p>
            <a:pPr algn="l"/>
            <a:r>
              <a:rPr lang="tr-TR" sz="1800" dirty="0" err="1" smtClean="0">
                <a:solidFill>
                  <a:schemeClr val="tx1"/>
                </a:solidFill>
              </a:rPr>
              <a:t>Pu</a:t>
            </a:r>
            <a:r>
              <a:rPr lang="tr-TR" sz="1800" dirty="0" smtClean="0">
                <a:solidFill>
                  <a:schemeClr val="tx1"/>
                </a:solidFill>
              </a:rPr>
              <a:t>:Satın alma fiyatı (TL)</a:t>
            </a:r>
          </a:p>
          <a:p>
            <a:pPr algn="l"/>
            <a:r>
              <a:rPr lang="tr-TR" sz="1800" dirty="0" smtClean="0">
                <a:solidFill>
                  <a:schemeClr val="tx1"/>
                </a:solidFill>
              </a:rPr>
              <a:t>RF1,RF2: tamir bakım faktörleri</a:t>
            </a:r>
          </a:p>
          <a:p>
            <a:pPr algn="l"/>
            <a:r>
              <a:rPr lang="tr-TR" sz="1800" dirty="0" smtClean="0">
                <a:solidFill>
                  <a:schemeClr val="tx1"/>
                </a:solidFill>
              </a:rPr>
              <a:t>T: Kullanım süresi</a:t>
            </a:r>
          </a:p>
          <a:p>
            <a:pPr algn="l"/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Bazı Tarım </a:t>
            </a:r>
            <a:r>
              <a:rPr lang="tr-TR" sz="2800" dirty="0" err="1" smtClean="0"/>
              <a:t>Makinalarının</a:t>
            </a:r>
            <a:r>
              <a:rPr lang="tr-TR" sz="2800" dirty="0" smtClean="0"/>
              <a:t> Tamir </a:t>
            </a:r>
            <a:r>
              <a:rPr lang="tr-TR" sz="2800" dirty="0" err="1" smtClean="0"/>
              <a:t>BakımFaktörleri</a:t>
            </a:r>
            <a:endParaRPr lang="tr-TR" sz="28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tr-TR" dirty="0" smtClean="0"/>
                        <a:t>Tarım </a:t>
                      </a:r>
                      <a:r>
                        <a:rPr lang="tr-TR" dirty="0" err="1" smtClean="0"/>
                        <a:t>Makinaları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Ömrü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RF1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RF2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Traktör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10000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0.01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Pulluk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0.43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Kültüvatör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0.30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Ekim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1200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0.54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Biçerdöver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0.08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2.1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Balya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2000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0.23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1.8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467544" y="476672"/>
            <a:ext cx="8208912" cy="5688632"/>
          </a:xfrm>
        </p:spPr>
        <p:txBody>
          <a:bodyPr>
            <a:normAutofit/>
          </a:bodyPr>
          <a:lstStyle/>
          <a:p>
            <a:pPr algn="l"/>
            <a:r>
              <a:rPr lang="tr-TR" sz="2800" u="sng" dirty="0" smtClean="0">
                <a:solidFill>
                  <a:schemeClr val="tx1"/>
                </a:solidFill>
              </a:rPr>
              <a:t>Yakıt ve yağ masrafı;</a:t>
            </a:r>
          </a:p>
          <a:p>
            <a:pPr algn="l"/>
            <a:endParaRPr lang="tr-TR" sz="2800" dirty="0" smtClean="0">
              <a:solidFill>
                <a:schemeClr val="tx1"/>
              </a:solidFill>
            </a:endParaRPr>
          </a:p>
          <a:p>
            <a:pPr algn="l"/>
            <a:r>
              <a:rPr lang="tr-TR" sz="2800" dirty="0" err="1" smtClean="0">
                <a:solidFill>
                  <a:schemeClr val="tx1"/>
                </a:solidFill>
              </a:rPr>
              <a:t>Cs</a:t>
            </a:r>
            <a:r>
              <a:rPr lang="tr-TR" sz="2800" dirty="0" smtClean="0">
                <a:solidFill>
                  <a:schemeClr val="tx1"/>
                </a:solidFill>
              </a:rPr>
              <a:t>: P . </a:t>
            </a:r>
            <a:r>
              <a:rPr lang="tr-TR" sz="2800" dirty="0" err="1" smtClean="0">
                <a:solidFill>
                  <a:schemeClr val="tx1"/>
                </a:solidFill>
              </a:rPr>
              <a:t>Qi</a:t>
            </a:r>
            <a:r>
              <a:rPr lang="tr-TR" sz="2800" dirty="0" smtClean="0">
                <a:solidFill>
                  <a:schemeClr val="tx1"/>
                </a:solidFill>
              </a:rPr>
              <a:t> /</a:t>
            </a:r>
            <a:r>
              <a:rPr lang="tr-TR" sz="2800" dirty="0" err="1" smtClean="0">
                <a:solidFill>
                  <a:schemeClr val="tx1"/>
                </a:solidFill>
              </a:rPr>
              <a:t>Ca</a:t>
            </a:r>
            <a:r>
              <a:rPr lang="tr-TR" sz="2800" dirty="0" smtClean="0">
                <a:solidFill>
                  <a:schemeClr val="tx1"/>
                </a:solidFill>
              </a:rPr>
              <a:t>	</a:t>
            </a:r>
          </a:p>
          <a:p>
            <a:pPr algn="l"/>
            <a:endParaRPr lang="tr-TR" sz="28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Cs</a:t>
            </a:r>
            <a:r>
              <a:rPr lang="tr-TR" sz="2400" dirty="0" smtClean="0">
                <a:solidFill>
                  <a:schemeClr val="tx1"/>
                </a:solidFill>
              </a:rPr>
              <a:t>: yakıt yada yağ masrafı (TL/ha)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P: Yakıt yada yağ fiyatı (TL/litre)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Qİ: Motorun tükettiği yakıt yada yağ  (litre/h)</a:t>
            </a:r>
          </a:p>
          <a:p>
            <a:pPr algn="l"/>
            <a:r>
              <a:rPr lang="tr-TR" sz="2400" dirty="0" err="1" smtClean="0">
                <a:solidFill>
                  <a:schemeClr val="tx1"/>
                </a:solidFill>
              </a:rPr>
              <a:t>Ca</a:t>
            </a:r>
            <a:r>
              <a:rPr lang="tr-TR" sz="2400" dirty="0" smtClean="0">
                <a:solidFill>
                  <a:schemeClr val="tx1"/>
                </a:solidFill>
              </a:rPr>
              <a:t>: Efektif alan iş kapasitesi (ha/h)</a:t>
            </a:r>
          </a:p>
          <a:p>
            <a:pPr algn="l"/>
            <a:endParaRPr lang="tr-TR" sz="2400" dirty="0" smtClean="0">
              <a:solidFill>
                <a:schemeClr val="tx1"/>
              </a:solidFill>
            </a:endParaRP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	Uygulamada yağ masrafı toplam yakıt masrafının % 10-15 olarak hesaplanır.</a:t>
            </a:r>
          </a:p>
          <a:p>
            <a:pPr algn="l"/>
            <a:r>
              <a:rPr lang="tr-TR" sz="2400" b="1" u="sng" dirty="0" smtClean="0">
                <a:solidFill>
                  <a:schemeClr val="tx1"/>
                </a:solidFill>
              </a:rPr>
              <a:t>Personel masrafı</a:t>
            </a:r>
            <a:r>
              <a:rPr lang="tr-TR" sz="2400" dirty="0" smtClean="0">
                <a:solidFill>
                  <a:schemeClr val="tx1"/>
                </a:solidFill>
              </a:rPr>
              <a:t>; Personele ödenen masraftır.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016223"/>
          </a:xfrm>
        </p:spPr>
        <p:txBody>
          <a:bodyPr>
            <a:normAutofit/>
          </a:bodyPr>
          <a:lstStyle/>
          <a:p>
            <a:pPr algn="just"/>
            <a:r>
              <a:rPr lang="tr-TR" sz="3200" b="1" u="sng" dirty="0" smtClean="0"/>
              <a:t>İş Kapasitesi, </a:t>
            </a:r>
            <a:r>
              <a:rPr lang="tr-TR" sz="3200" dirty="0" smtClean="0"/>
              <a:t>birim zamanda yapılan iş miktarıdır. </a:t>
            </a:r>
            <a:br>
              <a:rPr lang="tr-TR" sz="3200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endParaRPr lang="tr-TR" sz="2400" dirty="0"/>
          </a:p>
        </p:txBody>
      </p:sp>
      <p:sp>
        <p:nvSpPr>
          <p:cNvPr id="4" name="2 Alt Başlık"/>
          <p:cNvSpPr>
            <a:spLocks noGrp="1"/>
          </p:cNvSpPr>
          <p:nvPr>
            <p:ph type="subTitle" idx="1"/>
          </p:nvPr>
        </p:nvSpPr>
        <p:spPr>
          <a:xfrm>
            <a:off x="251520" y="1484784"/>
            <a:ext cx="8640960" cy="5112568"/>
          </a:xfrm>
        </p:spPr>
        <p:txBody>
          <a:bodyPr>
            <a:normAutofit fontScale="92500"/>
          </a:bodyPr>
          <a:lstStyle/>
          <a:p>
            <a:pPr algn="l"/>
            <a:r>
              <a:rPr lang="tr-TR" dirty="0" smtClean="0">
                <a:solidFill>
                  <a:schemeClr val="tx1"/>
                </a:solidFill>
              </a:rPr>
              <a:t>Birim zamanda yapılan işin miktarı bazı etkenlere bağlıdır. </a:t>
            </a:r>
            <a:br>
              <a:rPr lang="tr-TR" dirty="0" smtClean="0">
                <a:solidFill>
                  <a:schemeClr val="tx1"/>
                </a:solidFill>
              </a:rPr>
            </a:br>
            <a:r>
              <a:rPr lang="tr-TR" dirty="0" smtClean="0">
                <a:solidFill>
                  <a:schemeClr val="tx1"/>
                </a:solidFill>
              </a:rPr>
              <a:t>En önemli etken zamandır. 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Tarlada yürüyerek iş yapan </a:t>
            </a:r>
            <a:r>
              <a:rPr lang="tr-TR" dirty="0" err="1" smtClean="0">
                <a:solidFill>
                  <a:schemeClr val="tx1"/>
                </a:solidFill>
              </a:rPr>
              <a:t>makinalarda</a:t>
            </a:r>
            <a:r>
              <a:rPr lang="tr-TR" dirty="0" smtClean="0">
                <a:solidFill>
                  <a:schemeClr val="tx1"/>
                </a:solidFill>
              </a:rPr>
              <a:t> iş genişliği ve ilerleme hızı da önemli etkendir.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*Tarlada yürüyerek çalışan </a:t>
            </a:r>
            <a:r>
              <a:rPr lang="tr-TR" dirty="0" err="1" smtClean="0">
                <a:solidFill>
                  <a:schemeClr val="tx1"/>
                </a:solidFill>
              </a:rPr>
              <a:t>makinalar</a:t>
            </a:r>
            <a:r>
              <a:rPr lang="tr-TR" dirty="0" smtClean="0">
                <a:solidFill>
                  <a:schemeClr val="tx1"/>
                </a:solidFill>
              </a:rPr>
              <a:t> için, iş kapasitesi da/h veya ha/h birimiyle ifade edilir.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*Sabit olarak çalışan </a:t>
            </a:r>
            <a:r>
              <a:rPr lang="tr-TR" dirty="0" err="1" smtClean="0">
                <a:solidFill>
                  <a:schemeClr val="tx1"/>
                </a:solidFill>
              </a:rPr>
              <a:t>makinalarda</a:t>
            </a:r>
            <a:r>
              <a:rPr lang="tr-TR" dirty="0" smtClean="0">
                <a:solidFill>
                  <a:schemeClr val="tx1"/>
                </a:solidFill>
              </a:rPr>
              <a:t>, birim zamanda işlenen ürün olarak ton/saat (t/h) birimiyle ifade edilir.</a:t>
            </a:r>
          </a:p>
          <a:p>
            <a:pPr algn="l"/>
            <a:r>
              <a:rPr lang="tr-TR" dirty="0" smtClean="0">
                <a:solidFill>
                  <a:schemeClr val="tx1"/>
                </a:solidFill>
              </a:rPr>
              <a:t>*Taşımada ise, ton/km-saat olarak hesaplanır.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683568" y="620688"/>
            <a:ext cx="7560840" cy="5328592"/>
          </a:xfrm>
        </p:spPr>
        <p:txBody>
          <a:bodyPr>
            <a:normAutofit/>
          </a:bodyPr>
          <a:lstStyle/>
          <a:p>
            <a:pPr algn="l"/>
            <a:endParaRPr lang="tr-TR" sz="2800" u="sng" dirty="0" smtClean="0">
              <a:solidFill>
                <a:schemeClr val="tx1"/>
              </a:solidFill>
            </a:endParaRPr>
          </a:p>
          <a:p>
            <a:pPr algn="l"/>
            <a:endParaRPr lang="tr-TR" sz="2800" u="sng" dirty="0" smtClean="0">
              <a:solidFill>
                <a:schemeClr val="tx1"/>
              </a:solidFill>
            </a:endParaRPr>
          </a:p>
          <a:p>
            <a:pPr algn="l"/>
            <a:r>
              <a:rPr lang="tr-TR" sz="2800" u="sng" dirty="0" smtClean="0">
                <a:solidFill>
                  <a:schemeClr val="tx1"/>
                </a:solidFill>
              </a:rPr>
              <a:t>Tarım </a:t>
            </a:r>
            <a:r>
              <a:rPr lang="tr-TR" sz="2800" u="sng" dirty="0" err="1" smtClean="0">
                <a:solidFill>
                  <a:schemeClr val="tx1"/>
                </a:solidFill>
              </a:rPr>
              <a:t>makinalarında</a:t>
            </a:r>
            <a:r>
              <a:rPr lang="tr-TR" sz="2800" u="sng" dirty="0" smtClean="0">
                <a:solidFill>
                  <a:schemeClr val="tx1"/>
                </a:solidFill>
              </a:rPr>
              <a:t> toplam masraf;</a:t>
            </a:r>
          </a:p>
          <a:p>
            <a:pPr algn="l"/>
            <a:r>
              <a:rPr lang="tr-TR" sz="2800" smtClean="0">
                <a:solidFill>
                  <a:schemeClr val="tx1"/>
                </a:solidFill>
              </a:rPr>
              <a:t>	Çalışma </a:t>
            </a:r>
            <a:r>
              <a:rPr lang="tr-TR" sz="2800" dirty="0" smtClean="0">
                <a:solidFill>
                  <a:schemeClr val="tx1"/>
                </a:solidFill>
              </a:rPr>
              <a:t>saatine düşen toplam masraf veya iş ünitesi birimine düşen masraf olarak hesaplanır.</a:t>
            </a:r>
            <a:endParaRPr lang="tr-T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pPr algn="l"/>
            <a:r>
              <a:rPr lang="tr-TR" sz="3200" b="1" u="sng" dirty="0" smtClean="0"/>
              <a:t>İş Kapasitesi</a:t>
            </a:r>
            <a:br>
              <a:rPr lang="tr-TR" sz="3200" b="1" u="sng" dirty="0" smtClean="0"/>
            </a:b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1.Efektif iş kapasitesi</a:t>
            </a:r>
            <a:br>
              <a:rPr lang="tr-TR" sz="3200" dirty="0" smtClean="0"/>
            </a:br>
            <a:r>
              <a:rPr lang="tr-TR" sz="3200" dirty="0" smtClean="0"/>
              <a:t>2.Teorik (Kuramsal ) iş kapasitesi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algn="just"/>
            <a:r>
              <a:rPr lang="tr-TR" u="sng" dirty="0" smtClean="0"/>
              <a:t>Teorik iş kapasitesi</a:t>
            </a:r>
            <a:r>
              <a:rPr lang="tr-TR" dirty="0" smtClean="0"/>
              <a:t>, Alet veya </a:t>
            </a:r>
            <a:r>
              <a:rPr lang="tr-TR" dirty="0" err="1" smtClean="0"/>
              <a:t>makinanın</a:t>
            </a:r>
            <a:r>
              <a:rPr lang="tr-TR" dirty="0" smtClean="0"/>
              <a:t> en büyük çalışma hızında ve fazla yüklenme kapasitesinde zamanın yüzde yüzünü kullanarak gerçekleştirilen iş başarısıdır.</a:t>
            </a:r>
          </a:p>
          <a:p>
            <a:pPr algn="just"/>
            <a:r>
              <a:rPr lang="tr-TR" u="sng" dirty="0" smtClean="0"/>
              <a:t>Efektif iş kapasitesi, </a:t>
            </a:r>
            <a:r>
              <a:rPr lang="tr-TR" dirty="0" smtClean="0"/>
              <a:t>Tarla koşullarında alan ve ürün iş başarısı olarak hesaplanır. Çalışma hızı, iş genişliği ve ZYK bağlıdır.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tr-TR" sz="3600" b="1" dirty="0" err="1" smtClean="0"/>
              <a:t>Ca</a:t>
            </a:r>
            <a:r>
              <a:rPr lang="tr-TR" sz="3600" b="1" dirty="0" smtClean="0"/>
              <a:t> = V. B/10 . (</a:t>
            </a:r>
            <a:r>
              <a:rPr lang="tr-TR" sz="3600" b="1" dirty="0" err="1" smtClean="0"/>
              <a:t>Ef</a:t>
            </a:r>
            <a:r>
              <a:rPr lang="tr-TR" sz="3600" b="1" dirty="0" smtClean="0"/>
              <a:t>/100) 		ha/h</a:t>
            </a:r>
          </a:p>
          <a:p>
            <a:r>
              <a:rPr lang="tr-TR" sz="3600" b="1" dirty="0" err="1" smtClean="0"/>
              <a:t>Cü</a:t>
            </a:r>
            <a:r>
              <a:rPr lang="tr-TR" sz="3600" b="1" dirty="0" smtClean="0"/>
              <a:t>	= V. B. Y /10 . (</a:t>
            </a:r>
            <a:r>
              <a:rPr lang="tr-TR" sz="3600" b="1" dirty="0" err="1" smtClean="0"/>
              <a:t>Ef</a:t>
            </a:r>
            <a:r>
              <a:rPr lang="tr-TR" sz="3600" b="1" dirty="0" smtClean="0"/>
              <a:t>/100) 		t/h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sz="2800" dirty="0" smtClean="0"/>
              <a:t>Burada,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Ca</a:t>
            </a:r>
            <a:r>
              <a:rPr lang="tr-TR" sz="2800" dirty="0" smtClean="0"/>
              <a:t>	:Efektif alan iş kapasitesi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Cü</a:t>
            </a:r>
            <a:r>
              <a:rPr lang="tr-TR" sz="2800" dirty="0" smtClean="0"/>
              <a:t>	:Efektif ürün iş kapasitesi</a:t>
            </a:r>
          </a:p>
          <a:p>
            <a:pPr>
              <a:buNone/>
            </a:pPr>
            <a:r>
              <a:rPr lang="tr-TR" sz="2800" dirty="0" smtClean="0"/>
              <a:t>	V	: </a:t>
            </a:r>
            <a:r>
              <a:rPr lang="tr-TR" sz="2800" dirty="0" err="1" smtClean="0"/>
              <a:t>Makinanın</a:t>
            </a:r>
            <a:r>
              <a:rPr lang="tr-TR" sz="2800" dirty="0" smtClean="0"/>
              <a:t> çalışma hızı (km/h)</a:t>
            </a:r>
          </a:p>
          <a:p>
            <a:pPr>
              <a:buNone/>
            </a:pPr>
            <a:r>
              <a:rPr lang="tr-TR" sz="2800" dirty="0" smtClean="0"/>
              <a:t>	B	:iş genişliği (m)</a:t>
            </a:r>
          </a:p>
          <a:p>
            <a:pPr>
              <a:buNone/>
            </a:pPr>
            <a:r>
              <a:rPr lang="tr-TR" sz="2800" dirty="0" smtClean="0"/>
              <a:t>	</a:t>
            </a:r>
            <a:r>
              <a:rPr lang="tr-TR" sz="2800" dirty="0" err="1" smtClean="0"/>
              <a:t>Ef</a:t>
            </a:r>
            <a:r>
              <a:rPr lang="tr-TR" sz="2800" dirty="0" smtClean="0"/>
              <a:t>	:Zamandan yararlanma katsayısı (%)</a:t>
            </a:r>
          </a:p>
          <a:p>
            <a:pPr>
              <a:buNone/>
            </a:pPr>
            <a:r>
              <a:rPr lang="tr-TR" sz="2800" dirty="0" smtClean="0"/>
              <a:t>	Y	: Ürün verimi (t/ha)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3226370"/>
          </a:xfrm>
        </p:spPr>
        <p:txBody>
          <a:bodyPr>
            <a:normAutofit fontScale="90000"/>
          </a:bodyPr>
          <a:lstStyle/>
          <a:p>
            <a:pPr algn="l"/>
            <a:r>
              <a:rPr lang="tr-TR" sz="3200" b="1" u="sng" dirty="0" smtClean="0"/>
              <a:t>İş genişliğinin saptanması için (B),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err="1" smtClean="0"/>
              <a:t>Makinanın</a:t>
            </a:r>
            <a:r>
              <a:rPr lang="tr-TR" sz="3200" dirty="0" smtClean="0"/>
              <a:t> çalışma doğrultusuna dik yönde belli bir genişlik işaretlenir (L1). Belli bir çalışma sonrasında işlenemeyen genişlik ölçülür (L2), ölçülen iş genişliği sayısı (n) sayılır.</a:t>
            </a:r>
            <a:br>
              <a:rPr lang="tr-TR" sz="3200" dirty="0" smtClean="0"/>
            </a:br>
            <a:r>
              <a:rPr lang="tr-TR" sz="3200" b="1" dirty="0" smtClean="0"/>
              <a:t>B= L1-L2/n</a:t>
            </a:r>
            <a:r>
              <a:rPr lang="tr-TR" sz="3200" dirty="0" smtClean="0"/>
              <a:t>		olarak saptanır. (%5-10 teorik iş 						genişliğinden azdır.)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3573016"/>
            <a:ext cx="8363272" cy="255314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tr-TR" sz="4100" b="1" u="sng" dirty="0" smtClean="0"/>
              <a:t>İlerleme hızının belirlenmesi (V),</a:t>
            </a:r>
          </a:p>
          <a:p>
            <a:pPr>
              <a:buNone/>
            </a:pPr>
            <a:r>
              <a:rPr lang="tr-TR" dirty="0" smtClean="0"/>
              <a:t>(Belli mesafeyi kat etme zamanının belirlenmesi ile hesaplanır.)</a:t>
            </a:r>
          </a:p>
          <a:p>
            <a:pPr>
              <a:buNone/>
            </a:pPr>
            <a:r>
              <a:rPr lang="tr-TR" sz="3600" b="1" dirty="0" smtClean="0"/>
              <a:t>V= 3.6 (L/t)</a:t>
            </a:r>
          </a:p>
          <a:p>
            <a:pPr>
              <a:buNone/>
            </a:pPr>
            <a:r>
              <a:rPr lang="tr-TR" dirty="0" smtClean="0"/>
              <a:t>L:Makinanın çalışma parsel boyu (m)</a:t>
            </a:r>
          </a:p>
          <a:p>
            <a:pPr>
              <a:buNone/>
            </a:pPr>
            <a:r>
              <a:rPr lang="tr-TR" dirty="0" smtClean="0"/>
              <a:t>T: Parseli alma zamanı (s)</a:t>
            </a:r>
          </a:p>
          <a:p>
            <a:pPr>
              <a:buNone/>
            </a:pPr>
            <a:r>
              <a:rPr lang="tr-TR" dirty="0" smtClean="0"/>
              <a:t>V:Çalışma hızı (km/h)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Bazı tarımsal işlemlerde Tarım </a:t>
            </a:r>
            <a:r>
              <a:rPr lang="tr-TR" sz="3200" dirty="0" err="1" smtClean="0"/>
              <a:t>Makinalarının</a:t>
            </a:r>
            <a:r>
              <a:rPr lang="tr-TR" sz="3200" dirty="0" smtClean="0"/>
              <a:t> Uygun Çalışma Hızları </a:t>
            </a:r>
            <a:endParaRPr lang="tr-TR" sz="32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3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Tarımsal işlem ve </a:t>
                      </a:r>
                      <a:r>
                        <a:rPr lang="tr-TR" dirty="0" err="1" smtClean="0"/>
                        <a:t>Makinalar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Çalışma Hızı (km/h)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Toprak işleme</a:t>
                      </a:r>
                    </a:p>
                    <a:p>
                      <a:r>
                        <a:rPr lang="tr-TR" dirty="0" err="1" smtClean="0"/>
                        <a:t>Kültüvatör</a:t>
                      </a:r>
                      <a:endParaRPr lang="tr-TR" dirty="0" smtClean="0"/>
                    </a:p>
                    <a:p>
                      <a:r>
                        <a:rPr lang="tr-TR" dirty="0" smtClean="0"/>
                        <a:t>Pulluk</a:t>
                      </a:r>
                    </a:p>
                    <a:p>
                      <a:r>
                        <a:rPr lang="tr-TR" dirty="0" smtClean="0"/>
                        <a:t>Döner çapa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5.6-8.9</a:t>
                      </a:r>
                    </a:p>
                    <a:p>
                      <a:r>
                        <a:rPr lang="tr-TR" dirty="0" smtClean="0"/>
                        <a:t>5.6-8.9</a:t>
                      </a:r>
                    </a:p>
                    <a:p>
                      <a:r>
                        <a:rPr lang="tr-TR" dirty="0" smtClean="0"/>
                        <a:t>8.0-18.0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Ekim</a:t>
                      </a:r>
                    </a:p>
                    <a:p>
                      <a:r>
                        <a:rPr lang="tr-TR" dirty="0" smtClean="0"/>
                        <a:t>Serpme ekim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</a:p>
                    <a:p>
                      <a:r>
                        <a:rPr lang="tr-TR" dirty="0" smtClean="0"/>
                        <a:t>Tahıl ekim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6.4-10</a:t>
                      </a:r>
                    </a:p>
                    <a:p>
                      <a:r>
                        <a:rPr lang="tr-TR" dirty="0" smtClean="0"/>
                        <a:t>4.0-9.0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Hasat</a:t>
                      </a:r>
                    </a:p>
                    <a:p>
                      <a:r>
                        <a:rPr lang="tr-TR" dirty="0" smtClean="0"/>
                        <a:t>Biçerdöver</a:t>
                      </a:r>
                    </a:p>
                    <a:p>
                      <a:r>
                        <a:rPr lang="tr-TR" dirty="0" smtClean="0"/>
                        <a:t>Balya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</a:p>
                    <a:p>
                      <a:r>
                        <a:rPr lang="tr-TR" dirty="0" smtClean="0"/>
                        <a:t>Çayır biçme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 smtClean="0"/>
                    </a:p>
                    <a:p>
                      <a:r>
                        <a:rPr lang="tr-TR" dirty="0" smtClean="0"/>
                        <a:t>3.2-5.6</a:t>
                      </a:r>
                    </a:p>
                    <a:p>
                      <a:r>
                        <a:rPr lang="tr-TR" dirty="0" smtClean="0"/>
                        <a:t>3.2-8.0</a:t>
                      </a:r>
                    </a:p>
                    <a:p>
                      <a:r>
                        <a:rPr lang="tr-TR" dirty="0" smtClean="0"/>
                        <a:t>5.5-9.0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Gübre dağıtıcılar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4.8-8.0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tr-TR" sz="3600" b="1" u="sng" dirty="0" smtClean="0"/>
              <a:t>Zaman,</a:t>
            </a:r>
            <a:endParaRPr lang="tr-TR" sz="3600" b="1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Tarımsal işlemlerde zaman kısımlarından sadece gerçek iş zamanı (Ta) aktiftir. Diğer zamanlar kayıp zamandır. Olanak dahilinde kayıp zamanlar azaltılmalıdır.</a:t>
            </a:r>
          </a:p>
          <a:p>
            <a:pPr>
              <a:buNone/>
            </a:pPr>
            <a:r>
              <a:rPr lang="tr-TR" u="sng" dirty="0" smtClean="0"/>
              <a:t>Kayıp zamanlar;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Makinanın</a:t>
            </a:r>
            <a:r>
              <a:rPr lang="tr-TR" dirty="0" smtClean="0"/>
              <a:t> hazırlanması (</a:t>
            </a:r>
            <a:r>
              <a:rPr lang="tr-TR" dirty="0" err="1" smtClean="0"/>
              <a:t>th</a:t>
            </a:r>
            <a:r>
              <a:rPr lang="tr-TR" dirty="0" smtClean="0"/>
              <a:t>)+ Tarlaya gidiş (</a:t>
            </a:r>
            <a:r>
              <a:rPr lang="tr-TR" dirty="0" err="1" smtClean="0"/>
              <a:t>tg</a:t>
            </a:r>
            <a:r>
              <a:rPr lang="tr-TR" dirty="0" smtClean="0"/>
              <a:t>)+ dönüşlerde geçen zaman (</a:t>
            </a:r>
            <a:r>
              <a:rPr lang="tr-TR" dirty="0" err="1" smtClean="0"/>
              <a:t>td</a:t>
            </a:r>
            <a:r>
              <a:rPr lang="tr-TR" dirty="0" smtClean="0"/>
              <a:t>) + teknolojik arızalar (ta)+programlama hataları + insana bağlı etkenler …..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650306"/>
          </a:xfrm>
        </p:spPr>
        <p:txBody>
          <a:bodyPr>
            <a:normAutofit fontScale="90000"/>
          </a:bodyPr>
          <a:lstStyle/>
          <a:p>
            <a:pPr algn="l"/>
            <a:r>
              <a:rPr lang="tr-TR" b="1" dirty="0" err="1" smtClean="0"/>
              <a:t>Ef</a:t>
            </a:r>
            <a:r>
              <a:rPr lang="tr-TR" b="1" dirty="0" smtClean="0"/>
              <a:t> = Ta/</a:t>
            </a:r>
            <a:r>
              <a:rPr lang="tr-TR" b="1" dirty="0" err="1" smtClean="0"/>
              <a:t>Ts</a:t>
            </a:r>
            <a:r>
              <a:rPr lang="tr-TR" b="1" dirty="0" smtClean="0"/>
              <a:t> . 100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200" dirty="0" err="1" smtClean="0"/>
              <a:t>Ef</a:t>
            </a:r>
            <a:r>
              <a:rPr lang="tr-TR" sz="3200" dirty="0" smtClean="0"/>
              <a:t>: Tarla etkinliği (ZYK) (%)</a:t>
            </a:r>
            <a:br>
              <a:rPr lang="tr-TR" sz="3200" dirty="0" smtClean="0"/>
            </a:br>
            <a:r>
              <a:rPr lang="tr-TR" sz="3200" dirty="0" smtClean="0"/>
              <a:t>Ta:Esas çalışma zamanı (h)</a:t>
            </a:r>
            <a:br>
              <a:rPr lang="tr-TR" sz="3200" dirty="0" smtClean="0"/>
            </a:br>
            <a:r>
              <a:rPr lang="tr-TR" sz="3200" dirty="0" err="1" smtClean="0"/>
              <a:t>Ts</a:t>
            </a:r>
            <a:r>
              <a:rPr lang="tr-TR" sz="3200" dirty="0" smtClean="0"/>
              <a:t>:Toplam günlük çalışma zamanı</a:t>
            </a:r>
            <a:br>
              <a:rPr lang="tr-TR" sz="3200" dirty="0" smtClean="0"/>
            </a:br>
            <a:r>
              <a:rPr lang="tr-TR" sz="3200" dirty="0" smtClean="0"/>
              <a:t>Ta = </a:t>
            </a:r>
            <a:r>
              <a:rPr lang="tr-TR" sz="3200" dirty="0" err="1" smtClean="0"/>
              <a:t>Ts</a:t>
            </a:r>
            <a:r>
              <a:rPr lang="tr-TR" sz="3200" dirty="0" smtClean="0"/>
              <a:t> – (</a:t>
            </a:r>
            <a:r>
              <a:rPr lang="tr-TR" sz="2700" dirty="0" smtClean="0"/>
              <a:t>T</a:t>
            </a:r>
            <a:r>
              <a:rPr lang="tr-TR" sz="2000" dirty="0" smtClean="0"/>
              <a:t> kayıp zaman</a:t>
            </a:r>
            <a:r>
              <a:rPr lang="tr-TR" sz="3200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3068638"/>
          <a:ext cx="8229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Tarımsal işlemler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Ef</a:t>
                      </a:r>
                      <a:r>
                        <a:rPr lang="tr-TR" dirty="0" smtClean="0"/>
                        <a:t> (ZYK)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Toprak işleme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75-90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Biçerdöver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65-80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Biçme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75-85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Balyalama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65-80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Silaj </a:t>
                      </a:r>
                      <a:r>
                        <a:rPr lang="tr-TR" dirty="0" err="1" smtClean="0"/>
                        <a:t>mak</a:t>
                      </a:r>
                      <a:r>
                        <a:rPr lang="tr-TR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55-65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İlaçlama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60-70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Pamuk hasadı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60-75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528" y="332656"/>
            <a:ext cx="4536504" cy="3312368"/>
          </a:xfrm>
          <a:prstGeom prst="rect">
            <a:avLst/>
          </a:prstGeom>
          <a:noFill/>
          <a:ln>
            <a:solidFill>
              <a:schemeClr val="tx1"/>
            </a:solidFill>
            <a:headEnd type="none" w="sm" len="sm"/>
            <a:tailEnd type="none" w="sm" len="sm"/>
          </a:ln>
        </p:spPr>
      </p:pic>
      <p:pic>
        <p:nvPicPr>
          <p:cNvPr id="5" name="Picture 4" descr="IMG_256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501008"/>
            <a:ext cx="4392488" cy="3087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6" name="Picture 4" descr="resi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980728"/>
            <a:ext cx="3914775" cy="34409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</TotalTime>
  <Words>592</Words>
  <Application>Microsoft Office PowerPoint</Application>
  <PresentationFormat>Ekran Gösterisi (4:3)</PresentationFormat>
  <Paragraphs>195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3" baseType="lpstr">
      <vt:lpstr>Arial</vt:lpstr>
      <vt:lpstr>Calibri</vt:lpstr>
      <vt:lpstr>Ofis Teması</vt:lpstr>
      <vt:lpstr>    Tarım Makinalarında İş Kapasitesi     Doç.Dr. Mehmet Fırat BARAN Siirt Üniversitesi Ziraat Fakültesi Biyosistem Mühendisliği Bölümü    </vt:lpstr>
      <vt:lpstr>İş Kapasitesi, birim zamanda yapılan iş miktarıdır.   </vt:lpstr>
      <vt:lpstr>İş Kapasitesi  1.Efektif iş kapasitesi 2.Teorik (Kuramsal ) iş kapasitesi </vt:lpstr>
      <vt:lpstr>PowerPoint Sunusu</vt:lpstr>
      <vt:lpstr>İş genişliğinin saptanması için (B),  Makinanın çalışma doğrultusuna dik yönde belli bir genişlik işaretlenir (L1). Belli bir çalışma sonrasında işlenemeyen genişlik ölçülür (L2), ölçülen iş genişliği sayısı (n) sayılır. B= L1-L2/n  olarak saptanır. (%5-10 teorik iş       genişliğinden azdır.)</vt:lpstr>
      <vt:lpstr>Bazı tarımsal işlemlerde Tarım Makinalarının Uygun Çalışma Hızları </vt:lpstr>
      <vt:lpstr>Zaman,</vt:lpstr>
      <vt:lpstr>Ef = Ta/Ts . 100 Ef: Tarla etkinliği (ZYK) (%) Ta:Esas çalışma zamanı (h) Ts:Toplam günlük çalışma zamanı Ta = Ts – (T kayıp zaman) </vt:lpstr>
      <vt:lpstr>PowerPoint Sunusu</vt:lpstr>
      <vt:lpstr>Örnek</vt:lpstr>
      <vt:lpstr> B=30 cm . 3= 90 cm= 0.9 m V=1m/s = 3.6 km/h Ca= 2.5 /8.7 = 0.28 ha/h F=13 KN </vt:lpstr>
      <vt:lpstr>PowerPoint Sunusu</vt:lpstr>
      <vt:lpstr>TARIM MAKİNALARINDA MASRAFLAR</vt:lpstr>
      <vt:lpstr>PowerPoint Sunusu</vt:lpstr>
      <vt:lpstr>PowerPoint Sunusu</vt:lpstr>
      <vt:lpstr>PowerPoint Sunusu</vt:lpstr>
      <vt:lpstr>PowerPoint Sunusu</vt:lpstr>
      <vt:lpstr>Bazı Tarım Makinalarının Tamir BakımFaktörleri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Tarım Makinalarında İş Kapasitesi  (II.Ders)</dc:title>
  <dc:creator>FULYA TORUK</dc:creator>
  <cp:lastModifiedBy>Fırat</cp:lastModifiedBy>
  <cp:revision>36</cp:revision>
  <dcterms:created xsi:type="dcterms:W3CDTF">2011-10-04T07:33:27Z</dcterms:created>
  <dcterms:modified xsi:type="dcterms:W3CDTF">2019-10-08T12:34:36Z</dcterms:modified>
</cp:coreProperties>
</file>