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24"/>
  </p:notesMasterIdLst>
  <p:sldIdLst>
    <p:sldId id="268" r:id="rId2"/>
    <p:sldId id="275" r:id="rId3"/>
    <p:sldId id="276" r:id="rId4"/>
    <p:sldId id="277" r:id="rId5"/>
    <p:sldId id="257" r:id="rId6"/>
    <p:sldId id="267" r:id="rId7"/>
    <p:sldId id="279" r:id="rId8"/>
    <p:sldId id="280" r:id="rId9"/>
    <p:sldId id="278" r:id="rId10"/>
    <p:sldId id="258" r:id="rId11"/>
    <p:sldId id="259" r:id="rId12"/>
    <p:sldId id="265" r:id="rId13"/>
    <p:sldId id="260" r:id="rId14"/>
    <p:sldId id="261" r:id="rId15"/>
    <p:sldId id="272" r:id="rId16"/>
    <p:sldId id="262" r:id="rId17"/>
    <p:sldId id="264" r:id="rId18"/>
    <p:sldId id="273" r:id="rId19"/>
    <p:sldId id="263" r:id="rId20"/>
    <p:sldId id="269" r:id="rId21"/>
    <p:sldId id="274" r:id="rId22"/>
    <p:sldId id="270"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37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692DED-3852-4EC2-BD2A-2F5D8F9DBD47}" type="datetimeFigureOut">
              <a:rPr lang="tr-TR" smtClean="0"/>
              <a:t>30.09.2025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E88D31-62E5-4B7B-86CC-E96BB132F286}" type="slidenum">
              <a:rPr lang="tr-TR" smtClean="0"/>
              <a:t>‹#›</a:t>
            </a:fld>
            <a:endParaRPr lang="tr-TR"/>
          </a:p>
        </p:txBody>
      </p:sp>
    </p:spTree>
    <p:extLst>
      <p:ext uri="{BB962C8B-B14F-4D97-AF65-F5344CB8AC3E}">
        <p14:creationId xmlns:p14="http://schemas.microsoft.com/office/powerpoint/2010/main" val="91953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A32E00F-FCCD-408B-8EF2-A670A1E3B264}" type="datetimeFigureOut">
              <a:rPr lang="tr-TR" smtClean="0"/>
              <a:t>30.09.2025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255346" y="2750337"/>
            <a:ext cx="1171888" cy="1356442"/>
          </a:xfrm>
        </p:spPr>
        <p:txBody>
          <a:bodyPr/>
          <a:lstStyle/>
          <a:p>
            <a:fld id="{2E9C9280-E148-4BFC-8CCC-E8CA4E7C49B5}" type="slidenum">
              <a:rPr lang="tr-TR" smtClean="0"/>
              <a:t>‹#›</a:t>
            </a:fld>
            <a:endParaRPr lang="tr-TR"/>
          </a:p>
        </p:txBody>
      </p:sp>
    </p:spTree>
    <p:extLst>
      <p:ext uri="{BB962C8B-B14F-4D97-AF65-F5344CB8AC3E}">
        <p14:creationId xmlns:p14="http://schemas.microsoft.com/office/powerpoint/2010/main" val="352076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1A32E00F-FCCD-408B-8EF2-A670A1E3B264}" type="datetimeFigureOut">
              <a:rPr lang="tr-TR" smtClean="0"/>
              <a:t>30.09.2025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309"/>
            <a:ext cx="1154151" cy="1090789"/>
          </a:xfrm>
        </p:spPr>
        <p:txBody>
          <a:bodyPr/>
          <a:lstStyle/>
          <a:p>
            <a:fld id="{2E9C9280-E148-4BFC-8CCC-E8CA4E7C49B5}" type="slidenum">
              <a:rPr lang="tr-TR" smtClean="0"/>
              <a:t>‹#›</a:t>
            </a:fld>
            <a:endParaRPr lang="tr-TR"/>
          </a:p>
        </p:txBody>
      </p:sp>
    </p:spTree>
    <p:extLst>
      <p:ext uri="{BB962C8B-B14F-4D97-AF65-F5344CB8AC3E}">
        <p14:creationId xmlns:p14="http://schemas.microsoft.com/office/powerpoint/2010/main" val="1043140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1A32E00F-FCCD-408B-8EF2-A670A1E3B264}" type="datetimeFigureOut">
              <a:rPr lang="tr-TR" smtClean="0"/>
              <a:t>30.09.2025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615"/>
            <a:ext cx="1154151" cy="1090789"/>
          </a:xfrm>
        </p:spPr>
        <p:txBody>
          <a:bodyPr/>
          <a:lstStyle/>
          <a:p>
            <a:fld id="{2E9C9280-E148-4BFC-8CCC-E8CA4E7C49B5}" type="slidenum">
              <a:rPr lang="tr-TR" smtClean="0"/>
              <a:t>‹#›</a:t>
            </a:fld>
            <a:endParaRPr lang="tr-TR"/>
          </a:p>
        </p:txBody>
      </p:sp>
    </p:spTree>
    <p:extLst>
      <p:ext uri="{BB962C8B-B14F-4D97-AF65-F5344CB8AC3E}">
        <p14:creationId xmlns:p14="http://schemas.microsoft.com/office/powerpoint/2010/main" val="14086731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1A32E00F-FCCD-408B-8EF2-A670A1E3B264}" type="datetimeFigureOut">
              <a:rPr lang="tr-TR" smtClean="0"/>
              <a:t>30.09.2025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2E9C9280-E148-4BFC-8CCC-E8CA4E7C49B5}" type="slidenum">
              <a:rPr lang="tr-TR" smtClean="0"/>
              <a:t>‹#›</a:t>
            </a:fld>
            <a:endParaRPr lang="tr-TR"/>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42534171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1A32E00F-FCCD-408B-8EF2-A670A1E3B264}" type="datetimeFigureOut">
              <a:rPr lang="tr-TR" smtClean="0"/>
              <a:t>30.09.2025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2E9C9280-E148-4BFC-8CCC-E8CA4E7C49B5}" type="slidenum">
              <a:rPr lang="tr-TR" smtClean="0"/>
              <a:t>‹#›</a:t>
            </a:fld>
            <a:endParaRPr lang="tr-TR"/>
          </a:p>
        </p:txBody>
      </p:sp>
    </p:spTree>
    <p:extLst>
      <p:ext uri="{BB962C8B-B14F-4D97-AF65-F5344CB8AC3E}">
        <p14:creationId xmlns:p14="http://schemas.microsoft.com/office/powerpoint/2010/main" val="23345482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3" name="Date Placeholder 2"/>
          <p:cNvSpPr>
            <a:spLocks noGrp="1"/>
          </p:cNvSpPr>
          <p:nvPr>
            <p:ph type="dt" sz="half" idx="10"/>
          </p:nvPr>
        </p:nvSpPr>
        <p:spPr/>
        <p:txBody>
          <a:bodyPr/>
          <a:lstStyle/>
          <a:p>
            <a:fld id="{1A32E00F-FCCD-408B-8EF2-A670A1E3B264}" type="datetimeFigureOut">
              <a:rPr lang="tr-TR" smtClean="0"/>
              <a:t>30.09.2025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E9C9280-E148-4BFC-8CCC-E8CA4E7C49B5}" type="slidenum">
              <a:rPr lang="tr-TR" smtClean="0"/>
              <a:t>‹#›</a:t>
            </a:fld>
            <a:endParaRPr lang="tr-TR"/>
          </a:p>
        </p:txBody>
      </p:sp>
    </p:spTree>
    <p:extLst>
      <p:ext uri="{BB962C8B-B14F-4D97-AF65-F5344CB8AC3E}">
        <p14:creationId xmlns:p14="http://schemas.microsoft.com/office/powerpoint/2010/main" val="15209086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3" name="Date Placeholder 2"/>
          <p:cNvSpPr>
            <a:spLocks noGrp="1"/>
          </p:cNvSpPr>
          <p:nvPr>
            <p:ph type="dt" sz="half" idx="10"/>
          </p:nvPr>
        </p:nvSpPr>
        <p:spPr/>
        <p:txBody>
          <a:bodyPr/>
          <a:lstStyle/>
          <a:p>
            <a:fld id="{1A32E00F-FCCD-408B-8EF2-A670A1E3B264}" type="datetimeFigureOut">
              <a:rPr lang="tr-TR" smtClean="0"/>
              <a:t>30.09.2025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E9C9280-E148-4BFC-8CCC-E8CA4E7C49B5}" type="slidenum">
              <a:rPr lang="tr-TR" smtClean="0"/>
              <a:t>‹#›</a:t>
            </a:fld>
            <a:endParaRPr lang="tr-TR"/>
          </a:p>
        </p:txBody>
      </p:sp>
    </p:spTree>
    <p:extLst>
      <p:ext uri="{BB962C8B-B14F-4D97-AF65-F5344CB8AC3E}">
        <p14:creationId xmlns:p14="http://schemas.microsoft.com/office/powerpoint/2010/main" val="5937676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A32E00F-FCCD-408B-8EF2-A670A1E3B264}" type="datetimeFigureOut">
              <a:rPr lang="tr-TR" smtClean="0"/>
              <a:t>30.09.2025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E9C9280-E148-4BFC-8CCC-E8CA4E7C49B5}" type="slidenum">
              <a:rPr lang="tr-TR" smtClean="0"/>
              <a:t>‹#›</a:t>
            </a:fld>
            <a:endParaRPr lang="tr-TR"/>
          </a:p>
        </p:txBody>
      </p:sp>
    </p:spTree>
    <p:extLst>
      <p:ext uri="{BB962C8B-B14F-4D97-AF65-F5344CB8AC3E}">
        <p14:creationId xmlns:p14="http://schemas.microsoft.com/office/powerpoint/2010/main" val="30800633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1A32E00F-FCCD-408B-8EF2-A670A1E3B264}" type="datetimeFigureOut">
              <a:rPr lang="tr-TR" smtClean="0"/>
              <a:t>30.09.2025</a:t>
            </a:fld>
            <a:endParaRPr lang="tr-TR"/>
          </a:p>
        </p:txBody>
      </p:sp>
      <p:sp>
        <p:nvSpPr>
          <p:cNvPr id="5" name="Footer Placeholder 4"/>
          <p:cNvSpPr>
            <a:spLocks noGrp="1"/>
          </p:cNvSpPr>
          <p:nvPr>
            <p:ph type="ftr" sz="quarter" idx="11"/>
          </p:nvPr>
        </p:nvSpPr>
        <p:spPr>
          <a:xfrm>
            <a:off x="680321" y="5936188"/>
            <a:ext cx="6126805" cy="365125"/>
          </a:xfrm>
        </p:spPr>
        <p:txBody>
          <a:bodyPr/>
          <a:lstStyle/>
          <a:p>
            <a:endParaRPr lang="tr-TR"/>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2E9C9280-E148-4BFC-8CCC-E8CA4E7C49B5}" type="slidenum">
              <a:rPr lang="tr-TR" smtClean="0"/>
              <a:t>‹#›</a:t>
            </a:fld>
            <a:endParaRPr lang="tr-TR"/>
          </a:p>
        </p:txBody>
      </p:sp>
    </p:spTree>
    <p:extLst>
      <p:ext uri="{BB962C8B-B14F-4D97-AF65-F5344CB8AC3E}">
        <p14:creationId xmlns:p14="http://schemas.microsoft.com/office/powerpoint/2010/main" val="50472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A32E00F-FCCD-408B-8EF2-A670A1E3B264}" type="datetimeFigureOut">
              <a:rPr lang="tr-TR" smtClean="0"/>
              <a:t>30.09.2025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E9C9280-E148-4BFC-8CCC-E8CA4E7C49B5}" type="slidenum">
              <a:rPr lang="tr-TR" smtClean="0"/>
              <a:t>‹#›</a:t>
            </a:fld>
            <a:endParaRPr lang="tr-TR"/>
          </a:p>
        </p:txBody>
      </p:sp>
    </p:spTree>
    <p:extLst>
      <p:ext uri="{BB962C8B-B14F-4D97-AF65-F5344CB8AC3E}">
        <p14:creationId xmlns:p14="http://schemas.microsoft.com/office/powerpoint/2010/main" val="2629303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A32E00F-FCCD-408B-8EF2-A670A1E3B264}" type="datetimeFigureOut">
              <a:rPr lang="tr-TR" smtClean="0"/>
              <a:t>30.09.2025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729455" y="2869895"/>
            <a:ext cx="1154151" cy="1090789"/>
          </a:xfrm>
        </p:spPr>
        <p:txBody>
          <a:bodyPr/>
          <a:lstStyle/>
          <a:p>
            <a:fld id="{2E9C9280-E148-4BFC-8CCC-E8CA4E7C49B5}" type="slidenum">
              <a:rPr lang="tr-TR" smtClean="0"/>
              <a:t>‹#›</a:t>
            </a:fld>
            <a:endParaRPr lang="tr-TR"/>
          </a:p>
        </p:txBody>
      </p:sp>
    </p:spTree>
    <p:extLst>
      <p:ext uri="{BB962C8B-B14F-4D97-AF65-F5344CB8AC3E}">
        <p14:creationId xmlns:p14="http://schemas.microsoft.com/office/powerpoint/2010/main" val="3021038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A32E00F-FCCD-408B-8EF2-A670A1E3B264}" type="datetimeFigureOut">
              <a:rPr lang="tr-TR" smtClean="0"/>
              <a:t>30.09.2025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E9C9280-E148-4BFC-8CCC-E8CA4E7C49B5}" type="slidenum">
              <a:rPr lang="tr-TR" smtClean="0"/>
              <a:t>‹#›</a:t>
            </a:fld>
            <a:endParaRPr lang="tr-TR"/>
          </a:p>
        </p:txBody>
      </p:sp>
    </p:spTree>
    <p:extLst>
      <p:ext uri="{BB962C8B-B14F-4D97-AF65-F5344CB8AC3E}">
        <p14:creationId xmlns:p14="http://schemas.microsoft.com/office/powerpoint/2010/main" val="283465513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80322" y="3030008"/>
            <a:ext cx="4698355" cy="290617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594123" y="3030008"/>
            <a:ext cx="4700059" cy="290617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1A32E00F-FCCD-408B-8EF2-A670A1E3B264}" type="datetimeFigureOut">
              <a:rPr lang="tr-TR" smtClean="0"/>
              <a:t>30.09.2025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E9C9280-E148-4BFC-8CCC-E8CA4E7C49B5}" type="slidenum">
              <a:rPr lang="tr-TR" smtClean="0"/>
              <a:t>‹#›</a:t>
            </a:fld>
            <a:endParaRPr lang="tr-TR"/>
          </a:p>
        </p:txBody>
      </p:sp>
    </p:spTree>
    <p:extLst>
      <p:ext uri="{BB962C8B-B14F-4D97-AF65-F5344CB8AC3E}">
        <p14:creationId xmlns:p14="http://schemas.microsoft.com/office/powerpoint/2010/main" val="984208518"/>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1A32E00F-FCCD-408B-8EF2-A670A1E3B264}" type="datetimeFigureOut">
              <a:rPr lang="tr-TR" smtClean="0"/>
              <a:t>30.09.2025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E9C9280-E148-4BFC-8CCC-E8CA4E7C49B5}" type="slidenum">
              <a:rPr lang="tr-TR" smtClean="0"/>
              <a:t>‹#›</a:t>
            </a:fld>
            <a:endParaRPr lang="tr-TR"/>
          </a:p>
        </p:txBody>
      </p:sp>
    </p:spTree>
    <p:extLst>
      <p:ext uri="{BB962C8B-B14F-4D97-AF65-F5344CB8AC3E}">
        <p14:creationId xmlns:p14="http://schemas.microsoft.com/office/powerpoint/2010/main" val="250894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1A32E00F-FCCD-408B-8EF2-A670A1E3B264}" type="datetimeFigureOut">
              <a:rPr lang="tr-TR" smtClean="0"/>
              <a:t>30.09.2025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E9C9280-E148-4BFC-8CCC-E8CA4E7C49B5}" type="slidenum">
              <a:rPr lang="tr-TR" smtClean="0"/>
              <a:t>‹#›</a:t>
            </a:fld>
            <a:endParaRPr lang="tr-TR"/>
          </a:p>
        </p:txBody>
      </p:sp>
    </p:spTree>
    <p:extLst>
      <p:ext uri="{BB962C8B-B14F-4D97-AF65-F5344CB8AC3E}">
        <p14:creationId xmlns:p14="http://schemas.microsoft.com/office/powerpoint/2010/main" val="1118029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1A32E00F-FCCD-408B-8EF2-A670A1E3B264}" type="datetimeFigureOut">
              <a:rPr lang="tr-TR" smtClean="0"/>
              <a:t>30.09.2025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E9C9280-E148-4BFC-8CCC-E8CA4E7C49B5}" type="slidenum">
              <a:rPr lang="tr-TR" smtClean="0"/>
              <a:t>‹#›</a:t>
            </a:fld>
            <a:endParaRPr lang="tr-TR"/>
          </a:p>
        </p:txBody>
      </p:sp>
    </p:spTree>
    <p:extLst>
      <p:ext uri="{BB962C8B-B14F-4D97-AF65-F5344CB8AC3E}">
        <p14:creationId xmlns:p14="http://schemas.microsoft.com/office/powerpoint/2010/main" val="190318642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1A32E00F-FCCD-408B-8EF2-A670A1E3B264}" type="datetimeFigureOut">
              <a:rPr lang="tr-TR" smtClean="0"/>
              <a:t>30.09.2025</a:t>
            </a:fld>
            <a:endParaRPr lang="tr-T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E9C9280-E148-4BFC-8CCC-E8CA4E7C49B5}" type="slidenum">
              <a:rPr lang="tr-TR" smtClean="0"/>
              <a:t>‹#›</a:t>
            </a:fld>
            <a:endParaRPr lang="tr-TR"/>
          </a:p>
        </p:txBody>
      </p:sp>
    </p:spTree>
    <p:extLst>
      <p:ext uri="{BB962C8B-B14F-4D97-AF65-F5344CB8AC3E}">
        <p14:creationId xmlns:p14="http://schemas.microsoft.com/office/powerpoint/2010/main" val="1978752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1A32E00F-FCCD-408B-8EF2-A670A1E3B264}" type="datetimeFigureOut">
              <a:rPr lang="tr-TR" smtClean="0"/>
              <a:t>30.09.2025</a:t>
            </a:fld>
            <a:endParaRPr lang="tr-TR"/>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2E9C9280-E148-4BFC-8CCC-E8CA4E7C49B5}" type="slidenum">
              <a:rPr lang="tr-TR" smtClean="0"/>
              <a:t>‹#›</a:t>
            </a:fld>
            <a:endParaRPr lang="tr-TR"/>
          </a:p>
        </p:txBody>
      </p:sp>
    </p:spTree>
    <p:extLst>
      <p:ext uri="{BB962C8B-B14F-4D97-AF65-F5344CB8AC3E}">
        <p14:creationId xmlns:p14="http://schemas.microsoft.com/office/powerpoint/2010/main" val="1195465233"/>
      </p:ext>
    </p:extLst>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1" r:id="rId13"/>
    <p:sldLayoutId id="2147483782" r:id="rId14"/>
    <p:sldLayoutId id="2147483783" r:id="rId15"/>
    <p:sldLayoutId id="2147483784" r:id="rId16"/>
    <p:sldLayoutId id="2147483785"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85000" lnSpcReduction="10000"/>
          </a:bodyPr>
          <a:lstStyle/>
          <a:p>
            <a:r>
              <a:rPr lang="tr-TR" dirty="0" smtClean="0"/>
              <a:t>Dersin Adı: Temel İstatistik</a:t>
            </a:r>
          </a:p>
          <a:p>
            <a:r>
              <a:rPr lang="tr-TR" dirty="0"/>
              <a:t>Dersin Amacı: Bu dersin amacı temel istatistik bilgileri vererek, öğrencilerin mezun olduktan sonra denemelerden elde edilen rakamları derste öğrendikleri istatistik yöntemleri kullanarak kolaylıkla analiz yapmalarını </a:t>
            </a:r>
            <a:r>
              <a:rPr lang="tr-TR" dirty="0" smtClean="0"/>
              <a:t>sağlamaktır</a:t>
            </a:r>
          </a:p>
          <a:p>
            <a:r>
              <a:rPr lang="tr-TR" dirty="0" err="1"/>
              <a:t>Göktolga</a:t>
            </a:r>
            <a:r>
              <a:rPr lang="tr-TR" dirty="0"/>
              <a:t>, Z.G., 2013, İktisadi ve İdari Bilimler için İstatistik, Seçkin </a:t>
            </a:r>
            <a:r>
              <a:rPr lang="tr-TR" dirty="0" smtClean="0"/>
              <a:t>Yayınları</a:t>
            </a:r>
          </a:p>
          <a:p>
            <a:r>
              <a:rPr lang="tr-TR" dirty="0"/>
              <a:t>Kayaalp, G.T. ve Çankaya, S. 2008. İstatistik. Çukurova Üniversitesi Ziraat Fakültesi Yayınları, Yayın No: </a:t>
            </a:r>
            <a:r>
              <a:rPr lang="tr-TR" dirty="0" smtClean="0"/>
              <a:t>258</a:t>
            </a:r>
          </a:p>
          <a:p>
            <a:r>
              <a:rPr lang="en-US" dirty="0" err="1"/>
              <a:t>Arıcı</a:t>
            </a:r>
            <a:r>
              <a:rPr lang="en-US" dirty="0"/>
              <a:t>, H. (1998). </a:t>
            </a:r>
            <a:r>
              <a:rPr lang="en-US" i="1" dirty="0" err="1"/>
              <a:t>İstatistik</a:t>
            </a:r>
            <a:r>
              <a:rPr lang="en-US" i="1" dirty="0"/>
              <a:t>: </a:t>
            </a:r>
            <a:r>
              <a:rPr lang="en-US" i="1" dirty="0" err="1"/>
              <a:t>Yöntemler</a:t>
            </a:r>
            <a:r>
              <a:rPr lang="en-US" i="1" dirty="0"/>
              <a:t> </a:t>
            </a:r>
            <a:r>
              <a:rPr lang="en-US" i="1" dirty="0" err="1"/>
              <a:t>ve</a:t>
            </a:r>
            <a:r>
              <a:rPr lang="en-US" i="1" dirty="0"/>
              <a:t> </a:t>
            </a:r>
            <a:r>
              <a:rPr lang="en-US" i="1" dirty="0" err="1"/>
              <a:t>Uygulama</a:t>
            </a:r>
            <a:r>
              <a:rPr lang="en-US" dirty="0"/>
              <a:t>. </a:t>
            </a:r>
            <a:r>
              <a:rPr lang="en-US" dirty="0" err="1"/>
              <a:t>Kendi</a:t>
            </a:r>
            <a:r>
              <a:rPr lang="en-US" dirty="0"/>
              <a:t> </a:t>
            </a:r>
            <a:r>
              <a:rPr lang="en-US" dirty="0" err="1"/>
              <a:t>Yayını</a:t>
            </a:r>
            <a:r>
              <a:rPr lang="en-US" dirty="0"/>
              <a:t>.</a:t>
            </a:r>
            <a:endParaRPr lang="tr-TR" dirty="0"/>
          </a:p>
          <a:p>
            <a:r>
              <a:rPr lang="en-US" dirty="0" err="1"/>
              <a:t>Arıcı</a:t>
            </a:r>
            <a:r>
              <a:rPr lang="en-US" dirty="0"/>
              <a:t>, H. (2015). </a:t>
            </a:r>
            <a:r>
              <a:rPr lang="en-US" i="1" dirty="0"/>
              <a:t>İstatistik-2</a:t>
            </a:r>
            <a:r>
              <a:rPr lang="en-US" dirty="0"/>
              <a:t>. Ankara: </a:t>
            </a:r>
            <a:r>
              <a:rPr lang="en-US" dirty="0" err="1"/>
              <a:t>Meteksan</a:t>
            </a:r>
            <a:r>
              <a:rPr lang="en-US" dirty="0"/>
              <a:t> </a:t>
            </a:r>
            <a:r>
              <a:rPr lang="en-US" dirty="0" err="1"/>
              <a:t>Basım</a:t>
            </a:r>
            <a:r>
              <a:rPr lang="en-US" dirty="0" smtClean="0"/>
              <a:t>.</a:t>
            </a:r>
            <a:endParaRPr lang="tr-TR" dirty="0" smtClean="0"/>
          </a:p>
          <a:p>
            <a:r>
              <a:rPr lang="tr-TR" dirty="0" err="1" smtClean="0"/>
              <a:t>Salkind</a:t>
            </a:r>
            <a:r>
              <a:rPr lang="tr-TR" dirty="0" smtClean="0"/>
              <a:t>, N. 2023. İstatistikten Nefret Edenler İçin İstatistik</a:t>
            </a:r>
            <a:endParaRPr lang="tr-TR" dirty="0"/>
          </a:p>
          <a:p>
            <a:pPr marL="0" indent="0">
              <a:buNone/>
            </a:pPr>
            <a:endParaRPr lang="tr-TR" dirty="0"/>
          </a:p>
        </p:txBody>
      </p:sp>
    </p:spTree>
    <p:extLst>
      <p:ext uri="{BB962C8B-B14F-4D97-AF65-F5344CB8AC3E}">
        <p14:creationId xmlns:p14="http://schemas.microsoft.com/office/powerpoint/2010/main" val="3623433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F82359E-34B2-41F1-BE07-4B26DA7D341F}"/>
              </a:ext>
            </a:extLst>
          </p:cNvPr>
          <p:cNvSpPr>
            <a:spLocks noGrp="1"/>
          </p:cNvSpPr>
          <p:nvPr>
            <p:ph type="title"/>
          </p:nvPr>
        </p:nvSpPr>
        <p:spPr/>
        <p:txBody>
          <a:bodyPr/>
          <a:lstStyle/>
          <a:p>
            <a:r>
              <a:rPr lang="tr-TR" dirty="0"/>
              <a:t>Temel kavramlar</a:t>
            </a:r>
          </a:p>
        </p:txBody>
      </p:sp>
      <p:sp>
        <p:nvSpPr>
          <p:cNvPr id="3" name="İçerik Yer Tutucusu 2">
            <a:extLst>
              <a:ext uri="{FF2B5EF4-FFF2-40B4-BE49-F238E27FC236}">
                <a16:creationId xmlns:a16="http://schemas.microsoft.com/office/drawing/2014/main" id="{E044CC3D-1C4F-4535-8670-C1D254525958}"/>
              </a:ext>
            </a:extLst>
          </p:cNvPr>
          <p:cNvSpPr>
            <a:spLocks noGrp="1"/>
          </p:cNvSpPr>
          <p:nvPr>
            <p:ph idx="1"/>
          </p:nvPr>
        </p:nvSpPr>
        <p:spPr/>
        <p:txBody>
          <a:bodyPr>
            <a:normAutofit/>
          </a:bodyPr>
          <a:lstStyle/>
          <a:p>
            <a:r>
              <a:rPr lang="tr-TR" b="1" dirty="0"/>
              <a:t>Anakütle: </a:t>
            </a:r>
            <a:r>
              <a:rPr lang="tr-TR" dirty="0"/>
              <a:t>Belli bir ortak özelliğe sahip tüm birimlerin oluşturduğu topluluktur. (Üniversite öğrencilerinin tamamı)</a:t>
            </a:r>
          </a:p>
          <a:p>
            <a:r>
              <a:rPr lang="tr-TR" b="1" dirty="0"/>
              <a:t>Örneklem: </a:t>
            </a:r>
            <a:r>
              <a:rPr lang="tr-TR" dirty="0" err="1"/>
              <a:t>Anakütleyi</a:t>
            </a:r>
            <a:r>
              <a:rPr lang="tr-TR" dirty="0"/>
              <a:t> temsil gücüne sahip </a:t>
            </a:r>
            <a:r>
              <a:rPr lang="tr-TR" dirty="0" err="1"/>
              <a:t>anakütleden</a:t>
            </a:r>
            <a:r>
              <a:rPr lang="tr-TR" dirty="0"/>
              <a:t> çekilen birimlerdir.</a:t>
            </a: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8354" y="3623733"/>
            <a:ext cx="6435846" cy="2815163"/>
          </a:xfrm>
          <a:prstGeom prst="rect">
            <a:avLst/>
          </a:prstGeom>
        </p:spPr>
      </p:pic>
    </p:spTree>
    <p:extLst>
      <p:ext uri="{BB962C8B-B14F-4D97-AF65-F5344CB8AC3E}">
        <p14:creationId xmlns:p14="http://schemas.microsoft.com/office/powerpoint/2010/main" val="31366749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6DA6F31-5327-42B0-BC2E-21F912F6CDB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A33D56E-4E2B-4FFD-B43A-4C3AF522FAD0}"/>
              </a:ext>
            </a:extLst>
          </p:cNvPr>
          <p:cNvSpPr>
            <a:spLocks noGrp="1"/>
          </p:cNvSpPr>
          <p:nvPr>
            <p:ph idx="1"/>
          </p:nvPr>
        </p:nvSpPr>
        <p:spPr/>
        <p:txBody>
          <a:bodyPr/>
          <a:lstStyle/>
          <a:p>
            <a:r>
              <a:rPr lang="tr-TR" dirty="0"/>
              <a:t>Parametre: Hesaplamaların </a:t>
            </a:r>
            <a:r>
              <a:rPr lang="tr-TR" dirty="0" err="1"/>
              <a:t>anakütleden</a:t>
            </a:r>
            <a:r>
              <a:rPr lang="tr-TR" dirty="0"/>
              <a:t> yapıldığı ölçütler</a:t>
            </a:r>
          </a:p>
          <a:p>
            <a:r>
              <a:rPr lang="tr-TR" dirty="0"/>
              <a:t>İstatistik: Hesaplamaların örneklemden yapıldığı ölçütler</a:t>
            </a:r>
          </a:p>
          <a:p>
            <a:endParaRPr lang="tr-TR" dirty="0"/>
          </a:p>
        </p:txBody>
      </p:sp>
    </p:spTree>
    <p:extLst>
      <p:ext uri="{BB962C8B-B14F-4D97-AF65-F5344CB8AC3E}">
        <p14:creationId xmlns:p14="http://schemas.microsoft.com/office/powerpoint/2010/main" val="565278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B4B5AC2-B004-40AC-B259-6CC83676297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3B1CF3E-AD9F-4D0F-B11F-2981BDACFE94}"/>
              </a:ext>
            </a:extLst>
          </p:cNvPr>
          <p:cNvSpPr>
            <a:spLocks noGrp="1"/>
          </p:cNvSpPr>
          <p:nvPr>
            <p:ph idx="1"/>
          </p:nvPr>
        </p:nvSpPr>
        <p:spPr/>
        <p:txBody>
          <a:bodyPr/>
          <a:lstStyle/>
          <a:p>
            <a:r>
              <a:rPr lang="tr-TR" dirty="0" smtClean="0"/>
              <a:t>Denek</a:t>
            </a:r>
            <a:r>
              <a:rPr lang="tr-TR" dirty="0"/>
              <a:t>: hakkında veri toplanan birey veya nesne</a:t>
            </a:r>
          </a:p>
          <a:p>
            <a:r>
              <a:rPr lang="tr-TR" dirty="0"/>
              <a:t>Gözlem: tek bir deneğe ait tüm değişkenlere ait veriler</a:t>
            </a:r>
          </a:p>
        </p:txBody>
      </p:sp>
    </p:spTree>
    <p:extLst>
      <p:ext uri="{BB962C8B-B14F-4D97-AF65-F5344CB8AC3E}">
        <p14:creationId xmlns:p14="http://schemas.microsoft.com/office/powerpoint/2010/main" val="12111370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D26D148-2069-4229-9F12-AE3272DA402B}"/>
              </a:ext>
            </a:extLst>
          </p:cNvPr>
          <p:cNvSpPr>
            <a:spLocks noGrp="1"/>
          </p:cNvSpPr>
          <p:nvPr>
            <p:ph type="title"/>
          </p:nvPr>
        </p:nvSpPr>
        <p:spPr/>
        <p:txBody>
          <a:bodyPr/>
          <a:lstStyle/>
          <a:p>
            <a:r>
              <a:rPr lang="tr-TR" dirty="0"/>
              <a:t>	</a:t>
            </a:r>
          </a:p>
        </p:txBody>
      </p:sp>
      <p:sp>
        <p:nvSpPr>
          <p:cNvPr id="3" name="İçerik Yer Tutucusu 2">
            <a:extLst>
              <a:ext uri="{FF2B5EF4-FFF2-40B4-BE49-F238E27FC236}">
                <a16:creationId xmlns:a16="http://schemas.microsoft.com/office/drawing/2014/main" id="{BFBE258F-92DD-41C2-B6BB-0829066A94AF}"/>
              </a:ext>
            </a:extLst>
          </p:cNvPr>
          <p:cNvSpPr>
            <a:spLocks noGrp="1"/>
          </p:cNvSpPr>
          <p:nvPr>
            <p:ph idx="1"/>
          </p:nvPr>
        </p:nvSpPr>
        <p:spPr>
          <a:xfrm>
            <a:off x="680321" y="1991032"/>
            <a:ext cx="10321976" cy="3967316"/>
          </a:xfrm>
        </p:spPr>
        <p:txBody>
          <a:bodyPr>
            <a:normAutofit/>
          </a:bodyPr>
          <a:lstStyle/>
          <a:p>
            <a:r>
              <a:rPr lang="tr-TR" sz="2000" dirty="0"/>
              <a:t>Değişken: Deneklere ait özellikler </a:t>
            </a:r>
          </a:p>
          <a:p>
            <a:pPr marL="457200" indent="-457200">
              <a:buFont typeface="+mj-lt"/>
              <a:buAutoNum type="arabicPeriod"/>
            </a:pPr>
            <a:r>
              <a:rPr lang="tr-TR" sz="2000" dirty="0"/>
              <a:t>Nitel Değişken - Nicel Değişken</a:t>
            </a:r>
          </a:p>
          <a:p>
            <a:pPr marL="0" indent="0" algn="just">
              <a:buNone/>
            </a:pPr>
            <a:r>
              <a:rPr lang="tr-TR" sz="2000" dirty="0"/>
              <a:t>Sözcük ya da sembollerle ifade edilen değişkenlere nitel, sayılarla ifade edilen değişkenler ise nicel değişken denir.</a:t>
            </a:r>
          </a:p>
          <a:p>
            <a:pPr marL="0" indent="0" algn="just">
              <a:buNone/>
            </a:pPr>
            <a:r>
              <a:rPr lang="tr-TR" sz="2000" dirty="0"/>
              <a:t>cinsiyet, nitel bir değişkendir.</a:t>
            </a:r>
          </a:p>
          <a:p>
            <a:pPr marL="0" indent="0" algn="just">
              <a:buNone/>
            </a:pPr>
            <a:r>
              <a:rPr lang="tr-TR" sz="2000" dirty="0"/>
              <a:t>Yaş, ağırlık, öğrenme başarısı, nicel değişkendir.</a:t>
            </a:r>
          </a:p>
        </p:txBody>
      </p:sp>
    </p:spTree>
    <p:extLst>
      <p:ext uri="{BB962C8B-B14F-4D97-AF65-F5344CB8AC3E}">
        <p14:creationId xmlns:p14="http://schemas.microsoft.com/office/powerpoint/2010/main" val="26224706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67EF645-4C26-427F-80B7-64C8EA359BB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A1FB2DC-A27C-4E84-B1D7-29529AA19A2A}"/>
              </a:ext>
            </a:extLst>
          </p:cNvPr>
          <p:cNvSpPr>
            <a:spLocks noGrp="1"/>
          </p:cNvSpPr>
          <p:nvPr>
            <p:ph idx="1"/>
          </p:nvPr>
        </p:nvSpPr>
        <p:spPr/>
        <p:txBody>
          <a:bodyPr>
            <a:normAutofit fontScale="70000" lnSpcReduction="20000"/>
          </a:bodyPr>
          <a:lstStyle/>
          <a:p>
            <a:pPr marL="457200" indent="-457200">
              <a:buFont typeface="+mj-lt"/>
              <a:buAutoNum type="arabicPeriod" startAt="2"/>
            </a:pPr>
            <a:r>
              <a:rPr lang="tr-TR" dirty="0"/>
              <a:t>Sürekli Değişken - Kesikli Değişken</a:t>
            </a:r>
          </a:p>
          <a:p>
            <a:pPr marL="0" indent="0">
              <a:buNone/>
            </a:pPr>
            <a:r>
              <a:rPr lang="tr-TR" dirty="0"/>
              <a:t>Sayı ekseni üzerinde tüm noktalarda değer alabilen değişken sürekli </a:t>
            </a:r>
            <a:endParaRPr lang="tr-TR" dirty="0"/>
          </a:p>
          <a:p>
            <a:pPr marL="0" indent="0">
              <a:buNone/>
            </a:pPr>
            <a:r>
              <a:rPr lang="tr-TR" dirty="0"/>
              <a:t>Ölçüm yaptığında iki değer arasını istediğin kadar bölebiliyorsan, bu değişken süreklidir</a:t>
            </a:r>
            <a:r>
              <a:rPr lang="tr-TR" dirty="0" smtClean="0"/>
              <a:t>.</a:t>
            </a:r>
          </a:p>
          <a:p>
            <a:pPr marL="0" indent="0">
              <a:buNone/>
            </a:pPr>
            <a:r>
              <a:rPr lang="tr-TR" dirty="0" smtClean="0"/>
              <a:t>İki </a:t>
            </a:r>
            <a:r>
              <a:rPr lang="tr-TR" dirty="0"/>
              <a:t>sayı arasında sonsuz ara değer vardır</a:t>
            </a:r>
            <a:r>
              <a:rPr lang="tr-TR" dirty="0" smtClean="0"/>
              <a:t>.</a:t>
            </a:r>
          </a:p>
          <a:p>
            <a:pPr marL="0" indent="0">
              <a:buNone/>
            </a:pPr>
            <a:r>
              <a:rPr lang="tr-TR" dirty="0"/>
              <a:t>Boy: 1,70 m ile 1,71 m arasında 1,705 m, 1,7055 m… gibi sonsuz değer bulunabilir</a:t>
            </a:r>
            <a:r>
              <a:rPr lang="tr-TR" dirty="0" smtClean="0"/>
              <a:t>.</a:t>
            </a:r>
          </a:p>
          <a:p>
            <a:pPr marL="0" indent="0">
              <a:buNone/>
            </a:pPr>
            <a:r>
              <a:rPr lang="tr-TR" b="1" dirty="0"/>
              <a:t>Yaş:</a:t>
            </a:r>
            <a:r>
              <a:rPr lang="tr-TR" dirty="0"/>
              <a:t> 20 yaşındaki bir öğrenci aslında 20 yıl 4 ay 10 gün 3 saat 5 dakika… şeklinde ölçülebilir</a:t>
            </a:r>
            <a:r>
              <a:rPr lang="tr-TR" dirty="0" smtClean="0"/>
              <a:t>.</a:t>
            </a:r>
          </a:p>
          <a:p>
            <a:pPr marL="0" indent="0">
              <a:buNone/>
            </a:pPr>
            <a:r>
              <a:rPr lang="tr-TR" b="1" dirty="0"/>
              <a:t>Sıcaklık:</a:t>
            </a:r>
            <a:r>
              <a:rPr lang="tr-TR" dirty="0"/>
              <a:t> 25 °C ile 26 °C arasında 25,1 – 25,15 – 25,156… gibi sonsuz değer olabilir.</a:t>
            </a:r>
            <a:endParaRPr lang="tr-TR" dirty="0"/>
          </a:p>
          <a:p>
            <a:pPr marL="0" indent="0">
              <a:buNone/>
            </a:pPr>
            <a:r>
              <a:rPr lang="tr-TR" dirty="0"/>
              <a:t>Sadece tam sayısal değerler alan kesikli değişkendir.</a:t>
            </a:r>
          </a:p>
          <a:p>
            <a:pPr marL="0" indent="0">
              <a:buNone/>
            </a:pPr>
            <a:r>
              <a:rPr lang="tr-TR" dirty="0"/>
              <a:t>Cinsiyet, eğitim düzeyi, doğum yeri, kan grubu, şube gibi değişkenler kesikli, ağırlık, akademik başarı, öğrenme başarısı, tutum gibi değişkenler </a:t>
            </a:r>
            <a:r>
              <a:rPr lang="tr-TR" dirty="0" smtClean="0"/>
              <a:t>süreklidir</a:t>
            </a:r>
          </a:p>
          <a:p>
            <a:pPr marL="0" indent="0">
              <a:buNone/>
            </a:pPr>
            <a:r>
              <a:rPr lang="tr-TR" b="1" dirty="0"/>
              <a:t>Sınıftaki öğrenci sayısı</a:t>
            </a:r>
            <a:r>
              <a:rPr lang="tr-TR" dirty="0"/>
              <a:t> </a:t>
            </a:r>
            <a:r>
              <a:rPr lang="tr-TR" dirty="0" smtClean="0"/>
              <a:t> </a:t>
            </a:r>
            <a:r>
              <a:rPr lang="tr-TR" dirty="0"/>
              <a:t>25,5 öğrenci olamaz</a:t>
            </a:r>
            <a:r>
              <a:rPr lang="tr-TR" dirty="0" smtClean="0"/>
              <a:t>.</a:t>
            </a:r>
          </a:p>
          <a:p>
            <a:pPr marL="0" indent="0">
              <a:buNone/>
            </a:pPr>
            <a:r>
              <a:rPr lang="tr-TR" dirty="0"/>
              <a:t>Kesikli değişkenler sayma ile bulunur, sürekli değişkenler ölçme ile bulunur.</a:t>
            </a:r>
            <a:endParaRPr lang="tr-TR" dirty="0"/>
          </a:p>
          <a:p>
            <a:endParaRPr lang="tr-TR" dirty="0"/>
          </a:p>
        </p:txBody>
      </p:sp>
    </p:spTree>
    <p:extLst>
      <p:ext uri="{BB962C8B-B14F-4D97-AF65-F5344CB8AC3E}">
        <p14:creationId xmlns:p14="http://schemas.microsoft.com/office/powerpoint/2010/main" val="38879624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20			21 </a:t>
            </a:r>
          </a:p>
          <a:p>
            <a:r>
              <a:rPr lang="tr-TR" dirty="0" smtClean="0"/>
              <a:t>İkisi arasında başka değer var mı?</a:t>
            </a:r>
            <a:endParaRPr lang="tr-TR" dirty="0"/>
          </a:p>
        </p:txBody>
      </p:sp>
    </p:spTree>
    <p:extLst>
      <p:ext uri="{BB962C8B-B14F-4D97-AF65-F5344CB8AC3E}">
        <p14:creationId xmlns:p14="http://schemas.microsoft.com/office/powerpoint/2010/main" val="28575315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B1598C9-67C7-4A5A-BDA3-889218BB773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11B2661-F3D9-4665-B037-8E7FA2A84894}"/>
              </a:ext>
            </a:extLst>
          </p:cNvPr>
          <p:cNvSpPr>
            <a:spLocks noGrp="1"/>
          </p:cNvSpPr>
          <p:nvPr>
            <p:ph idx="1"/>
          </p:nvPr>
        </p:nvSpPr>
        <p:spPr>
          <a:xfrm>
            <a:off x="680320" y="2243739"/>
            <a:ext cx="9613861" cy="3599316"/>
          </a:xfrm>
        </p:spPr>
        <p:txBody>
          <a:bodyPr>
            <a:normAutofit fontScale="62500" lnSpcReduction="20000"/>
          </a:bodyPr>
          <a:lstStyle/>
          <a:p>
            <a:pPr marL="457200" indent="-457200">
              <a:buFont typeface="+mj-lt"/>
              <a:buAutoNum type="arabicPeriod" startAt="3"/>
            </a:pPr>
            <a:r>
              <a:rPr lang="tr-TR" dirty="0"/>
              <a:t>Bağımlı (Açıklanan) Değişken – Bağımsız (Açıklayıcı) Değişken</a:t>
            </a:r>
          </a:p>
          <a:p>
            <a:pPr marL="0" indent="0">
              <a:buNone/>
            </a:pPr>
            <a:r>
              <a:rPr lang="tr-TR" dirty="0"/>
              <a:t>Bu sınıflamanın yapılabilmesi için en az iki değişken ve bu değişkenler arasında tanımlı bir ilişki bulunmalıdır.</a:t>
            </a:r>
          </a:p>
          <a:p>
            <a:pPr marL="0" indent="0">
              <a:buNone/>
            </a:pPr>
            <a:r>
              <a:rPr lang="tr-TR" dirty="0"/>
              <a:t>Bağımsız değişken etkileyen bağımlı değişken etkilenen faktör konumundadır.</a:t>
            </a:r>
          </a:p>
          <a:p>
            <a:r>
              <a:rPr lang="tr-TR" dirty="0"/>
              <a:t>Bağımsız değişken → Sebep</a:t>
            </a:r>
            <a:br>
              <a:rPr lang="tr-TR" dirty="0"/>
            </a:br>
            <a:r>
              <a:rPr lang="tr-TR" dirty="0"/>
              <a:t>Bağımlı değişken → </a:t>
            </a:r>
            <a:r>
              <a:rPr lang="tr-TR" dirty="0" smtClean="0"/>
              <a:t>Sonuç</a:t>
            </a:r>
          </a:p>
          <a:p>
            <a:r>
              <a:rPr lang="tr-TR" b="1" dirty="0"/>
              <a:t>Ders çalışma </a:t>
            </a:r>
            <a:r>
              <a:rPr lang="tr-TR" b="1" dirty="0" smtClean="0"/>
              <a:t>süresi(Etkileyen) </a:t>
            </a:r>
            <a:r>
              <a:rPr lang="tr-TR" b="1" dirty="0"/>
              <a:t>→ Sınav </a:t>
            </a:r>
            <a:r>
              <a:rPr lang="tr-TR" b="1" dirty="0" smtClean="0"/>
              <a:t>başarısı (Etkilenen)</a:t>
            </a:r>
            <a:endParaRPr lang="tr-TR" dirty="0"/>
          </a:p>
          <a:p>
            <a:pPr marL="0" indent="0">
              <a:buNone/>
            </a:pPr>
            <a:r>
              <a:rPr lang="tr-TR" dirty="0"/>
              <a:t>Çalışma süresi: </a:t>
            </a:r>
            <a:r>
              <a:rPr lang="tr-TR" b="1" dirty="0"/>
              <a:t>Bağımsız</a:t>
            </a:r>
            <a:endParaRPr lang="tr-TR" dirty="0"/>
          </a:p>
          <a:p>
            <a:pPr marL="0" indent="0">
              <a:buNone/>
            </a:pPr>
            <a:r>
              <a:rPr lang="tr-TR" dirty="0"/>
              <a:t>Başarı: </a:t>
            </a:r>
            <a:r>
              <a:rPr lang="tr-TR" b="1" dirty="0" smtClean="0"/>
              <a:t>Bağımlı</a:t>
            </a:r>
          </a:p>
          <a:p>
            <a:r>
              <a:rPr lang="tr-TR" b="1" dirty="0"/>
              <a:t>Gübre miktarı → Bitki verimi</a:t>
            </a:r>
            <a:endParaRPr lang="tr-TR" dirty="0"/>
          </a:p>
          <a:p>
            <a:pPr marL="0" indent="0">
              <a:buNone/>
            </a:pPr>
            <a:r>
              <a:rPr lang="tr-TR" dirty="0"/>
              <a:t>Gübre miktarı: </a:t>
            </a:r>
            <a:r>
              <a:rPr lang="tr-TR" b="1" dirty="0"/>
              <a:t>Bağımsız</a:t>
            </a:r>
            <a:endParaRPr lang="tr-TR" dirty="0"/>
          </a:p>
          <a:p>
            <a:pPr marL="0" indent="0">
              <a:buNone/>
            </a:pPr>
            <a:r>
              <a:rPr lang="tr-TR" dirty="0"/>
              <a:t>Verim: </a:t>
            </a:r>
            <a:r>
              <a:rPr lang="tr-TR" b="1" dirty="0" smtClean="0"/>
              <a:t>Bağımlı</a:t>
            </a:r>
          </a:p>
          <a:p>
            <a:pPr marL="0" indent="0">
              <a:buNone/>
            </a:pPr>
            <a:r>
              <a:rPr lang="tr-TR" dirty="0" smtClean="0"/>
              <a:t>Araştırmada</a:t>
            </a:r>
            <a:r>
              <a:rPr lang="tr-TR" dirty="0"/>
              <a:t>, </a:t>
            </a:r>
            <a:r>
              <a:rPr lang="tr-TR" b="1" dirty="0"/>
              <a:t>bağımsız değişken</a:t>
            </a:r>
            <a:r>
              <a:rPr lang="tr-TR" dirty="0"/>
              <a:t> kasıtlı olarak değiştirdiğiniz veya </a:t>
            </a:r>
            <a:r>
              <a:rPr lang="tr-TR" b="1" dirty="0"/>
              <a:t>kontrol</a:t>
            </a:r>
            <a:r>
              <a:rPr lang="tr-TR" dirty="0"/>
              <a:t> ettiğiniz faktördür; </a:t>
            </a:r>
            <a:r>
              <a:rPr lang="tr-TR" b="1" dirty="0"/>
              <a:t>bağımlı değişken</a:t>
            </a:r>
            <a:r>
              <a:rPr lang="tr-TR" dirty="0"/>
              <a:t> ise ölçtüğünüz sonuçtur.</a:t>
            </a:r>
            <a:endParaRPr lang="tr-TR" dirty="0"/>
          </a:p>
          <a:p>
            <a:endParaRPr lang="tr-TR" dirty="0"/>
          </a:p>
          <a:p>
            <a:endParaRPr lang="tr-TR" dirty="0"/>
          </a:p>
        </p:txBody>
      </p:sp>
    </p:spTree>
    <p:extLst>
      <p:ext uri="{BB962C8B-B14F-4D97-AF65-F5344CB8AC3E}">
        <p14:creationId xmlns:p14="http://schemas.microsoft.com/office/powerpoint/2010/main" val="35387576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C04F1C6-B2A8-4DA2-AC83-2C5178D053FA}"/>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68CF0D3E-4049-4C0A-8F83-D4E2979C2576}"/>
              </a:ext>
            </a:extLst>
          </p:cNvPr>
          <p:cNvSpPr>
            <a:spLocks noGrp="1"/>
          </p:cNvSpPr>
          <p:nvPr>
            <p:ph idx="1"/>
          </p:nvPr>
        </p:nvSpPr>
        <p:spPr/>
        <p:txBody>
          <a:bodyPr>
            <a:normAutofit lnSpcReduction="10000"/>
          </a:bodyPr>
          <a:lstStyle/>
          <a:p>
            <a:r>
              <a:rPr lang="tr-TR" dirty="0" smtClean="0"/>
              <a:t>İstatistikte </a:t>
            </a:r>
            <a:r>
              <a:rPr lang="tr-TR" dirty="0"/>
              <a:t>veriler farklı yollarla toplanabilir:</a:t>
            </a:r>
          </a:p>
          <a:p>
            <a:pPr marL="0" indent="0">
              <a:buNone/>
            </a:pPr>
            <a:r>
              <a:rPr lang="tr-TR" b="1" dirty="0"/>
              <a:t>Sayım:</a:t>
            </a:r>
            <a:r>
              <a:rPr lang="tr-TR" dirty="0"/>
              <a:t> Kişi sayısı, araç sayısı gibi.</a:t>
            </a:r>
          </a:p>
          <a:p>
            <a:pPr marL="0" indent="0">
              <a:buNone/>
            </a:pPr>
            <a:r>
              <a:rPr lang="tr-TR" b="1" dirty="0"/>
              <a:t>Ölçüm:</a:t>
            </a:r>
            <a:r>
              <a:rPr lang="tr-TR" dirty="0"/>
              <a:t> Boy, kilo, sıcaklık gibi.</a:t>
            </a:r>
          </a:p>
          <a:p>
            <a:pPr marL="0" indent="0">
              <a:buNone/>
            </a:pPr>
            <a:r>
              <a:rPr lang="tr-TR" b="1" dirty="0"/>
              <a:t>Gözlem:</a:t>
            </a:r>
            <a:r>
              <a:rPr lang="tr-TR" dirty="0"/>
              <a:t> Bir öğrencinin sınıftaki davranışı, müşteri tercihleri gibi</a:t>
            </a:r>
            <a:r>
              <a:rPr lang="tr-TR" dirty="0" smtClean="0"/>
              <a:t>.</a:t>
            </a:r>
          </a:p>
          <a:p>
            <a:pPr marL="0" indent="0">
              <a:buNone/>
            </a:pPr>
            <a:r>
              <a:rPr lang="tr-TR" b="1" dirty="0"/>
              <a:t>Anket:</a:t>
            </a:r>
            <a:r>
              <a:rPr lang="tr-TR" dirty="0"/>
              <a:t> Bireylerin görüş, tutum ve tercihlerini ölçmek amacıyla sorulan </a:t>
            </a:r>
            <a:r>
              <a:rPr lang="tr-TR" dirty="0" smtClean="0"/>
              <a:t>sorular</a:t>
            </a:r>
          </a:p>
          <a:p>
            <a:r>
              <a:rPr lang="tr-TR" dirty="0" smtClean="0"/>
              <a:t>Verilerin </a:t>
            </a:r>
            <a:r>
              <a:rPr lang="tr-TR" dirty="0"/>
              <a:t>toplanma şekline bağlı olarak farklı ölçek tipleri geliştirilmiştir. Bu ölçek tiplerine göre de farklı istatistiki yöntemler söz konusudur</a:t>
            </a:r>
            <a:r>
              <a:rPr lang="tr-TR" dirty="0" smtClean="0"/>
              <a:t>.</a:t>
            </a:r>
          </a:p>
          <a:p>
            <a:endParaRPr lang="tr-TR" dirty="0" smtClean="0"/>
          </a:p>
          <a:p>
            <a:pPr marL="0" indent="0">
              <a:buNone/>
            </a:pPr>
            <a:endParaRPr lang="tr-TR" dirty="0"/>
          </a:p>
          <a:p>
            <a:endParaRPr lang="tr-TR" dirty="0"/>
          </a:p>
        </p:txBody>
      </p:sp>
    </p:spTree>
    <p:extLst>
      <p:ext uri="{BB962C8B-B14F-4D97-AF65-F5344CB8AC3E}">
        <p14:creationId xmlns:p14="http://schemas.microsoft.com/office/powerpoint/2010/main" val="34396804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Bir sınıftaki öğrenciler hakkında veri topluyoruz:</a:t>
            </a:r>
          </a:p>
          <a:p>
            <a:pPr lvl="1"/>
            <a:r>
              <a:rPr lang="tr-TR" b="1" dirty="0"/>
              <a:t>Evli/bekâr</a:t>
            </a:r>
            <a:r>
              <a:rPr lang="tr-TR" dirty="0"/>
              <a:t> → </a:t>
            </a:r>
            <a:r>
              <a:rPr lang="tr-TR" b="1" dirty="0"/>
              <a:t>Nominal </a:t>
            </a:r>
            <a:r>
              <a:rPr lang="tr-TR" b="1" dirty="0" smtClean="0"/>
              <a:t>ölçek</a:t>
            </a:r>
            <a:endParaRPr lang="tr-TR" dirty="0"/>
          </a:p>
          <a:p>
            <a:pPr lvl="1"/>
            <a:r>
              <a:rPr lang="tr-TR" b="1" dirty="0"/>
              <a:t>Başarı sırası</a:t>
            </a:r>
            <a:r>
              <a:rPr lang="tr-TR" dirty="0"/>
              <a:t> → </a:t>
            </a:r>
            <a:r>
              <a:rPr lang="tr-TR" b="1" dirty="0" err="1"/>
              <a:t>Ordinal</a:t>
            </a:r>
            <a:r>
              <a:rPr lang="tr-TR" b="1" dirty="0"/>
              <a:t> </a:t>
            </a:r>
            <a:r>
              <a:rPr lang="tr-TR" b="1" dirty="0" smtClean="0"/>
              <a:t>ölçek</a:t>
            </a:r>
            <a:endParaRPr lang="tr-TR" dirty="0"/>
          </a:p>
          <a:p>
            <a:pPr lvl="1"/>
            <a:r>
              <a:rPr lang="tr-TR" b="1" dirty="0"/>
              <a:t>Yaş</a:t>
            </a:r>
            <a:r>
              <a:rPr lang="tr-TR" dirty="0"/>
              <a:t> → </a:t>
            </a:r>
            <a:r>
              <a:rPr lang="tr-TR" b="1" dirty="0"/>
              <a:t>Oran ölçeği</a:t>
            </a:r>
            <a:r>
              <a:rPr lang="tr-TR" dirty="0"/>
              <a:t> </a:t>
            </a:r>
          </a:p>
          <a:p>
            <a:pPr lvl="1"/>
            <a:endParaRPr lang="tr-TR" dirty="0" smtClean="0"/>
          </a:p>
          <a:p>
            <a:pPr marL="457200" lvl="1" indent="0">
              <a:buNone/>
            </a:pPr>
            <a:r>
              <a:rPr lang="tr-TR" dirty="0" smtClean="0"/>
              <a:t>Aynı </a:t>
            </a:r>
            <a:r>
              <a:rPr lang="tr-TR" dirty="0"/>
              <a:t>öğrenciler hakkında veri topluyoruz ama </a:t>
            </a:r>
            <a:r>
              <a:rPr lang="tr-TR" b="1" dirty="0"/>
              <a:t>ölçek türü</a:t>
            </a:r>
            <a:r>
              <a:rPr lang="tr-TR" dirty="0"/>
              <a:t>, veriyi nasıl topladığımıza göre değişiyor.</a:t>
            </a:r>
          </a:p>
          <a:p>
            <a:endParaRPr lang="tr-TR" dirty="0"/>
          </a:p>
        </p:txBody>
      </p:sp>
    </p:spTree>
    <p:extLst>
      <p:ext uri="{BB962C8B-B14F-4D97-AF65-F5344CB8AC3E}">
        <p14:creationId xmlns:p14="http://schemas.microsoft.com/office/powerpoint/2010/main" val="18709311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45021D5-E671-4760-9E37-9FB792A3224D}"/>
              </a:ext>
            </a:extLst>
          </p:cNvPr>
          <p:cNvSpPr>
            <a:spLocks noGrp="1"/>
          </p:cNvSpPr>
          <p:nvPr>
            <p:ph type="title"/>
          </p:nvPr>
        </p:nvSpPr>
        <p:spPr/>
        <p:txBody>
          <a:bodyPr/>
          <a:lstStyle/>
          <a:p>
            <a:r>
              <a:rPr lang="tr-TR" dirty="0"/>
              <a:t>Ölçek Tipleri</a:t>
            </a:r>
          </a:p>
        </p:txBody>
      </p:sp>
      <p:sp>
        <p:nvSpPr>
          <p:cNvPr id="3" name="İçerik Yer Tutucusu 2">
            <a:extLst>
              <a:ext uri="{FF2B5EF4-FFF2-40B4-BE49-F238E27FC236}">
                <a16:creationId xmlns:a16="http://schemas.microsoft.com/office/drawing/2014/main" id="{22CD0738-1F59-4C1D-9E69-160CE39FA6F4}"/>
              </a:ext>
            </a:extLst>
          </p:cNvPr>
          <p:cNvSpPr>
            <a:spLocks noGrp="1"/>
          </p:cNvSpPr>
          <p:nvPr>
            <p:ph idx="1"/>
          </p:nvPr>
        </p:nvSpPr>
        <p:spPr>
          <a:xfrm>
            <a:off x="337625" y="2067952"/>
            <a:ext cx="10761784" cy="4515728"/>
          </a:xfrm>
        </p:spPr>
        <p:txBody>
          <a:bodyPr>
            <a:normAutofit fontScale="62500" lnSpcReduction="20000"/>
          </a:bodyPr>
          <a:lstStyle/>
          <a:p>
            <a:pPr marL="0" indent="0">
              <a:buNone/>
            </a:pPr>
            <a:r>
              <a:rPr lang="tr-TR" dirty="0">
                <a:solidFill>
                  <a:schemeClr val="bg1"/>
                </a:solidFill>
              </a:rPr>
              <a:t>A) Nominal (Sınıflama) Ölçek</a:t>
            </a:r>
          </a:p>
          <a:p>
            <a:pPr marL="0" indent="0">
              <a:buNone/>
            </a:pPr>
            <a:r>
              <a:rPr lang="tr-TR" dirty="0"/>
              <a:t>Nitel verilere kodlamalar vererek yapılan ölçeklendirmelerdir.(Ev sahibi olup olmaması) Veriler arasında büyüklük küçüklük ilişkisi yok.</a:t>
            </a:r>
          </a:p>
          <a:p>
            <a:pPr marL="0" indent="0">
              <a:buNone/>
            </a:pPr>
            <a:r>
              <a:rPr lang="tr-TR" dirty="0"/>
              <a:t>Frekans, </a:t>
            </a:r>
            <a:r>
              <a:rPr lang="tr-TR" dirty="0" err="1"/>
              <a:t>mod</a:t>
            </a:r>
            <a:r>
              <a:rPr lang="tr-TR" dirty="0"/>
              <a:t>, yüzde</a:t>
            </a:r>
          </a:p>
          <a:p>
            <a:pPr marL="0" indent="0">
              <a:buNone/>
            </a:pPr>
            <a:r>
              <a:rPr lang="tr-TR" dirty="0">
                <a:solidFill>
                  <a:schemeClr val="bg1"/>
                </a:solidFill>
              </a:rPr>
              <a:t>B) Sıralayıcı Ölçek</a:t>
            </a:r>
          </a:p>
          <a:p>
            <a:pPr marL="0" indent="0">
              <a:buNone/>
            </a:pPr>
            <a:r>
              <a:rPr lang="tr-TR" dirty="0"/>
              <a:t>Verilere kodlamalar verilir ancak verilerin hiyerarşi içinde bulunması söz konusudur.(Öğrencilerin başarı durumu)</a:t>
            </a:r>
          </a:p>
          <a:p>
            <a:pPr marL="0" indent="0">
              <a:buNone/>
            </a:pPr>
            <a:r>
              <a:rPr lang="tr-TR" dirty="0"/>
              <a:t>Yüzdelik, çeyreklik, sıra ortalaması</a:t>
            </a:r>
          </a:p>
          <a:p>
            <a:pPr marL="0" indent="0">
              <a:buNone/>
            </a:pPr>
            <a:r>
              <a:rPr lang="tr-TR" dirty="0">
                <a:solidFill>
                  <a:schemeClr val="bg1"/>
                </a:solidFill>
              </a:rPr>
              <a:t>C) Aralık Ölçeği</a:t>
            </a:r>
          </a:p>
          <a:p>
            <a:pPr marL="0" indent="0">
              <a:buNone/>
            </a:pPr>
            <a:r>
              <a:rPr lang="tr-TR" dirty="0"/>
              <a:t>Veriler ölçüm ile elde edilir. Ölçek yapan araçların başlangıç noktaları kesin değil göreli noktalardır.(Sıcaklık) 0 yokluk anlamına gelmez. Kat özelliği yoktur.</a:t>
            </a:r>
          </a:p>
          <a:p>
            <a:pPr marL="0" indent="0">
              <a:buNone/>
            </a:pPr>
            <a:r>
              <a:rPr lang="tr-TR" dirty="0"/>
              <a:t>Aritmetik ortalama, standart sapma</a:t>
            </a:r>
          </a:p>
          <a:p>
            <a:pPr marL="0" indent="0">
              <a:buNone/>
            </a:pPr>
            <a:r>
              <a:rPr lang="tr-TR" dirty="0">
                <a:solidFill>
                  <a:schemeClr val="bg1"/>
                </a:solidFill>
              </a:rPr>
              <a:t>D)Oran Ölçeği</a:t>
            </a:r>
          </a:p>
          <a:p>
            <a:pPr marL="0" indent="0">
              <a:buNone/>
            </a:pPr>
            <a:r>
              <a:rPr lang="tr-TR" dirty="0"/>
              <a:t>Veriler ölçüm ile elde edilir. Başlangıç göreli bir nokta değil mutlak bir noktadır.(Ağırlık, uzunluk) </a:t>
            </a:r>
          </a:p>
          <a:p>
            <a:pPr marL="0" indent="0">
              <a:buNone/>
            </a:pPr>
            <a:r>
              <a:rPr lang="tr-TR" dirty="0"/>
              <a:t>Tüm istatistik işlemler</a:t>
            </a:r>
          </a:p>
          <a:p>
            <a:pPr marL="0" indent="0">
              <a:buNone/>
            </a:pPr>
            <a:endParaRPr lang="tr-TR" dirty="0"/>
          </a:p>
          <a:p>
            <a:r>
              <a:rPr lang="tr-TR" dirty="0"/>
              <a:t>Yukarıdan aşağıya gelişmişlik artar</a:t>
            </a:r>
          </a:p>
        </p:txBody>
      </p:sp>
    </p:spTree>
    <p:extLst>
      <p:ext uri="{BB962C8B-B14F-4D97-AF65-F5344CB8AC3E}">
        <p14:creationId xmlns:p14="http://schemas.microsoft.com/office/powerpoint/2010/main" val="4140182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dirty="0"/>
              <a:t>Michelle </a:t>
            </a:r>
            <a:r>
              <a:rPr lang="tr-TR" dirty="0" err="1"/>
              <a:t>Lampl</a:t>
            </a:r>
            <a:r>
              <a:rPr lang="tr-TR" dirty="0"/>
              <a:t>, Emory Üniversitesi’nde bir </a:t>
            </a:r>
            <a:r>
              <a:rPr lang="tr-TR" dirty="0" err="1"/>
              <a:t>pediatrist</a:t>
            </a:r>
            <a:r>
              <a:rPr lang="tr-TR" dirty="0"/>
              <a:t> ve antropolog. Bebeğinin nasıl da hızla büyüdüğünü anlatıp duran bir arkadaşıyla kahve içiyordu. Aslında kadın oğlunun tam bir bitki gibi büyüdüğünü söylüyordu. Meraklı bir bilim insanı olarak </a:t>
            </a:r>
            <a:r>
              <a:rPr lang="tr-TR" dirty="0" smtClean="0"/>
              <a:t>Dr</a:t>
            </a:r>
            <a:r>
              <a:rPr lang="tr-TR" dirty="0"/>
              <a:t>. </a:t>
            </a:r>
            <a:r>
              <a:rPr lang="tr-TR" dirty="0" err="1"/>
              <a:t>Lampl</a:t>
            </a:r>
            <a:r>
              <a:rPr lang="tr-TR" dirty="0"/>
              <a:t> bu </a:t>
            </a:r>
            <a:r>
              <a:rPr lang="tr-TR" dirty="0" smtClean="0"/>
              <a:t>çocuğun ve </a:t>
            </a:r>
            <a:r>
              <a:rPr lang="tr-TR" dirty="0"/>
              <a:t>de diğer çocukların bebeklik </a:t>
            </a:r>
            <a:r>
              <a:rPr lang="tr-TR" dirty="0" smtClean="0"/>
              <a:t>dönemlerinde ne hızla </a:t>
            </a:r>
            <a:r>
              <a:rPr lang="tr-TR" dirty="0"/>
              <a:t>büyüdüklerini </a:t>
            </a:r>
            <a:r>
              <a:rPr lang="tr-TR" dirty="0" smtClean="0"/>
              <a:t>araştırabileceğini düşündü</a:t>
            </a:r>
            <a:r>
              <a:rPr lang="tr-TR" dirty="0"/>
              <a:t>. Bunun üzerine bir grup çocuğun büyüme hızlarını günlük olarak ölçmeye başladı ve şaşırtıcı bir şekilde kimi bebeklerin gecede 3 </a:t>
            </a:r>
            <a:r>
              <a:rPr lang="tr-TR" dirty="0" smtClean="0"/>
              <a:t>santime </a:t>
            </a:r>
            <a:r>
              <a:rPr lang="tr-TR" dirty="0"/>
              <a:t>varan hızlarda boy attığını gördü. Bir tür büyüme sıçraması!</a:t>
            </a:r>
          </a:p>
        </p:txBody>
      </p:sp>
      <p:sp>
        <p:nvSpPr>
          <p:cNvPr id="4" name="Unvan 1">
            <a:extLst>
              <a:ext uri="{FF2B5EF4-FFF2-40B4-BE49-F238E27FC236}">
                <a16:creationId xmlns:a16="http://schemas.microsoft.com/office/drawing/2014/main" id="{2FD990E1-56CF-468B-AC1C-16DD311879D1}"/>
              </a:ext>
            </a:extLst>
          </p:cNvPr>
          <p:cNvSpPr>
            <a:spLocks noGrp="1"/>
          </p:cNvSpPr>
          <p:nvPr>
            <p:ph type="title"/>
          </p:nvPr>
        </p:nvSpPr>
        <p:spPr/>
        <p:txBody>
          <a:bodyPr/>
          <a:lstStyle/>
          <a:p>
            <a:r>
              <a:rPr lang="tr-TR" dirty="0"/>
              <a:t>TEMEL KAVRAMLAR</a:t>
            </a:r>
          </a:p>
        </p:txBody>
      </p:sp>
    </p:spTree>
    <p:extLst>
      <p:ext uri="{BB962C8B-B14F-4D97-AF65-F5344CB8AC3E}">
        <p14:creationId xmlns:p14="http://schemas.microsoft.com/office/powerpoint/2010/main" val="10191704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783096526"/>
              </p:ext>
            </p:extLst>
          </p:nvPr>
        </p:nvGraphicFramePr>
        <p:xfrm>
          <a:off x="1188210" y="2336801"/>
          <a:ext cx="8599556" cy="3598861"/>
        </p:xfrm>
        <a:graphic>
          <a:graphicData uri="http://schemas.openxmlformats.org/drawingml/2006/table">
            <a:tbl>
              <a:tblPr/>
              <a:tblGrid>
                <a:gridCol w="2149889">
                  <a:extLst>
                    <a:ext uri="{9D8B030D-6E8A-4147-A177-3AD203B41FA5}">
                      <a16:colId xmlns:a16="http://schemas.microsoft.com/office/drawing/2014/main" val="2439900897"/>
                    </a:ext>
                  </a:extLst>
                </a:gridCol>
                <a:gridCol w="2149889">
                  <a:extLst>
                    <a:ext uri="{9D8B030D-6E8A-4147-A177-3AD203B41FA5}">
                      <a16:colId xmlns:a16="http://schemas.microsoft.com/office/drawing/2014/main" val="3327341211"/>
                    </a:ext>
                  </a:extLst>
                </a:gridCol>
                <a:gridCol w="2149889">
                  <a:extLst>
                    <a:ext uri="{9D8B030D-6E8A-4147-A177-3AD203B41FA5}">
                      <a16:colId xmlns:a16="http://schemas.microsoft.com/office/drawing/2014/main" val="3078516853"/>
                    </a:ext>
                  </a:extLst>
                </a:gridCol>
                <a:gridCol w="2149889">
                  <a:extLst>
                    <a:ext uri="{9D8B030D-6E8A-4147-A177-3AD203B41FA5}">
                      <a16:colId xmlns:a16="http://schemas.microsoft.com/office/drawing/2014/main" val="1147427971"/>
                    </a:ext>
                  </a:extLst>
                </a:gridCol>
              </a:tblGrid>
              <a:tr h="572546">
                <a:tc>
                  <a:txBody>
                    <a:bodyPr/>
                    <a:lstStyle/>
                    <a:p>
                      <a:r>
                        <a:rPr lang="tr-TR" sz="1600"/>
                        <a:t>Ölçek Tipi</a:t>
                      </a:r>
                    </a:p>
                  </a:txBody>
                  <a:tcPr marL="81792" marR="81792" marT="40896" marB="40896" anchor="ctr">
                    <a:lnL>
                      <a:noFill/>
                    </a:lnL>
                    <a:lnR>
                      <a:noFill/>
                    </a:lnR>
                    <a:lnT>
                      <a:noFill/>
                    </a:lnT>
                    <a:lnB>
                      <a:noFill/>
                    </a:lnB>
                  </a:tcPr>
                </a:tc>
                <a:tc>
                  <a:txBody>
                    <a:bodyPr/>
                    <a:lstStyle/>
                    <a:p>
                      <a:r>
                        <a:rPr lang="tr-TR" sz="1600"/>
                        <a:t>Özellikleri</a:t>
                      </a:r>
                    </a:p>
                  </a:txBody>
                  <a:tcPr marL="81792" marR="81792" marT="40896" marB="40896" anchor="ctr">
                    <a:lnL>
                      <a:noFill/>
                    </a:lnL>
                    <a:lnR>
                      <a:noFill/>
                    </a:lnR>
                    <a:lnT>
                      <a:noFill/>
                    </a:lnT>
                    <a:lnB>
                      <a:noFill/>
                    </a:lnB>
                  </a:tcPr>
                </a:tc>
                <a:tc>
                  <a:txBody>
                    <a:bodyPr/>
                    <a:lstStyle/>
                    <a:p>
                      <a:r>
                        <a:rPr lang="tr-TR" sz="1600"/>
                        <a:t>Günlük Hayattan Örnekler</a:t>
                      </a:r>
                    </a:p>
                  </a:txBody>
                  <a:tcPr marL="81792" marR="81792" marT="40896" marB="40896" anchor="ctr">
                    <a:lnL>
                      <a:noFill/>
                    </a:lnL>
                    <a:lnR>
                      <a:noFill/>
                    </a:lnR>
                    <a:lnT>
                      <a:noFill/>
                    </a:lnT>
                    <a:lnB>
                      <a:noFill/>
                    </a:lnB>
                  </a:tcPr>
                </a:tc>
                <a:tc>
                  <a:txBody>
                    <a:bodyPr/>
                    <a:lstStyle/>
                    <a:p>
                      <a:r>
                        <a:rPr lang="tr-TR" sz="1600"/>
                        <a:t>Kullanılabilecek İstatistikler</a:t>
                      </a:r>
                    </a:p>
                  </a:txBody>
                  <a:tcPr marL="81792" marR="81792" marT="40896" marB="40896" anchor="ctr">
                    <a:lnL>
                      <a:noFill/>
                    </a:lnL>
                    <a:lnR>
                      <a:noFill/>
                    </a:lnR>
                    <a:lnT>
                      <a:noFill/>
                    </a:lnT>
                    <a:lnB>
                      <a:noFill/>
                    </a:lnB>
                  </a:tcPr>
                </a:tc>
                <a:extLst>
                  <a:ext uri="{0D108BD9-81ED-4DB2-BD59-A6C34878D82A}">
                    <a16:rowId xmlns:a16="http://schemas.microsoft.com/office/drawing/2014/main" val="3084362181"/>
                  </a:ext>
                </a:extLst>
              </a:tr>
              <a:tr h="572546">
                <a:tc>
                  <a:txBody>
                    <a:bodyPr/>
                    <a:lstStyle/>
                    <a:p>
                      <a:r>
                        <a:rPr lang="tr-TR" sz="1600" b="1"/>
                        <a:t>Nominal (Sınıflama)</a:t>
                      </a:r>
                      <a:endParaRPr lang="tr-TR" sz="1600"/>
                    </a:p>
                  </a:txBody>
                  <a:tcPr marL="81792" marR="81792" marT="40896" marB="40896" anchor="ctr">
                    <a:lnL>
                      <a:noFill/>
                    </a:lnL>
                    <a:lnR>
                      <a:noFill/>
                    </a:lnR>
                    <a:lnT>
                      <a:noFill/>
                    </a:lnT>
                    <a:lnB>
                      <a:noFill/>
                    </a:lnB>
                  </a:tcPr>
                </a:tc>
                <a:tc>
                  <a:txBody>
                    <a:bodyPr/>
                    <a:lstStyle/>
                    <a:p>
                      <a:r>
                        <a:rPr lang="tr-TR" sz="1600"/>
                        <a:t>Sadece sınıflandırma, büyüklük ilişkisi yok</a:t>
                      </a:r>
                    </a:p>
                  </a:txBody>
                  <a:tcPr marL="81792" marR="81792" marT="40896" marB="40896" anchor="ctr">
                    <a:lnL>
                      <a:noFill/>
                    </a:lnL>
                    <a:lnR>
                      <a:noFill/>
                    </a:lnR>
                    <a:lnT>
                      <a:noFill/>
                    </a:lnT>
                    <a:lnB>
                      <a:noFill/>
                    </a:lnB>
                  </a:tcPr>
                </a:tc>
                <a:tc>
                  <a:txBody>
                    <a:bodyPr/>
                    <a:lstStyle/>
                    <a:p>
                      <a:r>
                        <a:rPr lang="tr-TR" sz="1600"/>
                        <a:t>Kan grubu, doğum yeri, cinsiyet</a:t>
                      </a:r>
                    </a:p>
                  </a:txBody>
                  <a:tcPr marL="81792" marR="81792" marT="40896" marB="40896" anchor="ctr">
                    <a:lnL>
                      <a:noFill/>
                    </a:lnL>
                    <a:lnR>
                      <a:noFill/>
                    </a:lnR>
                    <a:lnT>
                      <a:noFill/>
                    </a:lnT>
                    <a:lnB>
                      <a:noFill/>
                    </a:lnB>
                  </a:tcPr>
                </a:tc>
                <a:tc>
                  <a:txBody>
                    <a:bodyPr/>
                    <a:lstStyle/>
                    <a:p>
                      <a:r>
                        <a:rPr lang="tr-TR" sz="1600"/>
                        <a:t>Frekans, yüzde, mod</a:t>
                      </a:r>
                    </a:p>
                  </a:txBody>
                  <a:tcPr marL="81792" marR="81792" marT="40896" marB="40896" anchor="ctr">
                    <a:lnL>
                      <a:noFill/>
                    </a:lnL>
                    <a:lnR>
                      <a:noFill/>
                    </a:lnR>
                    <a:lnT>
                      <a:noFill/>
                    </a:lnT>
                    <a:lnB>
                      <a:noFill/>
                    </a:lnB>
                  </a:tcPr>
                </a:tc>
                <a:extLst>
                  <a:ext uri="{0D108BD9-81ED-4DB2-BD59-A6C34878D82A}">
                    <a16:rowId xmlns:a16="http://schemas.microsoft.com/office/drawing/2014/main" val="667125619"/>
                  </a:ext>
                </a:extLst>
              </a:tr>
              <a:tr h="1063300">
                <a:tc>
                  <a:txBody>
                    <a:bodyPr/>
                    <a:lstStyle/>
                    <a:p>
                      <a:r>
                        <a:rPr lang="tr-TR" sz="1600" b="1"/>
                        <a:t>Ordinal (Sıralayıcı)</a:t>
                      </a:r>
                      <a:endParaRPr lang="tr-TR" sz="1600"/>
                    </a:p>
                  </a:txBody>
                  <a:tcPr marL="81792" marR="81792" marT="40896" marB="40896" anchor="ctr">
                    <a:lnL>
                      <a:noFill/>
                    </a:lnL>
                    <a:lnR>
                      <a:noFill/>
                    </a:lnR>
                    <a:lnT>
                      <a:noFill/>
                    </a:lnT>
                    <a:lnB>
                      <a:noFill/>
                    </a:lnB>
                  </a:tcPr>
                </a:tc>
                <a:tc>
                  <a:txBody>
                    <a:bodyPr/>
                    <a:lstStyle/>
                    <a:p>
                      <a:r>
                        <a:rPr lang="tr-TR" sz="1600"/>
                        <a:t>Sıra var, farkın büyüklüğü bilinmez</a:t>
                      </a:r>
                    </a:p>
                  </a:txBody>
                  <a:tcPr marL="81792" marR="81792" marT="40896" marB="40896" anchor="ctr">
                    <a:lnL>
                      <a:noFill/>
                    </a:lnL>
                    <a:lnR>
                      <a:noFill/>
                    </a:lnR>
                    <a:lnT>
                      <a:noFill/>
                    </a:lnT>
                    <a:lnB>
                      <a:noFill/>
                    </a:lnB>
                  </a:tcPr>
                </a:tc>
                <a:tc>
                  <a:txBody>
                    <a:bodyPr/>
                    <a:lstStyle/>
                    <a:p>
                      <a:r>
                        <a:rPr lang="tr-TR" sz="1600"/>
                        <a:t>Eğitim düzeyi (ilkokul–lise–üniversite), memnuniyet anketi</a:t>
                      </a:r>
                    </a:p>
                  </a:txBody>
                  <a:tcPr marL="81792" marR="81792" marT="40896" marB="40896" anchor="ctr">
                    <a:lnL>
                      <a:noFill/>
                    </a:lnL>
                    <a:lnR>
                      <a:noFill/>
                    </a:lnR>
                    <a:lnT>
                      <a:noFill/>
                    </a:lnT>
                    <a:lnB>
                      <a:noFill/>
                    </a:lnB>
                  </a:tcPr>
                </a:tc>
                <a:tc>
                  <a:txBody>
                    <a:bodyPr/>
                    <a:lstStyle/>
                    <a:p>
                      <a:r>
                        <a:rPr lang="tr-TR" sz="1600"/>
                        <a:t>Medyan, yüzde, sıra ortalaması</a:t>
                      </a:r>
                    </a:p>
                  </a:txBody>
                  <a:tcPr marL="81792" marR="81792" marT="40896" marB="40896" anchor="ctr">
                    <a:lnL>
                      <a:noFill/>
                    </a:lnL>
                    <a:lnR>
                      <a:noFill/>
                    </a:lnR>
                    <a:lnT>
                      <a:noFill/>
                    </a:lnT>
                    <a:lnB>
                      <a:noFill/>
                    </a:lnB>
                  </a:tcPr>
                </a:tc>
                <a:extLst>
                  <a:ext uri="{0D108BD9-81ED-4DB2-BD59-A6C34878D82A}">
                    <a16:rowId xmlns:a16="http://schemas.microsoft.com/office/drawing/2014/main" val="1410198015"/>
                  </a:ext>
                </a:extLst>
              </a:tr>
              <a:tr h="817923">
                <a:tc>
                  <a:txBody>
                    <a:bodyPr/>
                    <a:lstStyle/>
                    <a:p>
                      <a:r>
                        <a:rPr lang="tr-TR" sz="1600" b="1"/>
                        <a:t>Aralık (Interval)</a:t>
                      </a:r>
                      <a:endParaRPr lang="tr-TR" sz="1600"/>
                    </a:p>
                  </a:txBody>
                  <a:tcPr marL="81792" marR="81792" marT="40896" marB="40896" anchor="ctr">
                    <a:lnL>
                      <a:noFill/>
                    </a:lnL>
                    <a:lnR>
                      <a:noFill/>
                    </a:lnR>
                    <a:lnT>
                      <a:noFill/>
                    </a:lnT>
                    <a:lnB>
                      <a:noFill/>
                    </a:lnB>
                  </a:tcPr>
                </a:tc>
                <a:tc>
                  <a:txBody>
                    <a:bodyPr/>
                    <a:lstStyle/>
                    <a:p>
                      <a:r>
                        <a:rPr lang="tr-TR" sz="1600"/>
                        <a:t>Sıra + farklar ölçülebilir, mutlak sıfır yok</a:t>
                      </a:r>
                    </a:p>
                  </a:txBody>
                  <a:tcPr marL="81792" marR="81792" marT="40896" marB="40896" anchor="ctr">
                    <a:lnL>
                      <a:noFill/>
                    </a:lnL>
                    <a:lnR>
                      <a:noFill/>
                    </a:lnR>
                    <a:lnT>
                      <a:noFill/>
                    </a:lnT>
                    <a:lnB>
                      <a:noFill/>
                    </a:lnB>
                  </a:tcPr>
                </a:tc>
                <a:tc>
                  <a:txBody>
                    <a:bodyPr/>
                    <a:lstStyle/>
                    <a:p>
                      <a:r>
                        <a:rPr lang="tr-TR" sz="1600" dirty="0"/>
                        <a:t>Sıcaklık (°C</a:t>
                      </a:r>
                      <a:r>
                        <a:rPr lang="tr-TR" sz="1600" dirty="0" smtClean="0"/>
                        <a:t>)</a:t>
                      </a:r>
                      <a:endParaRPr lang="tr-TR" sz="1600" dirty="0"/>
                    </a:p>
                  </a:txBody>
                  <a:tcPr marL="81792" marR="81792" marT="40896" marB="40896" anchor="ctr">
                    <a:lnL>
                      <a:noFill/>
                    </a:lnL>
                    <a:lnR>
                      <a:noFill/>
                    </a:lnR>
                    <a:lnT>
                      <a:noFill/>
                    </a:lnT>
                    <a:lnB>
                      <a:noFill/>
                    </a:lnB>
                  </a:tcPr>
                </a:tc>
                <a:tc>
                  <a:txBody>
                    <a:bodyPr/>
                    <a:lstStyle/>
                    <a:p>
                      <a:r>
                        <a:rPr lang="tr-TR" sz="1600"/>
                        <a:t>Ortalama, standart sapma, korelasyon</a:t>
                      </a:r>
                    </a:p>
                  </a:txBody>
                  <a:tcPr marL="81792" marR="81792" marT="40896" marB="40896" anchor="ctr">
                    <a:lnL>
                      <a:noFill/>
                    </a:lnL>
                    <a:lnR>
                      <a:noFill/>
                    </a:lnR>
                    <a:lnT>
                      <a:noFill/>
                    </a:lnT>
                    <a:lnB>
                      <a:noFill/>
                    </a:lnB>
                  </a:tcPr>
                </a:tc>
                <a:extLst>
                  <a:ext uri="{0D108BD9-81ED-4DB2-BD59-A6C34878D82A}">
                    <a16:rowId xmlns:a16="http://schemas.microsoft.com/office/drawing/2014/main" val="2858586578"/>
                  </a:ext>
                </a:extLst>
              </a:tr>
              <a:tr h="572546">
                <a:tc>
                  <a:txBody>
                    <a:bodyPr/>
                    <a:lstStyle/>
                    <a:p>
                      <a:r>
                        <a:rPr lang="tr-TR" sz="1600" b="1"/>
                        <a:t>Oran (Ratio)</a:t>
                      </a:r>
                      <a:endParaRPr lang="tr-TR" sz="1600"/>
                    </a:p>
                  </a:txBody>
                  <a:tcPr marL="81792" marR="81792" marT="40896" marB="40896" anchor="ctr">
                    <a:lnL>
                      <a:noFill/>
                    </a:lnL>
                    <a:lnR>
                      <a:noFill/>
                    </a:lnR>
                    <a:lnT>
                      <a:noFill/>
                    </a:lnT>
                    <a:lnB>
                      <a:noFill/>
                    </a:lnB>
                  </a:tcPr>
                </a:tc>
                <a:tc>
                  <a:txBody>
                    <a:bodyPr/>
                    <a:lstStyle/>
                    <a:p>
                      <a:r>
                        <a:rPr lang="tr-TR" sz="1600"/>
                        <a:t>Mutlak sıfır var, tüm işlemler yapılabilir</a:t>
                      </a:r>
                    </a:p>
                  </a:txBody>
                  <a:tcPr marL="81792" marR="81792" marT="40896" marB="40896" anchor="ctr">
                    <a:lnL>
                      <a:noFill/>
                    </a:lnL>
                    <a:lnR>
                      <a:noFill/>
                    </a:lnR>
                    <a:lnT>
                      <a:noFill/>
                    </a:lnT>
                    <a:lnB>
                      <a:noFill/>
                    </a:lnB>
                  </a:tcPr>
                </a:tc>
                <a:tc>
                  <a:txBody>
                    <a:bodyPr/>
                    <a:lstStyle/>
                    <a:p>
                      <a:r>
                        <a:rPr lang="tr-TR" sz="1600"/>
                        <a:t>Kilo, boy, yaş, gelir</a:t>
                      </a:r>
                    </a:p>
                  </a:txBody>
                  <a:tcPr marL="81792" marR="81792" marT="40896" marB="40896" anchor="ctr">
                    <a:lnL>
                      <a:noFill/>
                    </a:lnL>
                    <a:lnR>
                      <a:noFill/>
                    </a:lnR>
                    <a:lnT>
                      <a:noFill/>
                    </a:lnT>
                    <a:lnB>
                      <a:noFill/>
                    </a:lnB>
                  </a:tcPr>
                </a:tc>
                <a:tc>
                  <a:txBody>
                    <a:bodyPr/>
                    <a:lstStyle/>
                    <a:p>
                      <a:r>
                        <a:rPr lang="tr-TR" sz="1600" dirty="0"/>
                        <a:t>Tüm istatistiksel yöntemler</a:t>
                      </a:r>
                    </a:p>
                  </a:txBody>
                  <a:tcPr marL="81792" marR="81792" marT="40896" marB="40896" anchor="ctr">
                    <a:lnL>
                      <a:noFill/>
                    </a:lnL>
                    <a:lnR>
                      <a:noFill/>
                    </a:lnR>
                    <a:lnT>
                      <a:noFill/>
                    </a:lnT>
                    <a:lnB>
                      <a:noFill/>
                    </a:lnB>
                  </a:tcPr>
                </a:tc>
                <a:extLst>
                  <a:ext uri="{0D108BD9-81ED-4DB2-BD59-A6C34878D82A}">
                    <a16:rowId xmlns:a16="http://schemas.microsoft.com/office/drawing/2014/main" val="3633384192"/>
                  </a:ext>
                </a:extLst>
              </a:tr>
            </a:tbl>
          </a:graphicData>
        </a:graphic>
      </p:graphicFrame>
    </p:spTree>
    <p:extLst>
      <p:ext uri="{BB962C8B-B14F-4D97-AF65-F5344CB8AC3E}">
        <p14:creationId xmlns:p14="http://schemas.microsoft.com/office/powerpoint/2010/main" val="28485663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Rectangle 1"/>
          <p:cNvSpPr>
            <a:spLocks noGrp="1" noChangeArrowheads="1"/>
          </p:cNvSpPr>
          <p:nvPr>
            <p:ph idx="1"/>
          </p:nvPr>
        </p:nvSpPr>
        <p:spPr bwMode="auto">
          <a:xfrm>
            <a:off x="680321" y="3674866"/>
            <a:ext cx="7160935"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1" i="0" u="none" strike="noStrike" cap="none" normalizeH="0" baseline="0" dirty="0" smtClean="0">
                <a:ln>
                  <a:noFill/>
                </a:ln>
                <a:solidFill>
                  <a:schemeClr val="tx1"/>
                </a:solidFill>
                <a:effectLst/>
                <a:latin typeface="Arial" panose="020B0604020202020204" pitchFamily="34" charset="0"/>
              </a:rPr>
              <a:t>Öğrenci sayısı</a:t>
            </a:r>
            <a:r>
              <a:rPr kumimoji="0" lang="tr-TR" altLang="tr-TR" sz="1800" b="0" i="0" u="none" strike="noStrike" cap="none" normalizeH="0" baseline="0" dirty="0" smtClean="0">
                <a:ln>
                  <a:noFill/>
                </a:ln>
                <a:solidFill>
                  <a:schemeClr val="tx1"/>
                </a:solidFill>
                <a:effectLst/>
                <a:latin typeface="Arial" panose="020B0604020202020204" pitchFamily="34" charset="0"/>
              </a:rPr>
              <a:t> → </a:t>
            </a:r>
            <a:r>
              <a:rPr kumimoji="0" lang="tr-TR" altLang="tr-TR" sz="1800" b="1" i="0" u="none" strike="noStrike" cap="none" normalizeH="0" baseline="0" dirty="0" smtClean="0">
                <a:ln>
                  <a:noFill/>
                </a:ln>
                <a:solidFill>
                  <a:schemeClr val="tx1"/>
                </a:solidFill>
                <a:effectLst/>
                <a:latin typeface="Arial" panose="020B0604020202020204" pitchFamily="34" charset="0"/>
              </a:rPr>
              <a:t>Nicel – Kesikli değişken</a:t>
            </a:r>
            <a:r>
              <a:rPr lang="tr-TR" altLang="tr-TR" sz="1800" dirty="0" smtClean="0">
                <a:latin typeface="Arial" panose="020B0604020202020204" pitchFamily="34" charset="0"/>
              </a:rPr>
              <a:t>, </a:t>
            </a:r>
            <a:r>
              <a:rPr kumimoji="0" lang="tr-TR" altLang="tr-TR" sz="1800" b="1" i="0" u="none" strike="noStrike" cap="none" normalizeH="0" baseline="0" dirty="0" smtClean="0">
                <a:ln>
                  <a:noFill/>
                </a:ln>
                <a:solidFill>
                  <a:schemeClr val="tx1"/>
                </a:solidFill>
                <a:effectLst/>
                <a:latin typeface="Arial" panose="020B0604020202020204" pitchFamily="34" charset="0"/>
              </a:rPr>
              <a:t>Oran ölçeği</a:t>
            </a:r>
            <a:r>
              <a:rPr kumimoji="0" lang="tr-TR" altLang="tr-TR" sz="1800"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endParaRPr lang="tr-TR" altLang="tr-TR" sz="1800" dirty="0">
              <a:latin typeface="Arial" panose="020B0604020202020204" pitchFamily="34" charset="0"/>
            </a:endParaRPr>
          </a:p>
          <a:p>
            <a:pPr marL="0" lvl="0" indent="0" eaLnBrk="0" fontAlgn="base" hangingPunct="0">
              <a:lnSpc>
                <a:spcPct val="100000"/>
              </a:lnSpc>
              <a:spcBef>
                <a:spcPct val="0"/>
              </a:spcBef>
              <a:spcAft>
                <a:spcPct val="0"/>
              </a:spcAft>
              <a:buFontTx/>
              <a:buChar char="•"/>
            </a:pPr>
            <a:r>
              <a:rPr lang="tr-TR" sz="1800" b="1" dirty="0"/>
              <a:t>Eğitim düzeyi (ilkokul, lise, üniversite)</a:t>
            </a:r>
            <a:r>
              <a:rPr lang="tr-TR" sz="1800" dirty="0"/>
              <a:t> → </a:t>
            </a:r>
            <a:r>
              <a:rPr lang="tr-TR" sz="1800" b="1" dirty="0"/>
              <a:t>Kesikli</a:t>
            </a:r>
            <a:r>
              <a:rPr lang="tr-TR" sz="1800" dirty="0"/>
              <a:t>, </a:t>
            </a:r>
            <a:r>
              <a:rPr lang="tr-TR" sz="1800" b="1" dirty="0" err="1" smtClean="0"/>
              <a:t>Ordinal</a:t>
            </a:r>
            <a:r>
              <a:rPr lang="tr-TR" sz="1800" b="1" dirty="0" smtClean="0"/>
              <a:t> </a:t>
            </a:r>
            <a:r>
              <a:rPr lang="tr-TR" sz="1800" b="1" dirty="0"/>
              <a:t>ölçek</a:t>
            </a: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121626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Rectangle 1"/>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1" i="0" u="none" strike="noStrike" cap="none" normalizeH="0" baseline="0" smtClean="0">
                <a:ln>
                  <a:noFill/>
                </a:ln>
                <a:solidFill>
                  <a:schemeClr val="tx1"/>
                </a:solidFill>
                <a:effectLst/>
                <a:latin typeface="Arial" panose="020B0604020202020204" pitchFamily="34" charset="0"/>
              </a:rPr>
              <a:t>Yaş</a:t>
            </a:r>
            <a:r>
              <a:rPr kumimoji="0" lang="tr-TR" altLang="tr-TR" sz="1800" b="0" i="0" u="none" strike="noStrike" cap="none" normalizeH="0" baseline="0" smtClean="0">
                <a:ln>
                  <a:noFill/>
                </a:ln>
                <a:solidFill>
                  <a:schemeClr val="tx1"/>
                </a:solidFill>
                <a:effectLst/>
                <a:latin typeface="Arial" panose="020B0604020202020204" pitchFamily="34" charset="0"/>
              </a:rPr>
              <a:t> değişkeni kesikli midir sürekli midir?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1" i="0" u="none" strike="noStrike" cap="none" normalizeH="0" baseline="0" smtClean="0">
                <a:ln>
                  <a:noFill/>
                </a:ln>
                <a:solidFill>
                  <a:schemeClr val="tx1"/>
                </a:solidFill>
                <a:effectLst/>
                <a:latin typeface="Arial" panose="020B0604020202020204" pitchFamily="34" charset="0"/>
              </a:rPr>
              <a:t>Kan grubu</a:t>
            </a:r>
            <a:r>
              <a:rPr kumimoji="0" lang="tr-TR" altLang="tr-TR" sz="1800" b="0" i="0" u="none" strike="noStrike" cap="none" normalizeH="0" baseline="0" smtClean="0">
                <a:ln>
                  <a:noFill/>
                </a:ln>
                <a:solidFill>
                  <a:schemeClr val="tx1"/>
                </a:solidFill>
                <a:effectLst/>
                <a:latin typeface="Arial" panose="020B0604020202020204" pitchFamily="34" charset="0"/>
              </a:rPr>
              <a:t> hangi tür değişkendir? (nitel/nicel)</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1" i="0" u="none" strike="noStrike" cap="none" normalizeH="0" baseline="0" smtClean="0">
                <a:ln>
                  <a:noFill/>
                </a:ln>
                <a:solidFill>
                  <a:schemeClr val="tx1"/>
                </a:solidFill>
                <a:effectLst/>
                <a:latin typeface="Arial" panose="020B0604020202020204" pitchFamily="34" charset="0"/>
              </a:rPr>
              <a:t>Öğrencilerin mezuniyet not ortalaması</a:t>
            </a:r>
            <a:r>
              <a:rPr kumimoji="0" lang="tr-TR" altLang="tr-TR" sz="1800" b="0" i="0" u="none" strike="noStrike" cap="none" normalizeH="0" baseline="0" smtClean="0">
                <a:ln>
                  <a:noFill/>
                </a:ln>
                <a:solidFill>
                  <a:schemeClr val="tx1"/>
                </a:solidFill>
                <a:effectLst/>
                <a:latin typeface="Arial" panose="020B0604020202020204" pitchFamily="34" charset="0"/>
              </a:rPr>
              <a:t> hangi ölçek tipine girer? (nominal/ordinal/aralık/oran)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1" i="0" u="none" strike="noStrike" cap="none" normalizeH="0" baseline="0" smtClean="0">
                <a:ln>
                  <a:noFill/>
                </a:ln>
                <a:solidFill>
                  <a:schemeClr val="tx1"/>
                </a:solidFill>
                <a:effectLst/>
                <a:latin typeface="Arial" panose="020B0604020202020204" pitchFamily="34" charset="0"/>
              </a:rPr>
              <a:t>Şehirler arası mesafe</a:t>
            </a:r>
            <a:r>
              <a:rPr kumimoji="0" lang="tr-TR" altLang="tr-TR" sz="1800" b="0" i="0" u="none" strike="noStrike" cap="none" normalizeH="0" baseline="0" smtClean="0">
                <a:ln>
                  <a:noFill/>
                </a:ln>
                <a:solidFill>
                  <a:schemeClr val="tx1"/>
                </a:solidFill>
                <a:effectLst/>
                <a:latin typeface="Arial" panose="020B0604020202020204" pitchFamily="34" charset="0"/>
              </a:rPr>
              <a:t> sürekli mi kesikli mi?</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800" b="1" i="0" u="none" strike="noStrike" cap="none" normalizeH="0" baseline="0" smtClean="0">
                <a:ln>
                  <a:noFill/>
                </a:ln>
                <a:solidFill>
                  <a:schemeClr val="tx1"/>
                </a:solidFill>
                <a:effectLst/>
                <a:latin typeface="Arial" panose="020B0604020202020204" pitchFamily="34" charset="0"/>
              </a:rPr>
              <a:t>Bir sınıftaki öğrenci sayısı</a:t>
            </a:r>
            <a:r>
              <a:rPr kumimoji="0" lang="tr-TR" altLang="tr-TR" sz="1800" b="0" i="0" u="none" strike="noStrike" cap="none" normalizeH="0" baseline="0" smtClean="0">
                <a:ln>
                  <a:noFill/>
                </a:ln>
                <a:solidFill>
                  <a:schemeClr val="tx1"/>
                </a:solidFill>
                <a:effectLst/>
                <a:latin typeface="Arial" panose="020B0604020202020204" pitchFamily="34" charset="0"/>
              </a:rPr>
              <a:t> kesikli midir sürekli midir?</a:t>
            </a:r>
          </a:p>
        </p:txBody>
      </p:sp>
    </p:spTree>
    <p:extLst>
      <p:ext uri="{BB962C8B-B14F-4D97-AF65-F5344CB8AC3E}">
        <p14:creationId xmlns:p14="http://schemas.microsoft.com/office/powerpoint/2010/main" val="168237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dirty="0" err="1" smtClean="0"/>
              <a:t>Sue</a:t>
            </a:r>
            <a:r>
              <a:rPr lang="tr-TR" dirty="0" smtClean="0"/>
              <a:t> </a:t>
            </a:r>
            <a:r>
              <a:rPr lang="tr-TR" dirty="0" err="1"/>
              <a:t>Kemper</a:t>
            </a:r>
            <a:r>
              <a:rPr lang="tr-TR" dirty="0"/>
              <a:t>, Kansas Üniversitesi’nde bir psikoloji profesörü ve oldukça ilginç bir proje üzerinde çalışmaktaydı. O ve arkadaşları bir grup rahibe üzerine çalışma yürütmekteydiler. Araştırma, rahibelerin genç yaştaki deneyimlerinin, aktivitelerinin, kişilik yapılarının ve başka </a:t>
            </a:r>
            <a:r>
              <a:rPr lang="tr-TR" dirty="0" smtClean="0"/>
              <a:t>bir takım bilgilerinin onların yaşlılık yıllarındaki </a:t>
            </a:r>
            <a:r>
              <a:rPr lang="tr-TR" dirty="0"/>
              <a:t>sağlık durumları üzerine olan etkilerini incelemekteydi. Birçok farklı araştırmacıdan oluşan bu grup (psikologlar, dil bilimciler, nörologlar ve diğerleri) özellikle de tüm bu değişkenlerin Alzheimer hastalığının ortaya çıkışını </a:t>
            </a:r>
            <a:r>
              <a:rPr lang="tr-TR" dirty="0" err="1"/>
              <a:t>yordamaktaki</a:t>
            </a:r>
            <a:r>
              <a:rPr lang="tr-TR" dirty="0"/>
              <a:t> kullanışlılığını merak etmekteydi. Oldukça ama oldukça ilginç bir bulgu olarak araştırmacılar rahibelerin yirmili yaşlarındaki yazı yazma davranışlarının karmaşıklığı ile ellili, altmışlı, yetmişli ve sonraki yaşlarında Alzheimer hastalığı geliştirme riskleri arasında yüksek derecede ilişki olduğunu saptadılar.</a:t>
            </a:r>
          </a:p>
        </p:txBody>
      </p:sp>
    </p:spTree>
    <p:extLst>
      <p:ext uri="{BB962C8B-B14F-4D97-AF65-F5344CB8AC3E}">
        <p14:creationId xmlns:p14="http://schemas.microsoft.com/office/powerpoint/2010/main" val="3419162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Tüm bu araştırmacılar ilginç olabilecek bir soru bularak işe başladılar ve sezgilerini, merak duygularını ve de üst düzey eğitimlerini kullanarak bir yanıt bulmaya çalıştılar. Çalışmalarının bir parçası olarak topladıkları bilgilerin ne anlama geldiğini ortaya koyabilmek için bir takım istatistiksel analiz tekniklerinden yararlandılar. Bu teknikler olmadan, bütün bu elde edilen bilgiler sadece birbiriyle ilişkisiz ve anlamsız bilgiler yığını olarak kalacaktı. Sözgelimi elde ettiği bilgiler </a:t>
            </a:r>
            <a:r>
              <a:rPr lang="tr-TR" dirty="0" err="1"/>
              <a:t>Lampl’ın</a:t>
            </a:r>
            <a:r>
              <a:rPr lang="tr-TR" dirty="0"/>
              <a:t> çocukların büyüme hızıyla ilgili bir sonuca varmasını sağlamayacaktı ya da </a:t>
            </a:r>
            <a:r>
              <a:rPr lang="tr-TR" dirty="0" err="1"/>
              <a:t>Kemper’in</a:t>
            </a:r>
            <a:r>
              <a:rPr lang="tr-TR" dirty="0"/>
              <a:t> Alzheimer hastalığının nedenlerini ortaya </a:t>
            </a:r>
            <a:r>
              <a:rPr lang="tr-TR" dirty="0" smtClean="0"/>
              <a:t>koymasına.</a:t>
            </a:r>
          </a:p>
          <a:p>
            <a:r>
              <a:rPr lang="tr-TR" dirty="0" smtClean="0"/>
              <a:t>İstatistik «elde edilen bilimsel  bilgileri daha anlamlı hale getirmek için verilerin örgütlenmesi ve analiz edilmesi bilimi» bu gibi çalışmaları yapılabilir kılmaktadır.</a:t>
            </a:r>
            <a:endParaRPr lang="tr-TR" dirty="0"/>
          </a:p>
        </p:txBody>
      </p:sp>
    </p:spTree>
    <p:extLst>
      <p:ext uri="{BB962C8B-B14F-4D97-AF65-F5344CB8AC3E}">
        <p14:creationId xmlns:p14="http://schemas.microsoft.com/office/powerpoint/2010/main" val="2527228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E581E8A-0016-4991-9773-17AFF9C8CD4F}"/>
              </a:ext>
            </a:extLst>
          </p:cNvPr>
          <p:cNvSpPr>
            <a:spLocks noGrp="1"/>
          </p:cNvSpPr>
          <p:nvPr>
            <p:ph idx="1"/>
          </p:nvPr>
        </p:nvSpPr>
        <p:spPr/>
        <p:txBody>
          <a:bodyPr/>
          <a:lstStyle/>
          <a:p>
            <a:pPr marL="0" indent="0">
              <a:buNone/>
            </a:pPr>
            <a:r>
              <a:rPr lang="tr-TR" dirty="0"/>
              <a:t>İstatistik nedir?</a:t>
            </a:r>
          </a:p>
          <a:p>
            <a:r>
              <a:rPr lang="tr-TR" dirty="0"/>
              <a:t>Verileri toplayan, </a:t>
            </a:r>
          </a:p>
          <a:p>
            <a:r>
              <a:rPr lang="tr-TR" dirty="0"/>
              <a:t>düzenleyen, analizler yapan</a:t>
            </a:r>
          </a:p>
          <a:p>
            <a:r>
              <a:rPr lang="tr-TR" dirty="0"/>
              <a:t> ve bu analizlerle bir takım yorumlarda bulunarak çözüme ulaşmaya çalışan </a:t>
            </a:r>
          </a:p>
          <a:p>
            <a:r>
              <a:rPr lang="tr-TR" dirty="0"/>
              <a:t>bir bilim dalıdır.</a:t>
            </a:r>
          </a:p>
          <a:p>
            <a:endParaRPr lang="tr-TR" dirty="0"/>
          </a:p>
        </p:txBody>
      </p:sp>
      <p:sp>
        <p:nvSpPr>
          <p:cNvPr id="4" name="Unvan 3"/>
          <p:cNvSpPr>
            <a:spLocks noGrp="1"/>
          </p:cNvSpPr>
          <p:nvPr>
            <p:ph type="title"/>
          </p:nvPr>
        </p:nvSpPr>
        <p:spPr/>
        <p:txBody>
          <a:bodyPr/>
          <a:lstStyle/>
          <a:p>
            <a:endParaRPr lang="tr-TR"/>
          </a:p>
        </p:txBody>
      </p:sp>
    </p:spTree>
    <p:extLst>
      <p:ext uri="{BB962C8B-B14F-4D97-AF65-F5344CB8AC3E}">
        <p14:creationId xmlns:p14="http://schemas.microsoft.com/office/powerpoint/2010/main" val="3930707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1E8D81-2655-4460-86A3-1AF04D9FC1D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8648A11-AB4A-4B06-AF1E-22F3A2216BD3}"/>
              </a:ext>
            </a:extLst>
          </p:cNvPr>
          <p:cNvSpPr>
            <a:spLocks noGrp="1"/>
          </p:cNvSpPr>
          <p:nvPr>
            <p:ph idx="1"/>
          </p:nvPr>
        </p:nvSpPr>
        <p:spPr>
          <a:xfrm>
            <a:off x="680321" y="2336873"/>
            <a:ext cx="11079879" cy="4004660"/>
          </a:xfrm>
        </p:spPr>
        <p:txBody>
          <a:bodyPr>
            <a:normAutofit/>
          </a:bodyPr>
          <a:lstStyle/>
          <a:p>
            <a:r>
              <a:rPr lang="tr-TR" b="1" dirty="0"/>
              <a:t>Tanımlayıcı </a:t>
            </a:r>
            <a:r>
              <a:rPr lang="tr-TR" b="1" dirty="0" smtClean="0"/>
              <a:t>istatistik (Betimleyici)</a:t>
            </a:r>
          </a:p>
          <a:p>
            <a:pPr marL="0" indent="0">
              <a:buNone/>
            </a:pPr>
            <a:r>
              <a:rPr lang="tr-TR" dirty="0"/>
              <a:t>Toplanan verilerin organize edilmesi ve özetlenmesi için kullanılır</a:t>
            </a:r>
            <a:r>
              <a:rPr lang="tr-TR" dirty="0" smtClean="0"/>
              <a:t>. </a:t>
            </a:r>
          </a:p>
          <a:p>
            <a:pPr marL="0" indent="0">
              <a:buNone/>
            </a:pPr>
            <a:r>
              <a:rPr lang="tr-TR" dirty="0"/>
              <a:t>İşsizliğin bölgelere, cinsiyete göre dağılımı</a:t>
            </a:r>
          </a:p>
          <a:p>
            <a:pPr marL="0" indent="0">
              <a:buNone/>
            </a:pPr>
            <a:r>
              <a:rPr lang="tr-TR" dirty="0" smtClean="0"/>
              <a:t>Toplanan verilere kimi zaman veri seti kimi zaman veri denir.</a:t>
            </a:r>
          </a:p>
          <a:p>
            <a:pPr marL="0" indent="0">
              <a:buNone/>
            </a:pPr>
            <a:r>
              <a:rPr lang="tr-TR" dirty="0"/>
              <a:t>Veri: Küçük bilgi parçası. Analizi yapılacak sayı veya gerçekler</a:t>
            </a:r>
          </a:p>
          <a:p>
            <a:pPr marL="0" indent="0">
              <a:buNone/>
            </a:pPr>
            <a:r>
              <a:rPr lang="tr-TR" dirty="0"/>
              <a:t>Birinin yaşı, cinsiyeti</a:t>
            </a:r>
          </a:p>
          <a:p>
            <a:pPr marL="0" indent="0">
              <a:buNone/>
            </a:pPr>
            <a:r>
              <a:rPr lang="tr-TR" dirty="0" smtClean="0"/>
              <a:t>Veri </a:t>
            </a:r>
            <a:r>
              <a:rPr lang="tr-TR" dirty="0"/>
              <a:t>seti: biden fazla özelliğe ait veriler</a:t>
            </a:r>
          </a:p>
          <a:p>
            <a:pPr marL="0" indent="0">
              <a:buNone/>
            </a:pPr>
            <a:r>
              <a:rPr lang="tr-TR" dirty="0" err="1" smtClean="0"/>
              <a:t>Ortalama,mod</a:t>
            </a:r>
            <a:r>
              <a:rPr lang="tr-TR" dirty="0"/>
              <a:t>, medyan</a:t>
            </a:r>
          </a:p>
          <a:p>
            <a:pPr marL="0" indent="0">
              <a:buNone/>
            </a:pPr>
            <a:endParaRPr lang="tr-TR" dirty="0"/>
          </a:p>
        </p:txBody>
      </p:sp>
    </p:spTree>
    <p:extLst>
      <p:ext uri="{BB962C8B-B14F-4D97-AF65-F5344CB8AC3E}">
        <p14:creationId xmlns:p14="http://schemas.microsoft.com/office/powerpoint/2010/main" val="3909280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933224176"/>
              </p:ext>
            </p:extLst>
          </p:nvPr>
        </p:nvGraphicFramePr>
        <p:xfrm>
          <a:off x="357439" y="2279958"/>
          <a:ext cx="4452966" cy="3627882"/>
        </p:xfrm>
        <a:graphic>
          <a:graphicData uri="http://schemas.openxmlformats.org/drawingml/2006/table">
            <a:tbl>
              <a:tblPr firstRow="1" firstCol="1" bandRow="1">
                <a:tableStyleId>{5C22544A-7EE6-4342-B048-85BDC9FD1C3A}</a:tableStyleId>
              </a:tblPr>
              <a:tblGrid>
                <a:gridCol w="1484322">
                  <a:extLst>
                    <a:ext uri="{9D8B030D-6E8A-4147-A177-3AD203B41FA5}">
                      <a16:colId xmlns:a16="http://schemas.microsoft.com/office/drawing/2014/main" val="1515224465"/>
                    </a:ext>
                  </a:extLst>
                </a:gridCol>
                <a:gridCol w="1484322">
                  <a:extLst>
                    <a:ext uri="{9D8B030D-6E8A-4147-A177-3AD203B41FA5}">
                      <a16:colId xmlns:a16="http://schemas.microsoft.com/office/drawing/2014/main" val="3532456061"/>
                    </a:ext>
                  </a:extLst>
                </a:gridCol>
                <a:gridCol w="1484322">
                  <a:extLst>
                    <a:ext uri="{9D8B030D-6E8A-4147-A177-3AD203B41FA5}">
                      <a16:colId xmlns:a16="http://schemas.microsoft.com/office/drawing/2014/main" val="125999952"/>
                    </a:ext>
                  </a:extLst>
                </a:gridCol>
              </a:tblGrid>
              <a:tr h="156472">
                <a:tc>
                  <a:txBody>
                    <a:bodyPr/>
                    <a:lstStyle/>
                    <a:p>
                      <a:pPr>
                        <a:lnSpc>
                          <a:spcPct val="115000"/>
                        </a:lnSpc>
                        <a:spcAft>
                          <a:spcPts val="1000"/>
                        </a:spcAft>
                      </a:pPr>
                      <a:r>
                        <a:rPr lang="en-US" sz="900" dirty="0" err="1">
                          <a:effectLst/>
                        </a:rPr>
                        <a:t>İsim</a:t>
                      </a:r>
                      <a:endParaRPr lang="tr-TR" sz="900" dirty="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Bölüm</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Yaş</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extLst>
                  <a:ext uri="{0D108BD9-81ED-4DB2-BD59-A6C34878D82A}">
                    <a16:rowId xmlns:a16="http://schemas.microsoft.com/office/drawing/2014/main" val="3513527622"/>
                  </a:ext>
                </a:extLst>
              </a:tr>
              <a:tr h="156472">
                <a:tc>
                  <a:txBody>
                    <a:bodyPr/>
                    <a:lstStyle/>
                    <a:p>
                      <a:pPr>
                        <a:lnSpc>
                          <a:spcPct val="115000"/>
                        </a:lnSpc>
                        <a:spcAft>
                          <a:spcPts val="1000"/>
                        </a:spcAft>
                      </a:pPr>
                      <a:r>
                        <a:rPr lang="en-US" sz="900">
                          <a:effectLst/>
                        </a:rPr>
                        <a:t>Richard</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Eğitim</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19</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extLst>
                  <a:ext uri="{0D108BD9-81ED-4DB2-BD59-A6C34878D82A}">
                    <a16:rowId xmlns:a16="http://schemas.microsoft.com/office/drawing/2014/main" val="3085077486"/>
                  </a:ext>
                </a:extLst>
              </a:tr>
              <a:tr h="156472">
                <a:tc>
                  <a:txBody>
                    <a:bodyPr/>
                    <a:lstStyle/>
                    <a:p>
                      <a:pPr>
                        <a:lnSpc>
                          <a:spcPct val="115000"/>
                        </a:lnSpc>
                        <a:spcAft>
                          <a:spcPts val="1000"/>
                        </a:spcAft>
                      </a:pPr>
                      <a:r>
                        <a:rPr lang="en-US" sz="900">
                          <a:effectLst/>
                        </a:rPr>
                        <a:t>Sara</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Psikoloji</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18</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extLst>
                  <a:ext uri="{0D108BD9-81ED-4DB2-BD59-A6C34878D82A}">
                    <a16:rowId xmlns:a16="http://schemas.microsoft.com/office/drawing/2014/main" val="293184353"/>
                  </a:ext>
                </a:extLst>
              </a:tr>
              <a:tr h="156472">
                <a:tc>
                  <a:txBody>
                    <a:bodyPr/>
                    <a:lstStyle/>
                    <a:p>
                      <a:pPr>
                        <a:lnSpc>
                          <a:spcPct val="115000"/>
                        </a:lnSpc>
                        <a:spcAft>
                          <a:spcPts val="1000"/>
                        </a:spcAft>
                      </a:pPr>
                      <a:r>
                        <a:rPr lang="en-US" sz="900">
                          <a:effectLst/>
                        </a:rPr>
                        <a:t>Andrea</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Eğitim</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19</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extLst>
                  <a:ext uri="{0D108BD9-81ED-4DB2-BD59-A6C34878D82A}">
                    <a16:rowId xmlns:a16="http://schemas.microsoft.com/office/drawing/2014/main" val="692766258"/>
                  </a:ext>
                </a:extLst>
              </a:tr>
              <a:tr h="156472">
                <a:tc>
                  <a:txBody>
                    <a:bodyPr/>
                    <a:lstStyle/>
                    <a:p>
                      <a:pPr>
                        <a:lnSpc>
                          <a:spcPct val="115000"/>
                        </a:lnSpc>
                        <a:spcAft>
                          <a:spcPts val="1000"/>
                        </a:spcAft>
                      </a:pPr>
                      <a:r>
                        <a:rPr lang="en-US" sz="900">
                          <a:effectLst/>
                        </a:rPr>
                        <a:t>Steven</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Psikoloji</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21</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extLst>
                  <a:ext uri="{0D108BD9-81ED-4DB2-BD59-A6C34878D82A}">
                    <a16:rowId xmlns:a16="http://schemas.microsoft.com/office/drawing/2014/main" val="2077520418"/>
                  </a:ext>
                </a:extLst>
              </a:tr>
              <a:tr h="156472">
                <a:tc>
                  <a:txBody>
                    <a:bodyPr/>
                    <a:lstStyle/>
                    <a:p>
                      <a:pPr>
                        <a:lnSpc>
                          <a:spcPct val="115000"/>
                        </a:lnSpc>
                        <a:spcAft>
                          <a:spcPts val="1000"/>
                        </a:spcAft>
                      </a:pPr>
                      <a:r>
                        <a:rPr lang="en-US" sz="900">
                          <a:effectLst/>
                        </a:rPr>
                        <a:t>Jordan</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Eğitim</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20</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extLst>
                  <a:ext uri="{0D108BD9-81ED-4DB2-BD59-A6C34878D82A}">
                    <a16:rowId xmlns:a16="http://schemas.microsoft.com/office/drawing/2014/main" val="389152830"/>
                  </a:ext>
                </a:extLst>
              </a:tr>
              <a:tr h="156472">
                <a:tc>
                  <a:txBody>
                    <a:bodyPr/>
                    <a:lstStyle/>
                    <a:p>
                      <a:pPr>
                        <a:lnSpc>
                          <a:spcPct val="115000"/>
                        </a:lnSpc>
                        <a:spcAft>
                          <a:spcPts val="1000"/>
                        </a:spcAft>
                      </a:pPr>
                      <a:r>
                        <a:rPr lang="en-US" sz="900">
                          <a:effectLst/>
                        </a:rPr>
                        <a:t>Pam</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Eğitim</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24</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extLst>
                  <a:ext uri="{0D108BD9-81ED-4DB2-BD59-A6C34878D82A}">
                    <a16:rowId xmlns:a16="http://schemas.microsoft.com/office/drawing/2014/main" val="2473154046"/>
                  </a:ext>
                </a:extLst>
              </a:tr>
              <a:tr h="156472">
                <a:tc>
                  <a:txBody>
                    <a:bodyPr/>
                    <a:lstStyle/>
                    <a:p>
                      <a:pPr>
                        <a:lnSpc>
                          <a:spcPct val="115000"/>
                        </a:lnSpc>
                        <a:spcAft>
                          <a:spcPts val="1000"/>
                        </a:spcAft>
                      </a:pPr>
                      <a:r>
                        <a:rPr lang="en-US" sz="900">
                          <a:effectLst/>
                        </a:rPr>
                        <a:t>Michael</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Psikoloji</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21</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extLst>
                  <a:ext uri="{0D108BD9-81ED-4DB2-BD59-A6C34878D82A}">
                    <a16:rowId xmlns:a16="http://schemas.microsoft.com/office/drawing/2014/main" val="502472853"/>
                  </a:ext>
                </a:extLst>
              </a:tr>
              <a:tr h="156472">
                <a:tc>
                  <a:txBody>
                    <a:bodyPr/>
                    <a:lstStyle/>
                    <a:p>
                      <a:pPr>
                        <a:lnSpc>
                          <a:spcPct val="115000"/>
                        </a:lnSpc>
                        <a:spcAft>
                          <a:spcPts val="1000"/>
                        </a:spcAft>
                      </a:pPr>
                      <a:r>
                        <a:rPr lang="en-US" sz="900">
                          <a:effectLst/>
                        </a:rPr>
                        <a:t>Liz</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Psikoloji</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19</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extLst>
                  <a:ext uri="{0D108BD9-81ED-4DB2-BD59-A6C34878D82A}">
                    <a16:rowId xmlns:a16="http://schemas.microsoft.com/office/drawing/2014/main" val="1631499374"/>
                  </a:ext>
                </a:extLst>
              </a:tr>
              <a:tr h="156472">
                <a:tc>
                  <a:txBody>
                    <a:bodyPr/>
                    <a:lstStyle/>
                    <a:p>
                      <a:pPr>
                        <a:lnSpc>
                          <a:spcPct val="115000"/>
                        </a:lnSpc>
                        <a:spcAft>
                          <a:spcPts val="1000"/>
                        </a:spcAft>
                      </a:pPr>
                      <a:r>
                        <a:rPr lang="en-US" sz="900">
                          <a:effectLst/>
                        </a:rPr>
                        <a:t>Nicole</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Kimya</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19</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extLst>
                  <a:ext uri="{0D108BD9-81ED-4DB2-BD59-A6C34878D82A}">
                    <a16:rowId xmlns:a16="http://schemas.microsoft.com/office/drawing/2014/main" val="2551299383"/>
                  </a:ext>
                </a:extLst>
              </a:tr>
              <a:tr h="156472">
                <a:tc>
                  <a:txBody>
                    <a:bodyPr/>
                    <a:lstStyle/>
                    <a:p>
                      <a:pPr>
                        <a:lnSpc>
                          <a:spcPct val="115000"/>
                        </a:lnSpc>
                        <a:spcAft>
                          <a:spcPts val="1000"/>
                        </a:spcAft>
                      </a:pPr>
                      <a:r>
                        <a:rPr lang="en-US" sz="900">
                          <a:effectLst/>
                        </a:rPr>
                        <a:t>Mike</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Hemşirelik</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20</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extLst>
                  <a:ext uri="{0D108BD9-81ED-4DB2-BD59-A6C34878D82A}">
                    <a16:rowId xmlns:a16="http://schemas.microsoft.com/office/drawing/2014/main" val="1554385571"/>
                  </a:ext>
                </a:extLst>
              </a:tr>
              <a:tr h="156472">
                <a:tc>
                  <a:txBody>
                    <a:bodyPr/>
                    <a:lstStyle/>
                    <a:p>
                      <a:pPr>
                        <a:lnSpc>
                          <a:spcPct val="115000"/>
                        </a:lnSpc>
                        <a:spcAft>
                          <a:spcPts val="1000"/>
                        </a:spcAft>
                      </a:pPr>
                      <a:r>
                        <a:rPr lang="en-US" sz="900">
                          <a:effectLst/>
                        </a:rPr>
                        <a:t>Kent</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Tarih</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18</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extLst>
                  <a:ext uri="{0D108BD9-81ED-4DB2-BD59-A6C34878D82A}">
                    <a16:rowId xmlns:a16="http://schemas.microsoft.com/office/drawing/2014/main" val="1154027756"/>
                  </a:ext>
                </a:extLst>
              </a:tr>
              <a:tr h="156472">
                <a:tc>
                  <a:txBody>
                    <a:bodyPr/>
                    <a:lstStyle/>
                    <a:p>
                      <a:pPr>
                        <a:lnSpc>
                          <a:spcPct val="115000"/>
                        </a:lnSpc>
                        <a:spcAft>
                          <a:spcPts val="1000"/>
                        </a:spcAft>
                      </a:pPr>
                      <a:r>
                        <a:rPr lang="en-US" sz="900">
                          <a:effectLst/>
                        </a:rPr>
                        <a:t>Elizabeth</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İngilizce</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21</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extLst>
                  <a:ext uri="{0D108BD9-81ED-4DB2-BD59-A6C34878D82A}">
                    <a16:rowId xmlns:a16="http://schemas.microsoft.com/office/drawing/2014/main" val="2396448339"/>
                  </a:ext>
                </a:extLst>
              </a:tr>
              <a:tr h="156472">
                <a:tc>
                  <a:txBody>
                    <a:bodyPr/>
                    <a:lstStyle/>
                    <a:p>
                      <a:pPr>
                        <a:lnSpc>
                          <a:spcPct val="115000"/>
                        </a:lnSpc>
                        <a:spcAft>
                          <a:spcPts val="1000"/>
                        </a:spcAft>
                      </a:pPr>
                      <a:r>
                        <a:rPr lang="en-US" sz="900">
                          <a:effectLst/>
                        </a:rPr>
                        <a:t>Bill</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Psikoloji</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22</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extLst>
                  <a:ext uri="{0D108BD9-81ED-4DB2-BD59-A6C34878D82A}">
                    <a16:rowId xmlns:a16="http://schemas.microsoft.com/office/drawing/2014/main" val="1057937410"/>
                  </a:ext>
                </a:extLst>
              </a:tr>
              <a:tr h="156472">
                <a:tc>
                  <a:txBody>
                    <a:bodyPr/>
                    <a:lstStyle/>
                    <a:p>
                      <a:pPr>
                        <a:lnSpc>
                          <a:spcPct val="115000"/>
                        </a:lnSpc>
                        <a:spcAft>
                          <a:spcPts val="1000"/>
                        </a:spcAft>
                      </a:pPr>
                      <a:r>
                        <a:rPr lang="en-US" sz="900">
                          <a:effectLst/>
                        </a:rPr>
                        <a:t>Hadley</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Psikoloji</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23</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extLst>
                  <a:ext uri="{0D108BD9-81ED-4DB2-BD59-A6C34878D82A}">
                    <a16:rowId xmlns:a16="http://schemas.microsoft.com/office/drawing/2014/main" val="1761607351"/>
                  </a:ext>
                </a:extLst>
              </a:tr>
              <a:tr h="156472">
                <a:tc>
                  <a:txBody>
                    <a:bodyPr/>
                    <a:lstStyle/>
                    <a:p>
                      <a:pPr>
                        <a:lnSpc>
                          <a:spcPct val="115000"/>
                        </a:lnSpc>
                        <a:spcAft>
                          <a:spcPts val="1000"/>
                        </a:spcAft>
                      </a:pPr>
                      <a:r>
                        <a:rPr lang="en-US" sz="900">
                          <a:effectLst/>
                        </a:rPr>
                        <a:t>Buffy</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Eğitim</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21</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extLst>
                  <a:ext uri="{0D108BD9-81ED-4DB2-BD59-A6C34878D82A}">
                    <a16:rowId xmlns:a16="http://schemas.microsoft.com/office/drawing/2014/main" val="4191519534"/>
                  </a:ext>
                </a:extLst>
              </a:tr>
              <a:tr h="156472">
                <a:tc>
                  <a:txBody>
                    <a:bodyPr/>
                    <a:lstStyle/>
                    <a:p>
                      <a:pPr>
                        <a:lnSpc>
                          <a:spcPct val="115000"/>
                        </a:lnSpc>
                        <a:spcAft>
                          <a:spcPts val="1000"/>
                        </a:spcAft>
                      </a:pPr>
                      <a:r>
                        <a:rPr lang="en-US" sz="900">
                          <a:effectLst/>
                        </a:rPr>
                        <a:t>Chip</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Eğitim</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19</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extLst>
                  <a:ext uri="{0D108BD9-81ED-4DB2-BD59-A6C34878D82A}">
                    <a16:rowId xmlns:a16="http://schemas.microsoft.com/office/drawing/2014/main" val="892036820"/>
                  </a:ext>
                </a:extLst>
              </a:tr>
              <a:tr h="156472">
                <a:tc>
                  <a:txBody>
                    <a:bodyPr/>
                    <a:lstStyle/>
                    <a:p>
                      <a:pPr>
                        <a:lnSpc>
                          <a:spcPct val="115000"/>
                        </a:lnSpc>
                        <a:spcAft>
                          <a:spcPts val="1000"/>
                        </a:spcAft>
                      </a:pPr>
                      <a:r>
                        <a:rPr lang="en-US" sz="900">
                          <a:effectLst/>
                        </a:rPr>
                        <a:t>Homer</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Psikoloji</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18</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extLst>
                  <a:ext uri="{0D108BD9-81ED-4DB2-BD59-A6C34878D82A}">
                    <a16:rowId xmlns:a16="http://schemas.microsoft.com/office/drawing/2014/main" val="3366521966"/>
                  </a:ext>
                </a:extLst>
              </a:tr>
              <a:tr h="156472">
                <a:tc>
                  <a:txBody>
                    <a:bodyPr/>
                    <a:lstStyle/>
                    <a:p>
                      <a:pPr>
                        <a:lnSpc>
                          <a:spcPct val="115000"/>
                        </a:lnSpc>
                        <a:spcAft>
                          <a:spcPts val="1000"/>
                        </a:spcAft>
                      </a:pPr>
                      <a:r>
                        <a:rPr lang="en-US" sz="900">
                          <a:effectLst/>
                        </a:rPr>
                        <a:t>Margaret</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İngilizce</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22</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extLst>
                  <a:ext uri="{0D108BD9-81ED-4DB2-BD59-A6C34878D82A}">
                    <a16:rowId xmlns:a16="http://schemas.microsoft.com/office/drawing/2014/main" val="2995906778"/>
                  </a:ext>
                </a:extLst>
              </a:tr>
              <a:tr h="156472">
                <a:tc>
                  <a:txBody>
                    <a:bodyPr/>
                    <a:lstStyle/>
                    <a:p>
                      <a:pPr>
                        <a:lnSpc>
                          <a:spcPct val="115000"/>
                        </a:lnSpc>
                        <a:spcAft>
                          <a:spcPts val="1000"/>
                        </a:spcAft>
                      </a:pPr>
                      <a:r>
                        <a:rPr lang="en-US" sz="900">
                          <a:effectLst/>
                        </a:rPr>
                        <a:t>Courtney</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Psikoloji</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24</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extLst>
                  <a:ext uri="{0D108BD9-81ED-4DB2-BD59-A6C34878D82A}">
                    <a16:rowId xmlns:a16="http://schemas.microsoft.com/office/drawing/2014/main" val="3803618227"/>
                  </a:ext>
                </a:extLst>
              </a:tr>
              <a:tr h="156472">
                <a:tc>
                  <a:txBody>
                    <a:bodyPr/>
                    <a:lstStyle/>
                    <a:p>
                      <a:pPr>
                        <a:lnSpc>
                          <a:spcPct val="115000"/>
                        </a:lnSpc>
                        <a:spcAft>
                          <a:spcPts val="1000"/>
                        </a:spcAft>
                      </a:pPr>
                      <a:r>
                        <a:rPr lang="en-US" sz="900">
                          <a:effectLst/>
                        </a:rPr>
                        <a:t>Leonard</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Psikoloji</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21</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extLst>
                  <a:ext uri="{0D108BD9-81ED-4DB2-BD59-A6C34878D82A}">
                    <a16:rowId xmlns:a16="http://schemas.microsoft.com/office/drawing/2014/main" val="3612000315"/>
                  </a:ext>
                </a:extLst>
              </a:tr>
              <a:tr h="156472">
                <a:tc>
                  <a:txBody>
                    <a:bodyPr/>
                    <a:lstStyle/>
                    <a:p>
                      <a:pPr>
                        <a:lnSpc>
                          <a:spcPct val="115000"/>
                        </a:lnSpc>
                        <a:spcAft>
                          <a:spcPts val="1000"/>
                        </a:spcAft>
                      </a:pPr>
                      <a:r>
                        <a:rPr lang="en-US" sz="900">
                          <a:effectLst/>
                        </a:rPr>
                        <a:t>Jeffrey</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Kimya</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18</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extLst>
                  <a:ext uri="{0D108BD9-81ED-4DB2-BD59-A6C34878D82A}">
                    <a16:rowId xmlns:a16="http://schemas.microsoft.com/office/drawing/2014/main" val="3706616398"/>
                  </a:ext>
                </a:extLst>
              </a:tr>
              <a:tr h="156472">
                <a:tc>
                  <a:txBody>
                    <a:bodyPr/>
                    <a:lstStyle/>
                    <a:p>
                      <a:pPr>
                        <a:lnSpc>
                          <a:spcPct val="115000"/>
                        </a:lnSpc>
                        <a:spcAft>
                          <a:spcPts val="1000"/>
                        </a:spcAft>
                      </a:pPr>
                      <a:r>
                        <a:rPr lang="en-US" sz="900">
                          <a:effectLst/>
                        </a:rPr>
                        <a:t>Emily</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a:effectLst/>
                        </a:rPr>
                        <a:t>İspanyolca</a:t>
                      </a:r>
                      <a:endParaRPr lang="tr-TR" sz="900">
                        <a:effectLst/>
                        <a:latin typeface="Cambria" panose="02040503050406030204" pitchFamily="18" charset="0"/>
                        <a:ea typeface="MS Mincho"/>
                        <a:cs typeface="Times New Roman" panose="02020603050405020304" pitchFamily="18" charset="0"/>
                      </a:endParaRPr>
                    </a:p>
                  </a:txBody>
                  <a:tcPr marL="55662" marR="55662" marT="0" marB="0"/>
                </a:tc>
                <a:tc>
                  <a:txBody>
                    <a:bodyPr/>
                    <a:lstStyle/>
                    <a:p>
                      <a:pPr>
                        <a:lnSpc>
                          <a:spcPct val="115000"/>
                        </a:lnSpc>
                        <a:spcAft>
                          <a:spcPts val="1000"/>
                        </a:spcAft>
                      </a:pPr>
                      <a:r>
                        <a:rPr lang="en-US" sz="900" dirty="0">
                          <a:effectLst/>
                        </a:rPr>
                        <a:t>19</a:t>
                      </a:r>
                      <a:endParaRPr lang="tr-TR" sz="900" dirty="0">
                        <a:effectLst/>
                        <a:latin typeface="Cambria" panose="02040503050406030204" pitchFamily="18" charset="0"/>
                        <a:ea typeface="MS Mincho"/>
                        <a:cs typeface="Times New Roman" panose="02020603050405020304" pitchFamily="18" charset="0"/>
                      </a:endParaRPr>
                    </a:p>
                  </a:txBody>
                  <a:tcPr marL="55662" marR="55662" marT="0" marB="0"/>
                </a:tc>
                <a:extLst>
                  <a:ext uri="{0D108BD9-81ED-4DB2-BD59-A6C34878D82A}">
                    <a16:rowId xmlns:a16="http://schemas.microsoft.com/office/drawing/2014/main" val="59141255"/>
                  </a:ext>
                </a:extLst>
              </a:tr>
            </a:tbl>
          </a:graphicData>
        </a:graphic>
      </p:graphicFrame>
      <p:sp>
        <p:nvSpPr>
          <p:cNvPr id="5" name="Dikdörtgen 4"/>
          <p:cNvSpPr/>
          <p:nvPr/>
        </p:nvSpPr>
        <p:spPr>
          <a:xfrm>
            <a:off x="5308600" y="2401207"/>
            <a:ext cx="6096000" cy="4247317"/>
          </a:xfrm>
          <a:prstGeom prst="rect">
            <a:avLst/>
          </a:prstGeom>
        </p:spPr>
        <p:txBody>
          <a:bodyPr>
            <a:spAutoFit/>
          </a:bodyPr>
          <a:lstStyle/>
          <a:p>
            <a:r>
              <a:rPr lang="tr-TR" dirty="0" smtClean="0"/>
              <a:t>Tabloda </a:t>
            </a:r>
            <a:r>
              <a:rPr lang="tr-TR" dirty="0"/>
              <a:t>22 üniversite öğrencisinin adları, bölümleri ve yaşları verilmiştir. Eğer en çok tercih edilen bölümün ne olduğunu saptamak istiyorsanız öğrencilerin bu konudaki tercihlerini özetleyen bir betimleyici teknik kullanırsınız (bu teknik de </a:t>
            </a:r>
            <a:r>
              <a:rPr lang="tr-TR" dirty="0" err="1"/>
              <a:t>mod</a:t>
            </a:r>
            <a:r>
              <a:rPr lang="tr-TR" dirty="0"/>
              <a:t> olarak adlandırılır). Bu durumda, en çok tercih edilen bölümün psikoloji olduğunu görüyorsunuz. Eğer öğrencilerin yaş ortalamasını öğrenmek istiyorsanız bunun için gereken betimleyici istatistiği kolayca kullanabilirsiniz (buna da ortalama adı verilir). Her iki teknik de veriyi tanımlamakta kullanılan temel betimleyici analizlerdir</a:t>
            </a:r>
            <a:r>
              <a:rPr lang="tr-TR" dirty="0" smtClean="0"/>
              <a:t>.</a:t>
            </a:r>
          </a:p>
          <a:p>
            <a:r>
              <a:rPr lang="tr-TR" dirty="0"/>
              <a:t>Bu teknikler ile örneğimizdeki 22 öğrencinin verisi gibi veri setlerini betimlemek amacıyla kullanılan oldukça işe yarar tekniklerdir.</a:t>
            </a:r>
          </a:p>
          <a:p>
            <a:endParaRPr lang="tr-TR" dirty="0"/>
          </a:p>
        </p:txBody>
      </p:sp>
    </p:spTree>
    <p:extLst>
      <p:ext uri="{BB962C8B-B14F-4D97-AF65-F5344CB8AC3E}">
        <p14:creationId xmlns:p14="http://schemas.microsoft.com/office/powerpoint/2010/main" val="205019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Şimdi bu analizlerin ne kadar kolay olduğunu görelim. En çok tercih edilen bölümü bulmak için en fazla tekrarlayan bölümü bulun. Yaşların ortalamasını bulmak için de tüm yaşları toplayın ve çıkan değeri 22’ye bölün. Tebrikler; en çok tercih edilen bölüm psikoloji (9 kez tekrarlanmış) ve öğrencilerin yaş ortalamaları da 20,3</a:t>
            </a:r>
            <a:r>
              <a:rPr lang="tr-TR" dirty="0" smtClean="0"/>
              <a:t>.</a:t>
            </a:r>
          </a:p>
          <a:p>
            <a:r>
              <a:rPr lang="tr-TR" dirty="0" smtClean="0"/>
              <a:t> </a:t>
            </a:r>
            <a:r>
              <a:rPr lang="tr-TR" dirty="0"/>
              <a:t>Artık bir istatistikçisiniz</a:t>
            </a:r>
            <a:r>
              <a:rPr lang="tr-TR" dirty="0" smtClean="0"/>
              <a:t>.</a:t>
            </a:r>
            <a:endParaRPr lang="tr-TR" dirty="0"/>
          </a:p>
        </p:txBody>
      </p:sp>
    </p:spTree>
    <p:extLst>
      <p:ext uri="{BB962C8B-B14F-4D97-AF65-F5344CB8AC3E}">
        <p14:creationId xmlns:p14="http://schemas.microsoft.com/office/powerpoint/2010/main" val="27015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Analizci istatistik (Çıkarsamalı</a:t>
            </a:r>
            <a:r>
              <a:rPr lang="tr-TR" b="1" dirty="0" smtClean="0"/>
              <a:t>) (</a:t>
            </a:r>
            <a:r>
              <a:rPr lang="tr-TR" b="1" dirty="0" err="1" smtClean="0"/>
              <a:t>Çıkarımsal</a:t>
            </a:r>
            <a:r>
              <a:rPr lang="tr-TR" b="1" dirty="0" smtClean="0"/>
              <a:t>)</a:t>
            </a:r>
          </a:p>
          <a:p>
            <a:r>
              <a:rPr lang="tr-TR" dirty="0" smtClean="0"/>
              <a:t>Çıkarsamalı istatistik</a:t>
            </a:r>
            <a:r>
              <a:rPr lang="tr-TR" dirty="0"/>
              <a:t>, betimleyici istatistikten bir adım daha ötededir. Bu istatistik türü, küçük bir grup hakkında elde edilen bilgileri kullanarak daha büyük gruplar hakkında çıkarımlar yapmayı sağlar</a:t>
            </a:r>
            <a:r>
              <a:rPr lang="tr-TR" dirty="0" smtClean="0"/>
              <a:t>.</a:t>
            </a:r>
          </a:p>
          <a:p>
            <a:r>
              <a:rPr lang="tr-TR" dirty="0"/>
              <a:t>Örneğin, bir market zinciri yeni bir cips markası geliştirmiş olsun. Bu markaya verilecek isim konusunda tüm Amerikalılara sormak imkânsızdır. Bunun yerine, birkaç yüz kişilik bir gruba sorular yöneltilir ve en çok beğenilen isim seçilir. Burada yapılan, küçük bir örneklemin verdiği bilgiyi daha büyük </a:t>
            </a:r>
            <a:r>
              <a:rPr lang="tr-TR" dirty="0" err="1"/>
              <a:t>anakütleye</a:t>
            </a:r>
            <a:r>
              <a:rPr lang="tr-TR" dirty="0"/>
              <a:t> genellemektir</a:t>
            </a:r>
            <a:r>
              <a:rPr lang="tr-TR" dirty="0" smtClean="0"/>
              <a:t>.</a:t>
            </a:r>
          </a:p>
          <a:p>
            <a:r>
              <a:rPr lang="tr-TR" dirty="0"/>
              <a:t>Benzer şekilde, tıp alanında da </a:t>
            </a:r>
            <a:r>
              <a:rPr lang="tr-TR" dirty="0" err="1"/>
              <a:t>çıkarımsal</a:t>
            </a:r>
            <a:r>
              <a:rPr lang="tr-TR" dirty="0"/>
              <a:t> istatistikler çok sık kullanılır. Diyelim ki bir hastalık için üç farklı tedavi yöntemi denemek istiyorsunuz. Tüm hasta grubuna aynı anda uygulama şansınız olmadığından, küçük bir hasta grubuna bu tedaviler uygulanır. Buradan elde edilen sonuçlar, daha büyük hasta kitlesine </a:t>
            </a:r>
            <a:r>
              <a:rPr lang="tr-TR" dirty="0" err="1"/>
              <a:t>genellenir</a:t>
            </a:r>
            <a:r>
              <a:rPr lang="tr-TR" dirty="0"/>
              <a:t>.</a:t>
            </a:r>
          </a:p>
          <a:p>
            <a:r>
              <a:rPr lang="tr-TR" dirty="0"/>
              <a:t>Kısacası, </a:t>
            </a:r>
            <a:r>
              <a:rPr lang="tr-TR" dirty="0" err="1"/>
              <a:t>çıkarımsal</a:t>
            </a:r>
            <a:r>
              <a:rPr lang="tr-TR" dirty="0"/>
              <a:t> istatistik örneklemden elde edilen bilgiyi kullanarak </a:t>
            </a:r>
            <a:r>
              <a:rPr lang="tr-TR" dirty="0" err="1"/>
              <a:t>anakütle</a:t>
            </a:r>
            <a:r>
              <a:rPr lang="tr-TR" dirty="0"/>
              <a:t> hakkında tahmin yapmamızı sağlar.</a:t>
            </a:r>
          </a:p>
          <a:p>
            <a:endParaRPr lang="tr-TR" b="1" dirty="0"/>
          </a:p>
          <a:p>
            <a:pPr marL="0" indent="0">
              <a:buNone/>
            </a:pPr>
            <a:r>
              <a:rPr lang="tr-TR" dirty="0"/>
              <a:t>Paket programlar</a:t>
            </a:r>
          </a:p>
          <a:p>
            <a:pPr marL="0" indent="0">
              <a:buNone/>
            </a:pPr>
            <a:r>
              <a:rPr lang="tr-TR" dirty="0"/>
              <a:t>Hipotez testleri, korelasyon</a:t>
            </a:r>
          </a:p>
          <a:p>
            <a:endParaRPr lang="tr-TR" dirty="0"/>
          </a:p>
        </p:txBody>
      </p:sp>
    </p:spTree>
    <p:extLst>
      <p:ext uri="{BB962C8B-B14F-4D97-AF65-F5344CB8AC3E}">
        <p14:creationId xmlns:p14="http://schemas.microsoft.com/office/powerpoint/2010/main" val="3055412890"/>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483</TotalTime>
  <Words>1656</Words>
  <Application>Microsoft Office PowerPoint</Application>
  <PresentationFormat>Geniş ekran</PresentationFormat>
  <Paragraphs>199</Paragraphs>
  <Slides>22</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22</vt:i4>
      </vt:variant>
    </vt:vector>
  </HeadingPairs>
  <TitlesOfParts>
    <vt:vector size="29" baseType="lpstr">
      <vt:lpstr>Arial</vt:lpstr>
      <vt:lpstr>Calibri</vt:lpstr>
      <vt:lpstr>Cambria</vt:lpstr>
      <vt:lpstr>MS Mincho</vt:lpstr>
      <vt:lpstr>Times New Roman</vt:lpstr>
      <vt:lpstr>Trebuchet MS</vt:lpstr>
      <vt:lpstr>Berlin</vt:lpstr>
      <vt:lpstr>PowerPoint Sunusu</vt:lpstr>
      <vt:lpstr>TEMEL KAVRAMLAR</vt:lpstr>
      <vt:lpstr>PowerPoint Sunusu</vt:lpstr>
      <vt:lpstr>PowerPoint Sunusu</vt:lpstr>
      <vt:lpstr>PowerPoint Sunusu</vt:lpstr>
      <vt:lpstr>PowerPoint Sunusu</vt:lpstr>
      <vt:lpstr>PowerPoint Sunusu</vt:lpstr>
      <vt:lpstr>PowerPoint Sunusu</vt:lpstr>
      <vt:lpstr>PowerPoint Sunusu</vt:lpstr>
      <vt:lpstr>Temel kavramlar</vt:lpstr>
      <vt:lpstr>PowerPoint Sunusu</vt:lpstr>
      <vt:lpstr>PowerPoint Sunusu</vt:lpstr>
      <vt:lpstr> </vt:lpstr>
      <vt:lpstr>PowerPoint Sunusu</vt:lpstr>
      <vt:lpstr>PowerPoint Sunusu</vt:lpstr>
      <vt:lpstr>PowerPoint Sunusu</vt:lpstr>
      <vt:lpstr>PowerPoint Sunusu</vt:lpstr>
      <vt:lpstr>PowerPoint Sunusu</vt:lpstr>
      <vt:lpstr>Ölçek Tipleri</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İSTATİSTİK</dc:title>
  <dc:creator>OVB</dc:creator>
  <cp:lastModifiedBy>g.o.</cp:lastModifiedBy>
  <cp:revision>67</cp:revision>
  <dcterms:created xsi:type="dcterms:W3CDTF">2018-08-25T23:41:58Z</dcterms:created>
  <dcterms:modified xsi:type="dcterms:W3CDTF">2025-09-30T10:36:46Z</dcterms:modified>
</cp:coreProperties>
</file>