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89" r:id="rId9"/>
    <p:sldId id="290" r:id="rId10"/>
    <p:sldId id="262" r:id="rId11"/>
    <p:sldId id="263" r:id="rId12"/>
    <p:sldId id="264" r:id="rId13"/>
    <p:sldId id="265" r:id="rId14"/>
    <p:sldId id="293" r:id="rId15"/>
    <p:sldId id="294" r:id="rId16"/>
    <p:sldId id="295" r:id="rId17"/>
    <p:sldId id="261" r:id="rId18"/>
    <p:sldId id="292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A31FF77-88FA-4CF9-BBC2-188347C3A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AB930107-98DA-47B8-81F4-8D3643FE6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1DF3BAD-0067-4716-8C4C-C7485984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F0FAEFBA-12A1-4D0C-9BF2-7C2516693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B61C525-704D-4AA5-840A-D3B7E8479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41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6262323E-0B8F-4E93-B707-2C6D4D9F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EFAF7A6D-28BF-4CB7-9789-ECD890040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9EF7ABD-BF7C-449C-BF12-6C0891FC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86BE152-7D28-4675-842B-5A6127554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74C5C31-51C3-4451-91FA-F5F6C71E0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99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C7519957-B954-4492-B492-B061D5311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B8026138-5A65-4E65-B676-10489EF8A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DE55679-3360-40A2-9BCD-600D652B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FF1E51E-6C93-4864-9228-01F9A644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9B923C05-9797-4A10-BFFD-E58C4A5D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45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6698C22-9654-41BE-A920-C45CCEE3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FC26215-1BB9-4780-B02D-4CA9621E1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BD8521D-27A2-4A1B-8B93-B6D9D8E8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81450BDE-84A3-4056-9039-CC4C597E3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237776D-55F6-425A-9B8E-F5E07633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28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13DBCB6-756B-4942-BB46-83F25798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96D5279-6219-44B4-8882-18184280C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2486749C-7A5D-4BC7-BC0B-2C2532922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2DB3209-1F6B-49C3-AF6E-936D5CB29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F678A7C2-522F-4B84-A8E0-2B826D5EF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55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75DD7F2-7379-4E61-903F-EEA306ECC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4F67AC3-1027-4C2D-BFDC-FE5D075AA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151247A9-A4F4-43CD-969F-673A64020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31844EC6-1887-4B69-9992-BDFDA4D3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98BB8B99-089B-4E90-9FC4-61DA6B8E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5EC8882E-7779-4EF1-9B75-909718FB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0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94CCE74-4F7A-4148-9237-F681D1242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A2E48DF3-C5E0-458D-B066-DE56C7752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00D641D-C4C7-4598-A070-D2D9BC30E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AB4100C7-6FB8-4B1A-8D8C-81EE79E64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2A6FC6A5-A34C-47B3-BBB9-9B239CAA3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A5414478-BEE3-4F77-80C1-959319EA8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47999942-84D0-4C98-9398-2256B82FF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F7A99532-539E-4A48-9C66-9ABD0934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21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5AD8B3-73C4-476A-B2B0-C473EE2A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D271732B-35EC-4725-BE14-BE32FCC9A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7B32AEC9-1CD7-4D9E-95A3-37F7AFC8A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66C12D6A-AB4A-42A0-A898-FB77A989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85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428975BE-B025-4F6E-8116-54CBED578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2EC61F0F-E443-4FB9-BAC1-FC318B92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42BBB2FB-0CD8-4A56-82FD-8164EE17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99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5CC5CAB-C105-4BD6-9731-8A83DADD7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281F097-799F-4A6C-B735-773B446F1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383754E9-9092-41F1-91B4-D9F8EEC51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4C0388C5-7D17-44D0-B1CC-9548DBBC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18D585C-7463-432A-9FF2-1B1EAC1FF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0074FD8-9BE3-4798-B074-454B923E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50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53294BAC-0693-4B39-889A-CE38E72C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7A897C07-771D-4585-B0B8-8E7490C4D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D6D8E776-07D9-452A-91C9-193F2A0B9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00D063EF-49D7-4417-922C-1D1D8A74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91E8142-73F3-4F11-BDA3-7EC08C85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EC0634A5-D43F-447A-BACB-3467E086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94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50966D86-8AB3-497A-9D60-579BEAB3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7B267B21-FBC5-4633-88A3-87528ECC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97A13CD-EA73-49CE-B2AA-206B9DECE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DF35-0BEC-4FF2-ABB0-6DCA827EA766}" type="datetimeFigureOut">
              <a:rPr lang="tr-TR" smtClean="0"/>
              <a:t>25.12.2023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495442E-DE3A-48AE-8CCA-A7B7F5DFF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7167F07-AFC1-4823-8732-B2D382CC2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F65C8-19B8-448E-AC73-C794F99007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63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053A3BE-2528-403A-B924-88314D65C1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Faktör-faktör analizi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B6572CDB-8825-4AD7-BBC8-1E11AD949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076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94CC3A4-2C18-4013-A0CF-1E6B8F5D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Eş ürün eğrileri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25143D0-AD93-4347-ABB6-F3FADF1F3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Negatif eğimlidir</a:t>
            </a:r>
          </a:p>
          <a:p>
            <a:r>
              <a:rPr lang="tr-TR" dirty="0" err="1"/>
              <a:t>Orjine</a:t>
            </a:r>
            <a:r>
              <a:rPr lang="tr-TR" dirty="0"/>
              <a:t> göre dışbükey. Farklı girdi kullanım düzeylerinde ikame aynı kolaylıkla yapılamıyor.  ( tam ikame varsa doğru şeklindedir) </a:t>
            </a:r>
          </a:p>
          <a:p>
            <a:r>
              <a:rPr lang="tr-TR" dirty="0"/>
              <a:t>Birbirlerini kesmezler</a:t>
            </a:r>
          </a:p>
        </p:txBody>
      </p:sp>
    </p:spTree>
    <p:extLst>
      <p:ext uri="{BB962C8B-B14F-4D97-AF65-F5344CB8AC3E}">
        <p14:creationId xmlns:p14="http://schemas.microsoft.com/office/powerpoint/2010/main" val="311137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E989988-0144-4906-9067-82D428A4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xmlns="" id="{5A5FBA37-FEA8-40F0-98D4-BF3A27A5B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Marjinal ikame oranı:  girdilerden birinin miktarı 1 </a:t>
                </a:r>
                <a:r>
                  <a:rPr lang="tr-TR" dirty="0" err="1"/>
                  <a:t>br</a:t>
                </a:r>
                <a:r>
                  <a:rPr lang="tr-TR" dirty="0"/>
                  <a:t> arttırıldığında ya da azaltıldığında ürün miktarının aynı kalabilmesi için diğer girdi miktarında kaç birimlik azalış ya da artış olması gerektiğini ifade eder.</a:t>
                </a:r>
              </a:p>
              <a:p>
                <a:r>
                  <a:rPr lang="tr-TR" dirty="0"/>
                  <a:t>X2’nin X1’i ikame oranı MİOX2X1 x2 </a:t>
                </a:r>
                <a:r>
                  <a:rPr lang="tr-TR" dirty="0" err="1"/>
                  <a:t>yi</a:t>
                </a:r>
                <a:r>
                  <a:rPr lang="tr-TR" dirty="0"/>
                  <a:t> artırıyoruz x1’i azaltıyoruz.</a:t>
                </a:r>
              </a:p>
              <a:p>
                <a:r>
                  <a:rPr lang="tr-TR" dirty="0"/>
                  <a:t>MioX2X1=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1/∆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tr-TR" dirty="0" smtClean="0"/>
                  <a:t>  azalan/artan</a:t>
                </a:r>
                <a:endParaRPr lang="tr-TR" dirty="0"/>
              </a:p>
              <a:p>
                <a:r>
                  <a:rPr lang="tr-TR" dirty="0"/>
                  <a:t>X1: ikame edilen</a:t>
                </a:r>
              </a:p>
              <a:p>
                <a:r>
                  <a:rPr lang="tr-TR" dirty="0"/>
                  <a:t>X2: ikame eden</a:t>
                </a:r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A5FBA37-FEA8-40F0-98D4-BF3A27A5B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9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7739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82F445A-727B-4B75-8954-BCB3E6B2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5561715-55A8-4DC7-8F0E-20F2A092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Eş ürün eğrilerinin herhangi bir noktadaki eğimi </a:t>
            </a:r>
            <a:r>
              <a:rPr lang="tr-TR" dirty="0" err="1"/>
              <a:t>MİO’nı</a:t>
            </a:r>
            <a:r>
              <a:rPr lang="tr-TR" dirty="0"/>
              <a:t> verir. </a:t>
            </a:r>
          </a:p>
          <a:p>
            <a:r>
              <a:rPr lang="tr-TR" dirty="0"/>
              <a:t>Eş ürün eğrisinin türevi</a:t>
            </a:r>
          </a:p>
          <a:p>
            <a:r>
              <a:rPr lang="tr-TR" dirty="0"/>
              <a:t>MİO negatiftir.</a:t>
            </a:r>
          </a:p>
        </p:txBody>
      </p:sp>
    </p:spTree>
    <p:extLst>
      <p:ext uri="{BB962C8B-B14F-4D97-AF65-F5344CB8AC3E}">
        <p14:creationId xmlns:p14="http://schemas.microsoft.com/office/powerpoint/2010/main" val="339573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B93040E-CC8D-40BC-87A5-457FB734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İkame çeşitleri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49D6F42-F766-496F-AAF7-7D21D3E0F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 sabit oranlı ikame</a:t>
            </a:r>
          </a:p>
          <a:p>
            <a:pPr marL="0" indent="0">
              <a:buNone/>
            </a:pPr>
            <a:r>
              <a:rPr lang="tr-TR" dirty="0"/>
              <a:t>Değişir faktörlerden birinin bir birim artırılması diğer girdinin her zaman aynı miktarda azaltılmasını gerektiriyorsa</a:t>
            </a:r>
          </a:p>
          <a:p>
            <a:r>
              <a:rPr lang="tr-TR" dirty="0"/>
              <a:t>2)değişir oranlı ikame</a:t>
            </a:r>
          </a:p>
          <a:p>
            <a:r>
              <a:rPr lang="tr-TR" dirty="0"/>
              <a:t>Değişir faktörlerden birinin bir birim artırılması diğer girdinin değişir oranlarda azaltılmasını gerektiriyorsa</a:t>
            </a:r>
          </a:p>
        </p:txBody>
      </p:sp>
    </p:spTree>
    <p:extLst>
      <p:ext uri="{BB962C8B-B14F-4D97-AF65-F5344CB8AC3E}">
        <p14:creationId xmlns:p14="http://schemas.microsoft.com/office/powerpoint/2010/main" val="128558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Ü</a:t>
            </a:r>
            <a:r>
              <a:rPr lang="tr-TR" dirty="0" smtClean="0"/>
              <a:t>reticinin </a:t>
            </a:r>
            <a:r>
              <a:rPr lang="tr-TR" dirty="0"/>
              <a:t>optimal faktör bileşimini seçebilmesi için, eş-ürün eğrileri yanında, hangi faktörlerden ne kadar satın alacağını gösteren eş-maliyet doğrusunu bilmesi gerekmektedir. </a:t>
            </a:r>
            <a:endParaRPr lang="tr-TR" dirty="0" smtClean="0"/>
          </a:p>
          <a:p>
            <a:pPr algn="just"/>
            <a:r>
              <a:rPr lang="tr-TR" dirty="0"/>
              <a:t>Üreticinin, belirli bir bütçe ve veri faktör fiyatlarıyla, satın alabileceği faktör bileşimlerinin ne olacağını </a:t>
            </a:r>
            <a:r>
              <a:rPr lang="tr-TR" dirty="0" smtClean="0"/>
              <a:t>gösterir.</a:t>
            </a:r>
          </a:p>
          <a:p>
            <a:pPr algn="just"/>
            <a:r>
              <a:rPr lang="tr-TR" dirty="0" smtClean="0"/>
              <a:t>Üreticinin </a:t>
            </a:r>
            <a:r>
              <a:rPr lang="tr-TR" dirty="0"/>
              <a:t>bütçesine </a:t>
            </a:r>
            <a:r>
              <a:rPr lang="tr-TR" dirty="0" err="1"/>
              <a:t>C</a:t>
            </a:r>
            <a:r>
              <a:rPr lang="tr-TR" baseline="-25000" dirty="0" err="1"/>
              <a:t>o</a:t>
            </a:r>
            <a:r>
              <a:rPr lang="tr-TR" dirty="0"/>
              <a:t>, X faktörünün fiyatına </a:t>
            </a:r>
            <a:r>
              <a:rPr lang="tr-TR" dirty="0" err="1"/>
              <a:t>F</a:t>
            </a:r>
            <a:r>
              <a:rPr lang="tr-TR" baseline="-25000" dirty="0" err="1"/>
              <a:t>x</a:t>
            </a:r>
            <a:r>
              <a:rPr lang="tr-TR" dirty="0"/>
              <a:t>, Y faktörünün fiyatına da </a:t>
            </a:r>
            <a:r>
              <a:rPr lang="tr-TR" dirty="0" err="1"/>
              <a:t>F</a:t>
            </a:r>
            <a:r>
              <a:rPr lang="tr-TR" baseline="-25000" dirty="0" err="1"/>
              <a:t>y</a:t>
            </a:r>
            <a:r>
              <a:rPr lang="tr-TR" dirty="0"/>
              <a:t> diyelim. Üretici bütçesindeki tüm parayla sadece Y faktörü satın almak istediğinde </a:t>
            </a:r>
            <a:r>
              <a:rPr lang="tr-TR" dirty="0" err="1"/>
              <a:t>C</a:t>
            </a:r>
            <a:r>
              <a:rPr lang="tr-TR" baseline="-25000" dirty="0" err="1"/>
              <a:t>o</a:t>
            </a:r>
            <a:r>
              <a:rPr lang="tr-TR" dirty="0"/>
              <a:t>/</a:t>
            </a:r>
            <a:r>
              <a:rPr lang="tr-TR" dirty="0" err="1"/>
              <a:t>F</a:t>
            </a:r>
            <a:r>
              <a:rPr lang="tr-TR" baseline="-25000" dirty="0" err="1"/>
              <a:t>y</a:t>
            </a:r>
            <a:r>
              <a:rPr lang="tr-TR" dirty="0"/>
              <a:t>, kadar Y faktörü, sadece X faktörü satın almak istediğinde ise </a:t>
            </a:r>
            <a:r>
              <a:rPr lang="tr-TR" dirty="0" err="1"/>
              <a:t>C</a:t>
            </a:r>
            <a:r>
              <a:rPr lang="tr-TR" baseline="-25000" dirty="0" err="1"/>
              <a:t>o</a:t>
            </a:r>
            <a:r>
              <a:rPr lang="tr-TR" dirty="0"/>
              <a:t>/</a:t>
            </a:r>
            <a:r>
              <a:rPr lang="tr-TR" dirty="0" err="1"/>
              <a:t>F</a:t>
            </a:r>
            <a:r>
              <a:rPr lang="tr-TR" baseline="-25000" dirty="0" err="1"/>
              <a:t>x</a:t>
            </a:r>
            <a:r>
              <a:rPr lang="tr-TR" dirty="0"/>
              <a:t>,  kadar X faktörü satın alabilecektir. Dikey ekseninde Y faktörü, yatay ekseninde X faktörünü gösteren bir diyagram da </a:t>
            </a:r>
            <a:r>
              <a:rPr lang="tr-TR" dirty="0" err="1"/>
              <a:t>C</a:t>
            </a:r>
            <a:r>
              <a:rPr lang="tr-TR" baseline="-25000" dirty="0" err="1"/>
              <a:t>o</a:t>
            </a:r>
            <a:r>
              <a:rPr lang="tr-TR" dirty="0"/>
              <a:t>/</a:t>
            </a:r>
            <a:r>
              <a:rPr lang="tr-TR" dirty="0" err="1"/>
              <a:t>F</a:t>
            </a:r>
            <a:r>
              <a:rPr lang="tr-TR" baseline="-25000" dirty="0" err="1"/>
              <a:t>y</a:t>
            </a:r>
            <a:r>
              <a:rPr lang="tr-TR" dirty="0"/>
              <a:t>,</a:t>
            </a:r>
            <a:r>
              <a:rPr lang="tr-TR" baseline="-25000" dirty="0"/>
              <a:t> </a:t>
            </a:r>
            <a:r>
              <a:rPr lang="tr-TR" dirty="0" err="1"/>
              <a:t>C</a:t>
            </a:r>
            <a:r>
              <a:rPr lang="tr-TR" baseline="-25000" dirty="0" err="1"/>
              <a:t>o</a:t>
            </a:r>
            <a:r>
              <a:rPr lang="tr-TR" dirty="0"/>
              <a:t>/</a:t>
            </a:r>
            <a:r>
              <a:rPr lang="tr-TR" dirty="0" err="1"/>
              <a:t>F</a:t>
            </a:r>
            <a:r>
              <a:rPr lang="tr-TR" baseline="-25000" dirty="0" err="1"/>
              <a:t>x</a:t>
            </a:r>
            <a:r>
              <a:rPr lang="tr-TR" baseline="-25000" dirty="0"/>
              <a:t> </a:t>
            </a:r>
            <a:r>
              <a:rPr lang="tr-TR" dirty="0"/>
              <a:t>değerleri işaretlenip birleştirildiğinde firmanın eş maliyet doğrusu elde </a:t>
            </a:r>
            <a:r>
              <a:rPr lang="tr-TR" dirty="0" smtClean="0"/>
              <a:t>edilir.</a:t>
            </a:r>
            <a:r>
              <a:rPr lang="tr-TR" dirty="0"/>
              <a:t> Bu doğru üzerindeki her nokta üreticinin bütçesinin tümünü X ve Y faktörleri alımına ayırması halinde, satın alabileceği bir bileşimi göstermekledir.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3007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047" y="1976949"/>
            <a:ext cx="7201905" cy="4048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0985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Faktör fiyatları sabitken, firmanın bütçesi değiştiği zaman "-maliyet doğrusu bütçe değişikliğinden önceki eş-maliyet doğrusuna paralel bir şekilde kayar. Doğrunun kayma yönü bütçe arttıkça sağa, bütçe azaldıkça sola doğrudur.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8842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B9168DE-1D96-4BCD-9038-18FE7F06A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9F6759B-8372-4E23-8D1A-77C051110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düşük maliyetli girdi bileşimi</a:t>
            </a:r>
          </a:p>
          <a:p>
            <a:r>
              <a:rPr lang="tr-TR" dirty="0"/>
              <a:t>MİO=TFO</a:t>
            </a:r>
          </a:p>
          <a:p>
            <a:r>
              <a:rPr lang="tr-TR" dirty="0"/>
              <a:t>TFO&gt;MİO</a:t>
            </a:r>
          </a:p>
        </p:txBody>
      </p:sp>
    </p:spTree>
    <p:extLst>
      <p:ext uri="{BB962C8B-B14F-4D97-AF65-F5344CB8AC3E}">
        <p14:creationId xmlns:p14="http://schemas.microsoft.com/office/powerpoint/2010/main" val="864891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F4844D3-1582-4A54-A8EA-23349C68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BEFD0FA5-80FB-4601-B30B-8DFFE5FDC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6305" y="1825625"/>
            <a:ext cx="527939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9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6597870-7BD0-4ECE-86FD-FA4C7FA6D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2CA6BFA-7916-4D2F-AFBA-B5B32350D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 öncelikle belirli bir ürünün en düşük maliyetli girdi bileşimi ile üretilmesi ( masraf </a:t>
            </a:r>
            <a:r>
              <a:rPr lang="tr-TR" dirty="0" err="1"/>
              <a:t>minimizasyonu</a:t>
            </a:r>
            <a:r>
              <a:rPr lang="tr-TR" dirty="0"/>
              <a:t>)</a:t>
            </a:r>
          </a:p>
          <a:p>
            <a:r>
              <a:rPr lang="tr-TR" dirty="0"/>
              <a:t>2) belirli bir kaynak ile elde edilecek karın en yükseğe </a:t>
            </a:r>
            <a:r>
              <a:rPr lang="tr-TR" dirty="0" smtClean="0"/>
              <a:t>çıkarılması 8kar maksimizasyonu)</a:t>
            </a:r>
          </a:p>
          <a:p>
            <a:endParaRPr lang="tr-TR" dirty="0"/>
          </a:p>
          <a:p>
            <a:r>
              <a:rPr lang="tr-TR" dirty="0" smtClean="0"/>
              <a:t>Y=f(X1,X2/X3,…</a:t>
            </a:r>
            <a:r>
              <a:rPr lang="tr-TR" dirty="0" err="1" smtClean="0"/>
              <a:t>Xn</a:t>
            </a:r>
            <a:r>
              <a:rPr lang="tr-TR" dirty="0" smtClean="0"/>
              <a:t>)</a:t>
            </a:r>
          </a:p>
          <a:p>
            <a:r>
              <a:rPr lang="tr-TR" dirty="0" smtClean="0"/>
              <a:t>X1, X2 değişken</a:t>
            </a:r>
          </a:p>
          <a:p>
            <a:r>
              <a:rPr lang="tr-TR" dirty="0" smtClean="0"/>
              <a:t>Diğerleri sabit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84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EB51D48-DD9A-464A-A4BF-A8262A11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varsayımlar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7994C1F-1FA3-41E2-A73B-E7627072A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Girdilerden ikisi değişken diğerleri sabit</a:t>
            </a:r>
          </a:p>
          <a:p>
            <a:r>
              <a:rPr lang="tr-TR" dirty="0"/>
              <a:t>İki değişken girdi birbiri yerine geçebilir (ikame edilebilir)</a:t>
            </a:r>
          </a:p>
          <a:p>
            <a:r>
              <a:rPr lang="tr-TR" dirty="0"/>
              <a:t>Belli miktar üretim, bu iki girdinin değişik bileşimleri ile elde edilebilir (yem </a:t>
            </a:r>
            <a:r>
              <a:rPr lang="tr-TR" dirty="0" err="1"/>
              <a:t>rasyonu</a:t>
            </a:r>
            <a:r>
              <a:rPr lang="tr-TR" dirty="0"/>
              <a:t>)</a:t>
            </a:r>
          </a:p>
          <a:p>
            <a:r>
              <a:rPr lang="tr-TR" dirty="0"/>
              <a:t>Her iki girdi azalan verimler kanununa bağlıdır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12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4D17632-A3E2-41AC-BBC1-4078BDDB2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205CAAE-F0AD-4D15-8B76-ABE3D7DB6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Faktörleri nasıl ikame edeceğiz ve en az masraflı faktör bileşimi ne olacak?</a:t>
            </a:r>
          </a:p>
        </p:txBody>
      </p:sp>
    </p:spTree>
    <p:extLst>
      <p:ext uri="{BB962C8B-B14F-4D97-AF65-F5344CB8AC3E}">
        <p14:creationId xmlns:p14="http://schemas.microsoft.com/office/powerpoint/2010/main" val="2132993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C0D8DAE-B911-42A9-915F-232E1303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B87B994B-F128-479D-B878-F8C02F02EB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9333" y="1896532"/>
            <a:ext cx="5133333" cy="4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1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AF55C4D-CE6C-43B3-81C4-1E5E037A5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A67CD880-08CE-468F-9DDC-78DD49BD9B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3375" y="1825625"/>
            <a:ext cx="500525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21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F55DD7E-C1C9-4531-843D-467B0F57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E6DA4D44-F111-43EB-92A1-16F44F794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Yüzeyin yüksekliği üretim düzeyini gösterir (taralı alan)</a:t>
            </a:r>
          </a:p>
          <a:p>
            <a:r>
              <a:rPr lang="tr-TR" dirty="0"/>
              <a:t>Üretim yüzeyinde yukarıya doğru hareket ettikçe üretim düzeyi artar</a:t>
            </a:r>
          </a:p>
          <a:p>
            <a:r>
              <a:rPr lang="tr-TR" dirty="0"/>
              <a:t>Örneğin A noktasında doğru boyunca üretim düzeyi aynıdır.</a:t>
            </a:r>
          </a:p>
          <a:p>
            <a:r>
              <a:rPr lang="tr-TR" dirty="0"/>
              <a:t>A noktası x1 ve x2 değişken girdilerinin A üretim düzeyini veren tüm bileşimlerini verir.</a:t>
            </a:r>
          </a:p>
          <a:p>
            <a:r>
              <a:rPr lang="tr-TR" dirty="0"/>
              <a:t>Eğrilere eş ürün eğrileri adı verilir.</a:t>
            </a:r>
          </a:p>
          <a:p>
            <a:r>
              <a:rPr lang="tr-TR" dirty="0"/>
              <a:t>Y=9000</a:t>
            </a:r>
          </a:p>
          <a:p>
            <a:r>
              <a:rPr lang="tr-TR" dirty="0"/>
              <a:t>Birden fazla ürün düzeyini gösteren bir dizi eş ürün eğrisine eş ürün paftası adı verilir.</a:t>
            </a:r>
          </a:p>
        </p:txBody>
      </p:sp>
    </p:spTree>
    <p:extLst>
      <p:ext uri="{BB962C8B-B14F-4D97-AF65-F5344CB8AC3E}">
        <p14:creationId xmlns:p14="http://schemas.microsoft.com/office/powerpoint/2010/main" val="181477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89061" y="322487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 - FAKTÖR Analizi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900" y="1552906"/>
            <a:ext cx="8905008" cy="506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49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EDB68FE-2B51-4E9B-A23C-9F217E909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2B4D6C12-3852-443F-8599-55908A560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5483" y="1825625"/>
            <a:ext cx="530103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356</Words>
  <Application>Microsoft Office PowerPoint</Application>
  <PresentationFormat>Geniş ekran</PresentationFormat>
  <Paragraphs>46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Teması</vt:lpstr>
      <vt:lpstr>Faktör-faktör analizi</vt:lpstr>
      <vt:lpstr>amaçlar</vt:lpstr>
      <vt:lpstr>varsayımlar</vt:lpstr>
      <vt:lpstr>PowerPoint Sunusu</vt:lpstr>
      <vt:lpstr>PowerPoint Sunusu</vt:lpstr>
      <vt:lpstr>PowerPoint Sunusu</vt:lpstr>
      <vt:lpstr>PowerPoint Sunusu</vt:lpstr>
      <vt:lpstr>FAKTÖR - FAKTÖR Analizi</vt:lpstr>
      <vt:lpstr>PowerPoint Sunusu</vt:lpstr>
      <vt:lpstr>Eş ürün eğrileri</vt:lpstr>
      <vt:lpstr>PowerPoint Sunusu</vt:lpstr>
      <vt:lpstr>PowerPoint Sunusu</vt:lpstr>
      <vt:lpstr>İkame çeşitleri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Faktör-faktör analizi</dc:title>
  <dc:creator>AYTEKİN</dc:creator>
  <cp:lastModifiedBy>GAMİNG</cp:lastModifiedBy>
  <cp:revision>22</cp:revision>
  <dcterms:created xsi:type="dcterms:W3CDTF">2019-12-05T18:51:00Z</dcterms:created>
  <dcterms:modified xsi:type="dcterms:W3CDTF">2023-12-25T05:52:55Z</dcterms:modified>
</cp:coreProperties>
</file>