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4"/>
  </p:notesMasterIdLst>
  <p:sldIdLst>
    <p:sldId id="256" r:id="rId2"/>
    <p:sldId id="260" r:id="rId3"/>
    <p:sldId id="261" r:id="rId4"/>
    <p:sldId id="262" r:id="rId5"/>
    <p:sldId id="264" r:id="rId6"/>
    <p:sldId id="265" r:id="rId7"/>
    <p:sldId id="263" r:id="rId8"/>
    <p:sldId id="266" r:id="rId9"/>
    <p:sldId id="268" r:id="rId10"/>
    <p:sldId id="270" r:id="rId11"/>
    <p:sldId id="271" r:id="rId12"/>
    <p:sldId id="272" r:id="rId13"/>
    <p:sldId id="273" r:id="rId14"/>
    <p:sldId id="274" r:id="rId15"/>
    <p:sldId id="275" r:id="rId16"/>
    <p:sldId id="276" r:id="rId17"/>
    <p:sldId id="278" r:id="rId18"/>
    <p:sldId id="279" r:id="rId19"/>
    <p:sldId id="280" r:id="rId20"/>
    <p:sldId id="257" r:id="rId21"/>
    <p:sldId id="258" r:id="rId22"/>
    <p:sldId id="259" r:id="rId23"/>
    <p:sldId id="282" r:id="rId24"/>
    <p:sldId id="281"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D9AE5-972F-41CC-A2B2-C25E9515BF49}" type="datetimeFigureOut">
              <a:rPr lang="tr-TR" smtClean="0"/>
              <a:t>7.04.2025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F387D-1727-44B6-9891-30B0B6DA4CB9}" type="slidenum">
              <a:rPr lang="tr-TR" smtClean="0"/>
              <a:t>‹#›</a:t>
            </a:fld>
            <a:endParaRPr lang="tr-TR"/>
          </a:p>
        </p:txBody>
      </p:sp>
    </p:spTree>
    <p:extLst>
      <p:ext uri="{BB962C8B-B14F-4D97-AF65-F5344CB8AC3E}">
        <p14:creationId xmlns:p14="http://schemas.microsoft.com/office/powerpoint/2010/main" val="279942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321DC49-36CA-4A16-928D-FBA00DF00B52}" type="datetime1">
              <a:rPr lang="tr-TR" smtClean="0"/>
              <a:t>7.04.2025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5972AB7-9745-40CA-B15D-0E3CE26E505D}" type="slidenum">
              <a:rPr lang="tr-TR" smtClean="0"/>
              <a:t>‹#›</a:t>
            </a:fld>
            <a:endParaRPr lang="tr-TR"/>
          </a:p>
        </p:txBody>
      </p:sp>
    </p:spTree>
    <p:extLst>
      <p:ext uri="{BB962C8B-B14F-4D97-AF65-F5344CB8AC3E}">
        <p14:creationId xmlns:p14="http://schemas.microsoft.com/office/powerpoint/2010/main" val="151114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D359BAB-D86B-41EA-BE8D-4F3CF08BF7BA}" type="datetime1">
              <a:rPr lang="tr-TR" smtClean="0"/>
              <a:t>7.04.2025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5972AB7-9745-40CA-B15D-0E3CE26E505D}" type="slidenum">
              <a:rPr lang="tr-TR" smtClean="0"/>
              <a:t>‹#›</a:t>
            </a:fld>
            <a:endParaRPr lang="tr-TR"/>
          </a:p>
        </p:txBody>
      </p:sp>
    </p:spTree>
    <p:extLst>
      <p:ext uri="{BB962C8B-B14F-4D97-AF65-F5344CB8AC3E}">
        <p14:creationId xmlns:p14="http://schemas.microsoft.com/office/powerpoint/2010/main" val="86634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0083035-1E3F-4A5E-9684-D6B9BE73426A}" type="datetime1">
              <a:rPr lang="tr-TR" smtClean="0"/>
              <a:t>7.04.2025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5972AB7-9745-40CA-B15D-0E3CE26E505D}" type="slidenum">
              <a:rPr lang="tr-TR" smtClean="0"/>
              <a:t>‹#›</a:t>
            </a:fld>
            <a:endParaRPr lang="tr-TR"/>
          </a:p>
        </p:txBody>
      </p:sp>
    </p:spTree>
    <p:extLst>
      <p:ext uri="{BB962C8B-B14F-4D97-AF65-F5344CB8AC3E}">
        <p14:creationId xmlns:p14="http://schemas.microsoft.com/office/powerpoint/2010/main" val="402155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558E7B6-E408-4932-B23D-95191D4C00AC}" type="datetime1">
              <a:rPr lang="tr-TR" smtClean="0"/>
              <a:t>7.04.2025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5972AB7-9745-40CA-B15D-0E3CE26E505D}" type="slidenum">
              <a:rPr lang="tr-TR" smtClean="0"/>
              <a:t>‹#›</a:t>
            </a:fld>
            <a:endParaRPr lang="tr-TR"/>
          </a:p>
        </p:txBody>
      </p:sp>
    </p:spTree>
    <p:extLst>
      <p:ext uri="{BB962C8B-B14F-4D97-AF65-F5344CB8AC3E}">
        <p14:creationId xmlns:p14="http://schemas.microsoft.com/office/powerpoint/2010/main" val="213779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7896FAD-C777-4FA1-91D6-671AAF8C78E4}" type="datetime1">
              <a:rPr lang="tr-TR" smtClean="0"/>
              <a:t>7.04.2025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5972AB7-9745-40CA-B15D-0E3CE26E505D}" type="slidenum">
              <a:rPr lang="tr-TR" smtClean="0"/>
              <a:t>‹#›</a:t>
            </a:fld>
            <a:endParaRPr lang="tr-TR"/>
          </a:p>
        </p:txBody>
      </p:sp>
    </p:spTree>
    <p:extLst>
      <p:ext uri="{BB962C8B-B14F-4D97-AF65-F5344CB8AC3E}">
        <p14:creationId xmlns:p14="http://schemas.microsoft.com/office/powerpoint/2010/main" val="413209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BA2CE7B-51CE-45D4-AB53-EE172B6C0E4F}" type="datetime1">
              <a:rPr lang="tr-TR" smtClean="0"/>
              <a:t>7.04.2025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5972AB7-9745-40CA-B15D-0E3CE26E505D}" type="slidenum">
              <a:rPr lang="tr-TR" smtClean="0"/>
              <a:t>‹#›</a:t>
            </a:fld>
            <a:endParaRPr lang="tr-TR"/>
          </a:p>
        </p:txBody>
      </p:sp>
    </p:spTree>
    <p:extLst>
      <p:ext uri="{BB962C8B-B14F-4D97-AF65-F5344CB8AC3E}">
        <p14:creationId xmlns:p14="http://schemas.microsoft.com/office/powerpoint/2010/main" val="250018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6F2E77C-EBE4-4F09-BCCD-96D9D5E47795}" type="datetime1">
              <a:rPr lang="tr-TR" smtClean="0"/>
              <a:t>7.04.2025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5972AB7-9745-40CA-B15D-0E3CE26E505D}" type="slidenum">
              <a:rPr lang="tr-TR" smtClean="0"/>
              <a:t>‹#›</a:t>
            </a:fld>
            <a:endParaRPr lang="tr-TR"/>
          </a:p>
        </p:txBody>
      </p:sp>
    </p:spTree>
    <p:extLst>
      <p:ext uri="{BB962C8B-B14F-4D97-AF65-F5344CB8AC3E}">
        <p14:creationId xmlns:p14="http://schemas.microsoft.com/office/powerpoint/2010/main" val="376056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9FE2FE6-42CE-426B-95CF-C78CF55318DE}" type="datetime1">
              <a:rPr lang="tr-TR" smtClean="0"/>
              <a:t>7.04.2025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5972AB7-9745-40CA-B15D-0E3CE26E505D}" type="slidenum">
              <a:rPr lang="tr-TR" smtClean="0"/>
              <a:t>‹#›</a:t>
            </a:fld>
            <a:endParaRPr lang="tr-TR"/>
          </a:p>
        </p:txBody>
      </p:sp>
    </p:spTree>
    <p:extLst>
      <p:ext uri="{BB962C8B-B14F-4D97-AF65-F5344CB8AC3E}">
        <p14:creationId xmlns:p14="http://schemas.microsoft.com/office/powerpoint/2010/main" val="378466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64B3C-693C-4430-86E7-02C457E653AE}" type="datetime1">
              <a:rPr lang="tr-TR" smtClean="0"/>
              <a:t>7.04.2025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5972AB7-9745-40CA-B15D-0E3CE26E505D}" type="slidenum">
              <a:rPr lang="tr-TR" smtClean="0"/>
              <a:t>‹#›</a:t>
            </a:fld>
            <a:endParaRPr lang="tr-TR"/>
          </a:p>
        </p:txBody>
      </p:sp>
    </p:spTree>
    <p:extLst>
      <p:ext uri="{BB962C8B-B14F-4D97-AF65-F5344CB8AC3E}">
        <p14:creationId xmlns:p14="http://schemas.microsoft.com/office/powerpoint/2010/main" val="88007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A378675-A4EC-401B-B72D-EDBB2FC1FAC7}" type="datetime1">
              <a:rPr lang="tr-TR" smtClean="0"/>
              <a:t>7.04.2025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5972AB7-9745-40CA-B15D-0E3CE26E505D}" type="slidenum">
              <a:rPr lang="tr-TR" smtClean="0"/>
              <a:t>‹#›</a:t>
            </a:fld>
            <a:endParaRPr lang="tr-TR"/>
          </a:p>
        </p:txBody>
      </p:sp>
    </p:spTree>
    <p:extLst>
      <p:ext uri="{BB962C8B-B14F-4D97-AF65-F5344CB8AC3E}">
        <p14:creationId xmlns:p14="http://schemas.microsoft.com/office/powerpoint/2010/main" val="401038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D22D058-4721-4B84-BEF9-0ADDC8DE8793}" type="datetime1">
              <a:rPr lang="tr-TR" smtClean="0"/>
              <a:t>7.04.2025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5972AB7-9745-40CA-B15D-0E3CE26E505D}" type="slidenum">
              <a:rPr lang="tr-TR" smtClean="0"/>
              <a:t>‹#›</a:t>
            </a:fld>
            <a:endParaRPr lang="tr-TR"/>
          </a:p>
        </p:txBody>
      </p:sp>
    </p:spTree>
    <p:extLst>
      <p:ext uri="{BB962C8B-B14F-4D97-AF65-F5344CB8AC3E}">
        <p14:creationId xmlns:p14="http://schemas.microsoft.com/office/powerpoint/2010/main" val="3727950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6000">
              <a:schemeClr val="accent2">
                <a:lumMod val="40000"/>
                <a:lumOff val="60000"/>
              </a:schemeClr>
            </a:gs>
            <a:gs pos="100000">
              <a:srgbClr val="92D050"/>
            </a:gs>
            <a:gs pos="48000">
              <a:schemeClr val="accent4">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07DEF-93B1-432F-97D8-6A09A42088FD}" type="datetime1">
              <a:rPr lang="tr-TR" smtClean="0"/>
              <a:t>7.04.2025</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72AB7-9745-40CA-B15D-0E3CE26E505D}" type="slidenum">
              <a:rPr lang="tr-TR" smtClean="0"/>
              <a:t>‹#›</a:t>
            </a:fld>
            <a:endParaRPr lang="tr-TR"/>
          </a:p>
        </p:txBody>
      </p:sp>
    </p:spTree>
    <p:extLst>
      <p:ext uri="{BB962C8B-B14F-4D97-AF65-F5344CB8AC3E}">
        <p14:creationId xmlns:p14="http://schemas.microsoft.com/office/powerpoint/2010/main" val="6900379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latin typeface="Times New Roman" panose="02020603050405020304" pitchFamily="18" charset="0"/>
                <a:cs typeface="Times New Roman" panose="02020603050405020304" pitchFamily="18" charset="0"/>
              </a:rPr>
              <a:t>ZAMAN YÖNETİM TEKNİKLERİ</a:t>
            </a:r>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364397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2"/>
            <a:ext cx="9144000" cy="1603421"/>
          </a:xfrm>
        </p:spPr>
        <p:txBody>
          <a:bodyPr>
            <a:normAutofit/>
          </a:bodyPr>
          <a:lstStyle/>
          <a:p>
            <a:pPr lvl="0">
              <a:lnSpc>
                <a:spcPct val="100000"/>
              </a:lnSpc>
              <a:spcBef>
                <a:spcPts val="0"/>
              </a:spcBef>
            </a:pPr>
            <a:r>
              <a:rPr lang="tr-TR" sz="3200" b="1" dirty="0">
                <a:solidFill>
                  <a:srgbClr val="1E293B"/>
                </a:solidFill>
                <a:latin typeface="Times New Roman" panose="02020603050405020304" pitchFamily="18" charset="0"/>
                <a:ea typeface="+mn-ea"/>
                <a:cs typeface="Times New Roman" panose="02020603050405020304" pitchFamily="18" charset="0"/>
              </a:rPr>
              <a:t>Zaman Yönetimi Nasıl Yapılır?</a:t>
            </a:r>
            <a:br>
              <a:rPr lang="tr-TR" sz="3200" b="1" dirty="0">
                <a:solidFill>
                  <a:srgbClr val="1E293B"/>
                </a:solidFill>
                <a:latin typeface="Times New Roman" panose="02020603050405020304" pitchFamily="18" charset="0"/>
                <a:ea typeface="+mn-ea"/>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132114" y="2403567"/>
            <a:ext cx="9396549" cy="2854234"/>
          </a:xfrm>
        </p:spPr>
        <p:txBody>
          <a:bodyPr>
            <a:noAutofit/>
          </a:bodyPr>
          <a:lstStyle/>
          <a:p>
            <a:pPr algn="just"/>
            <a:r>
              <a:rPr lang="tr-TR" sz="2800" dirty="0" smtClean="0">
                <a:latin typeface="Times New Roman" panose="02020603050405020304" pitchFamily="18" charset="0"/>
                <a:cs typeface="Times New Roman" panose="02020603050405020304" pitchFamily="18" charset="0"/>
              </a:rPr>
              <a:t>	</a:t>
            </a:r>
            <a:r>
              <a:rPr lang="tr-TR" sz="2800" b="1" dirty="0" smtClean="0">
                <a:latin typeface="Times New Roman" panose="02020603050405020304" pitchFamily="18" charset="0"/>
                <a:cs typeface="Times New Roman" panose="02020603050405020304" pitchFamily="18" charset="0"/>
              </a:rPr>
              <a:t>Zaman </a:t>
            </a:r>
            <a:r>
              <a:rPr lang="tr-TR" sz="2800" b="1" dirty="0">
                <a:latin typeface="Times New Roman" panose="02020603050405020304" pitchFamily="18" charset="0"/>
                <a:cs typeface="Times New Roman" panose="02020603050405020304" pitchFamily="18" charset="0"/>
              </a:rPr>
              <a:t>yönetimi</a:t>
            </a:r>
            <a:r>
              <a:rPr lang="tr-TR" sz="2800" dirty="0">
                <a:latin typeface="Times New Roman" panose="02020603050405020304" pitchFamily="18" charset="0"/>
                <a:cs typeface="Times New Roman" panose="02020603050405020304" pitchFamily="18" charset="0"/>
              </a:rPr>
              <a:t>, belirli zaman yönetimi teknikleri ile yapılır. Zaman yönetimi yaparken bitirilmesi gereken işleri önem ve </a:t>
            </a:r>
            <a:r>
              <a:rPr lang="tr-TR" sz="2800" dirty="0" err="1">
                <a:latin typeface="Times New Roman" panose="02020603050405020304" pitchFamily="18" charset="0"/>
                <a:cs typeface="Times New Roman" panose="02020603050405020304" pitchFamily="18" charset="0"/>
              </a:rPr>
              <a:t>aciliyet</a:t>
            </a:r>
            <a:r>
              <a:rPr lang="tr-TR" sz="2800" dirty="0">
                <a:latin typeface="Times New Roman" panose="02020603050405020304" pitchFamily="18" charset="0"/>
                <a:cs typeface="Times New Roman" panose="02020603050405020304" pitchFamily="18" charset="0"/>
              </a:rPr>
              <a:t> durumuna göre sıralamak, ilk olarak en acil ve en önemli olan görevleri yerine getirmek gerekir. </a:t>
            </a:r>
            <a:endParaRPr lang="tr-TR" sz="2800" dirty="0" smtClean="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	</a:t>
            </a:r>
            <a:r>
              <a:rPr lang="tr-TR" sz="2800" b="1" dirty="0" smtClean="0">
                <a:latin typeface="Times New Roman" panose="02020603050405020304" pitchFamily="18" charset="0"/>
                <a:cs typeface="Times New Roman" panose="02020603050405020304" pitchFamily="18" charset="0"/>
              </a:rPr>
              <a:t>Zaman </a:t>
            </a:r>
            <a:r>
              <a:rPr lang="tr-TR" sz="2800" b="1" dirty="0">
                <a:latin typeface="Times New Roman" panose="02020603050405020304" pitchFamily="18" charset="0"/>
                <a:cs typeface="Times New Roman" panose="02020603050405020304" pitchFamily="18" charset="0"/>
              </a:rPr>
              <a:t>yönetimi yapmak için bu alanda eğitim almak da önemlidir. </a:t>
            </a:r>
            <a:r>
              <a:rPr lang="tr-TR" sz="2800" dirty="0">
                <a:latin typeface="Times New Roman" panose="02020603050405020304" pitchFamily="18" charset="0"/>
                <a:cs typeface="Times New Roman" panose="02020603050405020304" pitchFamily="18" charset="0"/>
              </a:rPr>
              <a:t>Böylece kişi zaman yönetimi teknikleri alanında kapsamlı bilgi sahibi olur ve bu teknikleri iş ve sosyal yaşama uygulayabilir.</a:t>
            </a:r>
          </a:p>
        </p:txBody>
      </p:sp>
    </p:spTree>
    <p:extLst>
      <p:ext uri="{BB962C8B-B14F-4D97-AF65-F5344CB8AC3E}">
        <p14:creationId xmlns:p14="http://schemas.microsoft.com/office/powerpoint/2010/main" val="3901019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54629" y="1166949"/>
            <a:ext cx="6992983" cy="4832092"/>
          </a:xfrm>
          <a:prstGeom prst="rect">
            <a:avLst/>
          </a:prstGeom>
        </p:spPr>
        <p:txBody>
          <a:bodyPr wrap="square">
            <a:spAutoFit/>
          </a:bodyPr>
          <a:lstStyle/>
          <a:p>
            <a:r>
              <a:rPr lang="tr-TR" sz="2800" b="1" i="0" dirty="0" smtClean="0">
                <a:effectLst/>
                <a:latin typeface="Times New Roman" panose="02020603050405020304" pitchFamily="18" charset="0"/>
                <a:cs typeface="Times New Roman" panose="02020603050405020304" pitchFamily="18" charset="0"/>
              </a:rPr>
              <a:t>ZAMAN YÖNETİMİ YAKLAŞIMLARI</a:t>
            </a:r>
          </a:p>
          <a:p>
            <a:pPr>
              <a:buFont typeface="+mj-lt"/>
              <a:buAutoNum type="arabicPeriod"/>
            </a:pPr>
            <a:endParaRPr lang="tr-TR" sz="2800" dirty="0">
              <a:latin typeface="Times New Roman" panose="02020603050405020304" pitchFamily="18" charset="0"/>
              <a:cs typeface="Times New Roman" panose="02020603050405020304" pitchFamily="18" charset="0"/>
            </a:endParaRPr>
          </a:p>
          <a:p>
            <a:pPr>
              <a:buFont typeface="+mj-lt"/>
              <a:buAutoNum type="arabicPeriod"/>
            </a:pPr>
            <a:r>
              <a:rPr lang="tr-TR" sz="2800" b="0" i="0" dirty="0" smtClean="0">
                <a:effectLst/>
                <a:latin typeface="Times New Roman" panose="02020603050405020304" pitchFamily="18" charset="0"/>
                <a:cs typeface="Times New Roman" panose="02020603050405020304" pitchFamily="18" charset="0"/>
              </a:rPr>
              <a:t>ABC yaklaşımı</a:t>
            </a:r>
          </a:p>
          <a:p>
            <a:pPr>
              <a:buFont typeface="+mj-lt"/>
              <a:buAutoNum type="arabicPeriod"/>
            </a:pPr>
            <a:r>
              <a:rPr lang="tr-TR" sz="2800" b="0" i="0" dirty="0" smtClean="0">
                <a:effectLst/>
                <a:latin typeface="Times New Roman" panose="02020603050405020304" pitchFamily="18" charset="0"/>
                <a:cs typeface="Times New Roman" panose="02020603050405020304" pitchFamily="18" charset="0"/>
              </a:rPr>
              <a:t>Hedef belirleme yaklaşımı</a:t>
            </a:r>
          </a:p>
          <a:p>
            <a:pPr>
              <a:buFont typeface="+mj-lt"/>
              <a:buAutoNum type="arabicPeriod"/>
            </a:pPr>
            <a:r>
              <a:rPr lang="tr-TR" sz="2800" b="0" i="0" dirty="0" smtClean="0">
                <a:effectLst/>
                <a:latin typeface="Times New Roman" panose="02020603050405020304" pitchFamily="18" charset="0"/>
                <a:cs typeface="Times New Roman" panose="02020603050405020304" pitchFamily="18" charset="0"/>
              </a:rPr>
              <a:t>Sihirli araç yaklaşımı</a:t>
            </a:r>
          </a:p>
          <a:p>
            <a:pPr>
              <a:buFont typeface="+mj-lt"/>
              <a:buAutoNum type="arabicPeriod"/>
            </a:pPr>
            <a:r>
              <a:rPr lang="tr-TR" sz="2800" b="0" i="0" dirty="0" smtClean="0">
                <a:effectLst/>
                <a:latin typeface="Times New Roman" panose="02020603050405020304" pitchFamily="18" charset="0"/>
                <a:cs typeface="Times New Roman" panose="02020603050405020304" pitchFamily="18" charset="0"/>
              </a:rPr>
              <a:t>Düzenli yaşam yaklaşımı</a:t>
            </a:r>
          </a:p>
          <a:p>
            <a:pPr>
              <a:buFont typeface="+mj-lt"/>
              <a:buAutoNum type="arabicPeriod"/>
            </a:pPr>
            <a:r>
              <a:rPr lang="tr-TR" sz="2800" b="0" i="0" dirty="0" smtClean="0">
                <a:effectLst/>
                <a:latin typeface="Times New Roman" panose="02020603050405020304" pitchFamily="18" charset="0"/>
                <a:cs typeface="Times New Roman" panose="02020603050405020304" pitchFamily="18" charset="0"/>
              </a:rPr>
              <a:t>101 yaklaşımı (101 beceri yaklaşımı)</a:t>
            </a:r>
          </a:p>
          <a:p>
            <a:pPr>
              <a:buFont typeface="+mj-lt"/>
              <a:buAutoNum type="arabicPeriod"/>
            </a:pPr>
            <a:r>
              <a:rPr lang="tr-TR" sz="2800" b="0" i="0" dirty="0" err="1" smtClean="0">
                <a:effectLst/>
                <a:latin typeface="Times New Roman" panose="02020603050405020304" pitchFamily="18" charset="0"/>
                <a:cs typeface="Times New Roman" panose="02020603050405020304" pitchFamily="18" charset="0"/>
              </a:rPr>
              <a:t>Covey’in</a:t>
            </a:r>
            <a:r>
              <a:rPr lang="tr-TR" sz="2800" b="0" i="0" dirty="0" smtClean="0">
                <a:effectLst/>
                <a:latin typeface="Times New Roman" panose="02020603050405020304" pitchFamily="18" charset="0"/>
                <a:cs typeface="Times New Roman" panose="02020603050405020304" pitchFamily="18" charset="0"/>
              </a:rPr>
              <a:t> zaman yönetimi yaklaşımı</a:t>
            </a:r>
          </a:p>
          <a:p>
            <a:pPr>
              <a:buFont typeface="+mj-lt"/>
              <a:buAutoNum type="arabicPeriod"/>
            </a:pPr>
            <a:r>
              <a:rPr lang="tr-TR" sz="2800" b="0" i="0" dirty="0" smtClean="0">
                <a:effectLst/>
                <a:latin typeface="Times New Roman" panose="02020603050405020304" pitchFamily="18" charset="0"/>
                <a:cs typeface="Times New Roman" panose="02020603050405020304" pitchFamily="18" charset="0"/>
              </a:rPr>
              <a:t>Savaşçı yaklaşımı</a:t>
            </a:r>
          </a:p>
          <a:p>
            <a:pPr>
              <a:buFont typeface="+mj-lt"/>
              <a:buAutoNum type="arabicPeriod"/>
            </a:pPr>
            <a:r>
              <a:rPr lang="tr-TR" sz="2800" b="0" i="0" dirty="0" smtClean="0">
                <a:effectLst/>
                <a:latin typeface="Times New Roman" panose="02020603050405020304" pitchFamily="18" charset="0"/>
                <a:cs typeface="Times New Roman" panose="02020603050405020304" pitchFamily="18" charset="0"/>
              </a:rPr>
              <a:t>Akıntıya bırakma yaklaşımı</a:t>
            </a:r>
          </a:p>
          <a:p>
            <a:pPr>
              <a:buFont typeface="+mj-lt"/>
              <a:buAutoNum type="arabicPeriod"/>
            </a:pPr>
            <a:r>
              <a:rPr lang="tr-TR" sz="2800" b="0" i="0" dirty="0" smtClean="0">
                <a:effectLst/>
                <a:latin typeface="Times New Roman" panose="02020603050405020304" pitchFamily="18" charset="0"/>
                <a:cs typeface="Times New Roman" panose="02020603050405020304" pitchFamily="18" charset="0"/>
              </a:rPr>
              <a:t>İyileştirme (rehabilitasyon) yaklaşımı</a:t>
            </a:r>
            <a:endParaRPr lang="tr-TR" sz="2800" b="0" i="0" dirty="0">
              <a:effectLst/>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A5972AB7-9745-40CA-B15D-0E3CE26E505D}" type="slidenum">
              <a:rPr lang="tr-TR" smtClean="0"/>
              <a:t>11</a:t>
            </a:fld>
            <a:endParaRPr lang="tr-TR"/>
          </a:p>
        </p:txBody>
      </p:sp>
    </p:spTree>
    <p:extLst>
      <p:ext uri="{BB962C8B-B14F-4D97-AF65-F5344CB8AC3E}">
        <p14:creationId xmlns:p14="http://schemas.microsoft.com/office/powerpoint/2010/main" val="33440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28206" y="783771"/>
            <a:ext cx="9178834" cy="4524315"/>
          </a:xfrm>
          <a:prstGeom prst="rect">
            <a:avLst/>
          </a:prstGeom>
        </p:spPr>
        <p:txBody>
          <a:bodyPr wrap="square">
            <a:spAutoFit/>
          </a:bodyPr>
          <a:lstStyle/>
          <a:p>
            <a:pPr algn="just"/>
            <a:r>
              <a:rPr lang="tr-TR" b="1" i="0" dirty="0" smtClean="0">
                <a:solidFill>
                  <a:srgbClr val="1E293B"/>
                </a:solidFill>
                <a:effectLst/>
                <a:latin typeface="Inter"/>
              </a:rPr>
              <a:t>1</a:t>
            </a:r>
            <a:r>
              <a:rPr lang="tr-TR" sz="2400" b="1" i="0" dirty="0" smtClean="0">
                <a:effectLst/>
                <a:latin typeface="Times New Roman" panose="02020603050405020304" pitchFamily="18" charset="0"/>
                <a:cs typeface="Times New Roman" panose="02020603050405020304" pitchFamily="18" charset="0"/>
              </a:rPr>
              <a:t>. ABC Yaklaşımı</a:t>
            </a:r>
          </a:p>
          <a:p>
            <a:pPr algn="just"/>
            <a:r>
              <a:rPr lang="tr-TR" sz="2400" b="0" i="0" dirty="0" smtClean="0">
                <a:effectLst/>
                <a:latin typeface="Times New Roman" panose="02020603050405020304" pitchFamily="18" charset="0"/>
                <a:cs typeface="Times New Roman" panose="02020603050405020304" pitchFamily="18" charset="0"/>
              </a:rPr>
              <a:t>Zaman yönetimi yaklaşımları denildiğinde akla ilk ABC yaklaşımı gelir. ABC yaklaşımına göre görevler; "bugün bitirilmesi şart", "bugün bitirilmesi gerek" ve "bugün yapılabilir" şeklinde üç kategoriye ayrılır.</a:t>
            </a:r>
          </a:p>
          <a:p>
            <a:pPr algn="just"/>
            <a:r>
              <a:rPr lang="tr-TR" sz="2400" b="0" i="0" dirty="0" smtClean="0">
                <a:effectLst/>
                <a:latin typeface="Times New Roman" panose="02020603050405020304" pitchFamily="18" charset="0"/>
                <a:cs typeface="Times New Roman" panose="02020603050405020304" pitchFamily="18" charset="0"/>
              </a:rPr>
              <a:t>ABC yaklaşımında "İstediğini yapabilirsin fakat her şeyi yapamazsın" anlayışı hakimdir. Dolayısıyla ABC yaklaşımına göre etkili zaman yönetimi yapmak için işleri önem sırasına göre planlamak gerekir.</a:t>
            </a:r>
          </a:p>
          <a:p>
            <a:pPr algn="just"/>
            <a:r>
              <a:rPr lang="tr-TR" sz="2400" b="1" i="0" dirty="0" smtClean="0">
                <a:effectLst/>
                <a:latin typeface="Times New Roman" panose="02020603050405020304" pitchFamily="18" charset="0"/>
                <a:cs typeface="Times New Roman" panose="02020603050405020304" pitchFamily="18" charset="0"/>
              </a:rPr>
              <a:t>2. Hedef Belirleme Yaklaşımı</a:t>
            </a:r>
          </a:p>
          <a:p>
            <a:pPr algn="just"/>
            <a:r>
              <a:rPr lang="tr-TR" sz="2400" b="0" i="0" dirty="0" smtClean="0">
                <a:effectLst/>
                <a:latin typeface="Times New Roman" panose="02020603050405020304" pitchFamily="18" charset="0"/>
                <a:cs typeface="Times New Roman" panose="02020603050405020304" pitchFamily="18" charset="0"/>
              </a:rPr>
              <a:t>Hedef belirleme yaklaşımına göre zaman yönetimi kişinin yapacağı işlerle ilgili amacını belirlemesiyle mümkün olur. Hedef belirleme yaklaşımı, belli bir hedefi olan kişilerin zaman yönetiminde daha başarılı olduğunu savunur.</a:t>
            </a:r>
            <a:endParaRPr lang="tr-TR" sz="2400" b="0" i="0" dirty="0">
              <a:effectLst/>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A5972AB7-9745-40CA-B15D-0E3CE26E505D}" type="slidenum">
              <a:rPr lang="tr-TR" smtClean="0"/>
              <a:t>12</a:t>
            </a:fld>
            <a:endParaRPr lang="tr-TR"/>
          </a:p>
        </p:txBody>
      </p:sp>
    </p:spTree>
    <p:extLst>
      <p:ext uri="{BB962C8B-B14F-4D97-AF65-F5344CB8AC3E}">
        <p14:creationId xmlns:p14="http://schemas.microsoft.com/office/powerpoint/2010/main" val="2208504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92480" y="783771"/>
            <a:ext cx="9622971" cy="4893647"/>
          </a:xfrm>
          <a:prstGeom prst="rect">
            <a:avLst/>
          </a:prstGeom>
        </p:spPr>
        <p:txBody>
          <a:bodyPr wrap="square">
            <a:spAutoFit/>
          </a:bodyPr>
          <a:lstStyle/>
          <a:p>
            <a:pPr algn="just"/>
            <a:r>
              <a:rPr lang="tr-TR" sz="2400" b="1" i="0" dirty="0" smtClean="0">
                <a:effectLst/>
                <a:latin typeface="Times New Roman" panose="02020603050405020304" pitchFamily="18" charset="0"/>
                <a:cs typeface="Times New Roman" panose="02020603050405020304" pitchFamily="18" charset="0"/>
              </a:rPr>
              <a:t>3. Sihirli Araç Yaklaşımı</a:t>
            </a:r>
          </a:p>
          <a:p>
            <a:pPr algn="just"/>
            <a:r>
              <a:rPr lang="tr-TR" sz="2400" b="0" i="0" dirty="0" smtClean="0">
                <a:effectLst/>
                <a:latin typeface="Times New Roman" panose="02020603050405020304" pitchFamily="18" charset="0"/>
                <a:cs typeface="Times New Roman" panose="02020603050405020304" pitchFamily="18" charset="0"/>
              </a:rPr>
              <a:t>Zaman yönetimi yaklaşımları arasında yer alan bir diğer madde ise sihirli araç yaklaşımı. Sihirli araç yaklaşımı, etkili zaman yönetimi yapmak için teknolojik araçların kullanılması gerektiğini öne sürer.</a:t>
            </a:r>
          </a:p>
          <a:p>
            <a:pPr algn="just"/>
            <a:r>
              <a:rPr lang="tr-TR" sz="2400" b="0" i="0" dirty="0" smtClean="0">
                <a:effectLst/>
                <a:latin typeface="Times New Roman" panose="02020603050405020304" pitchFamily="18" charset="0"/>
                <a:cs typeface="Times New Roman" panose="02020603050405020304" pitchFamily="18" charset="0"/>
              </a:rPr>
              <a:t>Örneğin işleri planlamak için kullanılan dijital uygulamalar, telefonların not defterleri, telefonların hatırlatıcı uygulaması vb. zaman yönetiminde kullanılan sihirli araçlardan birkaçıdır.</a:t>
            </a:r>
          </a:p>
          <a:p>
            <a:pPr algn="just"/>
            <a:r>
              <a:rPr lang="tr-TR" sz="2400" b="1" i="0" dirty="0" smtClean="0">
                <a:effectLst/>
                <a:latin typeface="Times New Roman" panose="02020603050405020304" pitchFamily="18" charset="0"/>
                <a:cs typeface="Times New Roman" panose="02020603050405020304" pitchFamily="18" charset="0"/>
              </a:rPr>
              <a:t>4. Düzenli Yaşam Yaklaşımı</a:t>
            </a:r>
          </a:p>
          <a:p>
            <a:pPr algn="just"/>
            <a:r>
              <a:rPr lang="tr-TR" sz="2400" b="0" i="0" dirty="0" smtClean="0">
                <a:effectLst/>
                <a:latin typeface="Times New Roman" panose="02020603050405020304" pitchFamily="18" charset="0"/>
                <a:cs typeface="Times New Roman" panose="02020603050405020304" pitchFamily="18" charset="0"/>
              </a:rPr>
              <a:t>Düzenli yaşam yaklaşımı, kişinin yaşamını düzene koymamasından ötürü zaman yönetimi yapamadığını belirtir. Eğer kişi hayatını düzene sokarsa zaman yönetimini de etkili bir şekilde yapabilir. Düzenli yaşam yaklaşımı, kişinin yapması gereken işleri planlaması ve bir sıraya koyması gerektiğini öne sürer.</a:t>
            </a:r>
            <a:endParaRPr lang="tr-TR" sz="2400" b="0" i="0" dirty="0">
              <a:effectLst/>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A5972AB7-9745-40CA-B15D-0E3CE26E505D}" type="slidenum">
              <a:rPr lang="tr-TR" smtClean="0"/>
              <a:t>13</a:t>
            </a:fld>
            <a:endParaRPr lang="tr-TR"/>
          </a:p>
        </p:txBody>
      </p:sp>
    </p:spTree>
    <p:extLst>
      <p:ext uri="{BB962C8B-B14F-4D97-AF65-F5344CB8AC3E}">
        <p14:creationId xmlns:p14="http://schemas.microsoft.com/office/powerpoint/2010/main" val="192354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10194" y="731521"/>
            <a:ext cx="8908870" cy="5262979"/>
          </a:xfrm>
          <a:prstGeom prst="rect">
            <a:avLst/>
          </a:prstGeom>
        </p:spPr>
        <p:txBody>
          <a:bodyPr wrap="square">
            <a:spAutoFit/>
          </a:bodyPr>
          <a:lstStyle/>
          <a:p>
            <a:pPr algn="just"/>
            <a:r>
              <a:rPr lang="tr-TR" sz="2400" b="1" i="0" dirty="0" smtClean="0">
                <a:effectLst/>
                <a:latin typeface="Times New Roman" panose="02020603050405020304" pitchFamily="18" charset="0"/>
                <a:cs typeface="Times New Roman" panose="02020603050405020304" pitchFamily="18" charset="0"/>
              </a:rPr>
              <a:t>5. 101 Yaklaşımı (101 Beceri Yaklaşımı)</a:t>
            </a:r>
          </a:p>
          <a:p>
            <a:pPr algn="just"/>
            <a:endParaRPr lang="tr-TR" sz="2400" b="1" i="0" dirty="0" smtClean="0">
              <a:effectLst/>
              <a:latin typeface="Times New Roman" panose="02020603050405020304" pitchFamily="18" charset="0"/>
              <a:cs typeface="Times New Roman" panose="02020603050405020304" pitchFamily="18" charset="0"/>
            </a:endParaRPr>
          </a:p>
          <a:p>
            <a:pPr algn="just"/>
            <a:r>
              <a:rPr lang="tr-TR" sz="2400" b="0" i="0" dirty="0" smtClean="0">
                <a:effectLst/>
                <a:latin typeface="Times New Roman" panose="02020603050405020304" pitchFamily="18" charset="0"/>
                <a:cs typeface="Times New Roman" panose="02020603050405020304" pitchFamily="18" charset="0"/>
              </a:rPr>
              <a:t>101 yaklaşımı (101 beceri yaklaşımı), en çok kullanılan zaman yönetimi yaklaşımları arasında gösterilir. Özellikle iş yaşamında sıkça kullanılan 101 yaklaşımına göre kişinin etkili zaman yönetimi yapabilmesi için bazı becerilerini geliştirmesi gerekir.</a:t>
            </a:r>
          </a:p>
          <a:p>
            <a:pPr algn="just"/>
            <a:endParaRPr lang="tr-TR" sz="2400" b="0" i="0" dirty="0" smtClean="0">
              <a:effectLst/>
              <a:latin typeface="Times New Roman" panose="02020603050405020304" pitchFamily="18" charset="0"/>
              <a:cs typeface="Times New Roman" panose="02020603050405020304" pitchFamily="18" charset="0"/>
            </a:endParaRPr>
          </a:p>
          <a:p>
            <a:pPr algn="just"/>
            <a:r>
              <a:rPr lang="tr-TR" sz="2400" b="1" i="0" dirty="0" smtClean="0">
                <a:effectLst/>
                <a:latin typeface="Times New Roman" panose="02020603050405020304" pitchFamily="18" charset="0"/>
                <a:cs typeface="Times New Roman" panose="02020603050405020304" pitchFamily="18" charset="0"/>
              </a:rPr>
              <a:t>101 yaklaşımına göre geliştirilmesi gereken beceriler şunlardır:</a:t>
            </a:r>
          </a:p>
          <a:p>
            <a:pPr algn="just"/>
            <a:endParaRPr lang="tr-TR" sz="2400" b="1" i="0" dirty="0" smtClean="0">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Hedef belirlemek</a:t>
            </a:r>
          </a:p>
          <a:p>
            <a:pPr algn="just">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Öncelikleri belirleyip plan oluşturmak</a:t>
            </a:r>
          </a:p>
          <a:p>
            <a:pPr algn="just">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Yapılacak işleri listelemek</a:t>
            </a:r>
          </a:p>
          <a:p>
            <a:pPr algn="just">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Randevu defteri kullanmak</a:t>
            </a:r>
          </a:p>
          <a:p>
            <a:pPr algn="just">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Bazı yetkileri devretmek</a:t>
            </a:r>
            <a:endParaRPr lang="tr-TR" sz="2400" b="0" i="0" dirty="0">
              <a:effectLst/>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A5972AB7-9745-40CA-B15D-0E3CE26E505D}" type="slidenum">
              <a:rPr lang="tr-TR" smtClean="0"/>
              <a:t>14</a:t>
            </a:fld>
            <a:endParaRPr lang="tr-TR"/>
          </a:p>
        </p:txBody>
      </p:sp>
    </p:spTree>
    <p:extLst>
      <p:ext uri="{BB962C8B-B14F-4D97-AF65-F5344CB8AC3E}">
        <p14:creationId xmlns:p14="http://schemas.microsoft.com/office/powerpoint/2010/main" val="296842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10490" y="574765"/>
            <a:ext cx="9187543" cy="4524315"/>
          </a:xfrm>
          <a:prstGeom prst="rect">
            <a:avLst/>
          </a:prstGeom>
        </p:spPr>
        <p:txBody>
          <a:bodyPr wrap="square">
            <a:spAutoFit/>
          </a:bodyPr>
          <a:lstStyle/>
          <a:p>
            <a:pPr algn="just"/>
            <a:r>
              <a:rPr lang="tr-TR" sz="2400" b="1" i="0" dirty="0" smtClean="0">
                <a:effectLst/>
                <a:latin typeface="Times New Roman" panose="02020603050405020304" pitchFamily="18" charset="0"/>
                <a:cs typeface="Times New Roman" panose="02020603050405020304" pitchFamily="18" charset="0"/>
              </a:rPr>
              <a:t>6. </a:t>
            </a:r>
            <a:r>
              <a:rPr lang="tr-TR" sz="2400" b="1" i="0" dirty="0" err="1" smtClean="0">
                <a:effectLst/>
                <a:latin typeface="Times New Roman" panose="02020603050405020304" pitchFamily="18" charset="0"/>
                <a:cs typeface="Times New Roman" panose="02020603050405020304" pitchFamily="18" charset="0"/>
              </a:rPr>
              <a:t>Covey’in</a:t>
            </a:r>
            <a:r>
              <a:rPr lang="tr-TR" sz="2400" b="1" i="0" dirty="0" smtClean="0">
                <a:effectLst/>
                <a:latin typeface="Times New Roman" panose="02020603050405020304" pitchFamily="18" charset="0"/>
                <a:cs typeface="Times New Roman" panose="02020603050405020304" pitchFamily="18" charset="0"/>
              </a:rPr>
              <a:t> Zaman Yönetimi Yaklaşımı</a:t>
            </a:r>
          </a:p>
          <a:p>
            <a:pPr algn="just"/>
            <a:r>
              <a:rPr lang="tr-TR" sz="2400" b="1" dirty="0">
                <a:latin typeface="Times New Roman" panose="02020603050405020304" pitchFamily="18" charset="0"/>
                <a:cs typeface="Times New Roman" panose="02020603050405020304" pitchFamily="18" charset="0"/>
              </a:rPr>
              <a:t>	</a:t>
            </a:r>
            <a:endParaRPr lang="tr-TR" sz="2400" b="1" i="0" dirty="0" smtClean="0">
              <a:effectLst/>
              <a:latin typeface="Times New Roman" panose="02020603050405020304" pitchFamily="18" charset="0"/>
              <a:cs typeface="Times New Roman" panose="02020603050405020304" pitchFamily="18" charset="0"/>
            </a:endParaRPr>
          </a:p>
          <a:p>
            <a:pPr algn="just"/>
            <a:r>
              <a:rPr lang="tr-TR" sz="2400" b="0" i="0" dirty="0" smtClean="0">
                <a:effectLst/>
                <a:latin typeface="Times New Roman" panose="02020603050405020304" pitchFamily="18" charset="0"/>
                <a:cs typeface="Times New Roman" panose="02020603050405020304" pitchFamily="18" charset="0"/>
              </a:rPr>
              <a:t>	Yazar ve eğitmen </a:t>
            </a:r>
            <a:r>
              <a:rPr lang="tr-TR" sz="2400" b="0" i="0" dirty="0" err="1" smtClean="0">
                <a:effectLst/>
                <a:latin typeface="Times New Roman" panose="02020603050405020304" pitchFamily="18" charset="0"/>
                <a:cs typeface="Times New Roman" panose="02020603050405020304" pitchFamily="18" charset="0"/>
              </a:rPr>
              <a:t>Stephen</a:t>
            </a:r>
            <a:r>
              <a:rPr lang="tr-TR" sz="2400" b="0" i="0" dirty="0" smtClean="0">
                <a:effectLst/>
                <a:latin typeface="Times New Roman" panose="02020603050405020304" pitchFamily="18" charset="0"/>
                <a:cs typeface="Times New Roman" panose="02020603050405020304" pitchFamily="18" charset="0"/>
              </a:rPr>
              <a:t> </a:t>
            </a:r>
            <a:r>
              <a:rPr lang="tr-TR" sz="2400" b="0" i="0" dirty="0" err="1" smtClean="0">
                <a:effectLst/>
                <a:latin typeface="Times New Roman" panose="02020603050405020304" pitchFamily="18" charset="0"/>
                <a:cs typeface="Times New Roman" panose="02020603050405020304" pitchFamily="18" charset="0"/>
              </a:rPr>
              <a:t>Covey</a:t>
            </a:r>
            <a:r>
              <a:rPr lang="tr-TR" sz="2400" b="0" i="0" dirty="0" smtClean="0">
                <a:effectLst/>
                <a:latin typeface="Times New Roman" panose="02020603050405020304" pitchFamily="18" charset="0"/>
                <a:cs typeface="Times New Roman" panose="02020603050405020304" pitchFamily="18" charset="0"/>
              </a:rPr>
              <a:t> tarafından geliştirilen zaman yönetimi yaklaşımında bir matris kullanılır. </a:t>
            </a:r>
            <a:r>
              <a:rPr lang="tr-TR" sz="2400" b="0" i="0" dirty="0" err="1" smtClean="0">
                <a:effectLst/>
                <a:latin typeface="Times New Roman" panose="02020603050405020304" pitchFamily="18" charset="0"/>
                <a:cs typeface="Times New Roman" panose="02020603050405020304" pitchFamily="18" charset="0"/>
              </a:rPr>
              <a:t>Covey’in</a:t>
            </a:r>
            <a:r>
              <a:rPr lang="tr-TR" sz="2400" b="0" i="0" dirty="0" smtClean="0">
                <a:effectLst/>
                <a:latin typeface="Times New Roman" panose="02020603050405020304" pitchFamily="18" charset="0"/>
                <a:cs typeface="Times New Roman" panose="02020603050405020304" pitchFamily="18" charset="0"/>
              </a:rPr>
              <a:t> zaman yönetimi yaklaşımına göre matris, </a:t>
            </a:r>
            <a:r>
              <a:rPr lang="tr-TR" sz="2400" b="0" i="0" dirty="0" err="1" smtClean="0">
                <a:effectLst/>
                <a:latin typeface="Times New Roman" panose="02020603050405020304" pitchFamily="18" charset="0"/>
                <a:cs typeface="Times New Roman" panose="02020603050405020304" pitchFamily="18" charset="0"/>
              </a:rPr>
              <a:t>aciliyet</a:t>
            </a:r>
            <a:r>
              <a:rPr lang="tr-TR" sz="2400" b="0" i="0" dirty="0" smtClean="0">
                <a:effectLst/>
                <a:latin typeface="Times New Roman" panose="02020603050405020304" pitchFamily="18" charset="0"/>
                <a:cs typeface="Times New Roman" panose="02020603050405020304" pitchFamily="18" charset="0"/>
              </a:rPr>
              <a:t> ve önem sırasına göre organize edilen işlerin bulunduğu dört çeyrekten oluşur.</a:t>
            </a:r>
          </a:p>
          <a:p>
            <a:pPr algn="just"/>
            <a:endParaRPr lang="tr-TR" sz="2400" b="0" i="0" dirty="0" smtClean="0">
              <a:effectLst/>
              <a:latin typeface="Times New Roman" panose="02020603050405020304" pitchFamily="18" charset="0"/>
              <a:cs typeface="Times New Roman" panose="02020603050405020304" pitchFamily="18" charset="0"/>
            </a:endParaRPr>
          </a:p>
          <a:p>
            <a:pPr algn="just"/>
            <a:r>
              <a:rPr lang="tr-TR" sz="2400" b="0" i="0" dirty="0" smtClean="0">
                <a:effectLst/>
                <a:latin typeface="Times New Roman" panose="02020603050405020304" pitchFamily="18" charset="0"/>
                <a:cs typeface="Times New Roman" panose="02020603050405020304" pitchFamily="18" charset="0"/>
              </a:rPr>
              <a:t>	</a:t>
            </a:r>
            <a:r>
              <a:rPr lang="tr-TR" sz="2400" b="0" i="0" dirty="0" err="1" smtClean="0">
                <a:effectLst/>
                <a:latin typeface="Times New Roman" panose="02020603050405020304" pitchFamily="18" charset="0"/>
                <a:cs typeface="Times New Roman" panose="02020603050405020304" pitchFamily="18" charset="0"/>
              </a:rPr>
              <a:t>Covey’in</a:t>
            </a:r>
            <a:r>
              <a:rPr lang="tr-TR" sz="2400" b="0" i="0" dirty="0" smtClean="0">
                <a:effectLst/>
                <a:latin typeface="Times New Roman" panose="02020603050405020304" pitchFamily="18" charset="0"/>
                <a:cs typeface="Times New Roman" panose="02020603050405020304" pitchFamily="18" charset="0"/>
              </a:rPr>
              <a:t> zaman yönetimi yaklaşımına göre acil ve önemli görevler ilk çeyrekte bulunurken önemli ama acil olmayan görevler ikinci çeyrekte, acil ama önemli olmayan görevler üçüncü çeyrekte, önemli ve acil olmayan görevler ise dördüncü çeyrekte yer alır. </a:t>
            </a:r>
            <a:r>
              <a:rPr lang="tr-TR" sz="2400" b="0" i="0" dirty="0" err="1" smtClean="0">
                <a:effectLst/>
                <a:latin typeface="Times New Roman" panose="02020603050405020304" pitchFamily="18" charset="0"/>
                <a:cs typeface="Times New Roman" panose="02020603050405020304" pitchFamily="18" charset="0"/>
              </a:rPr>
              <a:t>Covey’in</a:t>
            </a:r>
            <a:r>
              <a:rPr lang="tr-TR" sz="2400" b="0" i="0" dirty="0" smtClean="0">
                <a:effectLst/>
                <a:latin typeface="Times New Roman" panose="02020603050405020304" pitchFamily="18" charset="0"/>
                <a:cs typeface="Times New Roman" panose="02020603050405020304" pitchFamily="18" charset="0"/>
              </a:rPr>
              <a:t> zaman yönetimi yaklaşımı, Eisenhower matrisi ile benzerlik gösterir</a:t>
            </a:r>
            <a:r>
              <a:rPr lang="tr-TR" b="0" i="0" dirty="0" smtClean="0">
                <a:solidFill>
                  <a:srgbClr val="64748B"/>
                </a:solidFill>
                <a:effectLst/>
                <a:latin typeface="Inter"/>
              </a:rPr>
              <a:t>.</a:t>
            </a:r>
            <a:endParaRPr lang="tr-TR" b="0" i="0" dirty="0">
              <a:solidFill>
                <a:srgbClr val="64748B"/>
              </a:solidFill>
              <a:effectLst/>
              <a:latin typeface="Inter"/>
            </a:endParaRPr>
          </a:p>
        </p:txBody>
      </p:sp>
      <p:sp>
        <p:nvSpPr>
          <p:cNvPr id="3" name="Slayt Numarası Yer Tutucusu 2"/>
          <p:cNvSpPr>
            <a:spLocks noGrp="1"/>
          </p:cNvSpPr>
          <p:nvPr>
            <p:ph type="sldNum" sz="quarter" idx="12"/>
          </p:nvPr>
        </p:nvSpPr>
        <p:spPr/>
        <p:txBody>
          <a:bodyPr/>
          <a:lstStyle/>
          <a:p>
            <a:fld id="{A5972AB7-9745-40CA-B15D-0E3CE26E505D}" type="slidenum">
              <a:rPr lang="tr-TR" smtClean="0"/>
              <a:t>15</a:t>
            </a:fld>
            <a:endParaRPr lang="tr-TR"/>
          </a:p>
        </p:txBody>
      </p:sp>
    </p:spTree>
    <p:extLst>
      <p:ext uri="{BB962C8B-B14F-4D97-AF65-F5344CB8AC3E}">
        <p14:creationId xmlns:p14="http://schemas.microsoft.com/office/powerpoint/2010/main" val="2638137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53737" y="539931"/>
            <a:ext cx="10075817" cy="6001643"/>
          </a:xfrm>
          <a:prstGeom prst="rect">
            <a:avLst/>
          </a:prstGeom>
        </p:spPr>
        <p:txBody>
          <a:bodyPr wrap="square">
            <a:spAutoFit/>
          </a:bodyPr>
          <a:lstStyle/>
          <a:p>
            <a:r>
              <a:rPr lang="tr-TR" sz="2400" b="1" i="0" dirty="0" smtClean="0">
                <a:solidFill>
                  <a:srgbClr val="1E293B"/>
                </a:solidFill>
                <a:effectLst/>
                <a:latin typeface="Times New Roman" panose="02020603050405020304" pitchFamily="18" charset="0"/>
                <a:cs typeface="Times New Roman" panose="02020603050405020304" pitchFamily="18" charset="0"/>
              </a:rPr>
              <a:t>7. Savaşçı Yaklaşımı</a:t>
            </a:r>
          </a:p>
          <a:p>
            <a:r>
              <a:rPr lang="tr-TR" sz="2400" b="0" i="0" dirty="0" smtClean="0">
                <a:effectLst/>
                <a:latin typeface="Times New Roman" panose="02020603050405020304" pitchFamily="18" charset="0"/>
                <a:cs typeface="Times New Roman" panose="02020603050405020304" pitchFamily="18" charset="0"/>
              </a:rPr>
              <a:t>Savaşçı yaklaşımı, en çok kullanılan zaman yönetimi yaklaşımları arasında bulunan bir diğer madde. Savaşçı yaklaşımı, kişinin zamana karşı savaş verdiği düşüncesinden hareketle zaman tuzaklarının önüne geçilmesi gerektiğini savunur. Zaman yönetimini engelleyen faktörleri en aza indirmenin ve yetki devretmenin zaman yönetimine katkı sunacağını belirtir.</a:t>
            </a:r>
          </a:p>
          <a:p>
            <a:r>
              <a:rPr lang="tr-TR" sz="2400" b="1" i="0" dirty="0" smtClean="0">
                <a:solidFill>
                  <a:srgbClr val="1E293B"/>
                </a:solidFill>
                <a:effectLst/>
                <a:latin typeface="Times New Roman" panose="02020603050405020304" pitchFamily="18" charset="0"/>
                <a:cs typeface="Times New Roman" panose="02020603050405020304" pitchFamily="18" charset="0"/>
              </a:rPr>
              <a:t>8. Akıntıya Bırakma Yaklaşımı</a:t>
            </a:r>
          </a:p>
          <a:p>
            <a:r>
              <a:rPr lang="tr-TR" sz="2400" b="0" i="0" dirty="0" smtClean="0">
                <a:effectLst/>
                <a:latin typeface="Times New Roman" panose="02020603050405020304" pitchFamily="18" charset="0"/>
                <a:cs typeface="Times New Roman" panose="02020603050405020304" pitchFamily="18" charset="0"/>
              </a:rPr>
              <a:t>Akıntıya bırakma yaklaşımı, diğer zaman yönetimi yaklaşımlarından farklı olarak zaman yönetimi kavramına karşı çıkar. Akıntıya bırakma yaklaşımına göre kişi zamanı yönetmemelidir, zamanın akışına önem vermeli ve karşısına çıkan fırsatlara açık olmalıdır.</a:t>
            </a:r>
          </a:p>
          <a:p>
            <a:r>
              <a:rPr lang="tr-TR" sz="2400" b="1" i="0" dirty="0" smtClean="0">
                <a:solidFill>
                  <a:srgbClr val="1E293B"/>
                </a:solidFill>
                <a:effectLst/>
                <a:latin typeface="Times New Roman" panose="02020603050405020304" pitchFamily="18" charset="0"/>
                <a:cs typeface="Times New Roman" panose="02020603050405020304" pitchFamily="18" charset="0"/>
              </a:rPr>
              <a:t>9. İyileştirme (Rehabilitasyon) Yaklaşımı</a:t>
            </a:r>
          </a:p>
          <a:p>
            <a:r>
              <a:rPr lang="tr-TR" sz="2400" b="0" i="0" dirty="0" smtClean="0">
                <a:effectLst/>
                <a:latin typeface="Times New Roman" panose="02020603050405020304" pitchFamily="18" charset="0"/>
                <a:cs typeface="Times New Roman" panose="02020603050405020304" pitchFamily="18" charset="0"/>
              </a:rPr>
              <a:t>İyileştirme (rehabilitasyon) yaklaşımı, etkili zaman yönetiminin psikolojik, sosyal, çevresel veya kültürel sebeplerden dolayı yapılamadığını belirtir. İyileştirme (rehabilitasyon) yaklaşımı, bu etkenler iyileştirildiği takdirde etkili zaman yönetimi yapılabileceğini öne sürer. </a:t>
            </a:r>
            <a:endParaRPr lang="tr-TR" sz="2400" b="0" i="0" dirty="0">
              <a:effectLst/>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A5972AB7-9745-40CA-B15D-0E3CE26E505D}" type="slidenum">
              <a:rPr lang="tr-TR" smtClean="0"/>
              <a:t>16</a:t>
            </a:fld>
            <a:endParaRPr lang="tr-TR"/>
          </a:p>
        </p:txBody>
      </p:sp>
    </p:spTree>
    <p:extLst>
      <p:ext uri="{BB962C8B-B14F-4D97-AF65-F5344CB8AC3E}">
        <p14:creationId xmlns:p14="http://schemas.microsoft.com/office/powerpoint/2010/main" val="325454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81052" y="979774"/>
            <a:ext cx="7019108" cy="4216539"/>
          </a:xfrm>
          <a:prstGeom prst="rect">
            <a:avLst/>
          </a:prstGeom>
        </p:spPr>
        <p:txBody>
          <a:bodyPr wrap="square">
            <a:spAutoFit/>
          </a:bodyPr>
          <a:lstStyle/>
          <a:p>
            <a:r>
              <a:rPr lang="tr-TR" sz="2800" b="1" i="0" dirty="0" smtClean="0">
                <a:effectLst/>
                <a:latin typeface="Times New Roman" panose="02020603050405020304" pitchFamily="18" charset="0"/>
                <a:cs typeface="Times New Roman" panose="02020603050405020304" pitchFamily="18" charset="0"/>
              </a:rPr>
              <a:t>En etkili zaman yönetimi teknikleri</a:t>
            </a:r>
            <a:r>
              <a:rPr lang="tr-TR" sz="2400" b="0" i="0" dirty="0" smtClean="0">
                <a:effectLst/>
                <a:latin typeface="Times New Roman" panose="02020603050405020304" pitchFamily="18" charset="0"/>
                <a:cs typeface="Times New Roman" panose="02020603050405020304" pitchFamily="18" charset="0"/>
              </a:rPr>
              <a:t> şunlardır:</a:t>
            </a:r>
          </a:p>
          <a:p>
            <a:pPr>
              <a:buFont typeface="+mj-lt"/>
              <a:buAutoNum type="arabicPeriod"/>
            </a:pPr>
            <a:r>
              <a:rPr lang="tr-TR" sz="2400" b="0" i="0" dirty="0" err="1" smtClean="0">
                <a:effectLst/>
                <a:latin typeface="Times New Roman" panose="02020603050405020304" pitchFamily="18" charset="0"/>
                <a:cs typeface="Times New Roman" panose="02020603050405020304" pitchFamily="18" charset="0"/>
              </a:rPr>
              <a:t>Pomodoro</a:t>
            </a:r>
            <a:r>
              <a:rPr lang="tr-TR" sz="2400" b="0" i="0" dirty="0" smtClean="0">
                <a:effectLst/>
                <a:latin typeface="Times New Roman" panose="02020603050405020304" pitchFamily="18" charset="0"/>
                <a:cs typeface="Times New Roman" panose="02020603050405020304" pitchFamily="18" charset="0"/>
              </a:rPr>
              <a:t> tekniği</a:t>
            </a:r>
          </a:p>
          <a:p>
            <a:pPr>
              <a:buFont typeface="+mj-lt"/>
              <a:buAutoNum type="arabicPeriod"/>
            </a:pPr>
            <a:r>
              <a:rPr lang="tr-TR" sz="2400" b="0" i="0" dirty="0" smtClean="0">
                <a:effectLst/>
                <a:latin typeface="Times New Roman" panose="02020603050405020304" pitchFamily="18" charset="0"/>
                <a:cs typeface="Times New Roman" panose="02020603050405020304" pitchFamily="18" charset="0"/>
              </a:rPr>
              <a:t>Eisenhower tekniği (matrisi)</a:t>
            </a:r>
          </a:p>
          <a:p>
            <a:pPr>
              <a:buFont typeface="+mj-lt"/>
              <a:buAutoNum type="arabicPeriod"/>
            </a:pPr>
            <a:r>
              <a:rPr lang="tr-TR" sz="2400" b="0" i="0" dirty="0" err="1" smtClean="0">
                <a:effectLst/>
                <a:latin typeface="Times New Roman" panose="02020603050405020304" pitchFamily="18" charset="0"/>
                <a:cs typeface="Times New Roman" panose="02020603050405020304" pitchFamily="18" charset="0"/>
              </a:rPr>
              <a:t>Kanban</a:t>
            </a:r>
            <a:r>
              <a:rPr lang="tr-TR" sz="2400" b="0" i="0" dirty="0" smtClean="0">
                <a:effectLst/>
                <a:latin typeface="Times New Roman" panose="02020603050405020304" pitchFamily="18" charset="0"/>
                <a:cs typeface="Times New Roman" panose="02020603050405020304" pitchFamily="18" charset="0"/>
              </a:rPr>
              <a:t> tekniği</a:t>
            </a:r>
          </a:p>
          <a:p>
            <a:pPr>
              <a:buFont typeface="+mj-lt"/>
              <a:buAutoNum type="arabicPeriod"/>
            </a:pPr>
            <a:r>
              <a:rPr lang="tr-TR" sz="2400" b="0" i="0" dirty="0" smtClean="0">
                <a:effectLst/>
                <a:latin typeface="Times New Roman" panose="02020603050405020304" pitchFamily="18" charset="0"/>
                <a:cs typeface="Times New Roman" panose="02020603050405020304" pitchFamily="18" charset="0"/>
              </a:rPr>
              <a:t>Hızlı planlama yöntemi </a:t>
            </a:r>
          </a:p>
          <a:p>
            <a:pPr>
              <a:buFont typeface="+mj-lt"/>
              <a:buAutoNum type="arabicPeriod"/>
            </a:pPr>
            <a:r>
              <a:rPr lang="tr-TR" sz="2400" b="0" i="0" dirty="0" err="1" smtClean="0">
                <a:effectLst/>
                <a:latin typeface="Times New Roman" panose="02020603050405020304" pitchFamily="18" charset="0"/>
                <a:cs typeface="Times New Roman" panose="02020603050405020304" pitchFamily="18" charset="0"/>
              </a:rPr>
              <a:t>Pareto</a:t>
            </a:r>
            <a:r>
              <a:rPr lang="tr-TR" sz="2400" b="0" i="0" dirty="0" smtClean="0">
                <a:effectLst/>
                <a:latin typeface="Times New Roman" panose="02020603050405020304" pitchFamily="18" charset="0"/>
                <a:cs typeface="Times New Roman" panose="02020603050405020304" pitchFamily="18" charset="0"/>
              </a:rPr>
              <a:t> prensibi</a:t>
            </a:r>
          </a:p>
          <a:p>
            <a:pPr>
              <a:buFont typeface="+mj-lt"/>
              <a:buAutoNum type="arabicPeriod"/>
            </a:pPr>
            <a:r>
              <a:rPr lang="tr-TR" sz="2400" b="0" i="0" dirty="0" smtClean="0">
                <a:effectLst/>
                <a:latin typeface="Times New Roman" panose="02020603050405020304" pitchFamily="18" charset="0"/>
                <a:cs typeface="Times New Roman" panose="02020603050405020304" pitchFamily="18" charset="0"/>
              </a:rPr>
              <a:t>168 saat tekniği</a:t>
            </a:r>
          </a:p>
          <a:p>
            <a:pPr>
              <a:buFont typeface="+mj-lt"/>
              <a:buAutoNum type="arabicPeriod"/>
            </a:pPr>
            <a:r>
              <a:rPr lang="tr-TR" sz="2400" b="0" i="0" dirty="0" smtClean="0">
                <a:effectLst/>
                <a:latin typeface="Times New Roman" panose="02020603050405020304" pitchFamily="18" charset="0"/>
                <a:cs typeface="Times New Roman" panose="02020603050405020304" pitchFamily="18" charset="0"/>
              </a:rPr>
              <a:t>Kafein şekerlemesi yöntemi</a:t>
            </a:r>
          </a:p>
          <a:p>
            <a:pPr>
              <a:buFont typeface="+mj-lt"/>
              <a:buAutoNum type="arabicPeriod"/>
            </a:pPr>
            <a:r>
              <a:rPr lang="tr-TR" sz="2400" b="0" i="0" dirty="0" smtClean="0">
                <a:effectLst/>
                <a:latin typeface="Times New Roman" panose="02020603050405020304" pitchFamily="18" charset="0"/>
                <a:cs typeface="Times New Roman" panose="02020603050405020304" pitchFamily="18" charset="0"/>
              </a:rPr>
              <a:t>“O kurbağayı ye” tekniği</a:t>
            </a:r>
          </a:p>
          <a:p>
            <a:pPr>
              <a:buFont typeface="+mj-lt"/>
              <a:buAutoNum type="arabicPeriod"/>
            </a:pPr>
            <a:r>
              <a:rPr lang="tr-TR" sz="2400" b="0" i="0" dirty="0" smtClean="0">
                <a:effectLst/>
                <a:latin typeface="Times New Roman" panose="02020603050405020304" pitchFamily="18" charset="0"/>
                <a:cs typeface="Times New Roman" panose="02020603050405020304" pitchFamily="18" charset="0"/>
              </a:rPr>
              <a:t>GTD (</a:t>
            </a:r>
            <a:r>
              <a:rPr lang="tr-TR" sz="2400" b="0" i="0" dirty="0" err="1" smtClean="0">
                <a:effectLst/>
                <a:latin typeface="Times New Roman" panose="02020603050405020304" pitchFamily="18" charset="0"/>
                <a:cs typeface="Times New Roman" panose="02020603050405020304" pitchFamily="18" charset="0"/>
              </a:rPr>
              <a:t>Getting</a:t>
            </a:r>
            <a:r>
              <a:rPr lang="tr-TR" sz="2400" b="0" i="0" dirty="0" smtClean="0">
                <a:effectLst/>
                <a:latin typeface="Times New Roman" panose="02020603050405020304" pitchFamily="18" charset="0"/>
                <a:cs typeface="Times New Roman" panose="02020603050405020304" pitchFamily="18" charset="0"/>
              </a:rPr>
              <a:t> </a:t>
            </a:r>
            <a:r>
              <a:rPr lang="tr-TR" sz="2400" b="0" i="0" dirty="0" err="1" smtClean="0">
                <a:effectLst/>
                <a:latin typeface="Times New Roman" panose="02020603050405020304" pitchFamily="18" charset="0"/>
                <a:cs typeface="Times New Roman" panose="02020603050405020304" pitchFamily="18" charset="0"/>
              </a:rPr>
              <a:t>Things</a:t>
            </a:r>
            <a:r>
              <a:rPr lang="tr-TR" sz="2400" b="0" i="0" dirty="0" smtClean="0">
                <a:effectLst/>
                <a:latin typeface="Times New Roman" panose="02020603050405020304" pitchFamily="18" charset="0"/>
                <a:cs typeface="Times New Roman" panose="02020603050405020304" pitchFamily="18" charset="0"/>
              </a:rPr>
              <a:t> Done) tekniği</a:t>
            </a:r>
          </a:p>
          <a:p>
            <a:pPr>
              <a:buFont typeface="+mj-lt"/>
              <a:buAutoNum type="arabicPeriod"/>
            </a:pPr>
            <a:r>
              <a:rPr lang="tr-TR" sz="2400" b="0" i="0" dirty="0" smtClean="0">
                <a:effectLst/>
                <a:latin typeface="Times New Roman" panose="02020603050405020304" pitchFamily="18" charset="0"/>
                <a:cs typeface="Times New Roman" panose="02020603050405020304" pitchFamily="18" charset="0"/>
              </a:rPr>
              <a:t>Parkinson tekniği</a:t>
            </a:r>
            <a:endParaRPr lang="tr-TR" sz="2400" b="0" i="0" dirty="0">
              <a:effectLst/>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A5972AB7-9745-40CA-B15D-0E3CE26E505D}" type="slidenum">
              <a:rPr lang="tr-TR" smtClean="0"/>
              <a:t>17</a:t>
            </a:fld>
            <a:endParaRPr lang="tr-TR"/>
          </a:p>
        </p:txBody>
      </p:sp>
    </p:spTree>
    <p:extLst>
      <p:ext uri="{BB962C8B-B14F-4D97-AF65-F5344CB8AC3E}">
        <p14:creationId xmlns:p14="http://schemas.microsoft.com/office/powerpoint/2010/main" val="2978355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236616"/>
            <a:ext cx="8098971" cy="1097281"/>
          </a:xfrm>
        </p:spPr>
        <p:txBody>
          <a:bodyPr>
            <a:normAutofit/>
          </a:bodyPr>
          <a:lstStyle/>
          <a:p>
            <a:r>
              <a:rPr lang="tr-TR" sz="3600" b="1" dirty="0"/>
              <a:t>1. </a:t>
            </a:r>
            <a:r>
              <a:rPr lang="tr-TR" sz="3600" b="1" dirty="0" err="1"/>
              <a:t>Pomodoro</a:t>
            </a:r>
            <a:r>
              <a:rPr lang="tr-TR" sz="3600" b="1" dirty="0"/>
              <a:t> Tekniği Nedir?</a:t>
            </a:r>
            <a:br>
              <a:rPr lang="tr-TR" sz="3600" b="1" dirty="0"/>
            </a:br>
            <a:endParaRPr lang="tr-TR" sz="3600" dirty="0"/>
          </a:p>
        </p:txBody>
      </p:sp>
      <p:sp>
        <p:nvSpPr>
          <p:cNvPr id="3" name="Alt Başlık 2"/>
          <p:cNvSpPr>
            <a:spLocks noGrp="1"/>
          </p:cNvSpPr>
          <p:nvPr>
            <p:ph type="subTitle" idx="1"/>
          </p:nvPr>
        </p:nvSpPr>
        <p:spPr>
          <a:xfrm>
            <a:off x="757646" y="2081349"/>
            <a:ext cx="10189028" cy="2157548"/>
          </a:xfrm>
        </p:spPr>
        <p:txBody>
          <a:bodyPr>
            <a:noAutofit/>
          </a:bodyPr>
          <a:lstStyle/>
          <a:p>
            <a:pPr algn="just"/>
            <a:r>
              <a:rPr lang="tr-TR" sz="2800" dirty="0" smtClean="0">
                <a:latin typeface="Times New Roman" panose="02020603050405020304" pitchFamily="18" charset="0"/>
                <a:cs typeface="Times New Roman" panose="02020603050405020304" pitchFamily="18" charset="0"/>
              </a:rPr>
              <a:t>	En </a:t>
            </a:r>
            <a:r>
              <a:rPr lang="tr-TR" sz="2800" dirty="0">
                <a:latin typeface="Times New Roman" panose="02020603050405020304" pitchFamily="18" charset="0"/>
                <a:cs typeface="Times New Roman" panose="02020603050405020304" pitchFamily="18" charset="0"/>
              </a:rPr>
              <a:t>etkili zaman yönetimi teknikleri arasında en çok karşımıza çıkan yöntem </a:t>
            </a:r>
            <a:r>
              <a:rPr lang="tr-TR" sz="2800" b="1" dirty="0" err="1">
                <a:latin typeface="Times New Roman" panose="02020603050405020304" pitchFamily="18" charset="0"/>
                <a:cs typeface="Times New Roman" panose="02020603050405020304" pitchFamily="18" charset="0"/>
              </a:rPr>
              <a:t>Pomodoro</a:t>
            </a:r>
            <a:r>
              <a:rPr lang="tr-TR" sz="2800" b="1" dirty="0">
                <a:latin typeface="Times New Roman" panose="02020603050405020304" pitchFamily="18" charset="0"/>
                <a:cs typeface="Times New Roman" panose="02020603050405020304" pitchFamily="18" charset="0"/>
              </a:rPr>
              <a:t> tekniğidir</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Pomodoro</a:t>
            </a:r>
            <a:r>
              <a:rPr lang="tr-TR" sz="2800" dirty="0">
                <a:latin typeface="Times New Roman" panose="02020603050405020304" pitchFamily="18" charset="0"/>
                <a:cs typeface="Times New Roman" panose="02020603050405020304" pitchFamily="18" charset="0"/>
              </a:rPr>
              <a:t> tekniği, herhangi bir konu üzerinde çalışırken düzenli aralıklarla mola verme şeklinde uygulanan bir zaman yönetimi tekniğidir.</a:t>
            </a:r>
          </a:p>
          <a:p>
            <a:pPr algn="just"/>
            <a:r>
              <a:rPr lang="tr-TR" sz="2800" dirty="0" smtClean="0">
                <a:latin typeface="Times New Roman" panose="02020603050405020304" pitchFamily="18" charset="0"/>
                <a:cs typeface="Times New Roman" panose="02020603050405020304" pitchFamily="18" charset="0"/>
              </a:rPr>
              <a:t>	</a:t>
            </a:r>
            <a:r>
              <a:rPr lang="tr-TR" sz="2800" b="1" dirty="0" err="1" smtClean="0">
                <a:latin typeface="Times New Roman" panose="02020603050405020304" pitchFamily="18" charset="0"/>
                <a:cs typeface="Times New Roman" panose="02020603050405020304" pitchFamily="18" charset="0"/>
              </a:rPr>
              <a:t>Pomodoro</a:t>
            </a:r>
            <a:r>
              <a:rPr lang="tr-TR" sz="2800" b="1" dirty="0">
                <a:latin typeface="Times New Roman" panose="02020603050405020304" pitchFamily="18" charset="0"/>
                <a:cs typeface="Times New Roman" panose="02020603050405020304" pitchFamily="18" charset="0"/>
              </a:rPr>
              <a:t> tekniği</a:t>
            </a:r>
            <a:r>
              <a:rPr lang="tr-TR" sz="2800" dirty="0">
                <a:latin typeface="Times New Roman" panose="02020603050405020304" pitchFamily="18" charset="0"/>
                <a:cs typeface="Times New Roman" panose="02020603050405020304" pitchFamily="18" charset="0"/>
              </a:rPr>
              <a:t>, 1980’li yıllarda geliştirildi ve ismini yazar </a:t>
            </a:r>
            <a:r>
              <a:rPr lang="tr-TR" sz="2800" dirty="0" err="1">
                <a:latin typeface="Times New Roman" panose="02020603050405020304" pitchFamily="18" charset="0"/>
                <a:cs typeface="Times New Roman" panose="02020603050405020304" pitchFamily="18" charset="0"/>
              </a:rPr>
              <a:t>Franscesco</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Cirillo</a:t>
            </a:r>
            <a:r>
              <a:rPr lang="tr-TR" sz="2800" dirty="0">
                <a:latin typeface="Times New Roman" panose="02020603050405020304" pitchFamily="18" charset="0"/>
                <a:cs typeface="Times New Roman" panose="02020603050405020304" pitchFamily="18" charset="0"/>
              </a:rPr>
              <a:t> tarafından kullanılan domates şeklindeki bir zamanlayıcıdan aldı. </a:t>
            </a:r>
            <a:r>
              <a:rPr lang="tr-TR" sz="2800" dirty="0" err="1">
                <a:latin typeface="Times New Roman" panose="02020603050405020304" pitchFamily="18" charset="0"/>
                <a:cs typeface="Times New Roman" panose="02020603050405020304" pitchFamily="18" charset="0"/>
              </a:rPr>
              <a:t>Pomodoro</a:t>
            </a:r>
            <a:r>
              <a:rPr lang="tr-TR" sz="2800" dirty="0">
                <a:latin typeface="Times New Roman" panose="02020603050405020304" pitchFamily="18" charset="0"/>
                <a:cs typeface="Times New Roman" panose="02020603050405020304" pitchFamily="18" charset="0"/>
              </a:rPr>
              <a:t> tekniği ile çalışma süresi kısa tutulur ve düzenli aralıklarla mola verilir. Böylece zihnin çabuk yorulmaması sağlanarak daha verimli bir çalışma süreci geçirilir. Verimli çalışma ise etkili zaman yönetimini beraberinde getirir.</a:t>
            </a:r>
          </a:p>
          <a:p>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2825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05692" y="975358"/>
            <a:ext cx="9527178" cy="4524315"/>
          </a:xfrm>
          <a:prstGeom prst="rect">
            <a:avLst/>
          </a:prstGeom>
        </p:spPr>
        <p:txBody>
          <a:bodyPr wrap="square">
            <a:spAutoFit/>
          </a:bodyPr>
          <a:lstStyle/>
          <a:p>
            <a:r>
              <a:rPr lang="tr-TR" sz="2400" b="1" i="0" dirty="0" err="1" smtClean="0">
                <a:effectLst/>
                <a:latin typeface="Times New Roman" panose="02020603050405020304" pitchFamily="18" charset="0"/>
                <a:cs typeface="Times New Roman" panose="02020603050405020304" pitchFamily="18" charset="0"/>
              </a:rPr>
              <a:t>Pomodoro</a:t>
            </a:r>
            <a:r>
              <a:rPr lang="tr-TR" sz="2400" b="1" i="0" dirty="0" smtClean="0">
                <a:effectLst/>
                <a:latin typeface="Times New Roman" panose="02020603050405020304" pitchFamily="18" charset="0"/>
                <a:cs typeface="Times New Roman" panose="02020603050405020304" pitchFamily="18" charset="0"/>
              </a:rPr>
              <a:t> Tekniği Nasıl Uygulanır?</a:t>
            </a:r>
          </a:p>
          <a:p>
            <a:endParaRPr lang="tr-TR" sz="2400" b="1" i="0" dirty="0" smtClean="0">
              <a:effectLst/>
              <a:latin typeface="Times New Roman" panose="02020603050405020304" pitchFamily="18" charset="0"/>
              <a:cs typeface="Times New Roman" panose="02020603050405020304" pitchFamily="18" charset="0"/>
            </a:endParaRPr>
          </a:p>
          <a:p>
            <a:r>
              <a:rPr lang="tr-TR" sz="2000" b="0" i="0" dirty="0" err="1" smtClean="0">
                <a:effectLst/>
                <a:latin typeface="Times New Roman" panose="02020603050405020304" pitchFamily="18" charset="0"/>
                <a:cs typeface="Times New Roman" panose="02020603050405020304" pitchFamily="18" charset="0"/>
              </a:rPr>
              <a:t>Pomodoro</a:t>
            </a:r>
            <a:r>
              <a:rPr lang="tr-TR" sz="2000" b="0" i="0" dirty="0" smtClean="0">
                <a:effectLst/>
                <a:latin typeface="Times New Roman" panose="02020603050405020304" pitchFamily="18" charset="0"/>
                <a:cs typeface="Times New Roman" panose="02020603050405020304" pitchFamily="18" charset="0"/>
              </a:rPr>
              <a:t> tekniği şu aşamalar ile uygulanır:</a:t>
            </a:r>
          </a:p>
          <a:p>
            <a:pPr>
              <a:buFont typeface="Arial" panose="020B0604020202020204" pitchFamily="34" charset="0"/>
              <a:buChar char="•"/>
            </a:pPr>
            <a:r>
              <a:rPr lang="tr-TR" sz="2000" b="0" i="0" dirty="0" smtClean="0">
                <a:effectLst/>
                <a:latin typeface="Times New Roman" panose="02020603050405020304" pitchFamily="18" charset="0"/>
                <a:cs typeface="Times New Roman" panose="02020603050405020304" pitchFamily="18" charset="0"/>
              </a:rPr>
              <a:t>Belirlenen konu üzerinde 25 dakika boyunca çalışılır.</a:t>
            </a:r>
          </a:p>
          <a:p>
            <a:pPr>
              <a:buFont typeface="Arial" panose="020B0604020202020204" pitchFamily="34" charset="0"/>
              <a:buChar char="•"/>
            </a:pPr>
            <a:r>
              <a:rPr lang="tr-TR" sz="2000" b="0" i="0" dirty="0" smtClean="0">
                <a:effectLst/>
                <a:latin typeface="Times New Roman" panose="02020603050405020304" pitchFamily="18" charset="0"/>
                <a:cs typeface="Times New Roman" panose="02020603050405020304" pitchFamily="18" charset="0"/>
              </a:rPr>
              <a:t>Çalışma boyunca dikkati dağıtacak unsurlardan uzak durulmalıdır.</a:t>
            </a:r>
          </a:p>
          <a:p>
            <a:pPr>
              <a:buFont typeface="Arial" panose="020B0604020202020204" pitchFamily="34" charset="0"/>
              <a:buChar char="•"/>
            </a:pPr>
            <a:r>
              <a:rPr lang="tr-TR" sz="2000" b="0" i="0" dirty="0" smtClean="0">
                <a:effectLst/>
                <a:latin typeface="Times New Roman" panose="02020603050405020304" pitchFamily="18" charset="0"/>
                <a:cs typeface="Times New Roman" panose="02020603050405020304" pitchFamily="18" charset="0"/>
              </a:rPr>
              <a:t>25 dakika sona erdikten sonra 5 dakikalık kısa bir mola verilir.</a:t>
            </a:r>
          </a:p>
          <a:p>
            <a:pPr>
              <a:buFont typeface="Arial" panose="020B0604020202020204" pitchFamily="34" charset="0"/>
              <a:buChar char="•"/>
            </a:pPr>
            <a:r>
              <a:rPr lang="tr-TR" sz="2000" b="0" i="0" dirty="0" smtClean="0">
                <a:effectLst/>
                <a:latin typeface="Times New Roman" panose="02020603050405020304" pitchFamily="18" charset="0"/>
                <a:cs typeface="Times New Roman" panose="02020603050405020304" pitchFamily="18" charset="0"/>
              </a:rPr>
              <a:t>Mola süresince dinlenmeye odaklanılmalı, başka bir işle meşgul olunmamalıdır.</a:t>
            </a:r>
          </a:p>
          <a:p>
            <a:pPr>
              <a:buFont typeface="Arial" panose="020B0604020202020204" pitchFamily="34" charset="0"/>
              <a:buChar char="•"/>
            </a:pPr>
            <a:r>
              <a:rPr lang="tr-TR" sz="2000" b="0" i="0" dirty="0" smtClean="0">
                <a:effectLst/>
                <a:latin typeface="Times New Roman" panose="02020603050405020304" pitchFamily="18" charset="0"/>
                <a:cs typeface="Times New Roman" panose="02020603050405020304" pitchFamily="18" charset="0"/>
              </a:rPr>
              <a:t>25 dakikalık çalışma ve 5 dakikalık mola, 1 </a:t>
            </a:r>
            <a:r>
              <a:rPr lang="tr-TR" sz="2000" b="0" i="0" dirty="0" err="1" smtClean="0">
                <a:effectLst/>
                <a:latin typeface="Times New Roman" panose="02020603050405020304" pitchFamily="18" charset="0"/>
                <a:cs typeface="Times New Roman" panose="02020603050405020304" pitchFamily="18" charset="0"/>
              </a:rPr>
              <a:t>pomodoro</a:t>
            </a:r>
            <a:r>
              <a:rPr lang="tr-TR" sz="2000" b="0" i="0" dirty="0" smtClean="0">
                <a:effectLst/>
                <a:latin typeface="Times New Roman" panose="02020603050405020304" pitchFamily="18" charset="0"/>
                <a:cs typeface="Times New Roman" panose="02020603050405020304" pitchFamily="18" charset="0"/>
              </a:rPr>
              <a:t> (yarım saat) olarak kabul edilir.</a:t>
            </a:r>
          </a:p>
          <a:p>
            <a:pPr>
              <a:buFont typeface="Arial" panose="020B0604020202020204" pitchFamily="34" charset="0"/>
              <a:buChar char="•"/>
            </a:pPr>
            <a:r>
              <a:rPr lang="tr-TR" sz="2000" b="0" i="0" dirty="0" smtClean="0">
                <a:effectLst/>
                <a:latin typeface="Times New Roman" panose="02020603050405020304" pitchFamily="18" charset="0"/>
                <a:cs typeface="Times New Roman" panose="02020603050405020304" pitchFamily="18" charset="0"/>
              </a:rPr>
              <a:t>Toplam 4 adet </a:t>
            </a:r>
            <a:r>
              <a:rPr lang="tr-TR" sz="2000" b="0" i="0" dirty="0" err="1" smtClean="0">
                <a:effectLst/>
                <a:latin typeface="Times New Roman" panose="02020603050405020304" pitchFamily="18" charset="0"/>
                <a:cs typeface="Times New Roman" panose="02020603050405020304" pitchFamily="18" charset="0"/>
              </a:rPr>
              <a:t>pomodoro</a:t>
            </a:r>
            <a:r>
              <a:rPr lang="tr-TR" sz="2000" b="0" i="0" dirty="0" smtClean="0">
                <a:effectLst/>
                <a:latin typeface="Times New Roman" panose="02020603050405020304" pitchFamily="18" charset="0"/>
                <a:cs typeface="Times New Roman" panose="02020603050405020304" pitchFamily="18" charset="0"/>
              </a:rPr>
              <a:t> yapıldıktan sonra 25 dakikalık bir mola verilir.</a:t>
            </a:r>
          </a:p>
          <a:p>
            <a:pPr>
              <a:buFont typeface="Arial" panose="020B0604020202020204" pitchFamily="34" charset="0"/>
              <a:buChar char="•"/>
            </a:pPr>
            <a:r>
              <a:rPr lang="tr-TR" sz="2000" b="0" i="0" dirty="0" smtClean="0">
                <a:effectLst/>
                <a:latin typeface="Times New Roman" panose="02020603050405020304" pitchFamily="18" charset="0"/>
                <a:cs typeface="Times New Roman" panose="02020603050405020304" pitchFamily="18" charset="0"/>
              </a:rPr>
              <a:t>Gün boyunca 6-12 arasında </a:t>
            </a:r>
            <a:r>
              <a:rPr lang="tr-TR" sz="2000" b="0" i="0" dirty="0" err="1" smtClean="0">
                <a:effectLst/>
                <a:latin typeface="Times New Roman" panose="02020603050405020304" pitchFamily="18" charset="0"/>
                <a:cs typeface="Times New Roman" panose="02020603050405020304" pitchFamily="18" charset="0"/>
              </a:rPr>
              <a:t>pomodoro</a:t>
            </a:r>
            <a:r>
              <a:rPr lang="tr-TR" sz="2000" b="0" i="0" dirty="0" smtClean="0">
                <a:effectLst/>
                <a:latin typeface="Times New Roman" panose="02020603050405020304" pitchFamily="18" charset="0"/>
                <a:cs typeface="Times New Roman" panose="02020603050405020304" pitchFamily="18" charset="0"/>
              </a:rPr>
              <a:t> yapmak etkili zaman yönetimi için yeterli olacaktır.</a:t>
            </a:r>
          </a:p>
          <a:p>
            <a:pPr algn="just"/>
            <a:r>
              <a:rPr lang="tr-TR" sz="2000" b="0" i="0" dirty="0" smtClean="0">
                <a:effectLst/>
                <a:latin typeface="Times New Roman" panose="02020603050405020304" pitchFamily="18" charset="0"/>
                <a:cs typeface="Times New Roman" panose="02020603050405020304" pitchFamily="18" charset="0"/>
              </a:rPr>
              <a:t>	</a:t>
            </a:r>
            <a:r>
              <a:rPr lang="tr-TR" sz="2000" b="1" i="0" dirty="0" smtClean="0">
                <a:effectLst/>
                <a:latin typeface="Times New Roman" panose="02020603050405020304" pitchFamily="18" charset="0"/>
                <a:cs typeface="Times New Roman" panose="02020603050405020304" pitchFamily="18" charset="0"/>
              </a:rPr>
              <a:t>1 </a:t>
            </a:r>
            <a:r>
              <a:rPr lang="tr-TR" sz="2000" b="1" i="0" dirty="0" err="1" smtClean="0">
                <a:effectLst/>
                <a:latin typeface="Times New Roman" panose="02020603050405020304" pitchFamily="18" charset="0"/>
                <a:cs typeface="Times New Roman" panose="02020603050405020304" pitchFamily="18" charset="0"/>
              </a:rPr>
              <a:t>pomodoro</a:t>
            </a:r>
            <a:r>
              <a:rPr lang="tr-TR" sz="2000" b="1" i="0" dirty="0" smtClean="0">
                <a:effectLst/>
                <a:latin typeface="Times New Roman" panose="02020603050405020304" pitchFamily="18" charset="0"/>
                <a:cs typeface="Times New Roman" panose="02020603050405020304" pitchFamily="18" charset="0"/>
              </a:rPr>
              <a:t>, 25 dakika çalışma ve 5 dakika kısa mola olmak üzere toplamda yarım saat yani 30 dakika sürmektedir. </a:t>
            </a:r>
            <a:r>
              <a:rPr lang="tr-TR" sz="2000" b="0" i="0" dirty="0" err="1" smtClean="0">
                <a:effectLst/>
                <a:latin typeface="Times New Roman" panose="02020603050405020304" pitchFamily="18" charset="0"/>
                <a:cs typeface="Times New Roman" panose="02020603050405020304" pitchFamily="18" charset="0"/>
              </a:rPr>
              <a:t>Pomodoro</a:t>
            </a:r>
            <a:r>
              <a:rPr lang="tr-TR" sz="2000" b="0" i="0" dirty="0" smtClean="0">
                <a:effectLst/>
                <a:latin typeface="Times New Roman" panose="02020603050405020304" pitchFamily="18" charset="0"/>
                <a:cs typeface="Times New Roman" panose="02020603050405020304" pitchFamily="18" charset="0"/>
              </a:rPr>
              <a:t> tekniğinde çalışma süresinin 25 dakika olmasının nedeni, uzun süre boyunca çalışmanın verimli olmamasıdır. 25 dakikadan fazla çalışıldığında zihin dağılır, dikkat eksikliği yaşanır ve hata yapma olasılığı yükselir.</a:t>
            </a:r>
            <a:endParaRPr lang="tr-TR" sz="2000" b="0" i="0" dirty="0">
              <a:effectLst/>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A5972AB7-9745-40CA-B15D-0E3CE26E505D}" type="slidenum">
              <a:rPr lang="tr-TR" smtClean="0"/>
              <a:t>19</a:t>
            </a:fld>
            <a:endParaRPr lang="tr-TR"/>
          </a:p>
        </p:txBody>
      </p:sp>
    </p:spTree>
    <p:extLst>
      <p:ext uri="{BB962C8B-B14F-4D97-AF65-F5344CB8AC3E}">
        <p14:creationId xmlns:p14="http://schemas.microsoft.com/office/powerpoint/2010/main" val="189234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81051" y="1062446"/>
            <a:ext cx="9117875" cy="4647426"/>
          </a:xfrm>
          <a:prstGeom prst="rect">
            <a:avLst/>
          </a:prstGeom>
        </p:spPr>
        <p:txBody>
          <a:bodyPr wrap="square">
            <a:spAutoFit/>
          </a:bodyPr>
          <a:lstStyle/>
          <a:p>
            <a:pPr algn="just"/>
            <a:r>
              <a:rPr lang="tr-TR" sz="4000" b="1" dirty="0" smtClean="0">
                <a:latin typeface="Times New Roman" panose="02020603050405020304" pitchFamily="18" charset="0"/>
                <a:cs typeface="Times New Roman" panose="02020603050405020304" pitchFamily="18" charset="0"/>
              </a:rPr>
              <a:t>Nedir Zaman</a:t>
            </a:r>
          </a:p>
          <a:p>
            <a:pPr algn="just"/>
            <a:endParaRPr lang="tr-TR" sz="3200" dirty="0" smtClean="0">
              <a:latin typeface="Times New Roman" panose="02020603050405020304" pitchFamily="18" charset="0"/>
              <a:cs typeface="Times New Roman" panose="02020603050405020304" pitchFamily="18" charset="0"/>
            </a:endParaRPr>
          </a:p>
          <a:p>
            <a:pPr algn="just"/>
            <a:r>
              <a:rPr lang="tr-TR" sz="3200" dirty="0" smtClean="0">
                <a:latin typeface="Times New Roman" panose="02020603050405020304" pitchFamily="18" charset="0"/>
                <a:cs typeface="Times New Roman" panose="02020603050405020304" pitchFamily="18" charset="0"/>
              </a:rPr>
              <a:t> 	Zaman, yerine konması, geri döndürülmesi, yenilenmesi, depolanması, satın alınması mümkün olmayan bir kaynaktır. </a:t>
            </a:r>
          </a:p>
          <a:p>
            <a:pPr algn="just"/>
            <a:endParaRPr lang="tr-TR" sz="3200" dirty="0">
              <a:latin typeface="Times New Roman" panose="02020603050405020304" pitchFamily="18" charset="0"/>
              <a:cs typeface="Times New Roman" panose="02020603050405020304" pitchFamily="18" charset="0"/>
            </a:endParaRPr>
          </a:p>
          <a:p>
            <a:pPr algn="just"/>
            <a:r>
              <a:rPr lang="tr-TR" sz="3200" dirty="0" smtClean="0">
                <a:latin typeface="Times New Roman" panose="02020603050405020304" pitchFamily="18" charset="0"/>
                <a:cs typeface="Times New Roman" panose="02020603050405020304" pitchFamily="18" charset="0"/>
              </a:rPr>
              <a:t>	Önemini anlatan atasözleri vardır. Örnek; Latince bir ata sözünde “</a:t>
            </a:r>
            <a:r>
              <a:rPr lang="tr-TR" sz="3200" b="1" dirty="0" smtClean="0">
                <a:latin typeface="Times New Roman" panose="02020603050405020304" pitchFamily="18" charset="0"/>
                <a:cs typeface="Times New Roman" panose="02020603050405020304" pitchFamily="18" charset="0"/>
              </a:rPr>
              <a:t>vakit nakittir</a:t>
            </a:r>
            <a:r>
              <a:rPr lang="tr-TR" sz="3200" dirty="0" smtClean="0">
                <a:latin typeface="Times New Roman" panose="02020603050405020304" pitchFamily="18" charset="0"/>
                <a:cs typeface="Times New Roman" panose="02020603050405020304" pitchFamily="18" charset="0"/>
              </a:rPr>
              <a:t>” denilmektedir.</a:t>
            </a:r>
            <a:endParaRPr lang="tr-TR" sz="3200" dirty="0">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A5972AB7-9745-40CA-B15D-0E3CE26E505D}" type="slidenum">
              <a:rPr lang="tr-TR" smtClean="0"/>
              <a:t>2</a:t>
            </a:fld>
            <a:endParaRPr lang="tr-TR"/>
          </a:p>
        </p:txBody>
      </p:sp>
    </p:spTree>
    <p:extLst>
      <p:ext uri="{BB962C8B-B14F-4D97-AF65-F5344CB8AC3E}">
        <p14:creationId xmlns:p14="http://schemas.microsoft.com/office/powerpoint/2010/main" val="2728089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02378" y="2525486"/>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rgbClr val="1E293B"/>
                </a:solidFill>
                <a:effectLst/>
                <a:latin typeface="Inter"/>
              </a:rPr>
              <a:t>Pomodoro Tekniği Nedir?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rgbClr val="64748B"/>
                </a:solidFill>
                <a:effectLst/>
                <a:latin typeface="Inter"/>
              </a:rPr>
              <a:t>  </a:t>
            </a:r>
            <a:endParaRPr kumimoji="0" lang="tr-TR" altLang="tr-TR" sz="20700" b="0" i="0" u="none" strike="noStrike" cap="none" normalizeH="0" baseline="0" smtClean="0">
              <a:ln>
                <a:noFill/>
              </a:ln>
              <a:solidFill>
                <a:srgbClr val="64748B"/>
              </a:solidFill>
              <a:effectLst/>
              <a:latin typeface="Inter"/>
            </a:endParaRPr>
          </a:p>
        </p:txBody>
      </p:sp>
      <p:pic>
        <p:nvPicPr>
          <p:cNvPr id="1026" name="Picture 2" descr="pomodoro tekniği ne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778" y="1580225"/>
            <a:ext cx="9183932" cy="4247261"/>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A5972AB7-9745-40CA-B15D-0E3CE26E505D}" type="slidenum">
              <a:rPr lang="tr-TR" smtClean="0"/>
              <a:t>20</a:t>
            </a:fld>
            <a:endParaRPr lang="tr-TR"/>
          </a:p>
        </p:txBody>
      </p:sp>
    </p:spTree>
    <p:extLst>
      <p:ext uri="{BB962C8B-B14F-4D97-AF65-F5344CB8AC3E}">
        <p14:creationId xmlns:p14="http://schemas.microsoft.com/office/powerpoint/2010/main" val="3568962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985619" y="739636"/>
            <a:ext cx="7705782" cy="5382489"/>
          </a:xfrm>
          <a:prstGeom prst="rect">
            <a:avLst/>
          </a:prstGeom>
        </p:spPr>
      </p:pic>
      <p:sp>
        <p:nvSpPr>
          <p:cNvPr id="4" name="Slayt Numarası Yer Tutucusu 3"/>
          <p:cNvSpPr>
            <a:spLocks noGrp="1"/>
          </p:cNvSpPr>
          <p:nvPr>
            <p:ph type="sldNum" sz="quarter" idx="12"/>
          </p:nvPr>
        </p:nvSpPr>
        <p:spPr/>
        <p:txBody>
          <a:bodyPr/>
          <a:lstStyle/>
          <a:p>
            <a:fld id="{A5972AB7-9745-40CA-B15D-0E3CE26E505D}" type="slidenum">
              <a:rPr lang="tr-TR" smtClean="0"/>
              <a:t>21</a:t>
            </a:fld>
            <a:endParaRPr lang="tr-TR"/>
          </a:p>
        </p:txBody>
      </p:sp>
    </p:spTree>
    <p:extLst>
      <p:ext uri="{BB962C8B-B14F-4D97-AF65-F5344CB8AC3E}">
        <p14:creationId xmlns:p14="http://schemas.microsoft.com/office/powerpoint/2010/main" val="3517409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047786" y="1105989"/>
            <a:ext cx="6625950" cy="4409268"/>
          </a:xfrm>
          <a:prstGeom prst="rect">
            <a:avLst/>
          </a:prstGeom>
        </p:spPr>
      </p:pic>
      <p:sp>
        <p:nvSpPr>
          <p:cNvPr id="3" name="Slayt Numarası Yer Tutucusu 2"/>
          <p:cNvSpPr>
            <a:spLocks noGrp="1"/>
          </p:cNvSpPr>
          <p:nvPr>
            <p:ph type="sldNum" sz="quarter" idx="12"/>
          </p:nvPr>
        </p:nvSpPr>
        <p:spPr/>
        <p:txBody>
          <a:bodyPr/>
          <a:lstStyle/>
          <a:p>
            <a:fld id="{A5972AB7-9745-40CA-B15D-0E3CE26E505D}" type="slidenum">
              <a:rPr lang="tr-TR" smtClean="0"/>
              <a:t>22</a:t>
            </a:fld>
            <a:endParaRPr lang="tr-TR"/>
          </a:p>
        </p:txBody>
      </p:sp>
    </p:spTree>
    <p:extLst>
      <p:ext uri="{BB962C8B-B14F-4D97-AF65-F5344CB8AC3E}">
        <p14:creationId xmlns:p14="http://schemas.microsoft.com/office/powerpoint/2010/main" val="2848141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54331" y="618309"/>
            <a:ext cx="9213669" cy="627017"/>
          </a:xfrm>
        </p:spPr>
        <p:txBody>
          <a:bodyPr>
            <a:normAutofit/>
          </a:bodyPr>
          <a:lstStyle/>
          <a:p>
            <a:r>
              <a:rPr lang="tr-TR" sz="3600" b="1" dirty="0">
                <a:latin typeface="Times New Roman" panose="02020603050405020304" pitchFamily="18" charset="0"/>
                <a:cs typeface="Times New Roman" panose="02020603050405020304" pitchFamily="18" charset="0"/>
              </a:rPr>
              <a:t>2. Eisenhower Tekniği (Matrisi) Nedir?</a:t>
            </a:r>
          </a:p>
        </p:txBody>
      </p:sp>
      <p:sp>
        <p:nvSpPr>
          <p:cNvPr id="3" name="Alt Başlık 2"/>
          <p:cNvSpPr>
            <a:spLocks noGrp="1"/>
          </p:cNvSpPr>
          <p:nvPr>
            <p:ph type="subTitle" idx="1"/>
          </p:nvPr>
        </p:nvSpPr>
        <p:spPr>
          <a:xfrm>
            <a:off x="1001485" y="1375955"/>
            <a:ext cx="10310949" cy="4720046"/>
          </a:xfrm>
        </p:spPr>
        <p:txBody>
          <a:bodyPr>
            <a:noAutofit/>
          </a:bodyPr>
          <a:lstStyle/>
          <a:p>
            <a:pPr algn="just"/>
            <a:r>
              <a:rPr lang="tr-TR" sz="2000" dirty="0" smtClean="0">
                <a:latin typeface="Times New Roman" panose="02020603050405020304" pitchFamily="18" charset="0"/>
                <a:cs typeface="Times New Roman" panose="02020603050405020304" pitchFamily="18" charset="0"/>
              </a:rPr>
              <a:t>	Eisenhower </a:t>
            </a:r>
            <a:r>
              <a:rPr lang="tr-TR" sz="2000" dirty="0">
                <a:latin typeface="Times New Roman" panose="02020603050405020304" pitchFamily="18" charset="0"/>
                <a:cs typeface="Times New Roman" panose="02020603050405020304" pitchFamily="18" charset="0"/>
              </a:rPr>
              <a:t>tekniği (matrisi), en etkili zaman yönetimi teknikleri arasında en çok kullanılanlardan ikincisidir. Eisenhower tekniği (matrisi), 1953-1961 yılları arasında ABD başkanlığı yapan Dwight David Eisenhower tarafından geliştirilen, işlerin önem ve </a:t>
            </a:r>
            <a:r>
              <a:rPr lang="tr-TR" sz="2000" dirty="0" err="1">
                <a:latin typeface="Times New Roman" panose="02020603050405020304" pitchFamily="18" charset="0"/>
                <a:cs typeface="Times New Roman" panose="02020603050405020304" pitchFamily="18" charset="0"/>
              </a:rPr>
              <a:t>aciliyet</a:t>
            </a:r>
            <a:r>
              <a:rPr lang="tr-TR" sz="2000" dirty="0">
                <a:latin typeface="Times New Roman" panose="02020603050405020304" pitchFamily="18" charset="0"/>
                <a:cs typeface="Times New Roman" panose="02020603050405020304" pitchFamily="18" charset="0"/>
              </a:rPr>
              <a:t> durumuna göre sınıflandırılmasına dayanan bir zaman yönetimi tekniğidir.</a:t>
            </a:r>
          </a:p>
          <a:p>
            <a:pPr algn="just"/>
            <a:r>
              <a:rPr lang="tr-TR" sz="2000" dirty="0" smtClean="0">
                <a:latin typeface="Times New Roman" panose="02020603050405020304" pitchFamily="18" charset="0"/>
                <a:cs typeface="Times New Roman" panose="02020603050405020304" pitchFamily="18" charset="0"/>
              </a:rPr>
              <a:t>	Eisenhower </a:t>
            </a:r>
            <a:r>
              <a:rPr lang="tr-TR" sz="2000" dirty="0">
                <a:latin typeface="Times New Roman" panose="02020603050405020304" pitchFamily="18" charset="0"/>
                <a:cs typeface="Times New Roman" panose="02020603050405020304" pitchFamily="18" charset="0"/>
              </a:rPr>
              <a:t>tekniği (matrisi), acil-acil değil ve önemli-önemli değil ifadelerinin kombinasyonlarından oluşan bir yöntemdir. Eisenhower tekniğine göre matriste yer alan kategoriler şunlardır:</a:t>
            </a:r>
          </a:p>
          <a:p>
            <a:r>
              <a:rPr lang="tr-TR" sz="2000" dirty="0">
                <a:latin typeface="Times New Roman" panose="02020603050405020304" pitchFamily="18" charset="0"/>
                <a:cs typeface="Times New Roman" panose="02020603050405020304" pitchFamily="18" charset="0"/>
              </a:rPr>
              <a:t>Acil-önemli</a:t>
            </a:r>
          </a:p>
          <a:p>
            <a:r>
              <a:rPr lang="tr-TR" sz="2000" dirty="0">
                <a:latin typeface="Times New Roman" panose="02020603050405020304" pitchFamily="18" charset="0"/>
                <a:cs typeface="Times New Roman" panose="02020603050405020304" pitchFamily="18" charset="0"/>
              </a:rPr>
              <a:t>Acil-önemli değil</a:t>
            </a:r>
          </a:p>
          <a:p>
            <a:r>
              <a:rPr lang="tr-TR" sz="2000" dirty="0">
                <a:latin typeface="Times New Roman" panose="02020603050405020304" pitchFamily="18" charset="0"/>
                <a:cs typeface="Times New Roman" panose="02020603050405020304" pitchFamily="18" charset="0"/>
              </a:rPr>
              <a:t>Acil değil-önemli</a:t>
            </a:r>
          </a:p>
          <a:p>
            <a:r>
              <a:rPr lang="tr-TR" sz="2000" dirty="0">
                <a:latin typeface="Times New Roman" panose="02020603050405020304" pitchFamily="18" charset="0"/>
                <a:cs typeface="Times New Roman" panose="02020603050405020304" pitchFamily="18" charset="0"/>
              </a:rPr>
              <a:t>Acil değil-önemli değil</a:t>
            </a:r>
          </a:p>
          <a:p>
            <a:pPr algn="just"/>
            <a:r>
              <a:rPr lang="tr-TR" sz="2000" dirty="0" smtClean="0">
                <a:latin typeface="Times New Roman" panose="02020603050405020304" pitchFamily="18" charset="0"/>
                <a:cs typeface="Times New Roman" panose="02020603050405020304" pitchFamily="18" charset="0"/>
              </a:rPr>
              <a:t>	Eisenhower </a:t>
            </a:r>
            <a:r>
              <a:rPr lang="tr-TR" sz="2000" dirty="0">
                <a:latin typeface="Times New Roman" panose="02020603050405020304" pitchFamily="18" charset="0"/>
                <a:cs typeface="Times New Roman" panose="02020603050405020304" pitchFamily="18" charset="0"/>
              </a:rPr>
              <a:t>tekniğine göre yapılması gereken işler bu kategorilere göre sınıflandırılır. İşler, önem ve </a:t>
            </a:r>
            <a:r>
              <a:rPr lang="tr-TR" sz="2000" dirty="0" err="1">
                <a:latin typeface="Times New Roman" panose="02020603050405020304" pitchFamily="18" charset="0"/>
                <a:cs typeface="Times New Roman" panose="02020603050405020304" pitchFamily="18" charset="0"/>
              </a:rPr>
              <a:t>aciliyet</a:t>
            </a:r>
            <a:r>
              <a:rPr lang="tr-TR" sz="2000" dirty="0">
                <a:latin typeface="Times New Roman" panose="02020603050405020304" pitchFamily="18" charset="0"/>
                <a:cs typeface="Times New Roman" panose="02020603050405020304" pitchFamily="18" charset="0"/>
              </a:rPr>
              <a:t> durumuna göre ilk sırada yer alan işten son sırada yer alana doğru olacak şekilde listelenerek bir plan oluşturulur.</a:t>
            </a:r>
          </a:p>
        </p:txBody>
      </p:sp>
    </p:spTree>
    <p:extLst>
      <p:ext uri="{BB962C8B-B14F-4D97-AF65-F5344CB8AC3E}">
        <p14:creationId xmlns:p14="http://schemas.microsoft.com/office/powerpoint/2010/main" val="3892197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57342" y="775063"/>
            <a:ext cx="10677013" cy="4937760"/>
          </a:xfrm>
          <a:prstGeom prst="rect">
            <a:avLst/>
          </a:prstGeom>
        </p:spPr>
      </p:pic>
      <p:sp>
        <p:nvSpPr>
          <p:cNvPr id="4" name="Slayt Numarası Yer Tutucusu 3"/>
          <p:cNvSpPr>
            <a:spLocks noGrp="1"/>
          </p:cNvSpPr>
          <p:nvPr>
            <p:ph type="sldNum" sz="quarter" idx="12"/>
          </p:nvPr>
        </p:nvSpPr>
        <p:spPr/>
        <p:txBody>
          <a:bodyPr/>
          <a:lstStyle/>
          <a:p>
            <a:fld id="{A5972AB7-9745-40CA-B15D-0E3CE26E505D}" type="slidenum">
              <a:rPr lang="tr-TR" smtClean="0"/>
              <a:t>24</a:t>
            </a:fld>
            <a:endParaRPr lang="tr-TR"/>
          </a:p>
        </p:txBody>
      </p:sp>
    </p:spTree>
    <p:extLst>
      <p:ext uri="{BB962C8B-B14F-4D97-AF65-F5344CB8AC3E}">
        <p14:creationId xmlns:p14="http://schemas.microsoft.com/office/powerpoint/2010/main" val="285847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59131" y="775063"/>
            <a:ext cx="9152709" cy="5416731"/>
          </a:xfrm>
          <a:prstGeom prst="rect">
            <a:avLst/>
          </a:prstGeom>
        </p:spPr>
        <p:txBody>
          <a:bodyPr wrap="square">
            <a:spAutoFit/>
          </a:bodyPr>
          <a:lstStyle/>
          <a:p>
            <a:pPr algn="just"/>
            <a:r>
              <a:rPr lang="tr-TR" sz="2400" b="1" i="0" dirty="0" smtClean="0">
                <a:effectLst/>
                <a:latin typeface="Times New Roman" panose="02020603050405020304" pitchFamily="18" charset="0"/>
                <a:cs typeface="Times New Roman" panose="02020603050405020304" pitchFamily="18" charset="0"/>
              </a:rPr>
              <a:t>Eisenhower Tekniği (Matrisi) Nasıl Uygulanır?</a:t>
            </a:r>
          </a:p>
          <a:p>
            <a:pPr algn="just"/>
            <a:endParaRPr lang="tr-TR" sz="2400" b="1" i="0" dirty="0" smtClean="0">
              <a:effectLst/>
              <a:latin typeface="Times New Roman" panose="02020603050405020304" pitchFamily="18" charset="0"/>
              <a:cs typeface="Times New Roman" panose="02020603050405020304" pitchFamily="18" charset="0"/>
            </a:endParaRPr>
          </a:p>
          <a:p>
            <a:pPr algn="just"/>
            <a:r>
              <a:rPr lang="tr-TR" sz="2400" i="0" u="sng" dirty="0" smtClean="0">
                <a:effectLst/>
                <a:latin typeface="Times New Roman" panose="02020603050405020304" pitchFamily="18" charset="0"/>
                <a:cs typeface="Times New Roman" panose="02020603050405020304" pitchFamily="18" charset="0"/>
              </a:rPr>
              <a:t>Eisenhower tekniği (matrisi) şu aşamalar yerine getirilerek uygulanır:</a:t>
            </a:r>
          </a:p>
          <a:p>
            <a:pPr algn="just"/>
            <a:endParaRPr lang="tr-TR" sz="2400" i="0" u="sng" dirty="0" smtClean="0">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Yapılması gereken bütün işler bir yere yazılır.</a:t>
            </a:r>
          </a:p>
          <a:p>
            <a:pPr algn="just">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İşler, önemli ve acil olma durumuna göre listelenir.</a:t>
            </a:r>
          </a:p>
          <a:p>
            <a:pPr algn="just">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Yapılması gereken işler, matris üzerinde sınıflandırılır.</a:t>
            </a:r>
          </a:p>
          <a:p>
            <a:pPr algn="just">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En önemli ve en acil olan işten en önemsiz ve acil olmayan işe doğru olacak şekilde iş planı çıkarılır.</a:t>
            </a:r>
          </a:p>
          <a:p>
            <a:pPr algn="just">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İş planına uyularak bütün görevler tamamlanır.</a:t>
            </a:r>
          </a:p>
          <a:p>
            <a:pPr algn="just"/>
            <a:r>
              <a:rPr lang="tr-TR" sz="2400" b="0" i="0" dirty="0" smtClean="0">
                <a:effectLst/>
                <a:latin typeface="Times New Roman" panose="02020603050405020304" pitchFamily="18" charset="0"/>
                <a:cs typeface="Times New Roman" panose="02020603050405020304" pitchFamily="18" charset="0"/>
              </a:rPr>
              <a:t>	Eisenhower tekniği (matrisi) ile ilk olarak önemli ve acil olan işler bitirilir. Böylece kişi, işin büyük bir kısmının bittiğini görerek daha çok motivasyon kazanır. Bu motivasyon, diğer işleri de kısa süre içerisinde bitirmeyi sağlar.</a:t>
            </a:r>
            <a:endParaRPr lang="tr-TR" sz="2400" b="0" i="0" dirty="0">
              <a:effectLst/>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A5972AB7-9745-40CA-B15D-0E3CE26E505D}" type="slidenum">
              <a:rPr lang="tr-TR" smtClean="0"/>
              <a:t>25</a:t>
            </a:fld>
            <a:endParaRPr lang="tr-TR"/>
          </a:p>
        </p:txBody>
      </p:sp>
    </p:spTree>
    <p:extLst>
      <p:ext uri="{BB962C8B-B14F-4D97-AF65-F5344CB8AC3E}">
        <p14:creationId xmlns:p14="http://schemas.microsoft.com/office/powerpoint/2010/main" val="1992362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391886"/>
            <a:ext cx="9413967" cy="992778"/>
          </a:xfrm>
        </p:spPr>
        <p:txBody>
          <a:bodyPr>
            <a:normAutofit fontScale="90000"/>
          </a:bodyPr>
          <a:lstStyle/>
          <a:p>
            <a:r>
              <a:rPr lang="tr-TR" sz="3600" b="1" dirty="0">
                <a:latin typeface="Times New Roman" panose="02020603050405020304" pitchFamily="18" charset="0"/>
                <a:cs typeface="Times New Roman" panose="02020603050405020304" pitchFamily="18" charset="0"/>
              </a:rPr>
              <a:t>3. </a:t>
            </a:r>
            <a:r>
              <a:rPr lang="tr-TR" sz="3600" b="1" dirty="0" err="1">
                <a:latin typeface="Times New Roman" panose="02020603050405020304" pitchFamily="18" charset="0"/>
                <a:cs typeface="Times New Roman" panose="02020603050405020304" pitchFamily="18" charset="0"/>
              </a:rPr>
              <a:t>Kanban</a:t>
            </a:r>
            <a:r>
              <a:rPr lang="tr-TR" sz="3600" b="1" dirty="0">
                <a:latin typeface="Times New Roman" panose="02020603050405020304" pitchFamily="18" charset="0"/>
                <a:cs typeface="Times New Roman" panose="02020603050405020304" pitchFamily="18" charset="0"/>
              </a:rPr>
              <a:t> Tekniği Nedir?</a:t>
            </a:r>
            <a:br>
              <a:rPr lang="tr-TR" sz="3600" b="1" dirty="0">
                <a:latin typeface="Times New Roman" panose="02020603050405020304" pitchFamily="18" charset="0"/>
                <a:cs typeface="Times New Roman" panose="02020603050405020304" pitchFamily="18" charset="0"/>
              </a:rPr>
            </a:br>
            <a:endParaRPr lang="tr-TR" sz="36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018903" y="1323704"/>
            <a:ext cx="9919064" cy="5233850"/>
          </a:xfrm>
        </p:spPr>
        <p:txBody>
          <a:bodyPr>
            <a:normAutofit fontScale="92500" lnSpcReduction="20000"/>
          </a:bodyPr>
          <a:lstStyle/>
          <a:p>
            <a:pPr algn="just"/>
            <a:r>
              <a:rPr lang="tr-TR" dirty="0" smtClean="0">
                <a:latin typeface="Times New Roman" panose="02020603050405020304" pitchFamily="18" charset="0"/>
                <a:cs typeface="Times New Roman" panose="02020603050405020304" pitchFamily="18" charset="0"/>
              </a:rPr>
              <a:t>	En </a:t>
            </a:r>
            <a:r>
              <a:rPr lang="tr-TR" dirty="0">
                <a:latin typeface="Times New Roman" panose="02020603050405020304" pitchFamily="18" charset="0"/>
                <a:cs typeface="Times New Roman" panose="02020603050405020304" pitchFamily="18" charset="0"/>
              </a:rPr>
              <a:t>etkili zaman yönetimi teknikleri listesinin bir diğer maddesi ise </a:t>
            </a:r>
            <a:r>
              <a:rPr lang="tr-TR" dirty="0" err="1">
                <a:latin typeface="Times New Roman" panose="02020603050405020304" pitchFamily="18" charset="0"/>
                <a:cs typeface="Times New Roman" panose="02020603050405020304" pitchFamily="18" charset="0"/>
              </a:rPr>
              <a:t>kanban</a:t>
            </a:r>
            <a:r>
              <a:rPr lang="tr-TR" dirty="0">
                <a:latin typeface="Times New Roman" panose="02020603050405020304" pitchFamily="18" charset="0"/>
                <a:cs typeface="Times New Roman" panose="02020603050405020304" pitchFamily="18" charset="0"/>
              </a:rPr>
              <a:t> tekniğidir. </a:t>
            </a:r>
            <a:r>
              <a:rPr lang="tr-TR" dirty="0" err="1">
                <a:latin typeface="Times New Roman" panose="02020603050405020304" pitchFamily="18" charset="0"/>
                <a:cs typeface="Times New Roman" panose="02020603050405020304" pitchFamily="18" charset="0"/>
              </a:rPr>
              <a:t>Kanban</a:t>
            </a:r>
            <a:r>
              <a:rPr lang="tr-TR" dirty="0">
                <a:latin typeface="Times New Roman" panose="02020603050405020304" pitchFamily="18" charset="0"/>
                <a:cs typeface="Times New Roman" panose="02020603050405020304" pitchFamily="18" charset="0"/>
              </a:rPr>
              <a:t> tekniği, 1900’lü yılların başlarında Toyota'nın üretim fabrikalarındaki iş verimliliğini arttırmak için uygulanan bir zaman yönetimi tekniğidir. Japon çalışma disiplinleri arasında gösterilen </a:t>
            </a:r>
            <a:r>
              <a:rPr lang="tr-TR" dirty="0" err="1">
                <a:latin typeface="Times New Roman" panose="02020603050405020304" pitchFamily="18" charset="0"/>
                <a:cs typeface="Times New Roman" panose="02020603050405020304" pitchFamily="18" charset="0"/>
              </a:rPr>
              <a:t>kanban</a:t>
            </a:r>
            <a:r>
              <a:rPr lang="tr-TR" dirty="0">
                <a:latin typeface="Times New Roman" panose="02020603050405020304" pitchFamily="18" charset="0"/>
                <a:cs typeface="Times New Roman" panose="02020603050405020304" pitchFamily="18" charset="0"/>
              </a:rPr>
              <a:t> tekniğinin kelime anlamı ise “</a:t>
            </a:r>
            <a:r>
              <a:rPr lang="tr-TR" dirty="0" err="1">
                <a:latin typeface="Times New Roman" panose="02020603050405020304" pitchFamily="18" charset="0"/>
                <a:cs typeface="Times New Roman" panose="02020603050405020304" pitchFamily="18" charset="0"/>
              </a:rPr>
              <a:t>tabela”dır</a:t>
            </a:r>
            <a:r>
              <a:rPr lang="tr-TR" dirty="0">
                <a:latin typeface="Times New Roman" panose="02020603050405020304" pitchFamily="18" charset="0"/>
                <a:cs typeface="Times New Roman" panose="02020603050405020304" pitchFamily="18" charset="0"/>
              </a:rPr>
              <a:t>.</a:t>
            </a:r>
          </a:p>
          <a:p>
            <a:pPr algn="just"/>
            <a:r>
              <a:rPr lang="tr-TR" b="1" dirty="0" err="1">
                <a:latin typeface="Times New Roman" panose="02020603050405020304" pitchFamily="18" charset="0"/>
                <a:cs typeface="Times New Roman" panose="02020603050405020304" pitchFamily="18" charset="0"/>
              </a:rPr>
              <a:t>Kanban</a:t>
            </a:r>
            <a:r>
              <a:rPr lang="tr-TR" b="1" dirty="0">
                <a:latin typeface="Times New Roman" panose="02020603050405020304" pitchFamily="18" charset="0"/>
                <a:cs typeface="Times New Roman" panose="02020603050405020304" pitchFamily="18" charset="0"/>
              </a:rPr>
              <a:t> Tekniği Nasıl Uygulanır?</a:t>
            </a:r>
          </a:p>
          <a:p>
            <a:pPr algn="just"/>
            <a:r>
              <a:rPr lang="tr-TR" dirty="0" err="1">
                <a:latin typeface="Times New Roman" panose="02020603050405020304" pitchFamily="18" charset="0"/>
                <a:cs typeface="Times New Roman" panose="02020603050405020304" pitchFamily="18" charset="0"/>
              </a:rPr>
              <a:t>Kanban</a:t>
            </a:r>
            <a:r>
              <a:rPr lang="tr-TR" dirty="0">
                <a:latin typeface="Times New Roman" panose="02020603050405020304" pitchFamily="18" charset="0"/>
                <a:cs typeface="Times New Roman" panose="02020603050405020304" pitchFamily="18" charset="0"/>
              </a:rPr>
              <a:t> tekniği şu aşamalar ile uygulanır:</a:t>
            </a:r>
          </a:p>
          <a:p>
            <a:pPr algn="just"/>
            <a:r>
              <a:rPr lang="tr-TR" dirty="0">
                <a:latin typeface="Times New Roman" panose="02020603050405020304" pitchFamily="18" charset="0"/>
                <a:cs typeface="Times New Roman" panose="02020603050405020304" pitchFamily="18" charset="0"/>
              </a:rPr>
              <a:t>Yapılması gereken bütün işler belirlenir.</a:t>
            </a:r>
          </a:p>
          <a:p>
            <a:pPr algn="just"/>
            <a:r>
              <a:rPr lang="tr-TR" dirty="0">
                <a:latin typeface="Times New Roman" panose="02020603050405020304" pitchFamily="18" charset="0"/>
                <a:cs typeface="Times New Roman" panose="02020603050405020304" pitchFamily="18" charset="0"/>
              </a:rPr>
              <a:t>İşlerin hepsi yapılacaklar, yapılmakta olanlar ve bitenler şeklinde sınıflandırılır.</a:t>
            </a:r>
          </a:p>
          <a:p>
            <a:pPr algn="just"/>
            <a:r>
              <a:rPr lang="tr-TR" dirty="0">
                <a:latin typeface="Times New Roman" panose="02020603050405020304" pitchFamily="18" charset="0"/>
                <a:cs typeface="Times New Roman" panose="02020603050405020304" pitchFamily="18" charset="0"/>
              </a:rPr>
              <a:t>Yapılacaklar listesindeki işlere başlandığı zaman bu listeden çıkarılıp yapılmakta olanlar kategorisine alınır.</a:t>
            </a:r>
          </a:p>
          <a:p>
            <a:pPr algn="just"/>
            <a:r>
              <a:rPr lang="tr-TR" dirty="0">
                <a:latin typeface="Times New Roman" panose="02020603050405020304" pitchFamily="18" charset="0"/>
                <a:cs typeface="Times New Roman" panose="02020603050405020304" pitchFamily="18" charset="0"/>
              </a:rPr>
              <a:t>Yapılmakta olanlar listesindeki işler bitirildiği zaman ise bu listeden çıkarılıp bitenler kategorisine yazılır.</a:t>
            </a:r>
          </a:p>
          <a:p>
            <a:pPr algn="just"/>
            <a:r>
              <a:rPr lang="tr-TR" dirty="0" smtClean="0">
                <a:latin typeface="Times New Roman" panose="02020603050405020304" pitchFamily="18" charset="0"/>
                <a:cs typeface="Times New Roman" panose="02020603050405020304" pitchFamily="18" charset="0"/>
              </a:rPr>
              <a:t>	</a:t>
            </a:r>
            <a:r>
              <a:rPr lang="tr-TR" b="1" dirty="0" err="1" smtClean="0">
                <a:latin typeface="Times New Roman" panose="02020603050405020304" pitchFamily="18" charset="0"/>
                <a:cs typeface="Times New Roman" panose="02020603050405020304" pitchFamily="18" charset="0"/>
              </a:rPr>
              <a:t>Kanban</a:t>
            </a:r>
            <a:r>
              <a:rPr lang="tr-TR" b="1" dirty="0" smtClean="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tekniği ile hangi işlerin yapılması gerektiği, hangilerinde sürecin devam ettiği ve hangilerinin </a:t>
            </a:r>
            <a:r>
              <a:rPr lang="tr-TR" dirty="0">
                <a:latin typeface="Times New Roman" panose="02020603050405020304" pitchFamily="18" charset="0"/>
                <a:cs typeface="Times New Roman" panose="02020603050405020304" pitchFamily="18" charset="0"/>
              </a:rPr>
              <a:t>bitirildiği net olarak görülür. Böylece hızlı bir şekilde performans analizi yapılabilir. Oldukça basit olan </a:t>
            </a:r>
            <a:r>
              <a:rPr lang="tr-TR" dirty="0" err="1">
                <a:latin typeface="Times New Roman" panose="02020603050405020304" pitchFamily="18" charset="0"/>
                <a:cs typeface="Times New Roman" panose="02020603050405020304" pitchFamily="18" charset="0"/>
              </a:rPr>
              <a:t>kanban</a:t>
            </a:r>
            <a:r>
              <a:rPr lang="tr-TR" dirty="0">
                <a:latin typeface="Times New Roman" panose="02020603050405020304" pitchFamily="18" charset="0"/>
                <a:cs typeface="Times New Roman" panose="02020603050405020304" pitchFamily="18" charset="0"/>
              </a:rPr>
              <a:t> tekniği ile iş verimliliği kısa sürede arttırılır.</a:t>
            </a: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797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341391" y="1455012"/>
            <a:ext cx="8510009" cy="3935594"/>
          </a:xfrm>
          <a:prstGeom prst="rect">
            <a:avLst/>
          </a:prstGeom>
        </p:spPr>
      </p:pic>
      <p:sp>
        <p:nvSpPr>
          <p:cNvPr id="3" name="Slayt Numarası Yer Tutucusu 2"/>
          <p:cNvSpPr>
            <a:spLocks noGrp="1"/>
          </p:cNvSpPr>
          <p:nvPr>
            <p:ph type="sldNum" sz="quarter" idx="12"/>
          </p:nvPr>
        </p:nvSpPr>
        <p:spPr/>
        <p:txBody>
          <a:bodyPr/>
          <a:lstStyle/>
          <a:p>
            <a:fld id="{A5972AB7-9745-40CA-B15D-0E3CE26E505D}" type="slidenum">
              <a:rPr lang="tr-TR" smtClean="0"/>
              <a:t>27</a:t>
            </a:fld>
            <a:endParaRPr lang="tr-TR"/>
          </a:p>
        </p:txBody>
      </p:sp>
    </p:spTree>
    <p:extLst>
      <p:ext uri="{BB962C8B-B14F-4D97-AF65-F5344CB8AC3E}">
        <p14:creationId xmlns:p14="http://schemas.microsoft.com/office/powerpoint/2010/main" val="3153166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61554" y="574767"/>
            <a:ext cx="10267406" cy="775062"/>
          </a:xfrm>
        </p:spPr>
        <p:txBody>
          <a:bodyPr>
            <a:normAutofit/>
          </a:bodyPr>
          <a:lstStyle/>
          <a:p>
            <a:r>
              <a:rPr lang="tr-TR" sz="3600" b="1" dirty="0" smtClean="0">
                <a:latin typeface="Times New Roman" panose="02020603050405020304" pitchFamily="18" charset="0"/>
                <a:cs typeface="Times New Roman" panose="02020603050405020304" pitchFamily="18" charset="0"/>
              </a:rPr>
              <a:t>4. Hızlı Planlama Yöntemi Nedir?</a:t>
            </a:r>
            <a:endParaRPr lang="tr-TR" sz="36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018903" y="2098766"/>
            <a:ext cx="10136777" cy="3143794"/>
          </a:xfrm>
        </p:spPr>
        <p:txBody>
          <a:bodyPr>
            <a:normAutofit/>
          </a:bodyPr>
          <a:lstStyle/>
          <a:p>
            <a:pPr algn="just"/>
            <a:r>
              <a:rPr lang="tr-TR" dirty="0" smtClean="0">
                <a:latin typeface="Times New Roman" panose="02020603050405020304" pitchFamily="18" charset="0"/>
                <a:cs typeface="Times New Roman" panose="02020603050405020304" pitchFamily="18" charset="0"/>
              </a:rPr>
              <a:t>	Günümüzün </a:t>
            </a:r>
            <a:r>
              <a:rPr lang="tr-TR" dirty="0">
                <a:latin typeface="Times New Roman" panose="02020603050405020304" pitchFamily="18" charset="0"/>
                <a:cs typeface="Times New Roman" panose="02020603050405020304" pitchFamily="18" charset="0"/>
              </a:rPr>
              <a:t>popüler koçlarından ve yazarlarından </a:t>
            </a:r>
            <a:r>
              <a:rPr lang="tr-TR" b="1" dirty="0" err="1">
                <a:latin typeface="Times New Roman" panose="02020603050405020304" pitchFamily="18" charset="0"/>
                <a:cs typeface="Times New Roman" panose="02020603050405020304" pitchFamily="18" charset="0"/>
              </a:rPr>
              <a:t>Anthony</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Jay</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Robbins</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tarafından geliştirilen hızlı planlama yöntemi, en etkili zaman yönetimi teknikleri arasında bulunan bir diğer tekniktir. Hızlı planlama yöntemi, kişinin hedeflediği şeyler arasında neye öncelik verdiğini belirlemesini sağlayan bir zaman yönetimi tekniğidir.</a:t>
            </a:r>
          </a:p>
          <a:p>
            <a:pPr algn="just"/>
            <a:r>
              <a:rPr lang="tr-TR" dirty="0" smtClean="0">
                <a:latin typeface="Times New Roman" panose="02020603050405020304" pitchFamily="18" charset="0"/>
                <a:cs typeface="Times New Roman" panose="02020603050405020304" pitchFamily="18" charset="0"/>
              </a:rPr>
              <a:t>	Hızlı </a:t>
            </a:r>
            <a:r>
              <a:rPr lang="tr-TR" dirty="0">
                <a:latin typeface="Times New Roman" panose="02020603050405020304" pitchFamily="18" charset="0"/>
                <a:cs typeface="Times New Roman" panose="02020603050405020304" pitchFamily="18" charset="0"/>
              </a:rPr>
              <a:t>planlama yönteminde kişi önceliklerini fark eder ve bunları gerçekleştirmek üzere esnek bir plan çıkarır. Hızlı planlama yöntemi sadece bir zaman yönetimi tekniği değildir; yaşamın hemen her alanında uygulanabilir.</a:t>
            </a:r>
          </a:p>
          <a:p>
            <a:endParaRPr lang="tr-TR" dirty="0"/>
          </a:p>
        </p:txBody>
      </p:sp>
    </p:spTree>
    <p:extLst>
      <p:ext uri="{BB962C8B-B14F-4D97-AF65-F5344CB8AC3E}">
        <p14:creationId xmlns:p14="http://schemas.microsoft.com/office/powerpoint/2010/main" val="987068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ızlı planlama yönte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397" y="919977"/>
            <a:ext cx="9691934" cy="4482196"/>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A5972AB7-9745-40CA-B15D-0E3CE26E505D}" type="slidenum">
              <a:rPr lang="tr-TR" smtClean="0"/>
              <a:t>29</a:t>
            </a:fld>
            <a:endParaRPr lang="tr-TR"/>
          </a:p>
        </p:txBody>
      </p:sp>
    </p:spTree>
    <p:extLst>
      <p:ext uri="{BB962C8B-B14F-4D97-AF65-F5344CB8AC3E}">
        <p14:creationId xmlns:p14="http://schemas.microsoft.com/office/powerpoint/2010/main" val="250254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01783" y="1497873"/>
            <a:ext cx="9283336" cy="3785652"/>
          </a:xfrm>
          <a:prstGeom prst="rect">
            <a:avLst/>
          </a:prstGeom>
        </p:spPr>
        <p:txBody>
          <a:bodyPr wrap="square">
            <a:spAutoFit/>
          </a:bodyPr>
          <a:lstStyle/>
          <a:p>
            <a:r>
              <a:rPr lang="tr-TR" sz="4000" b="1" dirty="0" smtClean="0">
                <a:latin typeface="Times New Roman" panose="02020603050405020304" pitchFamily="18" charset="0"/>
                <a:cs typeface="Times New Roman" panose="02020603050405020304" pitchFamily="18" charset="0"/>
              </a:rPr>
              <a:t>Zaman Yönetimi Nedir </a:t>
            </a:r>
          </a:p>
          <a:p>
            <a:endParaRPr lang="tr-TR" sz="4000" dirty="0">
              <a:latin typeface="Times New Roman" panose="02020603050405020304" pitchFamily="18" charset="0"/>
              <a:cs typeface="Times New Roman" panose="02020603050405020304" pitchFamily="18" charset="0"/>
            </a:endParaRPr>
          </a:p>
          <a:p>
            <a:pPr algn="just"/>
            <a:r>
              <a:rPr lang="tr-TR" sz="4000" dirty="0" smtClean="0">
                <a:latin typeface="Times New Roman" panose="02020603050405020304" pitchFamily="18" charset="0"/>
                <a:cs typeface="Times New Roman" panose="02020603050405020304" pitchFamily="18" charset="0"/>
              </a:rPr>
              <a:t>	Zaman yönetimi bize verilmiş olan zamanı en verimli şekilde kullanmayı, zamanı kontrol etmeyi öngören bir yönetim anlayışıdır.</a:t>
            </a:r>
            <a:endParaRPr lang="tr-TR" sz="4000" dirty="0">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A5972AB7-9745-40CA-B15D-0E3CE26E505D}" type="slidenum">
              <a:rPr lang="tr-TR" smtClean="0"/>
              <a:t>3</a:t>
            </a:fld>
            <a:endParaRPr lang="tr-TR"/>
          </a:p>
        </p:txBody>
      </p:sp>
    </p:spTree>
    <p:extLst>
      <p:ext uri="{BB962C8B-B14F-4D97-AF65-F5344CB8AC3E}">
        <p14:creationId xmlns:p14="http://schemas.microsoft.com/office/powerpoint/2010/main" val="629180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435429"/>
            <a:ext cx="8821783" cy="1193073"/>
          </a:xfrm>
        </p:spPr>
        <p:txBody>
          <a:bodyPr>
            <a:normAutofit fontScale="90000"/>
          </a:bodyPr>
          <a:lstStyle/>
          <a:p>
            <a:r>
              <a:rPr lang="tr-TR" sz="4000" b="1" dirty="0" smtClean="0">
                <a:latin typeface="Times New Roman" panose="02020603050405020304" pitchFamily="18" charset="0"/>
                <a:cs typeface="Times New Roman" panose="02020603050405020304" pitchFamily="18" charset="0"/>
              </a:rPr>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5</a:t>
            </a:r>
            <a:r>
              <a:rPr lang="tr-TR" sz="4000" b="1" dirty="0">
                <a:latin typeface="Times New Roman" panose="02020603050405020304" pitchFamily="18" charset="0"/>
                <a:cs typeface="Times New Roman" panose="02020603050405020304" pitchFamily="18" charset="0"/>
              </a:rPr>
              <a:t>. </a:t>
            </a:r>
            <a:r>
              <a:rPr lang="tr-TR" sz="4000" b="1" dirty="0" err="1">
                <a:latin typeface="Times New Roman" panose="02020603050405020304" pitchFamily="18" charset="0"/>
                <a:cs typeface="Times New Roman" panose="02020603050405020304" pitchFamily="18" charset="0"/>
              </a:rPr>
              <a:t>Pareto</a:t>
            </a:r>
            <a:r>
              <a:rPr lang="tr-TR" sz="4000" b="1" dirty="0">
                <a:latin typeface="Times New Roman" panose="02020603050405020304" pitchFamily="18" charset="0"/>
                <a:cs typeface="Times New Roman" panose="02020603050405020304" pitchFamily="18" charset="0"/>
              </a:rPr>
              <a:t> Prensibi Nedir?</a:t>
            </a:r>
            <a:br>
              <a:rPr lang="tr-TR" sz="4000" b="1" dirty="0">
                <a:latin typeface="Times New Roman" panose="02020603050405020304" pitchFamily="18" charset="0"/>
                <a:cs typeface="Times New Roman" panose="02020603050405020304" pitchFamily="18" charset="0"/>
              </a:rPr>
            </a:br>
            <a:endParaRPr lang="tr-TR" sz="40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193074" y="1419497"/>
            <a:ext cx="9875520" cy="4075612"/>
          </a:xfrm>
        </p:spPr>
        <p:txBody>
          <a:bodyPr>
            <a:noAutofit/>
          </a:bodyPr>
          <a:lstStyle/>
          <a:p>
            <a:pPr algn="just"/>
            <a:r>
              <a:rPr lang="tr-TR" sz="2800" dirty="0" smtClean="0">
                <a:latin typeface="Times New Roman" panose="02020603050405020304" pitchFamily="18" charset="0"/>
                <a:cs typeface="Times New Roman" panose="02020603050405020304" pitchFamily="18" charset="0"/>
              </a:rPr>
              <a:t>	</a:t>
            </a:r>
            <a:r>
              <a:rPr lang="tr-TR" sz="2800" b="1" dirty="0" err="1" smtClean="0">
                <a:latin typeface="Times New Roman" panose="02020603050405020304" pitchFamily="18" charset="0"/>
                <a:cs typeface="Times New Roman" panose="02020603050405020304" pitchFamily="18" charset="0"/>
              </a:rPr>
              <a:t>Pareto</a:t>
            </a:r>
            <a:r>
              <a:rPr lang="tr-TR" sz="2800" b="1" dirty="0" smtClean="0">
                <a:latin typeface="Times New Roman" panose="02020603050405020304" pitchFamily="18" charset="0"/>
                <a:cs typeface="Times New Roman" panose="02020603050405020304" pitchFamily="18" charset="0"/>
              </a:rPr>
              <a:t> </a:t>
            </a:r>
            <a:r>
              <a:rPr lang="tr-TR" sz="2800" b="1" dirty="0">
                <a:latin typeface="Times New Roman" panose="02020603050405020304" pitchFamily="18" charset="0"/>
                <a:cs typeface="Times New Roman" panose="02020603050405020304" pitchFamily="18" charset="0"/>
              </a:rPr>
              <a:t>prensibi, bitirilmesi gereken işlerin %80’inin %20’lik zaman </a:t>
            </a:r>
            <a:r>
              <a:rPr lang="tr-TR" sz="2800" dirty="0">
                <a:latin typeface="Times New Roman" panose="02020603050405020304" pitchFamily="18" charset="0"/>
                <a:cs typeface="Times New Roman" panose="02020603050405020304" pitchFamily="18" charset="0"/>
              </a:rPr>
              <a:t>içerisinde, kalan %20'lik bölümün ise zamanın %80'inin kullanılmasıyla yerine getirilmesi şeklinde uygulanan bir zaman yönetimi tekniğidir.</a:t>
            </a:r>
          </a:p>
          <a:p>
            <a:pPr algn="just"/>
            <a:r>
              <a:rPr lang="tr-TR" sz="2800" dirty="0" smtClean="0">
                <a:latin typeface="Times New Roman" panose="02020603050405020304" pitchFamily="18" charset="0"/>
                <a:cs typeface="Times New Roman" panose="02020603050405020304" pitchFamily="18" charset="0"/>
              </a:rPr>
              <a:t>	</a:t>
            </a:r>
            <a:r>
              <a:rPr lang="tr-TR" sz="2800" b="1" dirty="0" err="1" smtClean="0">
                <a:latin typeface="Times New Roman" panose="02020603050405020304" pitchFamily="18" charset="0"/>
                <a:cs typeface="Times New Roman" panose="02020603050405020304" pitchFamily="18" charset="0"/>
              </a:rPr>
              <a:t>Pareto</a:t>
            </a:r>
            <a:r>
              <a:rPr lang="tr-TR" sz="2800" b="1" dirty="0" smtClean="0">
                <a:latin typeface="Times New Roman" panose="02020603050405020304" pitchFamily="18" charset="0"/>
                <a:cs typeface="Times New Roman" panose="02020603050405020304" pitchFamily="18" charset="0"/>
              </a:rPr>
              <a:t> </a:t>
            </a:r>
            <a:r>
              <a:rPr lang="tr-TR" sz="2800" b="1" dirty="0">
                <a:latin typeface="Times New Roman" panose="02020603050405020304" pitchFamily="18" charset="0"/>
                <a:cs typeface="Times New Roman" panose="02020603050405020304" pitchFamily="18" charset="0"/>
              </a:rPr>
              <a:t>prensibi, tıpkı Eisenhower matrisi </a:t>
            </a:r>
            <a:r>
              <a:rPr lang="tr-TR" sz="2800" dirty="0">
                <a:latin typeface="Times New Roman" panose="02020603050405020304" pitchFamily="18" charset="0"/>
                <a:cs typeface="Times New Roman" panose="02020603050405020304" pitchFamily="18" charset="0"/>
              </a:rPr>
              <a:t>gibi </a:t>
            </a:r>
            <a:r>
              <a:rPr lang="tr-TR" sz="2800" dirty="0" err="1">
                <a:latin typeface="Times New Roman" panose="02020603050405020304" pitchFamily="18" charset="0"/>
                <a:cs typeface="Times New Roman" panose="02020603050405020304" pitchFamily="18" charset="0"/>
              </a:rPr>
              <a:t>önceliklendirilmesi</a:t>
            </a:r>
            <a:r>
              <a:rPr lang="tr-TR" sz="2800" dirty="0">
                <a:latin typeface="Times New Roman" panose="02020603050405020304" pitchFamily="18" charset="0"/>
                <a:cs typeface="Times New Roman" panose="02020603050405020304" pitchFamily="18" charset="0"/>
              </a:rPr>
              <a:t> gereken işlerin daha büyük bir zaman diliminde, </a:t>
            </a:r>
            <a:r>
              <a:rPr lang="tr-TR" sz="2800" dirty="0" err="1">
                <a:latin typeface="Times New Roman" panose="02020603050405020304" pitchFamily="18" charset="0"/>
                <a:cs typeface="Times New Roman" panose="02020603050405020304" pitchFamily="18" charset="0"/>
              </a:rPr>
              <a:t>aciliyeti</a:t>
            </a:r>
            <a:r>
              <a:rPr lang="tr-TR" sz="2800" dirty="0">
                <a:latin typeface="Times New Roman" panose="02020603050405020304" pitchFamily="18" charset="0"/>
                <a:cs typeface="Times New Roman" panose="02020603050405020304" pitchFamily="18" charset="0"/>
              </a:rPr>
              <a:t> olmayan işlerin ise daha küçük bir zaman diliminde bitirilmesi gerektiğini savunur. </a:t>
            </a:r>
            <a:r>
              <a:rPr lang="tr-TR" sz="2800" dirty="0" err="1">
                <a:latin typeface="Times New Roman" panose="02020603050405020304" pitchFamily="18" charset="0"/>
                <a:cs typeface="Times New Roman" panose="02020603050405020304" pitchFamily="18" charset="0"/>
              </a:rPr>
              <a:t>Pareto</a:t>
            </a:r>
            <a:r>
              <a:rPr lang="tr-TR" sz="2800" dirty="0">
                <a:latin typeface="Times New Roman" panose="02020603050405020304" pitchFamily="18" charset="0"/>
                <a:cs typeface="Times New Roman" panose="02020603050405020304" pitchFamily="18" charset="0"/>
              </a:rPr>
              <a:t> prensibi, kişiyi işlerini bitirmek için ne kadar vakit ayırması gerektiği konusunda yönlendirdiği için en etkili zaman yönetimi teknikleri arasında gösterilir.</a:t>
            </a:r>
          </a:p>
        </p:txBody>
      </p:sp>
    </p:spTree>
    <p:extLst>
      <p:ext uri="{BB962C8B-B14F-4D97-AF65-F5344CB8AC3E}">
        <p14:creationId xmlns:p14="http://schemas.microsoft.com/office/powerpoint/2010/main" val="2874269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areto prensib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863" y="1139663"/>
            <a:ext cx="10101943" cy="4671812"/>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A5972AB7-9745-40CA-B15D-0E3CE26E505D}" type="slidenum">
              <a:rPr lang="tr-TR" smtClean="0"/>
              <a:t>31</a:t>
            </a:fld>
            <a:endParaRPr lang="tr-TR"/>
          </a:p>
        </p:txBody>
      </p:sp>
    </p:spTree>
    <p:extLst>
      <p:ext uri="{BB962C8B-B14F-4D97-AF65-F5344CB8AC3E}">
        <p14:creationId xmlns:p14="http://schemas.microsoft.com/office/powerpoint/2010/main" val="909236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644435"/>
            <a:ext cx="9144000" cy="1158239"/>
          </a:xfrm>
        </p:spPr>
        <p:txBody>
          <a:bodyPr>
            <a:normAutofit fontScale="90000"/>
          </a:bodyPr>
          <a:lstStyle/>
          <a:p>
            <a:r>
              <a:rPr lang="fi-FI" sz="4000" b="1" dirty="0">
                <a:latin typeface="Times New Roman" panose="02020603050405020304" pitchFamily="18" charset="0"/>
                <a:cs typeface="Times New Roman" panose="02020603050405020304" pitchFamily="18" charset="0"/>
              </a:rPr>
              <a:t>6. 168 Saat Tekniği Nedir?</a:t>
            </a:r>
            <a:br>
              <a:rPr lang="fi-FI" sz="4000" b="1" dirty="0">
                <a:latin typeface="Times New Roman" panose="02020603050405020304" pitchFamily="18" charset="0"/>
                <a:cs typeface="Times New Roman" panose="02020603050405020304" pitchFamily="18" charset="0"/>
              </a:rPr>
            </a:br>
            <a:endParaRPr lang="tr-TR" sz="40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088571" y="1889759"/>
            <a:ext cx="10276115" cy="3735977"/>
          </a:xfrm>
        </p:spPr>
        <p:txBody>
          <a:bodyPr>
            <a:noAutofit/>
          </a:bodyPr>
          <a:lstStyle/>
          <a:p>
            <a:pPr algn="just"/>
            <a:r>
              <a:rPr lang="tr-TR" sz="3200" dirty="0" smtClean="0">
                <a:latin typeface="Times New Roman" panose="02020603050405020304" pitchFamily="18" charset="0"/>
                <a:cs typeface="Times New Roman" panose="02020603050405020304" pitchFamily="18" charset="0"/>
              </a:rPr>
              <a:t>	Yazar </a:t>
            </a:r>
            <a:r>
              <a:rPr lang="tr-TR" sz="3200" b="1" dirty="0">
                <a:latin typeface="Times New Roman" panose="02020603050405020304" pitchFamily="18" charset="0"/>
                <a:cs typeface="Times New Roman" panose="02020603050405020304" pitchFamily="18" charset="0"/>
              </a:rPr>
              <a:t>Laura </a:t>
            </a:r>
            <a:r>
              <a:rPr lang="tr-TR" sz="3200" b="1" dirty="0" err="1">
                <a:latin typeface="Times New Roman" panose="02020603050405020304" pitchFamily="18" charset="0"/>
                <a:cs typeface="Times New Roman" panose="02020603050405020304" pitchFamily="18" charset="0"/>
              </a:rPr>
              <a:t>Vanderkam</a:t>
            </a:r>
            <a:r>
              <a:rPr lang="tr-TR" sz="3200" b="1" dirty="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tarafından geliştirilen 168 saat tekniği, en etkili zaman yönetimi teknikleri listesinde bulunan bir diğer yöntemdir. </a:t>
            </a:r>
            <a:r>
              <a:rPr lang="tr-TR" sz="3200" b="1" dirty="0">
                <a:latin typeface="Times New Roman" panose="02020603050405020304" pitchFamily="18" charset="0"/>
                <a:cs typeface="Times New Roman" panose="02020603050405020304" pitchFamily="18" charset="0"/>
              </a:rPr>
              <a:t>168 saat tekniği, bir haftanın 168 saat olduğunu kabul ederek </a:t>
            </a:r>
            <a:r>
              <a:rPr lang="tr-TR" sz="3200" dirty="0">
                <a:latin typeface="Times New Roman" panose="02020603050405020304" pitchFamily="18" charset="0"/>
                <a:cs typeface="Times New Roman" panose="02020603050405020304" pitchFamily="18" charset="0"/>
              </a:rPr>
              <a:t>önemli olan işlere öncelik vermek koşuluyla zamanı yeniden planlamayı öneren bir tekniktir. Bu teknikte 168 saat, 1 haftada bulunan saatlerin toplam sayısını ifade eder. </a:t>
            </a:r>
          </a:p>
        </p:txBody>
      </p:sp>
    </p:spTree>
    <p:extLst>
      <p:ext uri="{BB962C8B-B14F-4D97-AF65-F5344CB8AC3E}">
        <p14:creationId xmlns:p14="http://schemas.microsoft.com/office/powerpoint/2010/main" val="4115900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68 saat tekni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65" y="914401"/>
            <a:ext cx="9671463" cy="4934282"/>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A5972AB7-9745-40CA-B15D-0E3CE26E505D}" type="slidenum">
              <a:rPr lang="tr-TR" smtClean="0"/>
              <a:t>33</a:t>
            </a:fld>
            <a:endParaRPr lang="tr-TR"/>
          </a:p>
        </p:txBody>
      </p:sp>
    </p:spTree>
    <p:extLst>
      <p:ext uri="{BB962C8B-B14F-4D97-AF65-F5344CB8AC3E}">
        <p14:creationId xmlns:p14="http://schemas.microsoft.com/office/powerpoint/2010/main" val="144590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18902" y="774019"/>
            <a:ext cx="9492343" cy="654187"/>
          </a:xfrm>
        </p:spPr>
        <p:txBody>
          <a:bodyPr>
            <a:normAutofit/>
          </a:bodyPr>
          <a:lstStyle/>
          <a:p>
            <a:r>
              <a:rPr lang="tr-TR" sz="4000" b="1" dirty="0">
                <a:latin typeface="Times New Roman" panose="02020603050405020304" pitchFamily="18" charset="0"/>
                <a:cs typeface="Times New Roman" panose="02020603050405020304" pitchFamily="18" charset="0"/>
              </a:rPr>
              <a:t>7. Kafein Şekerlemesi Yöntemi Nedir</a:t>
            </a:r>
            <a:r>
              <a:rPr lang="tr-TR" sz="4000" b="1" dirty="0" smtClean="0">
                <a:latin typeface="Times New Roman" panose="02020603050405020304" pitchFamily="18" charset="0"/>
                <a:cs typeface="Times New Roman" panose="02020603050405020304" pitchFamily="18" charset="0"/>
              </a:rPr>
              <a:t>?</a:t>
            </a:r>
            <a:endParaRPr lang="tr-TR" sz="40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332411" y="1915887"/>
            <a:ext cx="9710058" cy="3892730"/>
          </a:xfrm>
        </p:spPr>
        <p:txBody>
          <a:bodyPr>
            <a:noAutofit/>
          </a:bodyPr>
          <a:lstStyle/>
          <a:p>
            <a:pPr algn="just"/>
            <a:r>
              <a:rPr lang="tr-TR" sz="2800" dirty="0" smtClean="0">
                <a:latin typeface="Times New Roman" panose="02020603050405020304" pitchFamily="18" charset="0"/>
                <a:cs typeface="Times New Roman" panose="02020603050405020304" pitchFamily="18" charset="0"/>
              </a:rPr>
              <a:t>	</a:t>
            </a:r>
            <a:r>
              <a:rPr lang="tr-TR" sz="2800" b="1" dirty="0" smtClean="0">
                <a:latin typeface="Times New Roman" panose="02020603050405020304" pitchFamily="18" charset="0"/>
                <a:cs typeface="Times New Roman" panose="02020603050405020304" pitchFamily="18" charset="0"/>
              </a:rPr>
              <a:t>Kafein </a:t>
            </a:r>
            <a:r>
              <a:rPr lang="tr-TR" sz="2800" b="1" dirty="0">
                <a:latin typeface="Times New Roman" panose="02020603050405020304" pitchFamily="18" charset="0"/>
                <a:cs typeface="Times New Roman" panose="02020603050405020304" pitchFamily="18" charset="0"/>
              </a:rPr>
              <a:t>şekerlemesi yöntemi</a:t>
            </a:r>
            <a:r>
              <a:rPr lang="tr-TR" sz="2800" dirty="0">
                <a:latin typeface="Times New Roman" panose="02020603050405020304" pitchFamily="18" charset="0"/>
                <a:cs typeface="Times New Roman" panose="02020603050405020304" pitchFamily="18" charset="0"/>
              </a:rPr>
              <a:t>, aslında bir</a:t>
            </a:r>
            <a:r>
              <a:rPr lang="tr-TR" sz="2800" b="1" dirty="0">
                <a:latin typeface="Times New Roman" panose="02020603050405020304" pitchFamily="18" charset="0"/>
                <a:cs typeface="Times New Roman" panose="02020603050405020304" pitchFamily="18" charset="0"/>
              </a:rPr>
              <a:t> zaman yönetimi tekniği değildir ancak </a:t>
            </a:r>
            <a:r>
              <a:rPr lang="tr-TR" sz="2800" dirty="0">
                <a:latin typeface="Times New Roman" panose="02020603050405020304" pitchFamily="18" charset="0"/>
                <a:cs typeface="Times New Roman" panose="02020603050405020304" pitchFamily="18" charset="0"/>
              </a:rPr>
              <a:t>yoğun çalışan kişilerin etkili zaman yönetimine yardımcı olan bir yöntemdir. Kafein şekerlemesi yöntemi dinç hissetmek için uygulanır.</a:t>
            </a:r>
          </a:p>
          <a:p>
            <a:pPr algn="just"/>
            <a:r>
              <a:rPr lang="tr-TR" sz="2800" dirty="0" smtClean="0">
                <a:latin typeface="Times New Roman" panose="02020603050405020304" pitchFamily="18" charset="0"/>
                <a:cs typeface="Times New Roman" panose="02020603050405020304" pitchFamily="18" charset="0"/>
              </a:rPr>
              <a:t>	Kafein </a:t>
            </a:r>
            <a:r>
              <a:rPr lang="tr-TR" sz="2800" dirty="0">
                <a:latin typeface="Times New Roman" panose="02020603050405020304" pitchFamily="18" charset="0"/>
                <a:cs typeface="Times New Roman" panose="02020603050405020304" pitchFamily="18" charset="0"/>
              </a:rPr>
              <a:t>şekerlemesi yöntemini uygulamak için bir kupa kahve içilmelidir ve ardından 15-20 dakika boyunca uyumak gerekir. Kafein ortalama 20 dakika içerisinde etkisini gösterecektir. Tam bu sırada uyanıp işlerinize devam etmeniz gerekir. Böylece eskisine göre daha zinde olmak ve uyku halinden kurtulmak mümkündür. </a:t>
            </a:r>
          </a:p>
        </p:txBody>
      </p:sp>
    </p:spTree>
    <p:extLst>
      <p:ext uri="{BB962C8B-B14F-4D97-AF65-F5344CB8AC3E}">
        <p14:creationId xmlns:p14="http://schemas.microsoft.com/office/powerpoint/2010/main" val="4102679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afein şekerlemesi yönte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92" y="1001487"/>
            <a:ext cx="9980271" cy="4615542"/>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A5972AB7-9745-40CA-B15D-0E3CE26E505D}" type="slidenum">
              <a:rPr lang="tr-TR" smtClean="0"/>
              <a:t>35</a:t>
            </a:fld>
            <a:endParaRPr lang="tr-TR"/>
          </a:p>
        </p:txBody>
      </p:sp>
    </p:spTree>
    <p:extLst>
      <p:ext uri="{BB962C8B-B14F-4D97-AF65-F5344CB8AC3E}">
        <p14:creationId xmlns:p14="http://schemas.microsoft.com/office/powerpoint/2010/main" val="4058054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10789" y="1122364"/>
            <a:ext cx="9727474" cy="776105"/>
          </a:xfrm>
        </p:spPr>
        <p:txBody>
          <a:bodyPr>
            <a:normAutofit/>
          </a:bodyPr>
          <a:lstStyle/>
          <a:p>
            <a:r>
              <a:rPr lang="nn-NO" sz="4000" b="1" dirty="0">
                <a:latin typeface="Times New Roman" panose="02020603050405020304" pitchFamily="18" charset="0"/>
                <a:cs typeface="Times New Roman" panose="02020603050405020304" pitchFamily="18" charset="0"/>
              </a:rPr>
              <a:t>8. “O Kurbağayı Ye” Tekniği Nedir</a:t>
            </a:r>
            <a:r>
              <a:rPr lang="nn-NO" sz="4000" b="1" dirty="0" smtClean="0">
                <a:latin typeface="Times New Roman" panose="02020603050405020304" pitchFamily="18" charset="0"/>
                <a:cs typeface="Times New Roman" panose="02020603050405020304" pitchFamily="18" charset="0"/>
              </a:rPr>
              <a:t>?</a:t>
            </a:r>
            <a:endParaRPr lang="tr-TR" dirty="0"/>
          </a:p>
        </p:txBody>
      </p:sp>
      <p:sp>
        <p:nvSpPr>
          <p:cNvPr id="3" name="Alt Başlık 2"/>
          <p:cNvSpPr>
            <a:spLocks noGrp="1"/>
          </p:cNvSpPr>
          <p:nvPr>
            <p:ph type="subTitle" idx="1"/>
          </p:nvPr>
        </p:nvSpPr>
        <p:spPr>
          <a:xfrm>
            <a:off x="1114697" y="2255520"/>
            <a:ext cx="9683931" cy="3378926"/>
          </a:xfrm>
        </p:spPr>
        <p:txBody>
          <a:bodyPr>
            <a:noAutofit/>
          </a:bodyPr>
          <a:lstStyle/>
          <a:p>
            <a:pPr algn="just"/>
            <a:r>
              <a:rPr lang="tr-TR" sz="3200" dirty="0" smtClean="0">
                <a:latin typeface="Times New Roman" panose="02020603050405020304" pitchFamily="18" charset="0"/>
                <a:cs typeface="Times New Roman" panose="02020603050405020304" pitchFamily="18" charset="0"/>
              </a:rPr>
              <a:t>	Kişisel </a:t>
            </a:r>
            <a:r>
              <a:rPr lang="tr-TR" sz="3200" dirty="0">
                <a:latin typeface="Times New Roman" panose="02020603050405020304" pitchFamily="18" charset="0"/>
                <a:cs typeface="Times New Roman" panose="02020603050405020304" pitchFamily="18" charset="0"/>
              </a:rPr>
              <a:t>gelişim yazarı ve motivasyon konuşmacısı </a:t>
            </a:r>
            <a:r>
              <a:rPr lang="tr-TR" sz="3200" b="1" dirty="0" err="1">
                <a:latin typeface="Times New Roman" panose="02020603050405020304" pitchFamily="18" charset="0"/>
                <a:cs typeface="Times New Roman" panose="02020603050405020304" pitchFamily="18" charset="0"/>
              </a:rPr>
              <a:t>Brian</a:t>
            </a:r>
            <a:r>
              <a:rPr lang="tr-TR" sz="3200" b="1" dirty="0">
                <a:latin typeface="Times New Roman" panose="02020603050405020304" pitchFamily="18" charset="0"/>
                <a:cs typeface="Times New Roman" panose="02020603050405020304" pitchFamily="18" charset="0"/>
              </a:rPr>
              <a:t> </a:t>
            </a:r>
            <a:r>
              <a:rPr lang="tr-TR" sz="3200" b="1" dirty="0" err="1">
                <a:latin typeface="Times New Roman" panose="02020603050405020304" pitchFamily="18" charset="0"/>
                <a:cs typeface="Times New Roman" panose="02020603050405020304" pitchFamily="18" charset="0"/>
              </a:rPr>
              <a:t>Tracy'nin</a:t>
            </a:r>
            <a:r>
              <a:rPr lang="tr-TR" sz="3200" b="1" dirty="0">
                <a:latin typeface="Times New Roman" panose="02020603050405020304" pitchFamily="18" charset="0"/>
                <a:cs typeface="Times New Roman" panose="02020603050405020304" pitchFamily="18" charset="0"/>
              </a:rPr>
              <a:t> önerdiği bu </a:t>
            </a:r>
            <a:r>
              <a:rPr lang="tr-TR" sz="3200" dirty="0">
                <a:latin typeface="Times New Roman" panose="02020603050405020304" pitchFamily="18" charset="0"/>
                <a:cs typeface="Times New Roman" panose="02020603050405020304" pitchFamily="18" charset="0"/>
              </a:rPr>
              <a:t>teknik, </a:t>
            </a:r>
            <a:r>
              <a:rPr lang="tr-TR" sz="3200" b="1" dirty="0">
                <a:latin typeface="Times New Roman" panose="02020603050405020304" pitchFamily="18" charset="0"/>
                <a:cs typeface="Times New Roman" panose="02020603050405020304" pitchFamily="18" charset="0"/>
              </a:rPr>
              <a:t>Mark Twain’in "Sabah ilk işiniz canlı bir kurbağayı yemek olsun, böylece günün geri kalan kısmında daha kötü bir şeyle karşılaşmazsınız"</a:t>
            </a:r>
            <a:r>
              <a:rPr lang="tr-TR" sz="3200" dirty="0">
                <a:latin typeface="Times New Roman" panose="02020603050405020304" pitchFamily="18" charset="0"/>
                <a:cs typeface="Times New Roman" panose="02020603050405020304" pitchFamily="18" charset="0"/>
              </a:rPr>
              <a:t> cümlesinden doğmuştur. Burada kurbağa yemek, </a:t>
            </a:r>
            <a:r>
              <a:rPr lang="tr-TR" sz="3200" b="1" dirty="0">
                <a:latin typeface="Times New Roman" panose="02020603050405020304" pitchFamily="18" charset="0"/>
                <a:cs typeface="Times New Roman" panose="02020603050405020304" pitchFamily="18" charset="0"/>
              </a:rPr>
              <a:t>üstesinden gelmesi en zor ve en yapmak istemediğimiz işi temsil </a:t>
            </a:r>
            <a:r>
              <a:rPr lang="tr-TR" sz="3200" dirty="0">
                <a:latin typeface="Times New Roman" panose="02020603050405020304" pitchFamily="18" charset="0"/>
                <a:cs typeface="Times New Roman" panose="02020603050405020304" pitchFamily="18" charset="0"/>
              </a:rPr>
              <a:t>eder. Önce bu görevi bitirmek, sevilen ve kolay bitirilecek görevleri yerine getirmek için kişiye motivasyon sağlayacaktır</a:t>
            </a:r>
            <a:r>
              <a:rPr lang="tr-TR" sz="3200" dirty="0"/>
              <a:t>.</a:t>
            </a:r>
          </a:p>
        </p:txBody>
      </p:sp>
    </p:spTree>
    <p:extLst>
      <p:ext uri="{BB962C8B-B14F-4D97-AF65-F5344CB8AC3E}">
        <p14:creationId xmlns:p14="http://schemas.microsoft.com/office/powerpoint/2010/main" val="2892419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 kurbağayı ye tekni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411" y="1309575"/>
            <a:ext cx="9709531" cy="4490334"/>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A5972AB7-9745-40CA-B15D-0E3CE26E505D}" type="slidenum">
              <a:rPr lang="tr-TR" smtClean="0"/>
              <a:t>37</a:t>
            </a:fld>
            <a:endParaRPr lang="tr-TR"/>
          </a:p>
        </p:txBody>
      </p:sp>
    </p:spTree>
    <p:extLst>
      <p:ext uri="{BB962C8B-B14F-4D97-AF65-F5344CB8AC3E}">
        <p14:creationId xmlns:p14="http://schemas.microsoft.com/office/powerpoint/2010/main" val="2763923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76250" y="695645"/>
            <a:ext cx="9213669" cy="828356"/>
          </a:xfrm>
        </p:spPr>
        <p:txBody>
          <a:bodyPr>
            <a:normAutofit fontScale="90000"/>
          </a:bodyPr>
          <a:lstStyle/>
          <a:p>
            <a:r>
              <a:rPr lang="en-US" sz="3600" b="1" dirty="0">
                <a:latin typeface="Times New Roman" panose="02020603050405020304" pitchFamily="18" charset="0"/>
                <a:cs typeface="Times New Roman" panose="02020603050405020304" pitchFamily="18" charset="0"/>
              </a:rPr>
              <a:t>9. GTD (Getting Things Done) </a:t>
            </a:r>
            <a:r>
              <a:rPr lang="en-US" sz="3600" b="1" dirty="0" err="1">
                <a:latin typeface="Times New Roman" panose="02020603050405020304" pitchFamily="18" charset="0"/>
                <a:cs typeface="Times New Roman" panose="02020603050405020304" pitchFamily="18" charset="0"/>
              </a:rPr>
              <a:t>Tekniği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Nedir</a:t>
            </a:r>
            <a:r>
              <a:rPr lang="en-US" sz="3600" b="1" dirty="0">
                <a:latin typeface="Times New Roman" panose="02020603050405020304" pitchFamily="18" charset="0"/>
                <a:cs typeface="Times New Roman" panose="02020603050405020304" pitchFamily="18" charset="0"/>
              </a:rPr>
              <a:t>?</a:t>
            </a:r>
            <a:br>
              <a:rPr lang="en-US" sz="3600" b="1" dirty="0">
                <a:latin typeface="Times New Roman" panose="02020603050405020304" pitchFamily="18" charset="0"/>
                <a:cs typeface="Times New Roman" panose="02020603050405020304" pitchFamily="18" charset="0"/>
              </a:rPr>
            </a:br>
            <a:endParaRPr lang="tr-TR" sz="36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940526" y="1297577"/>
            <a:ext cx="10267405" cy="5094514"/>
          </a:xfrm>
        </p:spPr>
        <p:txBody>
          <a:bodyPr>
            <a:normAutofit fontScale="25000" lnSpcReduction="20000"/>
          </a:bodyPr>
          <a:lstStyle/>
          <a:p>
            <a:pPr algn="just">
              <a:lnSpc>
                <a:spcPct val="170000"/>
              </a:lnSpc>
            </a:pPr>
            <a:r>
              <a:rPr lang="tr-TR" sz="3400" dirty="0" smtClean="0">
                <a:latin typeface="Times New Roman" panose="02020603050405020304" pitchFamily="18" charset="0"/>
                <a:cs typeface="Times New Roman" panose="02020603050405020304" pitchFamily="18" charset="0"/>
              </a:rPr>
              <a:t>	</a:t>
            </a:r>
            <a:r>
              <a:rPr lang="tr-TR" sz="6400" dirty="0" smtClean="0">
                <a:latin typeface="Times New Roman" panose="02020603050405020304" pitchFamily="18" charset="0"/>
                <a:cs typeface="Times New Roman" panose="02020603050405020304" pitchFamily="18" charset="0"/>
              </a:rPr>
              <a:t>Amerikalı </a:t>
            </a:r>
            <a:r>
              <a:rPr lang="tr-TR" sz="6400" dirty="0">
                <a:latin typeface="Times New Roman" panose="02020603050405020304" pitchFamily="18" charset="0"/>
                <a:cs typeface="Times New Roman" panose="02020603050405020304" pitchFamily="18" charset="0"/>
              </a:rPr>
              <a:t>yazar ve yönetim danışmanı </a:t>
            </a:r>
            <a:r>
              <a:rPr lang="tr-TR" sz="6400" b="1" dirty="0">
                <a:latin typeface="Times New Roman" panose="02020603050405020304" pitchFamily="18" charset="0"/>
                <a:cs typeface="Times New Roman" panose="02020603050405020304" pitchFamily="18" charset="0"/>
              </a:rPr>
              <a:t>David </a:t>
            </a:r>
            <a:r>
              <a:rPr lang="tr-TR" sz="6400" b="1" dirty="0" err="1">
                <a:latin typeface="Times New Roman" panose="02020603050405020304" pitchFamily="18" charset="0"/>
                <a:cs typeface="Times New Roman" panose="02020603050405020304" pitchFamily="18" charset="0"/>
              </a:rPr>
              <a:t>Allen'ın</a:t>
            </a:r>
            <a:r>
              <a:rPr lang="tr-TR" sz="6400" b="1" dirty="0">
                <a:latin typeface="Times New Roman" panose="02020603050405020304" pitchFamily="18" charset="0"/>
                <a:cs typeface="Times New Roman" panose="02020603050405020304" pitchFamily="18" charset="0"/>
              </a:rPr>
              <a:t> geliştirdiği </a:t>
            </a:r>
            <a:r>
              <a:rPr lang="tr-TR" sz="6400" dirty="0">
                <a:latin typeface="Times New Roman" panose="02020603050405020304" pitchFamily="18" charset="0"/>
                <a:cs typeface="Times New Roman" panose="02020603050405020304" pitchFamily="18" charset="0"/>
              </a:rPr>
              <a:t>GTD (</a:t>
            </a:r>
            <a:r>
              <a:rPr lang="tr-TR" sz="6400" dirty="0" err="1">
                <a:latin typeface="Times New Roman" panose="02020603050405020304" pitchFamily="18" charset="0"/>
                <a:cs typeface="Times New Roman" panose="02020603050405020304" pitchFamily="18" charset="0"/>
              </a:rPr>
              <a:t>getting</a:t>
            </a:r>
            <a:r>
              <a:rPr lang="tr-TR" sz="6400" dirty="0">
                <a:latin typeface="Times New Roman" panose="02020603050405020304" pitchFamily="18" charset="0"/>
                <a:cs typeface="Times New Roman" panose="02020603050405020304" pitchFamily="18" charset="0"/>
              </a:rPr>
              <a:t> </a:t>
            </a:r>
            <a:r>
              <a:rPr lang="tr-TR" sz="6400" dirty="0" err="1">
                <a:latin typeface="Times New Roman" panose="02020603050405020304" pitchFamily="18" charset="0"/>
                <a:cs typeface="Times New Roman" panose="02020603050405020304" pitchFamily="18" charset="0"/>
              </a:rPr>
              <a:t>things</a:t>
            </a:r>
            <a:r>
              <a:rPr lang="tr-TR" sz="6400" dirty="0">
                <a:latin typeface="Times New Roman" panose="02020603050405020304" pitchFamily="18" charset="0"/>
                <a:cs typeface="Times New Roman" panose="02020603050405020304" pitchFamily="18" charset="0"/>
              </a:rPr>
              <a:t> done) tekniği, önemli olan işleri </a:t>
            </a:r>
            <a:r>
              <a:rPr lang="tr-TR" sz="6400" dirty="0" err="1">
                <a:latin typeface="Times New Roman" panose="02020603050405020304" pitchFamily="18" charset="0"/>
                <a:cs typeface="Times New Roman" panose="02020603050405020304" pitchFamily="18" charset="0"/>
              </a:rPr>
              <a:t>önceliklendirerek</a:t>
            </a:r>
            <a:r>
              <a:rPr lang="tr-TR" sz="6400" dirty="0">
                <a:latin typeface="Times New Roman" panose="02020603050405020304" pitchFamily="18" charset="0"/>
                <a:cs typeface="Times New Roman" panose="02020603050405020304" pitchFamily="18" charset="0"/>
              </a:rPr>
              <a:t> zihni bu yönde kullanmayı önerir. En etkili zaman yönetimi teknikleri arasında bulunan GTD tekniğinin </a:t>
            </a:r>
            <a:r>
              <a:rPr lang="tr-TR" sz="6400" b="1" dirty="0">
                <a:latin typeface="Times New Roman" panose="02020603050405020304" pitchFamily="18" charset="0"/>
                <a:cs typeface="Times New Roman" panose="02020603050405020304" pitchFamily="18" charset="0"/>
              </a:rPr>
              <a:t>Türkçe karşılığı </a:t>
            </a:r>
            <a:r>
              <a:rPr lang="tr-TR" sz="6400" dirty="0">
                <a:latin typeface="Times New Roman" panose="02020603050405020304" pitchFamily="18" charset="0"/>
                <a:cs typeface="Times New Roman" panose="02020603050405020304" pitchFamily="18" charset="0"/>
              </a:rPr>
              <a:t>ise </a:t>
            </a:r>
            <a:r>
              <a:rPr lang="tr-TR" sz="6400" b="1" dirty="0">
                <a:latin typeface="Times New Roman" panose="02020603050405020304" pitchFamily="18" charset="0"/>
                <a:cs typeface="Times New Roman" panose="02020603050405020304" pitchFamily="18" charset="0"/>
              </a:rPr>
              <a:t>"işleri yoluna koyma" </a:t>
            </a:r>
            <a:r>
              <a:rPr lang="tr-TR" sz="6400" dirty="0">
                <a:latin typeface="Times New Roman" panose="02020603050405020304" pitchFamily="18" charset="0"/>
                <a:cs typeface="Times New Roman" panose="02020603050405020304" pitchFamily="18" charset="0"/>
              </a:rPr>
              <a:t>şeklinde ifade edilir.</a:t>
            </a:r>
          </a:p>
          <a:p>
            <a:pPr algn="just"/>
            <a:r>
              <a:rPr lang="tr-TR" sz="6400" b="1" dirty="0">
                <a:latin typeface="Times New Roman" panose="02020603050405020304" pitchFamily="18" charset="0"/>
                <a:cs typeface="Times New Roman" panose="02020603050405020304" pitchFamily="18" charset="0"/>
              </a:rPr>
              <a:t>GTD tekniği beş aşamadan oluşur</a:t>
            </a:r>
            <a:r>
              <a:rPr lang="tr-TR" sz="6400" dirty="0">
                <a:latin typeface="Times New Roman" panose="02020603050405020304" pitchFamily="18" charset="0"/>
                <a:cs typeface="Times New Roman" panose="02020603050405020304" pitchFamily="18" charset="0"/>
              </a:rPr>
              <a:t>:</a:t>
            </a:r>
          </a:p>
          <a:p>
            <a:pPr algn="just"/>
            <a:r>
              <a:rPr lang="tr-TR" sz="6400" dirty="0">
                <a:latin typeface="Times New Roman" panose="02020603050405020304" pitchFamily="18" charset="0"/>
                <a:cs typeface="Times New Roman" panose="02020603050405020304" pitchFamily="18" charset="0"/>
              </a:rPr>
              <a:t>Toparlama</a:t>
            </a:r>
          </a:p>
          <a:p>
            <a:pPr algn="just"/>
            <a:r>
              <a:rPr lang="tr-TR" sz="6400" dirty="0">
                <a:latin typeface="Times New Roman" panose="02020603050405020304" pitchFamily="18" charset="0"/>
                <a:cs typeface="Times New Roman" panose="02020603050405020304" pitchFamily="18" charset="0"/>
              </a:rPr>
              <a:t>İşleme </a:t>
            </a:r>
          </a:p>
          <a:p>
            <a:pPr algn="just"/>
            <a:r>
              <a:rPr lang="tr-TR" sz="6400" dirty="0">
                <a:latin typeface="Times New Roman" panose="02020603050405020304" pitchFamily="18" charset="0"/>
                <a:cs typeface="Times New Roman" panose="02020603050405020304" pitchFamily="18" charset="0"/>
              </a:rPr>
              <a:t>Düzenleme</a:t>
            </a:r>
          </a:p>
          <a:p>
            <a:pPr algn="just"/>
            <a:r>
              <a:rPr lang="tr-TR" sz="6400" dirty="0">
                <a:latin typeface="Times New Roman" panose="02020603050405020304" pitchFamily="18" charset="0"/>
                <a:cs typeface="Times New Roman" panose="02020603050405020304" pitchFamily="18" charset="0"/>
              </a:rPr>
              <a:t>Yapma</a:t>
            </a:r>
          </a:p>
          <a:p>
            <a:pPr algn="just"/>
            <a:r>
              <a:rPr lang="tr-TR" sz="6400" dirty="0">
                <a:latin typeface="Times New Roman" panose="02020603050405020304" pitchFamily="18" charset="0"/>
                <a:cs typeface="Times New Roman" panose="02020603050405020304" pitchFamily="18" charset="0"/>
              </a:rPr>
              <a:t>İnceleme</a:t>
            </a:r>
          </a:p>
          <a:p>
            <a:pPr algn="just"/>
            <a:r>
              <a:rPr lang="tr-TR" sz="6400" b="1" dirty="0">
                <a:latin typeface="Times New Roman" panose="02020603050405020304" pitchFamily="18" charset="0"/>
                <a:cs typeface="Times New Roman" panose="02020603050405020304" pitchFamily="18" charset="0"/>
              </a:rPr>
              <a:t>GTD tekniğine göre yapılması gereken işler şu şekilde kategorize edilir</a:t>
            </a:r>
            <a:r>
              <a:rPr lang="tr-TR" sz="6400" dirty="0">
                <a:latin typeface="Times New Roman" panose="02020603050405020304" pitchFamily="18" charset="0"/>
                <a:cs typeface="Times New Roman" panose="02020603050405020304" pitchFamily="18" charset="0"/>
              </a:rPr>
              <a:t>:</a:t>
            </a:r>
          </a:p>
          <a:p>
            <a:pPr algn="just"/>
            <a:r>
              <a:rPr lang="tr-TR" sz="6400" dirty="0">
                <a:latin typeface="Times New Roman" panose="02020603050405020304" pitchFamily="18" charset="0"/>
                <a:cs typeface="Times New Roman" panose="02020603050405020304" pitchFamily="18" charset="0"/>
              </a:rPr>
              <a:t>Acil yapılması gereken işler</a:t>
            </a:r>
          </a:p>
          <a:p>
            <a:pPr algn="just"/>
            <a:r>
              <a:rPr lang="tr-TR" sz="6400" dirty="0">
                <a:latin typeface="Times New Roman" panose="02020603050405020304" pitchFamily="18" charset="0"/>
                <a:cs typeface="Times New Roman" panose="02020603050405020304" pitchFamily="18" charset="0"/>
              </a:rPr>
              <a:t>Biraz zaman geçince yapılacak işler</a:t>
            </a:r>
          </a:p>
          <a:p>
            <a:pPr algn="just"/>
            <a:r>
              <a:rPr lang="tr-TR" sz="6400" dirty="0">
                <a:latin typeface="Times New Roman" panose="02020603050405020304" pitchFamily="18" charset="0"/>
                <a:cs typeface="Times New Roman" panose="02020603050405020304" pitchFamily="18" charset="0"/>
              </a:rPr>
              <a:t>Bekleyen işler</a:t>
            </a:r>
          </a:p>
          <a:p>
            <a:pPr algn="just"/>
            <a:r>
              <a:rPr lang="tr-TR" sz="6400" dirty="0">
                <a:latin typeface="Times New Roman" panose="02020603050405020304" pitchFamily="18" charset="0"/>
                <a:cs typeface="Times New Roman" panose="02020603050405020304" pitchFamily="18" charset="0"/>
              </a:rPr>
              <a:t>Projeler</a:t>
            </a:r>
          </a:p>
          <a:p>
            <a:pPr algn="just"/>
            <a:r>
              <a:rPr lang="tr-TR" sz="6400" dirty="0">
                <a:latin typeface="Times New Roman" panose="02020603050405020304" pitchFamily="18" charset="0"/>
                <a:cs typeface="Times New Roman" panose="02020603050405020304" pitchFamily="18" charset="0"/>
              </a:rPr>
              <a:t>Yapılma ihtimali olan işler</a:t>
            </a:r>
          </a:p>
          <a:p>
            <a:endParaRPr lang="tr-TR" dirty="0"/>
          </a:p>
        </p:txBody>
      </p:sp>
    </p:spTree>
    <p:extLst>
      <p:ext uri="{BB962C8B-B14F-4D97-AF65-F5344CB8AC3E}">
        <p14:creationId xmlns:p14="http://schemas.microsoft.com/office/powerpoint/2010/main" val="364480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td tekni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130" y="1307579"/>
            <a:ext cx="8514863" cy="3937840"/>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A5972AB7-9745-40CA-B15D-0E3CE26E505D}" type="slidenum">
              <a:rPr lang="tr-TR" smtClean="0"/>
              <a:t>39</a:t>
            </a:fld>
            <a:endParaRPr lang="tr-TR"/>
          </a:p>
        </p:txBody>
      </p:sp>
    </p:spTree>
    <p:extLst>
      <p:ext uri="{BB962C8B-B14F-4D97-AF65-F5344CB8AC3E}">
        <p14:creationId xmlns:p14="http://schemas.microsoft.com/office/powerpoint/2010/main" val="2216993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10789" y="1541416"/>
            <a:ext cx="9126583" cy="4524315"/>
          </a:xfrm>
          <a:prstGeom prst="rect">
            <a:avLst/>
          </a:prstGeom>
        </p:spPr>
        <p:txBody>
          <a:bodyPr wrap="square">
            <a:spAutoFit/>
          </a:bodyPr>
          <a:lstStyle/>
          <a:p>
            <a:pPr algn="just"/>
            <a:r>
              <a:rPr lang="tr-TR" sz="3600" b="0" i="0" dirty="0" smtClean="0">
                <a:effectLst/>
                <a:latin typeface="Times New Roman" panose="02020603050405020304" pitchFamily="18" charset="0"/>
                <a:cs typeface="Times New Roman" panose="02020603050405020304" pitchFamily="18" charset="0"/>
              </a:rPr>
              <a:t>	</a:t>
            </a:r>
            <a:r>
              <a:rPr lang="tr-TR" sz="3600" b="1" i="0" dirty="0" smtClean="0">
                <a:effectLst/>
                <a:latin typeface="Times New Roman" panose="02020603050405020304" pitchFamily="18" charset="0"/>
                <a:cs typeface="Times New Roman" panose="02020603050405020304" pitchFamily="18" charset="0"/>
              </a:rPr>
              <a:t>En etkili zaman yönetimi teknikleri, yoğun olarak çalışan kişilerin işlerini vaktinde bitirmesi için oluşturulan özel yöntemlerdir</a:t>
            </a:r>
            <a:r>
              <a:rPr lang="tr-TR" sz="3600" b="0" i="0" dirty="0" smtClean="0">
                <a:effectLst/>
                <a:latin typeface="Times New Roman" panose="02020603050405020304" pitchFamily="18" charset="0"/>
                <a:cs typeface="Times New Roman" panose="02020603050405020304" pitchFamily="18" charset="0"/>
              </a:rPr>
              <a:t>. </a:t>
            </a:r>
          </a:p>
          <a:p>
            <a:pPr algn="just"/>
            <a:r>
              <a:rPr lang="tr-TR" sz="3600" dirty="0">
                <a:latin typeface="Times New Roman" panose="02020603050405020304" pitchFamily="18" charset="0"/>
                <a:cs typeface="Times New Roman" panose="02020603050405020304" pitchFamily="18" charset="0"/>
              </a:rPr>
              <a:t>	</a:t>
            </a:r>
            <a:r>
              <a:rPr lang="tr-TR" sz="3600" b="0" i="0" dirty="0" smtClean="0">
                <a:effectLst/>
                <a:latin typeface="Times New Roman" panose="02020603050405020304" pitchFamily="18" charset="0"/>
                <a:cs typeface="Times New Roman" panose="02020603050405020304" pitchFamily="18" charset="0"/>
              </a:rPr>
              <a:t>En etkili zaman yönetimi teknikleri hakkında bilgili olan kişiler, zamanı nasıl kontrol edeceğini bilir ve sorumluluklarını vaktinde yerine getirir.</a:t>
            </a:r>
            <a:endParaRPr lang="tr-TR" sz="3600" dirty="0">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A5972AB7-9745-40CA-B15D-0E3CE26E505D}" type="slidenum">
              <a:rPr lang="tr-TR" smtClean="0"/>
              <a:t>4</a:t>
            </a:fld>
            <a:endParaRPr lang="tr-TR"/>
          </a:p>
        </p:txBody>
      </p:sp>
    </p:spTree>
    <p:extLst>
      <p:ext uri="{BB962C8B-B14F-4D97-AF65-F5344CB8AC3E}">
        <p14:creationId xmlns:p14="http://schemas.microsoft.com/office/powerpoint/2010/main" val="306477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48937" y="470263"/>
            <a:ext cx="10624457" cy="923108"/>
          </a:xfrm>
        </p:spPr>
        <p:txBody>
          <a:bodyPr>
            <a:normAutofit fontScale="90000"/>
          </a:bodyPr>
          <a:lstStyle/>
          <a:p>
            <a:r>
              <a:rPr lang="tr-TR" sz="3600" b="1" dirty="0">
                <a:latin typeface="Times New Roman" panose="02020603050405020304" pitchFamily="18" charset="0"/>
                <a:cs typeface="Times New Roman" panose="02020603050405020304" pitchFamily="18" charset="0"/>
              </a:rPr>
              <a:t>10. Parkinson Tekniği </a:t>
            </a:r>
            <a:r>
              <a:rPr lang="tr-TR" sz="4000" b="1" dirty="0">
                <a:latin typeface="Times New Roman" panose="02020603050405020304" pitchFamily="18" charset="0"/>
                <a:cs typeface="Times New Roman" panose="02020603050405020304" pitchFamily="18" charset="0"/>
              </a:rPr>
              <a:t>Nedir</a:t>
            </a:r>
            <a:r>
              <a:rPr lang="tr-TR" sz="3600" b="1" dirty="0">
                <a:latin typeface="Times New Roman" panose="02020603050405020304" pitchFamily="18" charset="0"/>
                <a:cs typeface="Times New Roman" panose="02020603050405020304" pitchFamily="18" charset="0"/>
              </a:rPr>
              <a:t>?</a:t>
            </a:r>
            <a:br>
              <a:rPr lang="tr-TR" sz="3600" b="1" dirty="0">
                <a:latin typeface="Times New Roman" panose="02020603050405020304" pitchFamily="18" charset="0"/>
                <a:cs typeface="Times New Roman" panose="02020603050405020304" pitchFamily="18" charset="0"/>
              </a:rPr>
            </a:br>
            <a:endParaRPr lang="tr-TR" sz="36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914400" y="1236617"/>
            <a:ext cx="9753599" cy="4021183"/>
          </a:xfrm>
        </p:spPr>
        <p:txBody>
          <a:bodyPr>
            <a:noAutofit/>
          </a:bodyPr>
          <a:lstStyle/>
          <a:p>
            <a:pPr algn="just"/>
            <a:r>
              <a:rPr lang="tr-TR" sz="2800" dirty="0" smtClean="0">
                <a:latin typeface="Times New Roman" panose="02020603050405020304" pitchFamily="18" charset="0"/>
                <a:cs typeface="Times New Roman" panose="02020603050405020304" pitchFamily="18" charset="0"/>
              </a:rPr>
              <a:t>	</a:t>
            </a:r>
            <a:r>
              <a:rPr lang="tr-TR" sz="2800" b="1" dirty="0" smtClean="0">
                <a:latin typeface="Times New Roman" panose="02020603050405020304" pitchFamily="18" charset="0"/>
                <a:cs typeface="Times New Roman" panose="02020603050405020304" pitchFamily="18" charset="0"/>
              </a:rPr>
              <a:t>İngiliz </a:t>
            </a:r>
            <a:r>
              <a:rPr lang="tr-TR" sz="2800" b="1" dirty="0">
                <a:latin typeface="Times New Roman" panose="02020603050405020304" pitchFamily="18" charset="0"/>
                <a:cs typeface="Times New Roman" panose="02020603050405020304" pitchFamily="18" charset="0"/>
              </a:rPr>
              <a:t>tarihçi </a:t>
            </a:r>
            <a:r>
              <a:rPr lang="tr-TR" sz="2800" b="1" dirty="0" err="1">
                <a:latin typeface="Times New Roman" panose="02020603050405020304" pitchFamily="18" charset="0"/>
                <a:cs typeface="Times New Roman" panose="02020603050405020304" pitchFamily="18" charset="0"/>
              </a:rPr>
              <a:t>Cyril</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Northcote</a:t>
            </a:r>
            <a:r>
              <a:rPr lang="tr-TR" sz="2800" b="1" dirty="0">
                <a:latin typeface="Times New Roman" panose="02020603050405020304" pitchFamily="18" charset="0"/>
                <a:cs typeface="Times New Roman" panose="02020603050405020304" pitchFamily="18" charset="0"/>
              </a:rPr>
              <a:t> Parkinson‘un </a:t>
            </a:r>
            <a:r>
              <a:rPr lang="tr-TR" sz="2800" dirty="0">
                <a:latin typeface="Times New Roman" panose="02020603050405020304" pitchFamily="18" charset="0"/>
                <a:cs typeface="Times New Roman" panose="02020603050405020304" pitchFamily="18" charset="0"/>
              </a:rPr>
              <a:t>ortaya attığı Parkinson yasası, bir zaman yönetimi tekniği olarak kullanılır. Parkinson‘un Ekonomist dergisindeki şu sözleri Parkinson yasasının ortaya çıkmasında etkilidir: “</a:t>
            </a:r>
            <a:r>
              <a:rPr lang="tr-TR" sz="2800" b="1" dirty="0">
                <a:latin typeface="Times New Roman" panose="02020603050405020304" pitchFamily="18" charset="0"/>
                <a:cs typeface="Times New Roman" panose="02020603050405020304" pitchFamily="18" charset="0"/>
              </a:rPr>
              <a:t>Bir iş, tamamlanması için var olan tüm zamanı kaplayacak şekilde genişler</a:t>
            </a:r>
            <a:r>
              <a:rPr lang="tr-TR" sz="2800" dirty="0">
                <a:latin typeface="Times New Roman" panose="02020603050405020304" pitchFamily="18" charset="0"/>
                <a:cs typeface="Times New Roman" panose="02020603050405020304" pitchFamily="18" charset="0"/>
              </a:rPr>
              <a:t>.”</a:t>
            </a:r>
          </a:p>
          <a:p>
            <a:pPr algn="just"/>
            <a:r>
              <a:rPr lang="tr-TR" sz="2800" dirty="0" smtClean="0">
                <a:latin typeface="Times New Roman" panose="02020603050405020304" pitchFamily="18" charset="0"/>
                <a:cs typeface="Times New Roman" panose="02020603050405020304" pitchFamily="18" charset="0"/>
              </a:rPr>
              <a:t>	</a:t>
            </a:r>
            <a:r>
              <a:rPr lang="tr-TR" sz="2800" b="1" dirty="0" smtClean="0">
                <a:latin typeface="Times New Roman" panose="02020603050405020304" pitchFamily="18" charset="0"/>
                <a:cs typeface="Times New Roman" panose="02020603050405020304" pitchFamily="18" charset="0"/>
              </a:rPr>
              <a:t>Zaman </a:t>
            </a:r>
            <a:r>
              <a:rPr lang="tr-TR" sz="2800" b="1" dirty="0">
                <a:latin typeface="Times New Roman" panose="02020603050405020304" pitchFamily="18" charset="0"/>
                <a:cs typeface="Times New Roman" panose="02020603050405020304" pitchFamily="18" charset="0"/>
              </a:rPr>
              <a:t>yönetiminde Parkinson tekniği, işin ne kadar sürede bitirileceğinin teslim tarihine bağlı olduğunu savunur</a:t>
            </a:r>
            <a:r>
              <a:rPr lang="tr-TR" sz="2800" dirty="0">
                <a:latin typeface="Times New Roman" panose="02020603050405020304" pitchFamily="18" charset="0"/>
                <a:cs typeface="Times New Roman" panose="02020603050405020304" pitchFamily="18" charset="0"/>
              </a:rPr>
              <a:t>. Dolayısıyla size verilen süre zarfında işi en etkili şekilde bitirmeniz gerekir. Size verilen zamanın farkında olmak, işi ne kadar sürede bitirebileceğinize dair de bir ipucu verir. Bu ipucunu kullanarak daha etkili bir şekilde zaman yönetimi yapmanız mümkündür.</a:t>
            </a:r>
          </a:p>
          <a:p>
            <a:pPr algn="just"/>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17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90448" y="975360"/>
            <a:ext cx="9999106" cy="4624251"/>
          </a:xfrm>
          <a:prstGeom prst="rect">
            <a:avLst/>
          </a:prstGeom>
        </p:spPr>
      </p:pic>
      <p:sp>
        <p:nvSpPr>
          <p:cNvPr id="3" name="Slayt Numarası Yer Tutucusu 2"/>
          <p:cNvSpPr>
            <a:spLocks noGrp="1"/>
          </p:cNvSpPr>
          <p:nvPr>
            <p:ph type="sldNum" sz="quarter" idx="12"/>
          </p:nvPr>
        </p:nvSpPr>
        <p:spPr/>
        <p:txBody>
          <a:bodyPr/>
          <a:lstStyle/>
          <a:p>
            <a:fld id="{A5972AB7-9745-40CA-B15D-0E3CE26E505D}" type="slidenum">
              <a:rPr lang="tr-TR" smtClean="0"/>
              <a:t>41</a:t>
            </a:fld>
            <a:endParaRPr lang="tr-TR"/>
          </a:p>
        </p:txBody>
      </p:sp>
    </p:spTree>
    <p:extLst>
      <p:ext uri="{BB962C8B-B14F-4D97-AF65-F5344CB8AC3E}">
        <p14:creationId xmlns:p14="http://schemas.microsoft.com/office/powerpoint/2010/main" val="1175392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A5972AB7-9745-40CA-B15D-0E3CE26E505D}" type="slidenum">
              <a:rPr lang="tr-TR" smtClean="0"/>
              <a:t>42</a:t>
            </a:fld>
            <a:endParaRPr lang="tr-TR"/>
          </a:p>
        </p:txBody>
      </p:sp>
      <p:sp>
        <p:nvSpPr>
          <p:cNvPr id="3" name="Dikdörtgen 2"/>
          <p:cNvSpPr/>
          <p:nvPr/>
        </p:nvSpPr>
        <p:spPr>
          <a:xfrm>
            <a:off x="1463040" y="1087120"/>
            <a:ext cx="8554720" cy="4524315"/>
          </a:xfrm>
          <a:prstGeom prst="rect">
            <a:avLst/>
          </a:prstGeom>
        </p:spPr>
        <p:txBody>
          <a:bodyPr wrap="square">
            <a:spAutoFit/>
          </a:bodyPr>
          <a:lstStyle/>
          <a:p>
            <a:r>
              <a:rPr lang="tr-TR" b="1" dirty="0">
                <a:latin typeface="Times New Roman" panose="02020603050405020304" pitchFamily="18" charset="0"/>
                <a:cs typeface="Times New Roman" panose="02020603050405020304" pitchFamily="18" charset="0"/>
              </a:rPr>
              <a:t>Zaman yönetimi için okunabilecek kitaplar şunlardır:</a:t>
            </a:r>
          </a:p>
          <a:p>
            <a:endParaRPr lang="tr-TR"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Kişisel Zaman Yönetimi - </a:t>
            </a:r>
            <a:r>
              <a:rPr lang="tr-TR" dirty="0" err="1">
                <a:latin typeface="Times New Roman" panose="02020603050405020304" pitchFamily="18" charset="0"/>
                <a:cs typeface="Times New Roman" panose="02020603050405020304" pitchFamily="18" charset="0"/>
              </a:rPr>
              <a:t>Marion</a:t>
            </a:r>
            <a:r>
              <a:rPr lang="tr-TR" dirty="0">
                <a:latin typeface="Times New Roman" panose="02020603050405020304" pitchFamily="18" charset="0"/>
                <a:cs typeface="Times New Roman" panose="02020603050405020304" pitchFamily="18" charset="0"/>
              </a:rPr>
              <a:t> E. </a:t>
            </a:r>
            <a:r>
              <a:rPr lang="tr-TR" dirty="0" err="1">
                <a:latin typeface="Times New Roman" panose="02020603050405020304" pitchFamily="18" charset="0"/>
                <a:cs typeface="Times New Roman" panose="02020603050405020304" pitchFamily="18" charset="0"/>
              </a:rPr>
              <a:t>Haynes</a:t>
            </a:r>
            <a:endParaRPr lang="tr-TR"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Öz: Daha Az Çabalayarak Daha Çok Şey Başarmanın Sırrı - </a:t>
            </a:r>
            <a:r>
              <a:rPr lang="tr-TR" dirty="0" err="1">
                <a:latin typeface="Times New Roman" panose="02020603050405020304" pitchFamily="18" charset="0"/>
                <a:cs typeface="Times New Roman" panose="02020603050405020304" pitchFamily="18" charset="0"/>
              </a:rPr>
              <a:t>Greg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Mckeown</a:t>
            </a:r>
            <a:endParaRPr lang="tr-TR"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dirty="0" err="1">
                <a:latin typeface="Times New Roman" panose="02020603050405020304" pitchFamily="18" charset="0"/>
                <a:cs typeface="Times New Roman" panose="02020603050405020304" pitchFamily="18" charset="0"/>
              </a:rPr>
              <a:t>Pomodoro</a:t>
            </a:r>
            <a:r>
              <a:rPr lang="tr-TR" dirty="0">
                <a:latin typeface="Times New Roman" panose="02020603050405020304" pitchFamily="18" charset="0"/>
                <a:cs typeface="Times New Roman" panose="02020603050405020304" pitchFamily="18" charset="0"/>
              </a:rPr>
              <a:t> Tekniği: Hayat Kurtaran Zaman Yönetimi Sistemi - </a:t>
            </a:r>
            <a:r>
              <a:rPr lang="tr-TR" dirty="0" err="1">
                <a:latin typeface="Times New Roman" panose="02020603050405020304" pitchFamily="18" charset="0"/>
                <a:cs typeface="Times New Roman" panose="02020603050405020304" pitchFamily="18" charset="0"/>
              </a:rPr>
              <a:t>Francesco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Cirillo</a:t>
            </a:r>
            <a:endParaRPr lang="tr-TR"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SCRUM: İki Katı İşi Yarı Zamanda Yapma Sanatı - </a:t>
            </a:r>
            <a:r>
              <a:rPr lang="tr-TR" dirty="0" err="1">
                <a:latin typeface="Times New Roman" panose="02020603050405020304" pitchFamily="18" charset="0"/>
                <a:cs typeface="Times New Roman" panose="02020603050405020304" pitchFamily="18" charset="0"/>
              </a:rPr>
              <a:t>Jeff</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Sutherland</a:t>
            </a:r>
            <a:endParaRPr lang="tr-TR"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İş Bitirici (GTD) - David </a:t>
            </a:r>
            <a:r>
              <a:rPr lang="tr-TR" dirty="0" err="1">
                <a:latin typeface="Times New Roman" panose="02020603050405020304" pitchFamily="18" charset="0"/>
                <a:cs typeface="Times New Roman" panose="02020603050405020304" pitchFamily="18" charset="0"/>
              </a:rPr>
              <a:t>Allen</a:t>
            </a:r>
            <a:endParaRPr lang="tr-TR"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Pür Dikkat: Odaklanma Becerisini Nasıl Yitirdik, Nasıl Geri Kazanabiliriz? - Cal </a:t>
            </a:r>
            <a:r>
              <a:rPr lang="tr-TR" dirty="0" err="1">
                <a:latin typeface="Times New Roman" panose="02020603050405020304" pitchFamily="18" charset="0"/>
                <a:cs typeface="Times New Roman" panose="02020603050405020304" pitchFamily="18" charset="0"/>
              </a:rPr>
              <a:t>Newport</a:t>
            </a:r>
            <a:endParaRPr lang="tr-TR"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Zaman Yaratmak: Önemli Olana Odaklanma Sanatı - </a:t>
            </a:r>
            <a:r>
              <a:rPr lang="tr-TR" dirty="0" err="1">
                <a:latin typeface="Times New Roman" panose="02020603050405020304" pitchFamily="18" charset="0"/>
                <a:cs typeface="Times New Roman" panose="02020603050405020304" pitchFamily="18" charset="0"/>
              </a:rPr>
              <a:t>Jake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Knapp</a:t>
            </a:r>
            <a:r>
              <a:rPr lang="tr-TR" dirty="0">
                <a:latin typeface="Times New Roman" panose="02020603050405020304" pitchFamily="18" charset="0"/>
                <a:cs typeface="Times New Roman" panose="02020603050405020304" pitchFamily="18" charset="0"/>
              </a:rPr>
              <a:t> ve John </a:t>
            </a:r>
            <a:r>
              <a:rPr lang="tr-TR" dirty="0" err="1">
                <a:latin typeface="Times New Roman" panose="02020603050405020304" pitchFamily="18" charset="0"/>
                <a:cs typeface="Times New Roman" panose="02020603050405020304" pitchFamily="18" charset="0"/>
              </a:rPr>
              <a:t>Zeratsky</a:t>
            </a:r>
            <a:endParaRPr lang="tr-TR"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80/20 Kuralı: Daha Azla Daha Fazlasını Başarmak - Richard </a:t>
            </a:r>
            <a:r>
              <a:rPr lang="tr-TR" dirty="0" err="1">
                <a:latin typeface="Times New Roman" panose="02020603050405020304" pitchFamily="18" charset="0"/>
                <a:cs typeface="Times New Roman" panose="02020603050405020304" pitchFamily="18" charset="0"/>
              </a:rPr>
              <a:t>Koch</a:t>
            </a:r>
            <a:endParaRPr lang="tr-TR"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Etkili Zaman Yönetimi -  John </a:t>
            </a:r>
            <a:r>
              <a:rPr lang="tr-TR" dirty="0" err="1">
                <a:latin typeface="Times New Roman" panose="02020603050405020304" pitchFamily="18" charset="0"/>
                <a:cs typeface="Times New Roman" panose="02020603050405020304" pitchFamily="18" charset="0"/>
              </a:rPr>
              <a:t>Adair</a:t>
            </a:r>
            <a:endParaRPr lang="tr-TR"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Atomik Alışkanlıklar - James </a:t>
            </a:r>
            <a:r>
              <a:rPr lang="tr-TR" dirty="0" err="1">
                <a:latin typeface="Times New Roman" panose="02020603050405020304" pitchFamily="18" charset="0"/>
                <a:cs typeface="Times New Roman" panose="02020603050405020304" pitchFamily="18" charset="0"/>
              </a:rPr>
              <a:t>Clear</a:t>
            </a:r>
            <a:endParaRPr lang="tr-TR"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dirty="0" err="1">
                <a:latin typeface="Times New Roman" panose="02020603050405020304" pitchFamily="18" charset="0"/>
                <a:cs typeface="Times New Roman" panose="02020603050405020304" pitchFamily="18" charset="0"/>
              </a:rPr>
              <a:t>Checklist</a:t>
            </a:r>
            <a:r>
              <a:rPr lang="tr-TR" dirty="0">
                <a:latin typeface="Times New Roman" panose="02020603050405020304" pitchFamily="18" charset="0"/>
                <a:cs typeface="Times New Roman" panose="02020603050405020304" pitchFamily="18" charset="0"/>
              </a:rPr>
              <a:t> Manifesto - </a:t>
            </a:r>
            <a:r>
              <a:rPr lang="tr-TR" dirty="0" err="1">
                <a:latin typeface="Times New Roman" panose="02020603050405020304" pitchFamily="18" charset="0"/>
                <a:cs typeface="Times New Roman" panose="02020603050405020304" pitchFamily="18" charset="0"/>
              </a:rPr>
              <a:t>Atul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Gawande</a:t>
            </a:r>
            <a:endParaRPr lang="tr-TR"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Ataleti Yenmek: Yılgınlık, Yorgunluk ve Erteleme Alışkanlığıyla Başa Çıkmanın Yolları - Mümin </a:t>
            </a:r>
            <a:r>
              <a:rPr lang="tr-TR" dirty="0" err="1">
                <a:latin typeface="Times New Roman" panose="02020603050405020304" pitchFamily="18" charset="0"/>
                <a:cs typeface="Times New Roman" panose="02020603050405020304" pitchFamily="18" charset="0"/>
              </a:rPr>
              <a:t>Sekman</a:t>
            </a:r>
            <a:endParaRPr lang="tr-TR"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Etkili İnsanların 7 Alışkanlığı - </a:t>
            </a:r>
            <a:r>
              <a:rPr lang="tr-TR" dirty="0" err="1">
                <a:latin typeface="Times New Roman" panose="02020603050405020304" pitchFamily="18" charset="0"/>
                <a:cs typeface="Times New Roman" panose="02020603050405020304" pitchFamily="18" charset="0"/>
              </a:rPr>
              <a:t>Stephen</a:t>
            </a:r>
            <a:r>
              <a:rPr lang="tr-TR" dirty="0">
                <a:latin typeface="Times New Roman" panose="02020603050405020304" pitchFamily="18" charset="0"/>
                <a:cs typeface="Times New Roman" panose="02020603050405020304" pitchFamily="18" charset="0"/>
              </a:rPr>
              <a:t> R. </a:t>
            </a:r>
            <a:r>
              <a:rPr lang="tr-TR" dirty="0" err="1">
                <a:latin typeface="Times New Roman" panose="02020603050405020304" pitchFamily="18" charset="0"/>
                <a:cs typeface="Times New Roman" panose="02020603050405020304" pitchFamily="18" charset="0"/>
              </a:rPr>
              <a:t>Covey</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595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45623" y="627018"/>
            <a:ext cx="9091748" cy="5139869"/>
          </a:xfrm>
          <a:prstGeom prst="rect">
            <a:avLst/>
          </a:prstGeom>
        </p:spPr>
        <p:txBody>
          <a:bodyPr wrap="square">
            <a:spAutoFit/>
          </a:bodyPr>
          <a:lstStyle/>
          <a:p>
            <a:pPr algn="just"/>
            <a:r>
              <a:rPr lang="tr-TR" sz="4000" b="1" i="0" dirty="0" smtClean="0">
                <a:effectLst/>
                <a:latin typeface="Times New Roman" panose="02020603050405020304" pitchFamily="18" charset="0"/>
                <a:cs typeface="Times New Roman" panose="02020603050405020304" pitchFamily="18" charset="0"/>
              </a:rPr>
              <a:t>Zaman Nedir?</a:t>
            </a:r>
          </a:p>
          <a:p>
            <a:pPr algn="just"/>
            <a:r>
              <a:rPr lang="tr-TR" sz="2400" b="0" i="0" dirty="0" smtClean="0">
                <a:effectLst/>
                <a:latin typeface="Times New Roman" panose="02020603050405020304" pitchFamily="18" charset="0"/>
                <a:cs typeface="Times New Roman" panose="02020603050405020304" pitchFamily="18" charset="0"/>
              </a:rPr>
              <a:t>	</a:t>
            </a:r>
          </a:p>
          <a:p>
            <a:pPr algn="just"/>
            <a:r>
              <a:rPr lang="tr-TR" sz="2400" dirty="0">
                <a:latin typeface="Times New Roman" panose="02020603050405020304" pitchFamily="18" charset="0"/>
                <a:cs typeface="Times New Roman" panose="02020603050405020304" pitchFamily="18" charset="0"/>
              </a:rPr>
              <a:t>	</a:t>
            </a:r>
            <a:r>
              <a:rPr lang="tr-TR" sz="2400" b="0" i="0" dirty="0" smtClean="0">
                <a:effectLst/>
                <a:latin typeface="Times New Roman" panose="02020603050405020304" pitchFamily="18" charset="0"/>
                <a:cs typeface="Times New Roman" panose="02020603050405020304" pitchFamily="18" charset="0"/>
              </a:rPr>
              <a:t>Zaman, bir işin, bir eylemin veya bir oluşun geçtiği, geçmekte olduğu veya ileride geçeceği süredir. Zaman, ölçülebilen bir yapıya sahiptir. Zaman kavramı; felsefe, fizik ve matematik gibi alanların çalışma konusunu oluşturur.</a:t>
            </a:r>
          </a:p>
          <a:p>
            <a:pPr algn="just"/>
            <a:endParaRPr lang="tr-TR" sz="2400" dirty="0">
              <a:latin typeface="Times New Roman" panose="02020603050405020304" pitchFamily="18" charset="0"/>
              <a:cs typeface="Times New Roman" panose="02020603050405020304" pitchFamily="18" charset="0"/>
            </a:endParaRPr>
          </a:p>
          <a:p>
            <a:pPr algn="just"/>
            <a:endParaRPr lang="tr-TR" sz="2400" b="0" i="0" dirty="0" smtClean="0">
              <a:effectLst/>
              <a:latin typeface="Times New Roman" panose="02020603050405020304" pitchFamily="18" charset="0"/>
              <a:cs typeface="Times New Roman" panose="02020603050405020304" pitchFamily="18" charset="0"/>
            </a:endParaRPr>
          </a:p>
          <a:p>
            <a:pPr algn="just"/>
            <a:r>
              <a:rPr lang="tr-TR" sz="2400" b="0" i="0" dirty="0" smtClean="0">
                <a:effectLst/>
                <a:latin typeface="Times New Roman" panose="02020603050405020304" pitchFamily="18" charset="0"/>
                <a:cs typeface="Times New Roman" panose="02020603050405020304" pitchFamily="18" charset="0"/>
              </a:rPr>
              <a:t>	Zaman, kısaca süre olarak ifade edilebilir ve göreceli bir kavramdır. Örneğin sıkıldığımızda zamanın hiç geçmediğini düşünürüz ancak keyif aldığımız aktiviteleri yaptığımızda zamanın su gibi akıp geçtiğini söyleriz. Dolayısıyla zaman sabittir ancak bizim onu algılama </a:t>
            </a:r>
            <a:r>
              <a:rPr lang="tr-TR" sz="2400" b="0" i="0" dirty="0" err="1" smtClean="0">
                <a:effectLst/>
                <a:latin typeface="Times New Roman" panose="02020603050405020304" pitchFamily="18" charset="0"/>
                <a:cs typeface="Times New Roman" panose="02020603050405020304" pitchFamily="18" charset="0"/>
              </a:rPr>
              <a:t>biçmimiz</a:t>
            </a:r>
            <a:r>
              <a:rPr lang="tr-TR" sz="2400" b="0" i="0" dirty="0" smtClean="0">
                <a:effectLst/>
                <a:latin typeface="Times New Roman" panose="02020603050405020304" pitchFamily="18" charset="0"/>
                <a:cs typeface="Times New Roman" panose="02020603050405020304" pitchFamily="18" charset="0"/>
              </a:rPr>
              <a:t> kişiden kişiye değişir.  </a:t>
            </a:r>
            <a:endParaRPr lang="tr-TR" sz="2400" b="0" i="0" dirty="0">
              <a:effectLst/>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A5972AB7-9745-40CA-B15D-0E3CE26E505D}" type="slidenum">
              <a:rPr lang="tr-TR" smtClean="0"/>
              <a:t>5</a:t>
            </a:fld>
            <a:endParaRPr lang="tr-TR"/>
          </a:p>
        </p:txBody>
      </p:sp>
    </p:spTree>
    <p:extLst>
      <p:ext uri="{BB962C8B-B14F-4D97-AF65-F5344CB8AC3E}">
        <p14:creationId xmlns:p14="http://schemas.microsoft.com/office/powerpoint/2010/main" val="871014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93669" y="470263"/>
            <a:ext cx="9083039" cy="1881051"/>
          </a:xfrm>
        </p:spPr>
        <p:txBody>
          <a:bodyPr>
            <a:normAutofit/>
          </a:bodyPr>
          <a:lstStyle/>
          <a:p>
            <a:r>
              <a:rPr lang="tr-TR" b="1" i="0" dirty="0" smtClean="0">
                <a:solidFill>
                  <a:srgbClr val="1E293B"/>
                </a:solidFill>
                <a:effectLst/>
                <a:latin typeface="Inter"/>
              </a:rPr>
              <a:t>Zaman Yönetimi Nedir?</a:t>
            </a:r>
            <a:br>
              <a:rPr lang="tr-TR" b="1" i="0" dirty="0" smtClean="0">
                <a:solidFill>
                  <a:srgbClr val="1E293B"/>
                </a:solidFill>
                <a:effectLst/>
                <a:latin typeface="Inter"/>
              </a:rPr>
            </a:br>
            <a:endParaRPr lang="tr-TR" dirty="0"/>
          </a:p>
        </p:txBody>
      </p:sp>
      <p:sp>
        <p:nvSpPr>
          <p:cNvPr id="3" name="Alt Başlık 2"/>
          <p:cNvSpPr>
            <a:spLocks noGrp="1"/>
          </p:cNvSpPr>
          <p:nvPr>
            <p:ph type="subTitle" idx="1"/>
          </p:nvPr>
        </p:nvSpPr>
        <p:spPr>
          <a:xfrm>
            <a:off x="1245326" y="2516777"/>
            <a:ext cx="10075817" cy="2305594"/>
          </a:xfrm>
        </p:spPr>
        <p:txBody>
          <a:bodyPr>
            <a:noAutofit/>
          </a:bodyPr>
          <a:lstStyle/>
          <a:p>
            <a:pPr algn="just"/>
            <a:r>
              <a:rPr lang="tr-TR" sz="2800" dirty="0" smtClean="0">
                <a:latin typeface="Times New Roman" panose="02020603050405020304" pitchFamily="18" charset="0"/>
                <a:cs typeface="Times New Roman" panose="02020603050405020304" pitchFamily="18" charset="0"/>
              </a:rPr>
              <a:t>	Zaman </a:t>
            </a:r>
            <a:r>
              <a:rPr lang="tr-TR" sz="2800" dirty="0">
                <a:latin typeface="Times New Roman" panose="02020603050405020304" pitchFamily="18" charset="0"/>
                <a:cs typeface="Times New Roman" panose="02020603050405020304" pitchFamily="18" charset="0"/>
              </a:rPr>
              <a:t>yönetimi, kişinin bitirmesi gereken işleri belli bir plan dahilinde sınıflandırarak vaktini kontrol etmesidir. Zaman yönetimi, bazı teknikler kullanılarak yapılan bir uygulamadır.</a:t>
            </a:r>
          </a:p>
          <a:p>
            <a:pPr algn="just"/>
            <a:r>
              <a:rPr lang="tr-TR" sz="2800" dirty="0">
                <a:latin typeface="Times New Roman" panose="02020603050405020304" pitchFamily="18" charset="0"/>
                <a:cs typeface="Times New Roman" panose="02020603050405020304" pitchFamily="18" charset="0"/>
              </a:rPr>
              <a:t>Zaman yönetimi, kişinin vaktini verimli kullanmasını sağlar. </a:t>
            </a:r>
            <a:r>
              <a:rPr lang="tr-TR" sz="2800" dirty="0" smtClean="0">
                <a:latin typeface="Times New Roman" panose="02020603050405020304" pitchFamily="18" charset="0"/>
                <a:cs typeface="Times New Roman" panose="02020603050405020304" pitchFamily="18" charset="0"/>
              </a:rPr>
              <a:t>	Zaman </a:t>
            </a:r>
            <a:r>
              <a:rPr lang="tr-TR" sz="2800" dirty="0">
                <a:latin typeface="Times New Roman" panose="02020603050405020304" pitchFamily="18" charset="0"/>
                <a:cs typeface="Times New Roman" panose="02020603050405020304" pitchFamily="18" charset="0"/>
              </a:rPr>
              <a:t>yönetimi sayesinde bitirilmesi gereken işler kolay bir şekilde halledilir. Zaman yönetimi, vaktin doğru bir şekilde kullanılmasını sağlayarak daha verimli bir çalışma süreci yaratır.</a:t>
            </a:r>
          </a:p>
          <a:p>
            <a:pPr algn="just"/>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935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41713" y="949235"/>
            <a:ext cx="8682447" cy="4893647"/>
          </a:xfrm>
          <a:prstGeom prst="rect">
            <a:avLst/>
          </a:prstGeom>
        </p:spPr>
        <p:txBody>
          <a:bodyPr wrap="square">
            <a:spAutoFit/>
          </a:bodyPr>
          <a:lstStyle/>
          <a:p>
            <a:r>
              <a:rPr lang="tr-TR" sz="2400" b="1" i="0" dirty="0" smtClean="0">
                <a:effectLst/>
                <a:latin typeface="Times New Roman" panose="02020603050405020304" pitchFamily="18" charset="0"/>
                <a:cs typeface="Times New Roman" panose="02020603050405020304" pitchFamily="18" charset="0"/>
              </a:rPr>
              <a:t>Zaman Yönetimi İlkeleri Nelerdir?</a:t>
            </a:r>
          </a:p>
          <a:p>
            <a:endParaRPr lang="tr-TR" sz="2400" b="1" i="0" dirty="0" smtClean="0">
              <a:effectLst/>
              <a:latin typeface="Times New Roman" panose="02020603050405020304" pitchFamily="18" charset="0"/>
              <a:cs typeface="Times New Roman" panose="02020603050405020304" pitchFamily="18" charset="0"/>
            </a:endParaRPr>
          </a:p>
          <a:p>
            <a:r>
              <a:rPr lang="tr-TR" sz="2400" b="1" i="0" dirty="0" smtClean="0">
                <a:effectLst/>
                <a:latin typeface="Times New Roman" panose="02020603050405020304" pitchFamily="18" charset="0"/>
                <a:cs typeface="Times New Roman" panose="02020603050405020304" pitchFamily="18" charset="0"/>
              </a:rPr>
              <a:t>Zaman yönetimi ilkeleri şunlardır:</a:t>
            </a:r>
          </a:p>
          <a:p>
            <a:endParaRPr lang="tr-TR" sz="2400" b="1" i="0" dirty="0" smtClean="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Kişi bitirmesi gereken işleri belirlemelidir.</a:t>
            </a:r>
          </a:p>
          <a:p>
            <a:pPr>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Hedefler net bir şekilde tanımlanmalıdır.</a:t>
            </a:r>
          </a:p>
          <a:p>
            <a:pPr>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İşler </a:t>
            </a:r>
            <a:r>
              <a:rPr lang="tr-TR" sz="2400" b="0" i="0" dirty="0" err="1" smtClean="0">
                <a:effectLst/>
                <a:latin typeface="Times New Roman" panose="02020603050405020304" pitchFamily="18" charset="0"/>
                <a:cs typeface="Times New Roman" panose="02020603050405020304" pitchFamily="18" charset="0"/>
              </a:rPr>
              <a:t>aciliyet</a:t>
            </a:r>
            <a:r>
              <a:rPr lang="tr-TR" sz="2400" b="0" i="0" dirty="0" smtClean="0">
                <a:effectLst/>
                <a:latin typeface="Times New Roman" panose="02020603050405020304" pitchFamily="18" charset="0"/>
                <a:cs typeface="Times New Roman" panose="02020603050405020304" pitchFamily="18" charset="0"/>
              </a:rPr>
              <a:t> ve önem durumuna göre sınıflandırılmalıdır.</a:t>
            </a:r>
          </a:p>
          <a:p>
            <a:pPr>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Yapılması gereken işler sınıflandırıldıktan sonra iş planı çıkarılmalıdır.</a:t>
            </a:r>
          </a:p>
          <a:p>
            <a:pPr>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Çalışma ve mola süreleri belirlenmelidir.</a:t>
            </a:r>
          </a:p>
          <a:p>
            <a:pPr>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Çalışırken dikkat dağıtıcı faktörlerden uzak durulmalıdır.</a:t>
            </a:r>
          </a:p>
          <a:p>
            <a:pPr>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Mola süreleri dinlenmeye ayrılmalı, zihin başka işlerle meşgul edilmemelidir.</a:t>
            </a:r>
            <a:endParaRPr lang="tr-TR" sz="2400" b="0" i="0" dirty="0">
              <a:effectLst/>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A5972AB7-9745-40CA-B15D-0E3CE26E505D}" type="slidenum">
              <a:rPr lang="tr-TR" smtClean="0"/>
              <a:t>7</a:t>
            </a:fld>
            <a:endParaRPr lang="tr-TR"/>
          </a:p>
        </p:txBody>
      </p:sp>
    </p:spTree>
    <p:extLst>
      <p:ext uri="{BB962C8B-B14F-4D97-AF65-F5344CB8AC3E}">
        <p14:creationId xmlns:p14="http://schemas.microsoft.com/office/powerpoint/2010/main" val="36179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40822" y="862149"/>
            <a:ext cx="9231087" cy="1027611"/>
          </a:xfrm>
        </p:spPr>
        <p:txBody>
          <a:bodyPr>
            <a:normAutofit/>
          </a:bodyPr>
          <a:lstStyle/>
          <a:p>
            <a:r>
              <a:rPr lang="tr-TR" sz="2800" b="1" dirty="0" smtClean="0">
                <a:latin typeface="Times New Roman" panose="02020603050405020304" pitchFamily="18" charset="0"/>
                <a:cs typeface="Times New Roman" panose="02020603050405020304" pitchFamily="18" charset="0"/>
              </a:rPr>
              <a:t>Zamanı </a:t>
            </a:r>
            <a:r>
              <a:rPr lang="tr-TR" sz="2800" b="1" dirty="0">
                <a:latin typeface="Times New Roman" panose="02020603050405020304" pitchFamily="18" charset="0"/>
                <a:cs typeface="Times New Roman" panose="02020603050405020304" pitchFamily="18" charset="0"/>
              </a:rPr>
              <a:t>Etkin Kullanmayı Engelleyen Faktörler </a:t>
            </a:r>
            <a:br>
              <a:rPr lang="tr-TR" sz="2800" b="1" dirty="0">
                <a:latin typeface="Times New Roman" panose="02020603050405020304" pitchFamily="18" charset="0"/>
                <a:cs typeface="Times New Roman" panose="02020603050405020304" pitchFamily="18" charset="0"/>
              </a:rPr>
            </a:br>
            <a:endParaRPr lang="tr-TR" sz="28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036321" y="1489166"/>
            <a:ext cx="10171612" cy="4580709"/>
          </a:xfrm>
        </p:spPr>
        <p:txBody>
          <a:bodyPr>
            <a:normAutofit fontScale="62500" lnSpcReduction="20000"/>
          </a:bodyPr>
          <a:lstStyle/>
          <a:p>
            <a:pPr marL="457200" indent="-457200" algn="just">
              <a:lnSpc>
                <a:spcPct val="120000"/>
              </a:lnSpc>
              <a:buFont typeface="Arial" panose="020B0604020202020204" pitchFamily="34" charset="0"/>
              <a:buChar char="•"/>
            </a:pPr>
            <a:r>
              <a:rPr lang="tr-TR" sz="3100" dirty="0">
                <a:solidFill>
                  <a:prstClr val="black"/>
                </a:solidFill>
                <a:latin typeface="Times New Roman" panose="02020603050405020304" pitchFamily="18" charset="0"/>
                <a:cs typeface="Times New Roman" panose="02020603050405020304" pitchFamily="18" charset="0"/>
              </a:rPr>
              <a:t>Yapılması gereken işleri listelememek</a:t>
            </a:r>
          </a:p>
          <a:p>
            <a:pPr marL="457200" indent="-457200" algn="just">
              <a:lnSpc>
                <a:spcPct val="120000"/>
              </a:lnSpc>
              <a:buFont typeface="Arial" panose="020B0604020202020204" pitchFamily="34" charset="0"/>
              <a:buChar char="•"/>
            </a:pPr>
            <a:r>
              <a:rPr lang="tr-TR" sz="3100" dirty="0">
                <a:solidFill>
                  <a:prstClr val="black"/>
                </a:solidFill>
                <a:latin typeface="Times New Roman" panose="02020603050405020304" pitchFamily="18" charset="0"/>
                <a:cs typeface="Times New Roman" panose="02020603050405020304" pitchFamily="18" charset="0"/>
              </a:rPr>
              <a:t>Hedef belirlemeden hareket etmek</a:t>
            </a:r>
          </a:p>
          <a:p>
            <a:pPr marL="457200" indent="-457200" algn="just">
              <a:lnSpc>
                <a:spcPct val="120000"/>
              </a:lnSpc>
              <a:buFont typeface="Arial" panose="020B0604020202020204" pitchFamily="34" charset="0"/>
              <a:buChar char="•"/>
            </a:pPr>
            <a:r>
              <a:rPr lang="tr-TR" sz="3100" dirty="0">
                <a:solidFill>
                  <a:prstClr val="black"/>
                </a:solidFill>
                <a:latin typeface="Times New Roman" panose="02020603050405020304" pitchFamily="18" charset="0"/>
                <a:cs typeface="Times New Roman" panose="02020603050405020304" pitchFamily="18" charset="0"/>
              </a:rPr>
              <a:t>Kararsız olmak</a:t>
            </a:r>
          </a:p>
          <a:p>
            <a:pPr marL="457200" indent="-457200" algn="just">
              <a:lnSpc>
                <a:spcPct val="120000"/>
              </a:lnSpc>
              <a:buFont typeface="Arial" panose="020B0604020202020204" pitchFamily="34" charset="0"/>
              <a:buChar char="•"/>
            </a:pPr>
            <a:r>
              <a:rPr lang="tr-TR" sz="3100" dirty="0">
                <a:solidFill>
                  <a:prstClr val="black"/>
                </a:solidFill>
                <a:latin typeface="Times New Roman" panose="02020603050405020304" pitchFamily="18" charset="0"/>
                <a:cs typeface="Times New Roman" panose="02020603050405020304" pitchFamily="18" charset="0"/>
              </a:rPr>
              <a:t>Dikkat dağıtıcı faktörlerden uzak durmamak</a:t>
            </a:r>
          </a:p>
          <a:p>
            <a:pPr marL="457200" indent="-457200" algn="just">
              <a:lnSpc>
                <a:spcPct val="120000"/>
              </a:lnSpc>
              <a:buFont typeface="Arial" panose="020B0604020202020204" pitchFamily="34" charset="0"/>
              <a:buChar char="•"/>
            </a:pPr>
            <a:r>
              <a:rPr lang="tr-TR" sz="3100" dirty="0">
                <a:solidFill>
                  <a:prstClr val="black"/>
                </a:solidFill>
                <a:latin typeface="Times New Roman" panose="02020603050405020304" pitchFamily="18" charset="0"/>
                <a:cs typeface="Times New Roman" panose="02020603050405020304" pitchFamily="18" charset="0"/>
              </a:rPr>
              <a:t>Mola vermeden çalışmak</a:t>
            </a:r>
          </a:p>
          <a:p>
            <a:pPr marL="457200" indent="-457200" algn="just">
              <a:lnSpc>
                <a:spcPct val="120000"/>
              </a:lnSpc>
              <a:buFont typeface="Arial" panose="020B0604020202020204" pitchFamily="34" charset="0"/>
              <a:buChar char="•"/>
            </a:pPr>
            <a:r>
              <a:rPr lang="tr-TR" sz="3100" dirty="0">
                <a:solidFill>
                  <a:prstClr val="black"/>
                </a:solidFill>
                <a:latin typeface="Times New Roman" panose="02020603050405020304" pitchFamily="18" charset="0"/>
                <a:cs typeface="Times New Roman" panose="02020603050405020304" pitchFamily="18" charset="0"/>
              </a:rPr>
              <a:t>Zihni dinlendirmeye vakit ayırmamak</a:t>
            </a:r>
          </a:p>
          <a:p>
            <a:pPr marL="457200" indent="-457200" algn="just">
              <a:lnSpc>
                <a:spcPct val="120000"/>
              </a:lnSpc>
              <a:buFont typeface="Arial" panose="020B0604020202020204" pitchFamily="34" charset="0"/>
              <a:buChar char="•"/>
            </a:pPr>
            <a:r>
              <a:rPr lang="tr-TR" sz="3100" dirty="0">
                <a:solidFill>
                  <a:prstClr val="black"/>
                </a:solidFill>
                <a:latin typeface="Times New Roman" panose="02020603050405020304" pitchFamily="18" charset="0"/>
                <a:cs typeface="Times New Roman" panose="02020603050405020304" pitchFamily="18" charset="0"/>
              </a:rPr>
              <a:t>Telaşlı olmak</a:t>
            </a:r>
          </a:p>
          <a:p>
            <a:pPr marL="457200" indent="-457200" algn="just">
              <a:lnSpc>
                <a:spcPct val="120000"/>
              </a:lnSpc>
              <a:buFont typeface="Arial" panose="020B0604020202020204" pitchFamily="34" charset="0"/>
              <a:buChar char="•"/>
            </a:pPr>
            <a:r>
              <a:rPr lang="tr-TR" sz="3100" dirty="0">
                <a:solidFill>
                  <a:prstClr val="black"/>
                </a:solidFill>
                <a:latin typeface="Times New Roman" panose="02020603050405020304" pitchFamily="18" charset="0"/>
                <a:cs typeface="Times New Roman" panose="02020603050405020304" pitchFamily="18" charset="0"/>
              </a:rPr>
              <a:t>Yapılması gerekenleri not almamak</a:t>
            </a:r>
          </a:p>
          <a:p>
            <a:pPr marL="457200" indent="-457200" algn="just">
              <a:lnSpc>
                <a:spcPct val="120000"/>
              </a:lnSpc>
              <a:buFont typeface="Arial" panose="020B0604020202020204" pitchFamily="34" charset="0"/>
              <a:buChar char="•"/>
            </a:pPr>
            <a:r>
              <a:rPr lang="tr-TR" sz="3100" dirty="0">
                <a:solidFill>
                  <a:prstClr val="black"/>
                </a:solidFill>
                <a:latin typeface="Times New Roman" panose="02020603050405020304" pitchFamily="18" charset="0"/>
                <a:cs typeface="Times New Roman" panose="02020603050405020304" pitchFamily="18" charset="0"/>
              </a:rPr>
              <a:t>Detaylara fazlasıyla önem vermek</a:t>
            </a:r>
          </a:p>
          <a:p>
            <a:pPr marL="457200" indent="-457200" algn="just">
              <a:lnSpc>
                <a:spcPct val="120000"/>
              </a:lnSpc>
              <a:buFont typeface="Arial" panose="020B0604020202020204" pitchFamily="34" charset="0"/>
              <a:buChar char="•"/>
            </a:pPr>
            <a:r>
              <a:rPr lang="tr-TR" sz="3100" dirty="0">
                <a:solidFill>
                  <a:prstClr val="black"/>
                </a:solidFill>
                <a:latin typeface="Times New Roman" panose="02020603050405020304" pitchFamily="18" charset="0"/>
                <a:cs typeface="Times New Roman" panose="02020603050405020304" pitchFamily="18" charset="0"/>
              </a:rPr>
              <a:t>Mükemmeliyetçi olmak</a:t>
            </a:r>
          </a:p>
          <a:p>
            <a:pPr marL="457200" indent="-457200" algn="just">
              <a:lnSpc>
                <a:spcPct val="120000"/>
              </a:lnSpc>
              <a:buFont typeface="Arial" panose="020B0604020202020204" pitchFamily="34" charset="0"/>
              <a:buChar char="•"/>
            </a:pPr>
            <a:r>
              <a:rPr lang="tr-TR" sz="3100" dirty="0">
                <a:solidFill>
                  <a:prstClr val="black"/>
                </a:solidFill>
                <a:latin typeface="Times New Roman" panose="02020603050405020304" pitchFamily="18" charset="0"/>
                <a:cs typeface="Times New Roman" panose="02020603050405020304" pitchFamily="18" charset="0"/>
              </a:rPr>
              <a:t>Hayır diyememek</a:t>
            </a:r>
          </a:p>
          <a:p>
            <a:endParaRPr lang="tr-TR" dirty="0"/>
          </a:p>
        </p:txBody>
      </p:sp>
    </p:spTree>
    <p:extLst>
      <p:ext uri="{BB962C8B-B14F-4D97-AF65-F5344CB8AC3E}">
        <p14:creationId xmlns:p14="http://schemas.microsoft.com/office/powerpoint/2010/main" val="1916218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85257" y="977559"/>
            <a:ext cx="8107680" cy="5031121"/>
          </a:xfrm>
          <a:prstGeom prst="rect">
            <a:avLst/>
          </a:prstGeom>
        </p:spPr>
        <p:txBody>
          <a:bodyPr wrap="square">
            <a:spAutoFit/>
          </a:bodyPr>
          <a:lstStyle/>
          <a:p>
            <a:pPr lvl="0">
              <a:lnSpc>
                <a:spcPct val="90000"/>
              </a:lnSpc>
              <a:spcBef>
                <a:spcPts val="1000"/>
              </a:spcBef>
            </a:pPr>
            <a:r>
              <a:rPr lang="tr-TR" sz="2400" b="1" dirty="0" smtClean="0"/>
              <a:t>Zamanı Etkin Kullanmayı Engelleyen Faktörler </a:t>
            </a:r>
          </a:p>
          <a:p>
            <a:pPr marL="342900" lvl="0" indent="-342900">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Görev dağılımı </a:t>
            </a:r>
            <a:r>
              <a:rPr lang="tr-TR" sz="2400" dirty="0" smtClean="0">
                <a:solidFill>
                  <a:prstClr val="black"/>
                </a:solidFill>
                <a:latin typeface="Times New Roman" panose="02020603050405020304" pitchFamily="18" charset="0"/>
                <a:cs typeface="Times New Roman" panose="02020603050405020304" pitchFamily="18" charset="0"/>
              </a:rPr>
              <a:t>yapmamak</a:t>
            </a:r>
          </a:p>
          <a:p>
            <a:pPr marL="342900" lvl="0" indent="-342900">
              <a:lnSpc>
                <a:spcPct val="90000"/>
              </a:lnSpc>
              <a:spcBef>
                <a:spcPts val="1000"/>
              </a:spcBef>
              <a:buFont typeface="Arial" panose="020B0604020202020204" pitchFamily="34" charset="0"/>
              <a:buChar char="•"/>
            </a:pPr>
            <a:r>
              <a:rPr lang="tr-TR" sz="2400" dirty="0" smtClean="0">
                <a:solidFill>
                  <a:prstClr val="black"/>
                </a:solidFill>
                <a:latin typeface="Times New Roman" panose="02020603050405020304" pitchFamily="18" charset="0"/>
                <a:cs typeface="Times New Roman" panose="02020603050405020304" pitchFamily="18" charset="0"/>
              </a:rPr>
              <a:t>Öz </a:t>
            </a:r>
            <a:r>
              <a:rPr lang="tr-TR" sz="2400" dirty="0">
                <a:solidFill>
                  <a:prstClr val="black"/>
                </a:solidFill>
                <a:latin typeface="Times New Roman" panose="02020603050405020304" pitchFamily="18" charset="0"/>
                <a:cs typeface="Times New Roman" panose="02020603050405020304" pitchFamily="18" charset="0"/>
              </a:rPr>
              <a:t>güven eksikliği</a:t>
            </a:r>
          </a:p>
          <a:p>
            <a:pPr marL="228600" lvl="0" indent="-228600">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Aşırı öz güven ve verilen görevleri hafife almak</a:t>
            </a:r>
          </a:p>
          <a:p>
            <a:pPr marL="228600" lvl="0" indent="-228600">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İşleri ertelemek</a:t>
            </a:r>
          </a:p>
          <a:p>
            <a:pPr marL="228600" lvl="0" indent="-228600">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Plan ve program belirlememek</a:t>
            </a:r>
          </a:p>
          <a:p>
            <a:pPr marL="228600" lvl="0" indent="-228600">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Sağlık sorunları yaşamak</a:t>
            </a:r>
          </a:p>
          <a:p>
            <a:pPr marL="228600" lvl="0" indent="-228600">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Stresi kontrol edememek</a:t>
            </a:r>
          </a:p>
          <a:p>
            <a:pPr marL="228600" lvl="0" indent="-228600">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Düzenli bir çalışma ortamına sahip olmamak</a:t>
            </a:r>
          </a:p>
          <a:p>
            <a:pPr marL="228600" lvl="0" indent="-228600">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Sosyal medyada fazla zaman geçirmek</a:t>
            </a:r>
          </a:p>
          <a:p>
            <a:pPr marL="228600" lvl="0" indent="-228600">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Boş zamanları değerlendirmeyi bilmemek</a:t>
            </a:r>
          </a:p>
        </p:txBody>
      </p:sp>
      <p:sp>
        <p:nvSpPr>
          <p:cNvPr id="3" name="Slayt Numarası Yer Tutucusu 2"/>
          <p:cNvSpPr>
            <a:spLocks noGrp="1"/>
          </p:cNvSpPr>
          <p:nvPr>
            <p:ph type="sldNum" sz="quarter" idx="12"/>
          </p:nvPr>
        </p:nvSpPr>
        <p:spPr/>
        <p:txBody>
          <a:bodyPr/>
          <a:lstStyle/>
          <a:p>
            <a:fld id="{A5972AB7-9745-40CA-B15D-0E3CE26E505D}" type="slidenum">
              <a:rPr lang="tr-TR" smtClean="0"/>
              <a:t>9</a:t>
            </a:fld>
            <a:endParaRPr lang="tr-TR"/>
          </a:p>
        </p:txBody>
      </p:sp>
    </p:spTree>
    <p:extLst>
      <p:ext uri="{BB962C8B-B14F-4D97-AF65-F5344CB8AC3E}">
        <p14:creationId xmlns:p14="http://schemas.microsoft.com/office/powerpoint/2010/main" val="2736461537"/>
      </p:ext>
    </p:extLst>
  </p:cSld>
  <p:clrMapOvr>
    <a:masterClrMapping/>
  </p:clrMapOvr>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648</TotalTime>
  <Words>976</Words>
  <Application>Microsoft Office PowerPoint</Application>
  <PresentationFormat>Geniş ekran</PresentationFormat>
  <Paragraphs>227</Paragraphs>
  <Slides>42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Arial</vt:lpstr>
      <vt:lpstr>Calibri</vt:lpstr>
      <vt:lpstr>Calibri Light</vt:lpstr>
      <vt:lpstr>Inter</vt:lpstr>
      <vt:lpstr>Times New Roman</vt:lpstr>
      <vt:lpstr>Office Theme</vt:lpstr>
      <vt:lpstr>ZAMAN YÖNETİM TEKNİKLERİ</vt:lpstr>
      <vt:lpstr>PowerPoint Sunusu</vt:lpstr>
      <vt:lpstr>PowerPoint Sunusu</vt:lpstr>
      <vt:lpstr>PowerPoint Sunusu</vt:lpstr>
      <vt:lpstr>PowerPoint Sunusu</vt:lpstr>
      <vt:lpstr>Zaman Yönetimi Nedir? </vt:lpstr>
      <vt:lpstr>PowerPoint Sunusu</vt:lpstr>
      <vt:lpstr>Zamanı Etkin Kullanmayı Engelleyen Faktörler  </vt:lpstr>
      <vt:lpstr>PowerPoint Sunusu</vt:lpstr>
      <vt:lpstr>Zaman Yönetimi Nasıl Yapılır? </vt:lpstr>
      <vt:lpstr>PowerPoint Sunusu</vt:lpstr>
      <vt:lpstr>PowerPoint Sunusu</vt:lpstr>
      <vt:lpstr>PowerPoint Sunusu</vt:lpstr>
      <vt:lpstr>PowerPoint Sunusu</vt:lpstr>
      <vt:lpstr>PowerPoint Sunusu</vt:lpstr>
      <vt:lpstr>PowerPoint Sunusu</vt:lpstr>
      <vt:lpstr>PowerPoint Sunusu</vt:lpstr>
      <vt:lpstr>1. Pomodoro Tekniği Nedir? </vt:lpstr>
      <vt:lpstr>PowerPoint Sunusu</vt:lpstr>
      <vt:lpstr>PowerPoint Sunusu</vt:lpstr>
      <vt:lpstr>PowerPoint Sunusu</vt:lpstr>
      <vt:lpstr>PowerPoint Sunusu</vt:lpstr>
      <vt:lpstr>2. Eisenhower Tekniği (Matrisi) Nedir?</vt:lpstr>
      <vt:lpstr>PowerPoint Sunusu</vt:lpstr>
      <vt:lpstr>PowerPoint Sunusu</vt:lpstr>
      <vt:lpstr>3. Kanban Tekniği Nedir? </vt:lpstr>
      <vt:lpstr>PowerPoint Sunusu</vt:lpstr>
      <vt:lpstr>4. Hızlı Planlama Yöntemi Nedir?</vt:lpstr>
      <vt:lpstr>PowerPoint Sunusu</vt:lpstr>
      <vt:lpstr> 5. Pareto Prensibi Nedir? </vt:lpstr>
      <vt:lpstr>PowerPoint Sunusu</vt:lpstr>
      <vt:lpstr>6. 168 Saat Tekniği Nedir? </vt:lpstr>
      <vt:lpstr>PowerPoint Sunusu</vt:lpstr>
      <vt:lpstr>7. Kafein Şekerlemesi Yöntemi Nedir?</vt:lpstr>
      <vt:lpstr>PowerPoint Sunusu</vt:lpstr>
      <vt:lpstr>8. “O Kurbağayı Ye” Tekniği Nedir?</vt:lpstr>
      <vt:lpstr>PowerPoint Sunusu</vt:lpstr>
      <vt:lpstr>9. GTD (Getting Things Done) Tekniği Nedir? </vt:lpstr>
      <vt:lpstr>PowerPoint Sunusu</vt:lpstr>
      <vt:lpstr>10. Parkinson Tekniği Nedir? </vt:lpstr>
      <vt:lpstr>PowerPoint Sunusu</vt:lpstr>
      <vt:lpstr>PowerPoint Sunusu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ZAMAN YÖNETİM TEKNİKLERİ</dc:title>
  <dc:creator>HP</dc:creator>
  <cp:lastModifiedBy>HP</cp:lastModifiedBy>
  <cp:revision>20</cp:revision>
  <dcterms:created xsi:type="dcterms:W3CDTF">2025-04-06T22:05:47Z</dcterms:created>
  <dcterms:modified xsi:type="dcterms:W3CDTF">2025-04-07T11:02:50Z</dcterms:modified>
</cp:coreProperties>
</file>