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56371-3588-4F80-9D51-1E7AB2405157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22766-59B3-4F8F-A88C-81A1E05E21B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2766-59B3-4F8F-A88C-81A1E05E21B1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2766-59B3-4F8F-A88C-81A1E05E21B1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2766-59B3-4F8F-A88C-81A1E05E21B1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2766-59B3-4F8F-A88C-81A1E05E21B1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2766-59B3-4F8F-A88C-81A1E05E21B1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2766-59B3-4F8F-A88C-81A1E05E21B1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77755-4DBD-4048-A85C-FDF8E9BB6620}" type="datetimeFigureOut">
              <a:rPr lang="tr-TR" smtClean="0"/>
              <a:pPr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82987-D951-4D6D-8529-8AC86A6FA1B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14282" y="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Şekilde gösterilen beton bağlama için akım ağını </a:t>
            </a:r>
            <a:r>
              <a:rPr lang="tr-TR" dirty="0" err="1"/>
              <a:t>oluşturararak</a:t>
            </a:r>
            <a:r>
              <a:rPr lang="tr-TR" dirty="0"/>
              <a:t>, bağlamanın altındaki zeminin </a:t>
            </a:r>
            <a:r>
              <a:rPr lang="tr-TR" dirty="0" err="1"/>
              <a:t>permeabilitesi</a:t>
            </a:r>
            <a:r>
              <a:rPr lang="tr-TR" dirty="0"/>
              <a:t>  2.5 x 10</a:t>
            </a:r>
            <a:r>
              <a:rPr lang="tr-TR" baseline="30000" dirty="0"/>
              <a:t>-5</a:t>
            </a:r>
            <a:r>
              <a:rPr lang="tr-TR" dirty="0"/>
              <a:t> cm/s olduğuna göre  bağlamanın birim uzunluğundan bir günde sızan su miktarını bulunuz</a:t>
            </a:r>
          </a:p>
        </p:txBody>
      </p:sp>
      <p:pic>
        <p:nvPicPr>
          <p:cNvPr id="5" name="4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80010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143512"/>
            <a:ext cx="58388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 rot="10800000" flipV="1">
            <a:off x="0" y="0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Elek analizi yapılan bir zeminin No.4 elekten geçen miktarı %70, No.200 elekten geçen miktarı ise % 30 , likit limiti 33 ve plastik indeks değeri de 12 olarak bulunmuştur. Zemini Birleştirilmiş Zemin Sınıflandırma Sistemine göre sınıflandırarak özelliğini açıklayınız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-Roman" charset="0"/>
              </a:rPr>
              <a:t>.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938186" y="229551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4282" y="2357430"/>
            <a:ext cx="86634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No. 200 elekten geçen  ≤  %50  olduğundan   </a:t>
            </a:r>
            <a:r>
              <a:rPr kumimoji="0" lang="tr-T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İri Taneli Zemin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No. 4     elekten geçen ≥  % 50  olduğundan   </a:t>
            </a:r>
            <a:r>
              <a:rPr kumimoji="0" lang="tr-T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Kum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No. 200 elekten geçen ≥    % 12 olduğundan    kıvam limiti testlerine bakılır.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Zemin </a:t>
            </a:r>
            <a:r>
              <a:rPr kumimoji="0" lang="tr-TR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plastisite</a:t>
            </a: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kartı A hattı üzerinde olup, PI ≥ % 7 olduğu için </a:t>
            </a:r>
            <a:r>
              <a:rPr kumimoji="0" lang="tr-T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SC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Zemin Killi kumdur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Elek analizi yapılan bir zeminin elek analiz sonuçları aşağıdaki çizelgede verilmiştir. Zeminin tane dağılım eğrisini çizerek, Zemine ilişkin; </a:t>
            </a:r>
            <a:r>
              <a:rPr lang="tr-TR" sz="2400" b="1" i="1" dirty="0"/>
              <a:t>etkili tane çapı, </a:t>
            </a:r>
            <a:r>
              <a:rPr lang="tr-TR" sz="2400" b="1" i="1" dirty="0" err="1"/>
              <a:t>üniformluk</a:t>
            </a:r>
            <a:r>
              <a:rPr lang="tr-TR" sz="2400" b="1" i="1" dirty="0"/>
              <a:t> katsayısı,eğrilik katsayısı değerlerini hesaplayınız. Zeminin genel özelliği nedir? Açıklayınız</a:t>
            </a:r>
            <a:endParaRPr lang="tr-TR" sz="2400" dirty="0"/>
          </a:p>
        </p:txBody>
      </p:sp>
      <p:pic>
        <p:nvPicPr>
          <p:cNvPr id="6" name="5 Resim" descr="TARA003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5143536" cy="514351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786446" y="1785926"/>
            <a:ext cx="2857488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D</a:t>
            </a:r>
            <a:r>
              <a:rPr lang="tr-TR" sz="2000" baseline="-25000" dirty="0"/>
              <a:t>10</a:t>
            </a:r>
            <a:r>
              <a:rPr lang="tr-TR" sz="2000" dirty="0"/>
              <a:t>=0,7 mm</a:t>
            </a:r>
          </a:p>
          <a:p>
            <a:pPr algn="just"/>
            <a:r>
              <a:rPr lang="tr-TR" sz="2000" dirty="0"/>
              <a:t>D</a:t>
            </a:r>
            <a:r>
              <a:rPr lang="tr-TR" sz="2000" baseline="-25000" dirty="0"/>
              <a:t>60</a:t>
            </a:r>
            <a:r>
              <a:rPr lang="tr-TR" sz="2000" dirty="0"/>
              <a:t>=5,2 mm</a:t>
            </a:r>
          </a:p>
          <a:p>
            <a:pPr algn="just"/>
            <a:r>
              <a:rPr lang="tr-TR" sz="2000" dirty="0"/>
              <a:t>D</a:t>
            </a:r>
            <a:r>
              <a:rPr lang="tr-TR" sz="2000" baseline="-25000" dirty="0"/>
              <a:t>30</a:t>
            </a:r>
            <a:r>
              <a:rPr lang="tr-TR" sz="2000" dirty="0"/>
              <a:t>=3,2 mm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err="1"/>
              <a:t>C</a:t>
            </a:r>
            <a:r>
              <a:rPr lang="tr-TR" sz="2000" baseline="-25000" dirty="0" err="1"/>
              <a:t>u</a:t>
            </a:r>
            <a:r>
              <a:rPr lang="tr-TR" sz="2000" dirty="0"/>
              <a:t>=D</a:t>
            </a:r>
            <a:r>
              <a:rPr lang="tr-TR" sz="2000" baseline="-25000" dirty="0"/>
              <a:t>60</a:t>
            </a:r>
            <a:r>
              <a:rPr lang="tr-TR" sz="2000" dirty="0"/>
              <a:t>/D</a:t>
            </a:r>
            <a:r>
              <a:rPr lang="tr-TR" sz="2000" baseline="-25000" dirty="0"/>
              <a:t>10</a:t>
            </a:r>
            <a:r>
              <a:rPr lang="tr-TR" sz="2000" dirty="0"/>
              <a:t> = 7,43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err="1"/>
              <a:t>C</a:t>
            </a:r>
            <a:r>
              <a:rPr lang="tr-TR" sz="2000" baseline="-25000" dirty="0" err="1"/>
              <a:t>c</a:t>
            </a:r>
            <a:r>
              <a:rPr lang="tr-TR" sz="2000" dirty="0"/>
              <a:t>=(D</a:t>
            </a:r>
            <a:r>
              <a:rPr lang="tr-TR" sz="2000" baseline="-25000" dirty="0"/>
              <a:t>30</a:t>
            </a:r>
            <a:r>
              <a:rPr lang="tr-TR" sz="2000" dirty="0"/>
              <a:t> )</a:t>
            </a:r>
            <a:r>
              <a:rPr lang="tr-TR" sz="2000" baseline="30000" dirty="0"/>
              <a:t>2  </a:t>
            </a:r>
            <a:r>
              <a:rPr lang="tr-TR" sz="2000" dirty="0"/>
              <a:t>/D</a:t>
            </a:r>
            <a:r>
              <a:rPr lang="tr-TR" sz="2000" baseline="-25000" dirty="0"/>
              <a:t>60</a:t>
            </a:r>
            <a:r>
              <a:rPr lang="tr-TR" sz="2000" dirty="0"/>
              <a:t>x D</a:t>
            </a:r>
            <a:r>
              <a:rPr lang="tr-TR" sz="2000" baseline="-25000" dirty="0"/>
              <a:t>10</a:t>
            </a:r>
            <a:r>
              <a:rPr lang="tr-TR" sz="2000" dirty="0"/>
              <a:t> = 2,8</a:t>
            </a:r>
          </a:p>
          <a:p>
            <a:pPr algn="just"/>
            <a:endParaRPr lang="tr-TR" sz="2000" baseline="-25000" dirty="0"/>
          </a:p>
          <a:p>
            <a:pPr algn="just"/>
            <a:r>
              <a:rPr lang="tr-TR" sz="2000" dirty="0" err="1"/>
              <a:t>C</a:t>
            </a:r>
            <a:r>
              <a:rPr lang="tr-TR" sz="2000" baseline="-25000" dirty="0" err="1"/>
              <a:t>u</a:t>
            </a:r>
            <a:r>
              <a:rPr lang="tr-TR" sz="2000" baseline="-25000" dirty="0"/>
              <a:t>  </a:t>
            </a:r>
            <a:r>
              <a:rPr lang="tr-TR" sz="2000" dirty="0"/>
              <a:t> &gt; 4  İyi derecelenmiş     	zemin</a:t>
            </a:r>
          </a:p>
          <a:p>
            <a:pPr algn="just"/>
            <a:r>
              <a:rPr lang="tr-TR" sz="2000" dirty="0"/>
              <a:t>  1&lt;</a:t>
            </a:r>
            <a:r>
              <a:rPr lang="tr-TR" sz="2000" dirty="0" err="1"/>
              <a:t>C</a:t>
            </a:r>
            <a:r>
              <a:rPr lang="tr-TR" sz="2000" baseline="-25000" dirty="0" err="1"/>
              <a:t>c</a:t>
            </a:r>
            <a:r>
              <a:rPr lang="tr-TR" sz="2000" dirty="0"/>
              <a:t>&lt;3   Sürekli tane bulunduran zemin</a:t>
            </a:r>
          </a:p>
          <a:p>
            <a:pPr algn="just"/>
            <a:endParaRPr lang="tr-TR" sz="2000" baseline="-2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71472" y="142852"/>
          <a:ext cx="7715304" cy="6355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Çalışma Sayfası" r:id="rId4" imgW="6105467" imgH="5029128" progId="Excel.Sheet.12">
                  <p:embed/>
                </p:oleObj>
              </mc:Choice>
              <mc:Fallback>
                <p:oleObj name="Çalışma Sayfası" r:id="rId4" imgW="6105467" imgH="5029128" progId="Excel.Shee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42852"/>
                        <a:ext cx="7715304" cy="6355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857364"/>
            <a:ext cx="47863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Şekilde </a:t>
            </a:r>
            <a:r>
              <a:rPr kumimoji="0" 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permeametrede</a:t>
            </a: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örneğin çapı 6 cm tane birim hacim ağırlığı 2,65 g/cm</a:t>
            </a:r>
            <a:r>
              <a:rPr kumimoji="0" lang="tr-TR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’tür. </a:t>
            </a:r>
            <a:r>
              <a:rPr kumimoji="0" 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Permeametreye</a:t>
            </a: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1100 g. kuru zemin konulmuştur.Deney sırasında 100 saniyelik bir sürede 250 cm</a:t>
            </a:r>
            <a:r>
              <a:rPr kumimoji="0" lang="tr-TR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su geçişi gözlenmiştir. Bu durumda zeminin </a:t>
            </a:r>
            <a:r>
              <a:rPr kumimoji="0" lang="tr-TR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permeabilite</a:t>
            </a:r>
            <a:r>
              <a:rPr kumimoji="0" lang="tr-T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katsayısını, deşarj ve sızıntı hızlarını</a:t>
            </a: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bulunuz.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Resim" descr="C:\WINDOWS\Desktop\2008-12-23\Untitled-Scanned-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235745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03905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507209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429256" y="3357562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LL=37,3 Grafikten elde edilir.</a:t>
            </a:r>
          </a:p>
          <a:p>
            <a:r>
              <a:rPr lang="tr-TR" sz="2400" dirty="0"/>
              <a:t>PL=(30+20+27)=28,6</a:t>
            </a:r>
          </a:p>
          <a:p>
            <a:endParaRPr lang="tr-TR" sz="2400" dirty="0"/>
          </a:p>
          <a:p>
            <a:r>
              <a:rPr lang="tr-TR" sz="2400" dirty="0"/>
              <a:t>PI=37,3-28,6 = 11,7 </a:t>
            </a:r>
            <a:r>
              <a:rPr lang="tr-TR" sz="2400" dirty="0" err="1"/>
              <a:t>Plastisite</a:t>
            </a:r>
            <a:r>
              <a:rPr lang="tr-TR" sz="2400" dirty="0"/>
              <a:t> kartından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OL veya ML Orta derecede sıkışa bilen </a:t>
            </a:r>
            <a:r>
              <a:rPr lang="tr-TR" sz="2400" b="1" dirty="0" err="1">
                <a:solidFill>
                  <a:srgbClr val="FF0000"/>
                </a:solidFill>
              </a:rPr>
              <a:t>silt</a:t>
            </a:r>
            <a:r>
              <a:rPr lang="tr-TR" sz="2400" b="1" dirty="0">
                <a:solidFill>
                  <a:srgbClr val="FF0000"/>
                </a:solidFill>
              </a:rPr>
              <a:t> veya organik kil</a:t>
            </a:r>
            <a:r>
              <a:rPr lang="tr-TR" sz="24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293</Words>
  <Application>Microsoft Office PowerPoint</Application>
  <PresentationFormat>Ekran Gösterisi (4:3)</PresentationFormat>
  <Paragraphs>30</Paragraphs>
  <Slides>6</Slides>
  <Notes>6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Ofis Teması</vt:lpstr>
      <vt:lpstr>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ziraat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Vahap Yaganoglu</dc:creator>
  <cp:lastModifiedBy>Ali Beyhan Uçak</cp:lastModifiedBy>
  <cp:revision>12</cp:revision>
  <dcterms:created xsi:type="dcterms:W3CDTF">2008-12-24T11:25:13Z</dcterms:created>
  <dcterms:modified xsi:type="dcterms:W3CDTF">2020-03-22T13:14:57Z</dcterms:modified>
</cp:coreProperties>
</file>